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20" r:id="rId1"/>
  </p:sldMasterIdLst>
  <p:notesMasterIdLst>
    <p:notesMasterId r:id="rId31"/>
  </p:notesMasterIdLst>
  <p:sldIdLst>
    <p:sldId id="256" r:id="rId2"/>
    <p:sldId id="257" r:id="rId3"/>
    <p:sldId id="258" r:id="rId4"/>
    <p:sldId id="272" r:id="rId5"/>
    <p:sldId id="271" r:id="rId6"/>
    <p:sldId id="259" r:id="rId7"/>
    <p:sldId id="274" r:id="rId8"/>
    <p:sldId id="273" r:id="rId9"/>
    <p:sldId id="260" r:id="rId10"/>
    <p:sldId id="275" r:id="rId11"/>
    <p:sldId id="276" r:id="rId12"/>
    <p:sldId id="261" r:id="rId13"/>
    <p:sldId id="265" r:id="rId14"/>
    <p:sldId id="277" r:id="rId15"/>
    <p:sldId id="278" r:id="rId16"/>
    <p:sldId id="262" r:id="rId17"/>
    <p:sldId id="279" r:id="rId18"/>
    <p:sldId id="263" r:id="rId19"/>
    <p:sldId id="280" r:id="rId20"/>
    <p:sldId id="281" r:id="rId21"/>
    <p:sldId id="264" r:id="rId22"/>
    <p:sldId id="284" r:id="rId23"/>
    <p:sldId id="266" r:id="rId24"/>
    <p:sldId id="283" r:id="rId25"/>
    <p:sldId id="267" r:id="rId26"/>
    <p:sldId id="268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5EC6A-9A2C-431C-923F-5ADC34C7FE6B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95DD8-A45F-432D-B9AC-EC895AD919D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18</a:t>
            </a:fld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19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23</a:t>
            </a:fld>
            <a:endParaRPr lang="pl-P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24</a:t>
            </a:fld>
            <a:endParaRPr lang="pl-P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25</a:t>
            </a:fld>
            <a:endParaRPr lang="pl-P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26</a:t>
            </a:fld>
            <a:endParaRPr lang="pl-P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27</a:t>
            </a:fld>
            <a:endParaRPr lang="pl-P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28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95DD8-A45F-432D-B9AC-EC895AD919DE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olny kształt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EE4E050-85BD-43C5-A277-1EC1FE27A1FC}" type="datetimeFigureOut">
              <a:rPr lang="pl-PL" smtClean="0"/>
              <a:pPr/>
              <a:t>15.04.2019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92C526A-604B-4B76-BCAE-E610E34B114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listarobinsonow.pl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428596" y="2643182"/>
            <a:ext cx="8286340" cy="2301240"/>
          </a:xfrm>
        </p:spPr>
        <p:txBody>
          <a:bodyPr>
            <a:normAutofit/>
          </a:bodyPr>
          <a:lstStyle/>
          <a:p>
            <a:r>
              <a:rPr lang="pl-PL" dirty="0" smtClean="0"/>
              <a:t>KONSUMENT A INFORMACJA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6072198" y="6143644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i="1" dirty="0" smtClean="0"/>
              <a:t>Barbara </a:t>
            </a:r>
            <a:r>
              <a:rPr lang="pl-PL" b="1" i="1" dirty="0" err="1" smtClean="0"/>
              <a:t>Trybulińska</a:t>
            </a:r>
            <a:endParaRPr lang="pl-PL" b="1" i="1" dirty="0"/>
          </a:p>
        </p:txBody>
      </p:sp>
    </p:spTree>
    <p:extLst>
      <p:ext uri="{BB962C8B-B14F-4D97-AF65-F5344CB8AC3E}">
        <p14:creationId xmlns:p14="http://schemas.microsoft.com/office/powerpoint/2010/main" xmlns="" val="328627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0100" y="357166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USTAWA O ŚWIADCZENIU USŁUG DROGĄ ELEKTRONICZNĄ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85926"/>
            <a:ext cx="8208912" cy="4739418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pl-PL" sz="2400" b="1" dirty="0" smtClean="0"/>
              <a:t>Art</a:t>
            </a:r>
            <a:r>
              <a:rPr lang="pl-PL" sz="2400" b="1" dirty="0"/>
              <a:t>. </a:t>
            </a:r>
            <a:r>
              <a:rPr lang="pl-PL" sz="2400" b="1" dirty="0" smtClean="0"/>
              <a:t>6</a:t>
            </a:r>
            <a:r>
              <a:rPr lang="pl-PL" sz="2400" dirty="0" smtClean="0"/>
              <a:t> </a:t>
            </a:r>
          </a:p>
          <a:p>
            <a:pPr marL="68580" indent="0" algn="just">
              <a:buNone/>
            </a:pPr>
            <a:r>
              <a:rPr lang="pl-PL" sz="2400" dirty="0" smtClean="0"/>
              <a:t>Usługodawca </a:t>
            </a:r>
            <a:r>
              <a:rPr lang="pl-PL" sz="2400" dirty="0"/>
              <a:t>jest obowiązany zapewnić usługobiorcy dostęp do aktualnej informacji o: </a:t>
            </a:r>
          </a:p>
          <a:p>
            <a:pPr marL="68580" indent="0" algn="just">
              <a:buNone/>
            </a:pPr>
            <a:r>
              <a:rPr lang="pl-PL" sz="2400" dirty="0"/>
              <a:t>1) szczególnych zagrożeniach związanych z korzystaniem z usługi świadczonej drogą elektroniczną; </a:t>
            </a:r>
          </a:p>
          <a:p>
            <a:pPr marL="68580" indent="0" algn="just">
              <a:buNone/>
            </a:pPr>
            <a:r>
              <a:rPr lang="pl-PL" sz="2400" dirty="0"/>
              <a:t>2) funkcji i celu oprogramowania lub danych niebędących składnikiem treści usługi, wprowadzanych przez usługodawcę do systemu teleinformatycznego, którym posługuje się usługobiorca</a:t>
            </a:r>
            <a:r>
              <a:rPr lang="pl-PL" sz="2400" dirty="0" smtClean="0"/>
              <a:t>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1740487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28662" y="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USTAWA O ŚWIADCZENIU USŁUG DROGĄ ELEKTRONICZNĄ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14422"/>
            <a:ext cx="8208912" cy="5310922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000" b="1" dirty="0" smtClean="0"/>
              <a:t>Art</a:t>
            </a:r>
            <a:r>
              <a:rPr lang="pl-PL" sz="2000" b="1" dirty="0"/>
              <a:t>. </a:t>
            </a:r>
            <a:r>
              <a:rPr lang="pl-PL" sz="2000" b="1" dirty="0" smtClean="0"/>
              <a:t>9</a:t>
            </a:r>
            <a:endParaRPr lang="pl-PL" sz="2000" dirty="0" smtClean="0"/>
          </a:p>
          <a:p>
            <a:pPr marL="68580" indent="0" algn="just">
              <a:buNone/>
            </a:pPr>
            <a:r>
              <a:rPr lang="pl-PL" sz="2000" dirty="0" smtClean="0"/>
              <a:t>1. Informacja handlowa jest wyraźnie wyodrębniana i oznaczana w sposób niebudzący wątpliwości, że jest to informacja handlowa. </a:t>
            </a:r>
          </a:p>
          <a:p>
            <a:pPr marL="68580" indent="0" algn="just">
              <a:buNone/>
            </a:pPr>
            <a:r>
              <a:rPr lang="pl-PL" sz="2000" dirty="0" smtClean="0"/>
              <a:t>2. Informacja handlowa zawiera: </a:t>
            </a:r>
          </a:p>
          <a:p>
            <a:pPr marL="68580" indent="0" algn="just">
              <a:buNone/>
            </a:pPr>
            <a:r>
              <a:rPr lang="pl-PL" sz="2000" dirty="0" smtClean="0"/>
              <a:t>1) oznaczenie podmiotu, na którego zlecenie jest ona rozpowszechniana, oraz jego adresy elektroniczne; </a:t>
            </a:r>
          </a:p>
          <a:p>
            <a:pPr marL="68580" indent="0" algn="just">
              <a:buNone/>
            </a:pPr>
            <a:r>
              <a:rPr lang="pl-PL" sz="2000" dirty="0" smtClean="0"/>
              <a:t>2) wyraźny opis form działalności promocyjnej, w szczególności obniżek cen, nieodpłatnych świadczeń pieniężnych lub rzeczowych i innych korzyści związanych z promowanym towarem, usługą lub wizerunkiem, a także jednoznaczne określenie warunków niezbędnych do skorzystania z tych korzyści, o ile są one składnikiem oferty; </a:t>
            </a:r>
          </a:p>
          <a:p>
            <a:pPr marL="68580" indent="0" algn="just">
              <a:buNone/>
            </a:pPr>
            <a:r>
              <a:rPr lang="pl-PL" sz="2000" dirty="0" smtClean="0"/>
              <a:t>3) wszelkie informacje, które mogą mieć wpływ na określenie zakresu odpowiedzialności stron, w szczególności ostrzeżenia i zastrzeżenia. 3. Przepisy ust. 1 i 2 nie naruszają przepisów ustawy: 1) z dnia 16 kwietnia 1993 r. o zwalczaniu nieuczciwej konkurencji (Dz. U. z 2003 r. Nr 153, poz. 1503, z </a:t>
            </a:r>
            <a:r>
              <a:rPr lang="pl-PL" sz="2000" dirty="0" err="1" smtClean="0"/>
              <a:t>późn</a:t>
            </a:r>
            <a:r>
              <a:rPr lang="pl-PL" sz="2000" dirty="0" smtClean="0"/>
              <a:t>. zm.8) ) oraz 2) z dnia 19 listopada 2009 r. o grach hazardowych (Dz. U. Nr 201, poz. 1540, z </a:t>
            </a:r>
            <a:r>
              <a:rPr lang="pl-PL" sz="2000" dirty="0" err="1" smtClean="0"/>
              <a:t>późn</a:t>
            </a:r>
            <a:r>
              <a:rPr lang="pl-PL" sz="2000" dirty="0" smtClean="0"/>
              <a:t>. zm.9)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xmlns="" val="1740487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USTAWA O ŚWIADCZENIU USŁUG DROGĄ ELEKTRONICZNĄ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608512"/>
          </a:xfrm>
        </p:spPr>
        <p:txBody>
          <a:bodyPr>
            <a:normAutofit fontScale="92500"/>
          </a:bodyPr>
          <a:lstStyle/>
          <a:p>
            <a:pPr marL="68580" indent="0" algn="ctr">
              <a:buNone/>
            </a:pPr>
            <a:r>
              <a:rPr lang="pl-PL" sz="2500" b="1" dirty="0" smtClean="0"/>
              <a:t>Art</a:t>
            </a:r>
            <a:r>
              <a:rPr lang="pl-PL" sz="2500" b="1" dirty="0"/>
              <a:t>. </a:t>
            </a:r>
            <a:r>
              <a:rPr lang="pl-PL" sz="2500" b="1" dirty="0" smtClean="0"/>
              <a:t>10</a:t>
            </a:r>
            <a:r>
              <a:rPr lang="pl-PL" sz="2500" dirty="0" smtClean="0"/>
              <a:t> </a:t>
            </a:r>
          </a:p>
          <a:p>
            <a:pPr marL="68580" indent="0" algn="just">
              <a:buNone/>
            </a:pPr>
            <a:r>
              <a:rPr lang="pl-PL" sz="2500" dirty="0" smtClean="0"/>
              <a:t>1</a:t>
            </a:r>
            <a:r>
              <a:rPr lang="pl-PL" sz="2500" dirty="0"/>
              <a:t>. Zakazane jest przesyłanie niezamówionej informacji handlowej skierowanej do oznaczonego odbiorcy będącego osobą fizyczną za pomocą środków komunikacji elektronicznej, w szczególności poczty elektronicznej. </a:t>
            </a:r>
          </a:p>
          <a:p>
            <a:pPr marL="68580" indent="0" algn="just">
              <a:buNone/>
            </a:pPr>
            <a:r>
              <a:rPr lang="pl-PL" sz="2500" dirty="0"/>
              <a:t>2. Informację handlową uważa się za zamówioną, jeżeli odbiorca wyraził zgodę na otrzymywanie takiej informacji, w szczególności udostępnił w tym celu identyfikujący go adres elektroniczny. </a:t>
            </a:r>
          </a:p>
          <a:p>
            <a:pPr marL="68580" indent="0" algn="just">
              <a:buNone/>
            </a:pPr>
            <a:r>
              <a:rPr lang="pl-PL" sz="2500" dirty="0"/>
              <a:t>3. Działanie, o którym mowa w ust. 1, stanowi czyn nieuczciwej konkurencji w rozumieniu przepisów ustawy, o której mowa w art. 9 ust. 3 pkt 1</a:t>
            </a:r>
            <a:r>
              <a:rPr lang="pl-PL" sz="2500" dirty="0" smtClean="0"/>
              <a:t>.</a:t>
            </a:r>
            <a:endParaRPr lang="pl-PL" sz="2500" dirty="0"/>
          </a:p>
        </p:txBody>
      </p:sp>
    </p:spTree>
    <p:extLst>
      <p:ext uri="{BB962C8B-B14F-4D97-AF65-F5344CB8AC3E}">
        <p14:creationId xmlns:p14="http://schemas.microsoft.com/office/powerpoint/2010/main" xmlns="" val="2287667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214290"/>
            <a:ext cx="7920880" cy="1261366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 smtClean="0"/>
              <a:t>INFORMACJE OBOWIĄZKOWE PRZY UMOWIE ZAWIERANEJ NA ODLEGŁOŚĆ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5040560"/>
          </a:xfrm>
        </p:spPr>
        <p:txBody>
          <a:bodyPr>
            <a:noAutofit/>
          </a:bodyPr>
          <a:lstStyle/>
          <a:p>
            <a:r>
              <a:rPr lang="pl-PL" sz="2400" b="1" dirty="0" smtClean="0"/>
              <a:t>główne cechy świadczenia</a:t>
            </a:r>
          </a:p>
          <a:p>
            <a:r>
              <a:rPr lang="pl-PL" sz="2400" b="1" dirty="0" smtClean="0"/>
              <a:t>swoje dane identyfikujące</a:t>
            </a:r>
          </a:p>
          <a:p>
            <a:r>
              <a:rPr lang="pl-PL" sz="2400" b="1" dirty="0" smtClean="0"/>
              <a:t>adres </a:t>
            </a:r>
            <a:r>
              <a:rPr lang="pl-PL" sz="2400" b="1" dirty="0"/>
              <a:t>przedsiębiorstwa</a:t>
            </a:r>
            <a:r>
              <a:rPr lang="pl-PL" sz="2400" dirty="0"/>
              <a:t>, </a:t>
            </a:r>
            <a:r>
              <a:rPr lang="pl-PL" sz="2400" dirty="0" smtClean="0"/>
              <a:t>adres </a:t>
            </a:r>
            <a:r>
              <a:rPr lang="pl-PL" sz="2400" dirty="0"/>
              <a:t>poczty elektronicznej oraz </a:t>
            </a:r>
            <a:r>
              <a:rPr lang="pl-PL" sz="2400" dirty="0" smtClean="0"/>
              <a:t>numery </a:t>
            </a:r>
            <a:r>
              <a:rPr lang="pl-PL" sz="2400" dirty="0"/>
              <a:t>telefonu lub faksu </a:t>
            </a:r>
            <a:endParaRPr lang="pl-PL" sz="2400" dirty="0" smtClean="0"/>
          </a:p>
          <a:p>
            <a:r>
              <a:rPr lang="pl-PL" sz="2400" dirty="0"/>
              <a:t>a</a:t>
            </a:r>
            <a:r>
              <a:rPr lang="pl-PL" sz="2400" dirty="0" smtClean="0"/>
              <a:t>dres do składania reklamacji, gdy jest inny niż w/w</a:t>
            </a:r>
            <a:endParaRPr lang="pl-PL" sz="2400" dirty="0"/>
          </a:p>
          <a:p>
            <a:r>
              <a:rPr lang="pl-PL" sz="2400" b="1" dirty="0" smtClean="0"/>
              <a:t>łączna cena </a:t>
            </a:r>
            <a:r>
              <a:rPr lang="pl-PL" sz="2400" b="1" dirty="0"/>
              <a:t>lub </a:t>
            </a:r>
            <a:r>
              <a:rPr lang="pl-PL" sz="2400" b="1" dirty="0" smtClean="0"/>
              <a:t>wynagrodzenie </a:t>
            </a:r>
            <a:r>
              <a:rPr lang="pl-PL" sz="2400" b="1" dirty="0"/>
              <a:t>za </a:t>
            </a:r>
            <a:r>
              <a:rPr lang="pl-PL" sz="2400" b="1" dirty="0" smtClean="0"/>
              <a:t>świadczenie</a:t>
            </a:r>
            <a:r>
              <a:rPr lang="pl-PL" sz="2400" dirty="0" smtClean="0"/>
              <a:t>; </a:t>
            </a:r>
            <a:r>
              <a:rPr lang="pl-PL" sz="2400" b="1" dirty="0" smtClean="0"/>
              <a:t>opłaty </a:t>
            </a:r>
            <a:r>
              <a:rPr lang="pl-PL" sz="2400" b="1" dirty="0"/>
              <a:t>za transport, dostarczenie, usługi </a:t>
            </a:r>
            <a:r>
              <a:rPr lang="pl-PL" sz="2400" b="1" dirty="0" smtClean="0"/>
              <a:t>pocztowe</a:t>
            </a:r>
          </a:p>
          <a:p>
            <a:r>
              <a:rPr lang="pl-PL" sz="2400" b="1" dirty="0" smtClean="0"/>
              <a:t>koszty </a:t>
            </a:r>
            <a:r>
              <a:rPr lang="pl-PL" sz="2400" b="1" dirty="0"/>
              <a:t>korzystania ze środka porozumiewania się na odległość w celu zawarcia </a:t>
            </a:r>
            <a:r>
              <a:rPr lang="pl-PL" sz="2400" b="1" dirty="0" smtClean="0"/>
              <a:t>umowy</a:t>
            </a:r>
            <a:endParaRPr lang="pl-PL" sz="2400" dirty="0"/>
          </a:p>
          <a:p>
            <a:r>
              <a:rPr lang="pl-PL" sz="2400" b="1" dirty="0" smtClean="0"/>
              <a:t>sposób </a:t>
            </a:r>
            <a:r>
              <a:rPr lang="pl-PL" sz="2400" b="1" dirty="0"/>
              <a:t>i </a:t>
            </a:r>
            <a:r>
              <a:rPr lang="pl-PL" sz="2400" b="1" dirty="0" smtClean="0"/>
              <a:t>termin zapłaty</a:t>
            </a:r>
            <a:endParaRPr lang="pl-PL" sz="2400" dirty="0"/>
          </a:p>
          <a:p>
            <a:r>
              <a:rPr lang="pl-PL" sz="2400" dirty="0" smtClean="0"/>
              <a:t>sposób </a:t>
            </a:r>
            <a:r>
              <a:rPr lang="pl-PL" sz="2400" dirty="0"/>
              <a:t>i </a:t>
            </a:r>
            <a:r>
              <a:rPr lang="pl-PL" sz="2400" dirty="0" smtClean="0"/>
              <a:t>termin spełnienia </a:t>
            </a:r>
            <a:r>
              <a:rPr lang="pl-PL" sz="2400" dirty="0"/>
              <a:t>świadczenia przez </a:t>
            </a:r>
            <a:r>
              <a:rPr lang="pl-PL" sz="2400" dirty="0" smtClean="0"/>
              <a:t>przedsiębiorcę; procedura rozpatrywania reklamacji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237832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214290"/>
            <a:ext cx="7920880" cy="1261366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 smtClean="0"/>
              <a:t>INFORMACJE OBOWIĄZKOWE PRZY UMOWIE ZAWIERANEJ NA ODLEGŁOŚĆ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5040560"/>
          </a:xfrm>
        </p:spPr>
        <p:txBody>
          <a:bodyPr>
            <a:noAutofit/>
          </a:bodyPr>
          <a:lstStyle/>
          <a:p>
            <a:pPr algn="just"/>
            <a:r>
              <a:rPr lang="pl-PL" sz="2400" dirty="0" smtClean="0"/>
              <a:t>sposób </a:t>
            </a:r>
            <a:r>
              <a:rPr lang="pl-PL" sz="2400" dirty="0"/>
              <a:t>i </a:t>
            </a:r>
            <a:r>
              <a:rPr lang="pl-PL" sz="2400" dirty="0" smtClean="0"/>
              <a:t>termin</a:t>
            </a:r>
            <a:r>
              <a:rPr lang="pl-PL" sz="2400" dirty="0"/>
              <a:t> </a:t>
            </a:r>
            <a:r>
              <a:rPr lang="pl-PL" sz="2400" b="1" dirty="0"/>
              <a:t>wykonania prawa odstąpienia od </a:t>
            </a:r>
            <a:r>
              <a:rPr lang="pl-PL" sz="2400" b="1" dirty="0" smtClean="0"/>
              <a:t>umowy</a:t>
            </a:r>
          </a:p>
          <a:p>
            <a:pPr algn="just"/>
            <a:r>
              <a:rPr lang="pl-PL" sz="2400" b="1" dirty="0" smtClean="0"/>
              <a:t>koszty </a:t>
            </a:r>
            <a:r>
              <a:rPr lang="pl-PL" sz="2400" b="1" dirty="0"/>
              <a:t>zwrotu rzeczy w przypadku odstąpienia od </a:t>
            </a:r>
            <a:r>
              <a:rPr lang="pl-PL" sz="2400" b="1" dirty="0" smtClean="0"/>
              <a:t>umowy</a:t>
            </a:r>
            <a:endParaRPr lang="pl-PL" sz="2400" dirty="0"/>
          </a:p>
          <a:p>
            <a:pPr algn="just"/>
            <a:r>
              <a:rPr lang="pl-PL" sz="2400" dirty="0" smtClean="0"/>
              <a:t>obowiązek </a:t>
            </a:r>
            <a:r>
              <a:rPr lang="pl-PL" sz="2400" dirty="0"/>
              <a:t> zwrotu przedsiębiorcy uzasadnionych kosztów związanych z odstąpieniem od umowy przy rozpoczęciu wykonywania usługi;</a:t>
            </a:r>
          </a:p>
          <a:p>
            <a:pPr algn="just"/>
            <a:r>
              <a:rPr lang="pl-PL" sz="2400" b="1" dirty="0" smtClean="0"/>
              <a:t>wyjątki, </a:t>
            </a:r>
            <a:r>
              <a:rPr lang="pl-PL" sz="2400" b="1" dirty="0"/>
              <a:t>w przypadku których nie przysługuje prawo odstąpienia od umowy</a:t>
            </a:r>
            <a:r>
              <a:rPr lang="pl-PL" sz="2400" dirty="0"/>
              <a:t> </a:t>
            </a:r>
          </a:p>
          <a:p>
            <a:pPr algn="just"/>
            <a:r>
              <a:rPr lang="pl-PL" sz="2400" dirty="0" smtClean="0"/>
              <a:t>obowiązek </a:t>
            </a:r>
            <a:r>
              <a:rPr lang="pl-PL" sz="2400" dirty="0"/>
              <a:t>przedsiębiorcy dostarczenia </a:t>
            </a:r>
            <a:r>
              <a:rPr lang="pl-PL" sz="2400" b="1" dirty="0"/>
              <a:t>rzeczy bez </a:t>
            </a:r>
            <a:r>
              <a:rPr lang="pl-PL" sz="2400" b="1" dirty="0" smtClean="0"/>
              <a:t>wad</a:t>
            </a:r>
            <a:endParaRPr lang="pl-PL" sz="2400" dirty="0"/>
          </a:p>
          <a:p>
            <a:pPr algn="just"/>
            <a:r>
              <a:rPr lang="pl-PL" sz="2400" dirty="0" smtClean="0"/>
              <a:t>istnienie,</a:t>
            </a:r>
            <a:r>
              <a:rPr lang="pl-PL" sz="2400" dirty="0"/>
              <a:t> a także </a:t>
            </a:r>
            <a:r>
              <a:rPr lang="pl-PL" sz="2400" dirty="0" smtClean="0"/>
              <a:t>treść gwarancji </a:t>
            </a:r>
            <a:r>
              <a:rPr lang="pl-PL" sz="2400" dirty="0"/>
              <a:t>i usług </a:t>
            </a:r>
            <a:r>
              <a:rPr lang="pl-PL" sz="2400" dirty="0" smtClean="0"/>
              <a:t>posprzedażnych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237832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214290"/>
            <a:ext cx="7920880" cy="1261366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 smtClean="0"/>
              <a:t>INFORMACJE OBOWIĄZKOWE PRZY UMOWIE ZAWIERANEJ NA ODLEGŁOŚĆ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5040560"/>
          </a:xfrm>
        </p:spPr>
        <p:txBody>
          <a:bodyPr>
            <a:noAutofit/>
          </a:bodyPr>
          <a:lstStyle/>
          <a:p>
            <a:pPr algn="just"/>
            <a:r>
              <a:rPr lang="pl-PL" sz="2400" dirty="0" smtClean="0"/>
              <a:t>kodeks </a:t>
            </a:r>
            <a:r>
              <a:rPr lang="pl-PL" sz="2400" dirty="0"/>
              <a:t>dobrych praktyk </a:t>
            </a:r>
          </a:p>
          <a:p>
            <a:pPr algn="just"/>
            <a:r>
              <a:rPr lang="pl-PL" sz="2400" b="1" dirty="0" smtClean="0"/>
              <a:t>czas </a:t>
            </a:r>
            <a:r>
              <a:rPr lang="pl-PL" sz="2400" b="1" dirty="0"/>
              <a:t>trwania umowy </a:t>
            </a:r>
            <a:r>
              <a:rPr lang="pl-PL" sz="2400" b="1" dirty="0" smtClean="0"/>
              <a:t>lub sposób </a:t>
            </a:r>
            <a:r>
              <a:rPr lang="pl-PL" sz="2400" b="1" dirty="0"/>
              <a:t>i </a:t>
            </a:r>
            <a:r>
              <a:rPr lang="pl-PL" sz="2400" b="1" dirty="0" smtClean="0"/>
              <a:t>przesłanki </a:t>
            </a:r>
            <a:r>
              <a:rPr lang="pl-PL" sz="2400" b="1" dirty="0"/>
              <a:t>jej </a:t>
            </a:r>
            <a:r>
              <a:rPr lang="pl-PL" sz="2400" b="1" dirty="0" smtClean="0"/>
              <a:t>wypowiedzenia</a:t>
            </a:r>
            <a:endParaRPr lang="pl-PL" sz="2400" dirty="0"/>
          </a:p>
          <a:p>
            <a:pPr algn="just"/>
            <a:r>
              <a:rPr lang="pl-PL" sz="2400" dirty="0" smtClean="0"/>
              <a:t>minimalny czas </a:t>
            </a:r>
            <a:r>
              <a:rPr lang="pl-PL" sz="2400" dirty="0"/>
              <a:t>trwania zobowiązań </a:t>
            </a:r>
            <a:r>
              <a:rPr lang="pl-PL" sz="2400" dirty="0" smtClean="0"/>
              <a:t>konsumenta </a:t>
            </a:r>
          </a:p>
          <a:p>
            <a:pPr algn="just"/>
            <a:r>
              <a:rPr lang="pl-PL" sz="2400" dirty="0" smtClean="0"/>
              <a:t>wysokość i sposób złożenia kaucji </a:t>
            </a:r>
          </a:p>
          <a:p>
            <a:pPr algn="just"/>
            <a:r>
              <a:rPr lang="pl-PL" sz="2400" b="1" dirty="0" smtClean="0"/>
              <a:t>funkcjonalność treści cyfrowych</a:t>
            </a:r>
            <a:r>
              <a:rPr lang="pl-PL" sz="2400" dirty="0" smtClean="0"/>
              <a:t> </a:t>
            </a:r>
          </a:p>
          <a:p>
            <a:pPr algn="just"/>
            <a:r>
              <a:rPr lang="pl-PL" sz="2400" b="1" dirty="0" smtClean="0"/>
              <a:t>mające znaczenie </a:t>
            </a:r>
            <a:r>
              <a:rPr lang="pl-PL" sz="2400" b="1" dirty="0" err="1" smtClean="0"/>
              <a:t>interoperacyjności</a:t>
            </a:r>
            <a:r>
              <a:rPr lang="pl-PL" sz="2400" b="1" dirty="0" smtClean="0"/>
              <a:t> treści cyfrowych</a:t>
            </a:r>
            <a:r>
              <a:rPr lang="pl-PL" sz="2400" dirty="0" smtClean="0"/>
              <a:t> ze sprzętem komputerowym i oprogramowaniem </a:t>
            </a:r>
          </a:p>
          <a:p>
            <a:pPr algn="just"/>
            <a:r>
              <a:rPr lang="pl-PL" sz="2400" dirty="0" smtClean="0"/>
              <a:t>możliwości skorzystania z </a:t>
            </a:r>
            <a:r>
              <a:rPr lang="pl-PL" sz="2400" b="1" dirty="0" smtClean="0"/>
              <a:t>pozasądowych sposobów rozpatrywania reklamacji i dochodzenia roszczeń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237832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PRODUKTY ŻYWNOŚCIOWE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844824"/>
            <a:ext cx="8208912" cy="4680520"/>
          </a:xfrm>
        </p:spPr>
        <p:txBody>
          <a:bodyPr>
            <a:normAutofit/>
          </a:bodyPr>
          <a:lstStyle/>
          <a:p>
            <a:pPr algn="just"/>
            <a:r>
              <a:rPr lang="pl-PL" sz="2400" dirty="0" smtClean="0"/>
              <a:t>Żywność w opakowaniach: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Nazwa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Wykaz składników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Termin przydatności do spożycia, data minimalnej trwałości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Oznaczenie producenta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Oznaczenie partii produkcyjnej 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Informacja o zawartości netto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Alergeny</a:t>
            </a:r>
          </a:p>
        </p:txBody>
      </p:sp>
    </p:spTree>
    <p:extLst>
      <p:ext uri="{BB962C8B-B14F-4D97-AF65-F5344CB8AC3E}">
        <p14:creationId xmlns:p14="http://schemas.microsoft.com/office/powerpoint/2010/main" xmlns="" val="3420671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PRODUKTY ŻYWNOŚCIOWE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14488"/>
            <a:ext cx="8208912" cy="4810856"/>
          </a:xfrm>
        </p:spPr>
        <p:txBody>
          <a:bodyPr>
            <a:noAutofit/>
          </a:bodyPr>
          <a:lstStyle/>
          <a:p>
            <a:pPr algn="just"/>
            <a:r>
              <a:rPr lang="pl-PL" sz="2400" dirty="0" smtClean="0"/>
              <a:t>Żywność bez opakowań bądź pakowana przy sprzedaży: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300" dirty="0" smtClean="0"/>
              <a:t>Nazwa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300" dirty="0" smtClean="0"/>
              <a:t>Dodatkowe informacje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300" b="1" dirty="0"/>
              <a:t>Obowiązek oznakowania żywności nieopakowanej nie będzie spełniony, jeśli wymagane informacje będą przechowywane na zapleczu, w gablocie, w pudełku pod ladą, czy w inny sposób, który uniemożliwi nam zapoznanie się z nimi przed dokonaniem zakupu. Podobnie, jeśli nie będzie możliwa identyfikacja oznakowania z konkretnym produktem (np. w sytuacji sprzedaży kilku produktów o nazwie „szynka</a:t>
            </a:r>
            <a:r>
              <a:rPr lang="pl-PL" sz="2300" b="1" dirty="0" smtClean="0"/>
              <a:t>”).</a:t>
            </a:r>
            <a:endParaRPr lang="pl-PL" sz="2300" b="1" dirty="0"/>
          </a:p>
        </p:txBody>
      </p:sp>
    </p:spTree>
    <p:extLst>
      <p:ext uri="{BB962C8B-B14F-4D97-AF65-F5344CB8AC3E}">
        <p14:creationId xmlns:p14="http://schemas.microsoft.com/office/powerpoint/2010/main" xmlns="" val="34206718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929718" cy="1143000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 smtClean="0"/>
              <a:t>USTAWA O MIKROORGANIZMACH I ORGANIZMACH GENETYCZNIE MODYFIKOWANYCH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400" b="1" dirty="0" smtClean="0"/>
              <a:t>Art</a:t>
            </a:r>
            <a:r>
              <a:rPr lang="pl-PL" sz="2400" b="1" dirty="0"/>
              <a:t>. 47 [Obowiązek oznakowania produktów GMO]</a:t>
            </a:r>
          </a:p>
          <a:p>
            <a:pPr marL="68580" indent="0" algn="just">
              <a:buNone/>
            </a:pPr>
            <a:r>
              <a:rPr lang="pl-PL" sz="2400" dirty="0"/>
              <a:t>1. Wprowadza się obowiązek oznakowania produktów GMO.</a:t>
            </a:r>
          </a:p>
          <a:p>
            <a:pPr marL="68580" indent="0" algn="just">
              <a:buNone/>
            </a:pPr>
            <a:r>
              <a:rPr lang="pl-PL" sz="2400" dirty="0"/>
              <a:t>2. Oznakowanie produktu GMO powinno zawierać następujące informacje:</a:t>
            </a:r>
          </a:p>
          <a:p>
            <a:pPr marL="68580" indent="0" algn="just">
              <a:buNone/>
            </a:pPr>
            <a:r>
              <a:rPr lang="pl-PL" sz="2400" dirty="0"/>
              <a:t>1) nazwę produktu GMO i nazwy zawartych w nim GMO;</a:t>
            </a:r>
          </a:p>
          <a:p>
            <a:pPr marL="68580" indent="0" algn="just">
              <a:buNone/>
            </a:pPr>
            <a:r>
              <a:rPr lang="pl-PL" sz="2400" dirty="0"/>
              <a:t>2) imię i nazwisko lub nazwę producenta lub importera oraz adres;</a:t>
            </a:r>
          </a:p>
          <a:p>
            <a:pPr marL="68580" indent="0" algn="just">
              <a:buNone/>
            </a:pPr>
            <a:r>
              <a:rPr lang="pl-PL" sz="2400" dirty="0"/>
              <a:t>3) przewidywany obszar stosowania produktu GMO: przemysł, rolnictwo, leśnictwo, powszechne użytkowanie przez konsumentów lub inne specjalistyczne zastosowanie;</a:t>
            </a:r>
          </a:p>
          <a:p>
            <a:pPr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1560635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929718" cy="1143000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 smtClean="0"/>
              <a:t>USTAWA O MIKROORGANIZMACH I ORGANIZMACH GENETYCZNIE MODYFIKOWANYCH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 fontScale="92500" lnSpcReduction="10000"/>
          </a:bodyPr>
          <a:lstStyle/>
          <a:p>
            <a:pPr marL="68580" indent="0" algn="just">
              <a:buNone/>
            </a:pPr>
            <a:r>
              <a:rPr lang="pl-PL" sz="2600" dirty="0" smtClean="0"/>
              <a:t>4</a:t>
            </a:r>
            <a:r>
              <a:rPr lang="pl-PL" sz="2600" dirty="0"/>
              <a:t>) zastosowanie produktu GMO i dokładne warunki użytkowania wraz z informacją, w uzasadnionych przypadkach, o rodzaju środowiska, dla którego produkt jest odpowiedni;</a:t>
            </a:r>
          </a:p>
          <a:p>
            <a:pPr marL="68580" indent="0" algn="just">
              <a:buNone/>
            </a:pPr>
            <a:r>
              <a:rPr lang="pl-PL" sz="2600" dirty="0"/>
              <a:t>5) szczególne wymagania dotyczące magazynowania i transportu, jeżeli zostały określone w zezwoleniu;</a:t>
            </a:r>
          </a:p>
          <a:p>
            <a:pPr marL="68580" indent="0" algn="just">
              <a:buNone/>
            </a:pPr>
            <a:r>
              <a:rPr lang="pl-PL" sz="2600" dirty="0"/>
              <a:t>6) informacje o różnicy wartości użytkowej między produktem GMO a jego tradycyjnym odpowiednikiem;</a:t>
            </a:r>
          </a:p>
          <a:p>
            <a:pPr marL="68580" indent="0" algn="just">
              <a:buNone/>
            </a:pPr>
            <a:r>
              <a:rPr lang="pl-PL" sz="2600" dirty="0"/>
              <a:t>7) środki, jakie powinny być podjęte w przypadku niezamierzonego uwolnienia GMO, niezgodnego z wymaganiami dotyczącymi wprowadzenia produktu GMO do obrotu, jeżeli zostały określone w zezwoleniu;</a:t>
            </a:r>
          </a:p>
          <a:p>
            <a:pPr marL="68580" indent="0" algn="just">
              <a:buNone/>
            </a:pPr>
            <a:r>
              <a:rPr lang="pl-PL" sz="2600" dirty="0"/>
              <a:t>8) numer zezwolenia</a:t>
            </a:r>
            <a:r>
              <a:rPr lang="pl-PL" sz="2600" dirty="0" smtClean="0"/>
              <a:t>.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xmlns="" val="1560635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 smtClean="0"/>
              <a:t>WSTĘP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400" dirty="0" smtClean="0"/>
              <a:t>Szczególne zainteresowanie tym zagadnieniem zarówno w doktrynie jak i praktyce</a:t>
            </a:r>
          </a:p>
          <a:p>
            <a:pPr algn="just"/>
            <a:r>
              <a:rPr lang="pl-PL" sz="2400" dirty="0" smtClean="0"/>
              <a:t>Przyczyna: </a:t>
            </a:r>
            <a:r>
              <a:rPr lang="pl-PL" sz="2400" b="1" dirty="0" smtClean="0"/>
              <a:t>deficyt informacji</a:t>
            </a:r>
            <a:r>
              <a:rPr lang="pl-PL" sz="2400" dirty="0" smtClean="0"/>
              <a:t>, rozumiany jako </a:t>
            </a:r>
            <a:r>
              <a:rPr lang="pl-PL" sz="2400" dirty="0"/>
              <a:t>brak specjalistycznej wiedzy konsumenta (prawnej, </a:t>
            </a:r>
            <a:r>
              <a:rPr lang="pl-PL" sz="2400" dirty="0" smtClean="0"/>
              <a:t>ekonomicznej</a:t>
            </a:r>
            <a:r>
              <a:rPr lang="pl-PL" sz="2400" dirty="0"/>
              <a:t>, technicznej) na temat zasad </a:t>
            </a:r>
            <a:r>
              <a:rPr lang="pl-PL" sz="2400" dirty="0" smtClean="0"/>
              <a:t>i warunków </a:t>
            </a:r>
            <a:r>
              <a:rPr lang="pl-PL" sz="2400" dirty="0"/>
              <a:t>oferowanych mu towarów </a:t>
            </a:r>
            <a:r>
              <a:rPr lang="pl-PL" sz="2400" dirty="0" smtClean="0"/>
              <a:t>i usług</a:t>
            </a:r>
            <a:endParaRPr lang="pl-PL" sz="2400" dirty="0"/>
          </a:p>
          <a:p>
            <a:pPr algn="just"/>
            <a:r>
              <a:rPr lang="pl-PL" sz="2400" dirty="0"/>
              <a:t>Prawo konsumenta do informacji </a:t>
            </a:r>
            <a:r>
              <a:rPr lang="pl-PL" sz="2400" dirty="0" smtClean="0"/>
              <a:t>- jedna </a:t>
            </a:r>
            <a:r>
              <a:rPr lang="pl-PL" sz="2400" dirty="0"/>
              <a:t>z </a:t>
            </a:r>
            <a:r>
              <a:rPr lang="pl-PL" sz="2400" b="1" dirty="0"/>
              <a:t>fundamentalnych gwarancji </a:t>
            </a:r>
            <a:r>
              <a:rPr lang="pl-PL" sz="2400" dirty="0"/>
              <a:t>jego bezpiecznego i świadomego uczestnictwa na </a:t>
            </a:r>
            <a:r>
              <a:rPr lang="pl-PL" sz="2400" dirty="0" smtClean="0"/>
              <a:t>rynku</a:t>
            </a:r>
          </a:p>
          <a:p>
            <a:pPr algn="just"/>
            <a:r>
              <a:rPr lang="pl-PL" sz="2400" dirty="0"/>
              <a:t>I</a:t>
            </a:r>
            <a:r>
              <a:rPr lang="pl-PL" sz="2400" dirty="0" smtClean="0"/>
              <a:t>nformacja </a:t>
            </a:r>
            <a:r>
              <a:rPr lang="pl-PL" sz="2400" dirty="0"/>
              <a:t>stanowi </a:t>
            </a:r>
            <a:r>
              <a:rPr lang="pl-PL" sz="2400" dirty="0" smtClean="0"/>
              <a:t>podstawowy </a:t>
            </a:r>
            <a:r>
              <a:rPr lang="pl-PL" sz="2400" dirty="0"/>
              <a:t>element działań o charakterze ochronnym</a:t>
            </a:r>
            <a:r>
              <a:rPr lang="pl-PL" sz="2400" dirty="0" smtClean="0"/>
              <a:t>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3318488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INFORMACJE DOTYCZĄCE LEKÓW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pPr algn="just"/>
            <a:r>
              <a:rPr lang="pl-PL" sz="2800" dirty="0"/>
              <a:t>Informacje, które powinny znaleźć się w ulotce, to m.in.:</a:t>
            </a:r>
            <a:endParaRPr lang="pl-PL" sz="2400" b="1" dirty="0"/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nazwa </a:t>
            </a:r>
            <a:r>
              <a:rPr lang="pl-PL" sz="2400" dirty="0"/>
              <a:t>leku i powszechnie stosowana nazwa substancji czynnej (jeżeli lek zawiera tylko jedną substancję czynną);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wskazania </a:t>
            </a:r>
            <a:r>
              <a:rPr lang="pl-PL" sz="2400" dirty="0"/>
              <a:t>do stosowania;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informacje </a:t>
            </a:r>
            <a:r>
              <a:rPr lang="pl-PL" sz="2400" dirty="0"/>
              <a:t>niezbędne przed rozpoczęciem stosowania leku (przeciwwskazania, odpowiednie środki ostrożności związane ze stosowaniem leku, interakcje np. z alkoholem</a:t>
            </a:r>
            <a:r>
              <a:rPr lang="pl-PL" sz="2400" dirty="0" smtClean="0"/>
              <a:t>);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046268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INFORMACJE DOTYCZĄCE LEKÓW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ostrzeżenia </a:t>
            </a:r>
            <a:r>
              <a:rPr lang="pl-PL" sz="2400" dirty="0"/>
              <a:t>dotyczące: szczególnych grup użytkowników (w szczególności dzieci, kobiet w ciąży i karmiących piersią, pacjentów w podeszłym wieku);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opis </a:t>
            </a:r>
            <a:r>
              <a:rPr lang="pl-PL" sz="2400" dirty="0"/>
              <a:t>niepożądanych działań, które mogą wystąpić podczas prawidłowego stosowania produktu leczniczego;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ostrzeżenie </a:t>
            </a:r>
            <a:r>
              <a:rPr lang="pl-PL" sz="2400" dirty="0"/>
              <a:t>o zakazie stosowania produktu leczniczego po upływie terminu ważności; 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opis </a:t>
            </a:r>
            <a:r>
              <a:rPr lang="pl-PL" sz="2400" dirty="0"/>
              <a:t>szczególnych warunków przechowywania, jeżeli są one wymagane.</a:t>
            </a:r>
          </a:p>
          <a:p>
            <a:pPr algn="just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046268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INFORMACJE DOTYCZĄCE LEKÓW</a:t>
            </a:r>
            <a:endParaRPr lang="pl-PL" sz="32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67544" y="1484784"/>
            <a:ext cx="8247860" cy="5040560"/>
          </a:xfrm>
        </p:spPr>
        <p:txBody>
          <a:bodyPr>
            <a:normAutofit/>
          </a:bodyPr>
          <a:lstStyle/>
          <a:p>
            <a:pPr algn="just"/>
            <a:r>
              <a:rPr lang="pl-PL" sz="2800" dirty="0"/>
              <a:t>Informacje, które powinny znaleźć się na opakowaniu zewnętrznym, to m.in.: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nazwa </a:t>
            </a:r>
            <a:r>
              <a:rPr lang="pl-PL" sz="2400" dirty="0"/>
              <a:t>leku i powszechnie stosowana nazwa substancji czynnej (jeżeli lek zawiera tylko jedną substancję czynną);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moc </a:t>
            </a:r>
            <a:r>
              <a:rPr lang="pl-PL" sz="2400" dirty="0"/>
              <a:t>(zawartość substancji czynnej w danej jednostce dawkowania – np. w jednej tabletce, w danej jednostce objętości albo masy);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postać </a:t>
            </a:r>
            <a:r>
              <a:rPr lang="pl-PL" sz="2400" dirty="0"/>
              <a:t>farmaceutyczna (np. tabletka powlekana, kapsułka, zawiesina itp.); - sposób stosowania oraz (opcjonalnie) drogę podania; </a:t>
            </a:r>
          </a:p>
        </p:txBody>
      </p:sp>
    </p:spTree>
    <p:extLst>
      <p:ext uri="{BB962C8B-B14F-4D97-AF65-F5344CB8AC3E}">
        <p14:creationId xmlns:p14="http://schemas.microsoft.com/office/powerpoint/2010/main" xmlns="" val="4046231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INFORMACJE DOTYCZĄCE LEKÓW</a:t>
            </a:r>
            <a:endParaRPr lang="pl-PL" sz="32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67544" y="1484784"/>
            <a:ext cx="8247860" cy="5040560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ostrzeżenia </a:t>
            </a:r>
            <a:r>
              <a:rPr lang="pl-PL" sz="2400" dirty="0"/>
              <a:t>dotyczące sposobu przechowywania, w tym dotyczące niedostępności dla dzieci; 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wskazanie </a:t>
            </a:r>
            <a:r>
              <a:rPr lang="pl-PL" sz="2400" dirty="0"/>
              <a:t>podmiotu odpowiedzialnego (czyli wytwórcy);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termin </a:t>
            </a:r>
            <a:r>
              <a:rPr lang="pl-PL" sz="2400" dirty="0"/>
              <a:t>ważności.</a:t>
            </a:r>
          </a:p>
          <a:p>
            <a:pPr algn="just"/>
            <a:r>
              <a:rPr lang="pl-PL" dirty="0" smtClean="0"/>
              <a:t>Ponadto opakowanie zewnętrzne leku ma specjalne oznaczenie w systemie </a:t>
            </a:r>
            <a:r>
              <a:rPr lang="pl-PL" dirty="0" err="1" smtClean="0"/>
              <a:t>Braille’a</a:t>
            </a:r>
            <a:r>
              <a:rPr lang="pl-PL" dirty="0" smtClean="0"/>
              <a:t> dla osób niewidomych. Zawiera ono informację o nazwie produktu leczniczego, jego mocy i postaci farmaceutycznej.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046231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INFORMACJE DOTYCZĄCE LEKÓW</a:t>
            </a:r>
            <a:endParaRPr lang="pl-PL" sz="3200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2"/>
          </p:nvPr>
        </p:nvSpPr>
        <p:spPr>
          <a:xfrm>
            <a:off x="571472" y="1484784"/>
            <a:ext cx="8104984" cy="5040560"/>
          </a:xfrm>
        </p:spPr>
        <p:txBody>
          <a:bodyPr>
            <a:normAutofit/>
          </a:bodyPr>
          <a:lstStyle/>
          <a:p>
            <a:pPr algn="just"/>
            <a:r>
              <a:rPr lang="pl-PL" sz="2800" dirty="0"/>
              <a:t>Informacje, które powinny znaleźć się na opakowaniu </a:t>
            </a:r>
            <a:r>
              <a:rPr lang="pl-PL" sz="2800" dirty="0" smtClean="0"/>
              <a:t>bezpośrednim (saszetki, ampułki, blistry, butelki), </a:t>
            </a:r>
            <a:r>
              <a:rPr lang="pl-PL" sz="2800" dirty="0"/>
              <a:t>to m.in.: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nazwa </a:t>
            </a:r>
            <a:r>
              <a:rPr lang="pl-PL" sz="2400" dirty="0"/>
              <a:t>leku i powszechnie stosowana nazwa substancji czynnej (jeżeli lek zawiera tylko jedną substancję czynną);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nazwa </a:t>
            </a:r>
            <a:r>
              <a:rPr lang="pl-PL" sz="2400" dirty="0"/>
              <a:t>podmiotu odpowiedzialnego;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termin </a:t>
            </a:r>
            <a:r>
              <a:rPr lang="pl-PL" sz="2400" dirty="0"/>
              <a:t>ważności;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numer </a:t>
            </a:r>
            <a:r>
              <a:rPr lang="pl-PL" sz="2400" dirty="0"/>
              <a:t>serii</a:t>
            </a:r>
            <a:r>
              <a:rPr lang="pl-PL" sz="2400" dirty="0" smtClean="0"/>
              <a:t>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4046231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1538" y="285728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 smtClean="0"/>
              <a:t>OCHRONA KONSUMENTA PRZED NIECHCIANĄ INFORMACJĄ</a:t>
            </a:r>
            <a:endParaRPr lang="pl-PL" sz="3200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608512"/>
          </a:xfrm>
        </p:spPr>
        <p:txBody>
          <a:bodyPr>
            <a:normAutofit/>
          </a:bodyPr>
          <a:lstStyle/>
          <a:p>
            <a:pPr algn="just"/>
            <a:r>
              <a:rPr lang="pl-PL" sz="2400" b="1" dirty="0" smtClean="0"/>
              <a:t>Niepożądane informacje handlowe </a:t>
            </a:r>
            <a:r>
              <a:rPr lang="pl-PL" sz="2400" dirty="0" smtClean="0"/>
              <a:t>(w </a:t>
            </a:r>
            <a:r>
              <a:rPr lang="pl-PL" sz="2400" dirty="0"/>
              <a:t>postaci druków ulotnych, folderów i innych materiałów </a:t>
            </a:r>
            <a:r>
              <a:rPr lang="pl-PL" sz="2400" dirty="0" smtClean="0"/>
              <a:t>reklamowych; zarówno poczta tradycyjna jak i e-mail)</a:t>
            </a:r>
            <a:endParaRPr lang="pl-PL" sz="2400" b="1" dirty="0" smtClean="0"/>
          </a:p>
          <a:p>
            <a:pPr algn="just"/>
            <a:r>
              <a:rPr lang="pl-PL" sz="2400" b="1" dirty="0" smtClean="0"/>
              <a:t>Wyraźny sprzeciw</a:t>
            </a:r>
            <a:r>
              <a:rPr lang="pl-PL" sz="2400" dirty="0"/>
              <a:t>, skierowany do przedsiębiorcy w taki sposób, aby mógł się z nim </a:t>
            </a:r>
            <a:r>
              <a:rPr lang="pl-PL" sz="2400" dirty="0" smtClean="0"/>
              <a:t>zapoznać</a:t>
            </a:r>
          </a:p>
          <a:p>
            <a:pPr algn="just"/>
            <a:r>
              <a:rPr lang="pl-PL" sz="2400" dirty="0" smtClean="0"/>
              <a:t>Zwrócenie się </a:t>
            </a:r>
            <a:r>
              <a:rPr lang="pl-PL" sz="2400" dirty="0"/>
              <a:t>do Stowarzyszenia Sprzedawców Bezpośrednich o umieszczenie swoich danych na tzw. </a:t>
            </a:r>
            <a:r>
              <a:rPr lang="pl-PL" sz="2400" b="1" dirty="0"/>
              <a:t>liście </a:t>
            </a:r>
            <a:r>
              <a:rPr lang="pl-PL" sz="2400" b="1" dirty="0" smtClean="0"/>
              <a:t>Robinsonów</a:t>
            </a:r>
          </a:p>
          <a:p>
            <a:pPr algn="just"/>
            <a:r>
              <a:rPr lang="pl-PL" sz="2400" dirty="0" smtClean="0"/>
              <a:t>Dodanie swojego adresu e-mail na </a:t>
            </a:r>
            <a:r>
              <a:rPr lang="pl-PL" sz="2400" b="1" dirty="0" smtClean="0"/>
              <a:t>e-liście </a:t>
            </a:r>
            <a:r>
              <a:rPr lang="pl-PL" sz="2400" b="1" dirty="0"/>
              <a:t>Robinsona</a:t>
            </a:r>
            <a:r>
              <a:rPr lang="pl-PL" sz="2400" dirty="0"/>
              <a:t> Fundacji </a:t>
            </a:r>
            <a:r>
              <a:rPr lang="pl-PL" sz="2400" dirty="0" smtClean="0"/>
              <a:t>FORCE</a:t>
            </a:r>
            <a:r>
              <a:rPr lang="pl-PL" sz="2400" b="1" dirty="0" smtClean="0"/>
              <a:t> - </a:t>
            </a:r>
            <a:r>
              <a:rPr lang="pl-PL" sz="2400" b="1" dirty="0" smtClean="0">
                <a:hlinkClick r:id="rId3"/>
              </a:rPr>
              <a:t>https://listarobinsonow.pl</a:t>
            </a:r>
            <a:r>
              <a:rPr lang="pl-PL" sz="2400" b="1" dirty="0" smtClean="0"/>
              <a:t> 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xmlns="" val="257219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848872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OCHRONA PRZED WIADOMOŚCIAMI SPAM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14422"/>
            <a:ext cx="8208912" cy="5310922"/>
          </a:xfrm>
        </p:spPr>
        <p:txBody>
          <a:bodyPr>
            <a:noAutofit/>
          </a:bodyPr>
          <a:lstStyle/>
          <a:p>
            <a:pPr algn="just"/>
            <a:r>
              <a:rPr lang="pl-PL" sz="2200" b="1" dirty="0" smtClean="0"/>
              <a:t>Pojęcie </a:t>
            </a:r>
            <a:r>
              <a:rPr lang="pl-PL" sz="2200" b="1" dirty="0" err="1" smtClean="0"/>
              <a:t>SPAMu</a:t>
            </a:r>
            <a:r>
              <a:rPr lang="pl-PL" sz="2200" b="1" dirty="0" smtClean="0"/>
              <a:t>: </a:t>
            </a:r>
            <a:r>
              <a:rPr lang="pl-PL" sz="2200" dirty="0" smtClean="0"/>
              <a:t>niezamówione informacje handlowe skierowane </a:t>
            </a:r>
            <a:r>
              <a:rPr lang="pl-PL" sz="2200" dirty="0"/>
              <a:t>do oznaczonego odbiorcy za pomocą środków komunikacji elektronicznej, w szczególności poczty </a:t>
            </a:r>
            <a:r>
              <a:rPr lang="pl-PL" sz="2200" dirty="0" smtClean="0"/>
              <a:t>elektronicznej</a:t>
            </a:r>
          </a:p>
          <a:p>
            <a:pPr algn="just"/>
            <a:r>
              <a:rPr lang="pl-PL" sz="2200" b="1" dirty="0" smtClean="0"/>
              <a:t>zakazane </a:t>
            </a:r>
            <a:r>
              <a:rPr lang="pl-PL" sz="2200" b="1" dirty="0"/>
              <a:t>jest wysyłanie niezamówionej informacji handlowej</a:t>
            </a:r>
            <a:r>
              <a:rPr lang="pl-PL" sz="2200" dirty="0"/>
              <a:t>, skierowanej do oznaczonego odbiorcy będącego osobą fizyczną, za pomocą środków komunikacji elektronicznej (w szczególności poczty elektronicznej</a:t>
            </a:r>
            <a:r>
              <a:rPr lang="pl-PL" sz="2200" dirty="0" smtClean="0"/>
              <a:t>)</a:t>
            </a:r>
          </a:p>
          <a:p>
            <a:pPr algn="just"/>
            <a:r>
              <a:rPr lang="pl-PL" sz="2200" dirty="0"/>
              <a:t>podstawowe znaczenie w zakresie ochrony przed niechcianą korespondencją elektroniczną mają przepisy ustawy z dnia 18 lipca 2002 r. o świadczeniu usług drogą elektroniczną </a:t>
            </a:r>
            <a:endParaRPr lang="pl-PL" sz="2200" dirty="0" smtClean="0"/>
          </a:p>
          <a:p>
            <a:pPr algn="just"/>
            <a:r>
              <a:rPr lang="pl-PL" sz="2200" dirty="0"/>
              <a:t>należy </a:t>
            </a:r>
            <a:r>
              <a:rPr lang="pl-PL" sz="2200" dirty="0" smtClean="0"/>
              <a:t>wskazać też</a:t>
            </a:r>
            <a:r>
              <a:rPr lang="pl-PL" sz="2200" dirty="0"/>
              <a:t> przepisy ustawy z dnia 23 sierpnia 2007 r. o przeciwdziałaniu nieuczciwym praktykom </a:t>
            </a:r>
            <a:r>
              <a:rPr lang="pl-PL" sz="2200" dirty="0" smtClean="0"/>
              <a:t>rynkowym</a:t>
            </a:r>
          </a:p>
        </p:txBody>
      </p:sp>
    </p:spTree>
    <p:extLst>
      <p:ext uri="{BB962C8B-B14F-4D97-AF65-F5344CB8AC3E}">
        <p14:creationId xmlns:p14="http://schemas.microsoft.com/office/powerpoint/2010/main" xmlns="" val="17043871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848872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OCHRONA PRZED WIADOMOŚCIAMI SPAM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208912" cy="5256584"/>
          </a:xfrm>
        </p:spPr>
        <p:txBody>
          <a:bodyPr>
            <a:noAutofit/>
          </a:bodyPr>
          <a:lstStyle/>
          <a:p>
            <a:pPr algn="just"/>
            <a:r>
              <a:rPr lang="pl-PL" sz="2800" u="sng" dirty="0" smtClean="0"/>
              <a:t>Jak </a:t>
            </a:r>
            <a:r>
              <a:rPr lang="pl-PL" sz="2800" u="sng" dirty="0"/>
              <a:t>chronić się przed spamem?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/>
              <a:t>P</a:t>
            </a:r>
            <a:r>
              <a:rPr lang="pl-PL" sz="2400" dirty="0" smtClean="0"/>
              <a:t>rzede </a:t>
            </a:r>
            <a:r>
              <a:rPr lang="pl-PL" sz="2400" dirty="0"/>
              <a:t>wszystkim </a:t>
            </a:r>
            <a:r>
              <a:rPr lang="pl-PL" sz="2400" dirty="0" smtClean="0"/>
              <a:t>należy upewnić </a:t>
            </a:r>
            <a:r>
              <a:rPr lang="pl-PL" sz="2400" dirty="0"/>
              <a:t>się, czy nie wyrażona została zgoda na otrzymywanie korespondencji od nadawcy lub czy adres mailowy nie został mu przekazany przez inną </a:t>
            </a:r>
            <a:r>
              <a:rPr lang="pl-PL" sz="2400" dirty="0" smtClean="0"/>
              <a:t>firmę; konsument </a:t>
            </a:r>
            <a:r>
              <a:rPr lang="pl-PL" sz="2400" dirty="0"/>
              <a:t>ma prawo w każdej chwili, bez podawania przyczyny, zgodę tę </a:t>
            </a:r>
            <a:r>
              <a:rPr lang="pl-PL" sz="2400" dirty="0" smtClean="0"/>
              <a:t>odwołać.</a:t>
            </a:r>
          </a:p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Przepisy </a:t>
            </a:r>
            <a:r>
              <a:rPr lang="pl-PL" sz="2400" dirty="0"/>
              <a:t>przewidują odpowiedzialność karną zarówno za bezprawne wykorzystywanie danych osobowych, jak i przesyłanie niezamówionych informacji </a:t>
            </a:r>
            <a:r>
              <a:rPr lang="pl-PL" sz="2400" dirty="0" smtClean="0"/>
              <a:t>handlowych – kara grzywny (</a:t>
            </a:r>
            <a:r>
              <a:rPr lang="pl-PL" sz="2400" dirty="0"/>
              <a:t>art. 24 ust. 1 ustawy o świadczeniu usług drogą </a:t>
            </a:r>
            <a:r>
              <a:rPr lang="pl-PL" sz="2400" dirty="0" smtClean="0"/>
              <a:t>elektroniczną)</a:t>
            </a:r>
          </a:p>
        </p:txBody>
      </p:sp>
    </p:spTree>
    <p:extLst>
      <p:ext uri="{BB962C8B-B14F-4D97-AF65-F5344CB8AC3E}">
        <p14:creationId xmlns:p14="http://schemas.microsoft.com/office/powerpoint/2010/main" xmlns="" val="17043871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848872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OCHRONA PRZED WIADOMOŚCIAMI SPAM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208912" cy="5256584"/>
          </a:xfrm>
        </p:spPr>
        <p:txBody>
          <a:bodyPr>
            <a:no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pl-PL" sz="2400" dirty="0" smtClean="0"/>
              <a:t>Niezależnie </a:t>
            </a:r>
            <a:r>
              <a:rPr lang="pl-PL" sz="2400" dirty="0"/>
              <a:t>od powyższego, </a:t>
            </a:r>
            <a:r>
              <a:rPr lang="pl-PL" sz="2400" dirty="0" smtClean="0"/>
              <a:t>można </a:t>
            </a:r>
            <a:r>
              <a:rPr lang="pl-PL" sz="2400" dirty="0"/>
              <a:t>skorzystać z cywilnoprawnych środków ochrony przed niezamówioną informacją handlową:</a:t>
            </a:r>
          </a:p>
          <a:p>
            <a:pPr lvl="1" algn="just">
              <a:buFont typeface="Courier New" pitchFamily="49" charset="0"/>
              <a:buChar char="o"/>
            </a:pPr>
            <a:r>
              <a:rPr lang="pl-PL" sz="2400" dirty="0"/>
              <a:t>art. 12 w zw. z art. 9 pkt 3 ustawy z dnia 23 sierpnia 2007 r. o przeciwdziałaniu nieuczciwym praktykom rynkowym – ochrona konsumentów przed agresywną praktyką rynkową,</a:t>
            </a:r>
          </a:p>
          <a:p>
            <a:pPr lvl="1" algn="just">
              <a:buFont typeface="Courier New" pitchFamily="49" charset="0"/>
              <a:buChar char="o"/>
            </a:pPr>
            <a:r>
              <a:rPr lang="pl-PL" sz="2400" dirty="0"/>
              <a:t>art. 23 i 24 Kodeksu cywilnego – ochrona dóbr osobistych (prawo do prywatności</a:t>
            </a:r>
            <a:r>
              <a:rPr lang="pl-PL" sz="2400" dirty="0" smtClean="0"/>
              <a:t>).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17043871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 rot="20410476">
            <a:off x="457200" y="1600201"/>
            <a:ext cx="7972452" cy="22574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4800" b="1" dirty="0" smtClean="0"/>
              <a:t>Dziękuję za uwagę!</a:t>
            </a:r>
            <a:endParaRPr lang="pl-PL" sz="4800" b="1" dirty="0"/>
          </a:p>
        </p:txBody>
      </p:sp>
      <p:pic>
        <p:nvPicPr>
          <p:cNvPr id="1026" name="Picture 2" descr="C:\Users\barba\AppData\Local\Microsoft\Windows\INetCache\IE\8FS8ATR5\sun-47083_960_72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2143116"/>
            <a:ext cx="53721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USTAWA O PRAWACH KONSUMENTA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5040560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400" b="1" dirty="0"/>
              <a:t>Art. 8 [Obowiązki przedsiębiorcy wobec konsumenta] </a:t>
            </a:r>
          </a:p>
          <a:p>
            <a:pPr marL="68580" indent="0" algn="just">
              <a:buNone/>
            </a:pPr>
            <a:r>
              <a:rPr lang="pl-PL" sz="2400" dirty="0"/>
              <a:t>Najpóźniej w chwili wyrażenia przez konsumenta woli związania się umową przedsiębiorca ma obowiązek poinformować konsumenta, o ile informacje te nie wynikają już z okoliczności, w sposób jasny i zrozumiały o:</a:t>
            </a:r>
          </a:p>
          <a:p>
            <a:pPr marL="68580" indent="0" algn="just">
              <a:buNone/>
            </a:pPr>
            <a:r>
              <a:rPr lang="pl-PL" sz="2400" dirty="0"/>
              <a:t>1) głównych cechach świadczenia, z uwzględnieniem przedmiotu świadczenia oraz sposobu porozumiewania się z konsumentem;</a:t>
            </a:r>
          </a:p>
          <a:p>
            <a:pPr marL="68580" indent="0" algn="just">
              <a:buNone/>
            </a:pPr>
            <a:r>
              <a:rPr lang="pl-PL" sz="2400" dirty="0"/>
              <a:t>2) swoich danych identyfikujących, w szczególności o firmie, organie, który zarejestrował działalność gospodarczą, i numerze, pod którym został zarejestrowany, adresie, pod którym prowadzi przedsiębiorstwo, i numerze telefonu przedsiębiorstwa</a:t>
            </a:r>
            <a:r>
              <a:rPr lang="pl-PL" sz="2400" dirty="0" smtClean="0"/>
              <a:t>;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375901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USTAWA O PRAWACH KONSUMENTA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5040560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pl-PL" sz="2400" dirty="0" smtClean="0"/>
              <a:t>3</a:t>
            </a:r>
            <a:r>
              <a:rPr lang="pl-PL" sz="2400" dirty="0"/>
              <a:t>) łącznej cenie lub wynagrodzeniu za świadczenie wraz z podatkami, a gdy charakter przedmiotu świadczenia nie pozwala, rozsądnie oceniając, na wcześniejsze obliczenie ich wysokości - sposobie, w jaki będą one obliczane, a także opłatach za dostarczenie, usługi pocztowe oraz jakichkolwiek innych kosztach, a gdy nie można ustalić wysokości tych opłat - o obowiązku ich uiszczenia; w razie zawarcia umowy na czas nieoznaczony lub umowy obejmującej prenumeratę przedsiębiorca ma obowiązek podania łącznej ceny lub wynagrodzenia obejmującego wszystkie płatności za okres rozliczeniowy, a także wszystkich kosztów, które konsument jest zobowiązany ponieść</a:t>
            </a:r>
            <a:r>
              <a:rPr lang="pl-PL" sz="2400" dirty="0" smtClean="0"/>
              <a:t>;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375901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0"/>
            <a:ext cx="7024744" cy="92867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USTAWA O PRAWACH KONSUMENTA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28670"/>
            <a:ext cx="8208912" cy="5596674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pl-PL" sz="2300" dirty="0" smtClean="0"/>
              <a:t>4</a:t>
            </a:r>
            <a:r>
              <a:rPr lang="pl-PL" sz="2300" dirty="0"/>
              <a:t>) sposobie i terminie spełnienia świadczenia przez przedsiębiorcę oraz stosowanej przez przedsiębiorcę procedurze rozpatrywania reklamacji;</a:t>
            </a:r>
          </a:p>
          <a:p>
            <a:pPr marL="68580" indent="0" algn="just">
              <a:buNone/>
            </a:pPr>
            <a:r>
              <a:rPr lang="pl-PL" sz="2300" dirty="0"/>
              <a:t>5) przewidzianej przez prawo odpowiedzialności przedsiębiorcy za jakość świadczenia;</a:t>
            </a:r>
          </a:p>
          <a:p>
            <a:pPr marL="68580" indent="0" algn="just">
              <a:buNone/>
            </a:pPr>
            <a:r>
              <a:rPr lang="pl-PL" sz="2300" dirty="0"/>
              <a:t>6) treści usług posprzedażnych i gwarancji;</a:t>
            </a:r>
          </a:p>
          <a:p>
            <a:pPr marL="68580" indent="0" algn="just">
              <a:buNone/>
            </a:pPr>
            <a:r>
              <a:rPr lang="pl-PL" sz="2300" dirty="0"/>
              <a:t>7) czasie trwania umowy lub - gdy umowa zawarta jest na czas nieoznaczony lub ma ulegać automatycznemu przedłużeniu - o sposobie i przesłankach wypowiedzenia umowy;</a:t>
            </a:r>
          </a:p>
          <a:p>
            <a:pPr marL="68580" indent="0" algn="just">
              <a:buNone/>
            </a:pPr>
            <a:r>
              <a:rPr lang="pl-PL" sz="2300" dirty="0"/>
              <a:t>8) funkcjonalności treści cyfrowych oraz mających zastosowanie technicznych środkach ich ochrony;</a:t>
            </a:r>
          </a:p>
          <a:p>
            <a:pPr marL="68580" indent="0" algn="just">
              <a:buNone/>
            </a:pPr>
            <a:r>
              <a:rPr lang="pl-PL" sz="2300" dirty="0"/>
              <a:t>9) mających znaczenie interoperacyjnościach treści cyfrowych ze sprzętem komputerowym i oprogramowaniem</a:t>
            </a:r>
            <a:r>
              <a:rPr lang="pl-PL" sz="2300" dirty="0" smtClean="0"/>
              <a:t>.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xmlns="" val="237590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KODEKS CYWILNY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142984"/>
            <a:ext cx="8208912" cy="5382360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400" b="1" dirty="0"/>
              <a:t>Art. </a:t>
            </a:r>
            <a:r>
              <a:rPr lang="pl-PL" sz="2400" b="1" dirty="0" smtClean="0"/>
              <a:t>546</a:t>
            </a:r>
            <a:r>
              <a:rPr lang="pl-PL" sz="2400" b="1" baseline="30000" dirty="0" smtClean="0"/>
              <a:t>1</a:t>
            </a:r>
            <a:endParaRPr lang="pl-PL" sz="2400" dirty="0"/>
          </a:p>
          <a:p>
            <a:pPr marL="68580" indent="0" algn="just">
              <a:buNone/>
            </a:pPr>
            <a:r>
              <a:rPr lang="pl-PL" sz="2400" dirty="0"/>
              <a:t>§ 1. Jeżeli kupującym jest konsument, sprzedawca jest obowiązany udzielić mu przed zawarciem umowy jasnych, zrozumiałych i niewprowadzających w błąd informacji w języku polskim, wystarczających do prawidłowego i pełnego korzystania z rzeczy sprzedanej. W szczególności należy podać: rodzaj rzeczy, określenie jej producenta lub importera, znak bezpieczeństwa i znak zgodności wymagane przez odrębne przepisy, informacje o dopuszczeniu do obrotu w Rzeczypospolitej Polskiej oraz, stosownie do rodzaju rzeczy, określenie jego energochłonności, a także inne dane wskazane w odrębnych przepisach</a:t>
            </a:r>
            <a:r>
              <a:rPr lang="pl-PL" sz="2400" dirty="0" smtClean="0"/>
              <a:t>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322425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KODEKS CYWILNY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43050"/>
            <a:ext cx="8208912" cy="4882294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400" b="1" dirty="0"/>
              <a:t>Art. </a:t>
            </a:r>
            <a:r>
              <a:rPr lang="pl-PL" sz="2400" b="1" dirty="0" smtClean="0"/>
              <a:t>546</a:t>
            </a:r>
            <a:r>
              <a:rPr lang="pl-PL" sz="2400" b="1" baseline="30000" dirty="0" smtClean="0"/>
              <a:t>1</a:t>
            </a:r>
            <a:endParaRPr lang="pl-PL" sz="2400" dirty="0"/>
          </a:p>
          <a:p>
            <a:pPr marL="68580" indent="0" algn="just">
              <a:buNone/>
            </a:pPr>
            <a:r>
              <a:rPr lang="pl-PL" sz="2400" dirty="0" smtClean="0"/>
              <a:t>§ </a:t>
            </a:r>
            <a:r>
              <a:rPr lang="pl-PL" sz="2400" dirty="0"/>
              <a:t>2. Jeżeli rzecz jest sprzedawana w opakowaniu jednostkowym lub w zestawie, informacje, o których mowa w § 1, powinny znajdować się na rzeczy sprzedanej lub być z nią trwale połączone. W pozostałych przypadkach sprzedawca jest obowiązany umieścić w miejscu sprzedaży informację, która może być ograniczona do rodzaju rzeczy, jej głównej cechy użytkowej oraz wskazania producenta lub importera rzeczy</a:t>
            </a:r>
            <a:r>
              <a:rPr lang="pl-PL" sz="2400" dirty="0" smtClean="0"/>
              <a:t>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3224252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KODEKS CYWILNY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5112568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pl-PL" sz="2400" b="1" dirty="0"/>
              <a:t>Art. </a:t>
            </a:r>
            <a:r>
              <a:rPr lang="pl-PL" sz="2400" b="1" dirty="0" smtClean="0"/>
              <a:t>546</a:t>
            </a:r>
            <a:r>
              <a:rPr lang="pl-PL" sz="2400" b="1" baseline="30000" dirty="0" smtClean="0"/>
              <a:t>1</a:t>
            </a:r>
            <a:endParaRPr lang="pl-PL" sz="2400" dirty="0"/>
          </a:p>
          <a:p>
            <a:pPr marL="68580" indent="0" algn="just">
              <a:buNone/>
            </a:pPr>
            <a:r>
              <a:rPr lang="pl-PL" sz="2400" dirty="0" smtClean="0"/>
              <a:t>§ </a:t>
            </a:r>
            <a:r>
              <a:rPr lang="pl-PL" sz="2400" dirty="0"/>
              <a:t>3. Sprzedawca jest obowiązany zapewnić w miejscu sprzedaży odpowiednie warunki techniczno-organizacyjne umożliwiające dokonanie wyboru rzeczy sprzedanej i sprawdzenie jej jakości, kompletności oraz funkcjonowania głównych mechanizmów i podstawowych podzespołów.</a:t>
            </a:r>
          </a:p>
          <a:p>
            <a:pPr marL="68580" indent="0" algn="just">
              <a:buNone/>
            </a:pPr>
            <a:r>
              <a:rPr lang="pl-PL" sz="2400" dirty="0"/>
              <a:t>§ 4. Na żądanie kupującego sprzedawca jest obowiązany wyjaśnić znaczenie poszczególnych postanowień umowy.</a:t>
            </a:r>
          </a:p>
          <a:p>
            <a:pPr marL="68580" indent="0" algn="just">
              <a:buNone/>
            </a:pPr>
            <a:r>
              <a:rPr lang="pl-PL" sz="2400" dirty="0"/>
              <a:t>§ 5. Sprzedawca jest obowiązany wydać kupującemu wraz z rzeczą sprzedaną wszystkie elementy jej wyposażenia oraz sporządzone w języku polskim instrukcje obsługi, konserwacji i inne dokumenty wymagane przez odrębne przepisy.</a:t>
            </a:r>
          </a:p>
          <a:p>
            <a:pPr marL="68580" indent="0" algn="just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3224252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0100" y="357166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/>
              <a:t>USTAWA O ŚWIADCZENIU USŁUG DROGĄ ELEKTRONICZNĄ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85926"/>
            <a:ext cx="8208912" cy="4739418"/>
          </a:xfrm>
        </p:spPr>
        <p:txBody>
          <a:bodyPr>
            <a:normAutofit lnSpcReduction="10000"/>
          </a:bodyPr>
          <a:lstStyle/>
          <a:p>
            <a:pPr marL="68580" indent="0" algn="ctr">
              <a:buNone/>
            </a:pPr>
            <a:r>
              <a:rPr lang="pl-PL" sz="2400" b="1" dirty="0"/>
              <a:t>Art. </a:t>
            </a:r>
            <a:r>
              <a:rPr lang="pl-PL" sz="2400" b="1" dirty="0" smtClean="0"/>
              <a:t>5</a:t>
            </a:r>
          </a:p>
          <a:p>
            <a:pPr marL="68580" indent="0" algn="just">
              <a:buNone/>
            </a:pPr>
            <a:r>
              <a:rPr lang="pl-PL" sz="2400" dirty="0" smtClean="0"/>
              <a:t>1</a:t>
            </a:r>
            <a:r>
              <a:rPr lang="pl-PL" sz="2400" dirty="0"/>
              <a:t>. Usługodawca podaje, w sposób wyraźny, jednoznaczny i bezpośrednio dostępny poprzez system teleinformatyczny, którym posługuje się usługobiorca, informacje podstawowe określone w ust. 2–5. </a:t>
            </a:r>
          </a:p>
          <a:p>
            <a:pPr marL="68580" indent="0" algn="just">
              <a:buNone/>
            </a:pPr>
            <a:r>
              <a:rPr lang="pl-PL" sz="2400" dirty="0"/>
              <a:t>2. Usługodawca podaje: 1) adresy elektroniczne; 2) imię, nazwisko, miejsce zamieszkania i adres albo nazwę lub firmę oraz siedzibę i adres. </a:t>
            </a:r>
          </a:p>
          <a:p>
            <a:pPr marL="68580" indent="0" algn="just">
              <a:buNone/>
            </a:pPr>
            <a:r>
              <a:rPr lang="pl-PL" sz="2400" dirty="0"/>
              <a:t>3. Jeżeli usługodawcą jest przedsiębiorca, podaje on również informacje dotyczące właściwego zezwolenia i organu zezwalającego, w razie gdy świadczenie usługi wymaga, na podstawie odrębnych przepisów, takiego zezwolenia.</a:t>
            </a:r>
          </a:p>
          <a:p>
            <a:pPr algn="just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1740487325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zn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echniczny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zn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0</TotalTime>
  <Words>1622</Words>
  <Application>Microsoft Office PowerPoint</Application>
  <PresentationFormat>Pokaz na ekranie (4:3)</PresentationFormat>
  <Paragraphs>178</Paragraphs>
  <Slides>29</Slides>
  <Notes>28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0" baseType="lpstr">
      <vt:lpstr>Techniczny</vt:lpstr>
      <vt:lpstr>KONSUMENT A INFORMACJA </vt:lpstr>
      <vt:lpstr>WSTĘP</vt:lpstr>
      <vt:lpstr>USTAWA O PRAWACH KONSUMENTA</vt:lpstr>
      <vt:lpstr>USTAWA O PRAWACH KONSUMENTA</vt:lpstr>
      <vt:lpstr>USTAWA O PRAWACH KONSUMENTA</vt:lpstr>
      <vt:lpstr>KODEKS CYWILNY</vt:lpstr>
      <vt:lpstr>KODEKS CYWILNY</vt:lpstr>
      <vt:lpstr>KODEKS CYWILNY</vt:lpstr>
      <vt:lpstr>USTAWA O ŚWIADCZENIU USŁUG DROGĄ ELEKTRONICZNĄ</vt:lpstr>
      <vt:lpstr>USTAWA O ŚWIADCZENIU USŁUG DROGĄ ELEKTRONICZNĄ</vt:lpstr>
      <vt:lpstr>USTAWA O ŚWIADCZENIU USŁUG DROGĄ ELEKTRONICZNĄ</vt:lpstr>
      <vt:lpstr>USTAWA O ŚWIADCZENIU USŁUG DROGĄ ELEKTRONICZNĄ</vt:lpstr>
      <vt:lpstr>INFORMACJE OBOWIĄZKOWE PRZY UMOWIE ZAWIERANEJ NA ODLEGŁOŚĆ</vt:lpstr>
      <vt:lpstr>INFORMACJE OBOWIĄZKOWE PRZY UMOWIE ZAWIERANEJ NA ODLEGŁOŚĆ</vt:lpstr>
      <vt:lpstr>INFORMACJE OBOWIĄZKOWE PRZY UMOWIE ZAWIERANEJ NA ODLEGŁOŚĆ</vt:lpstr>
      <vt:lpstr>PRODUKTY ŻYWNOŚCIOWE</vt:lpstr>
      <vt:lpstr>PRODUKTY ŻYWNOŚCIOWE</vt:lpstr>
      <vt:lpstr>USTAWA O MIKROORGANIZMACH I ORGANIZMACH GENETYCZNIE MODYFIKOWANYCH</vt:lpstr>
      <vt:lpstr>USTAWA O MIKROORGANIZMACH I ORGANIZMACH GENETYCZNIE MODYFIKOWANYCH</vt:lpstr>
      <vt:lpstr>INFORMACJE DOTYCZĄCE LEKÓW</vt:lpstr>
      <vt:lpstr>INFORMACJE DOTYCZĄCE LEKÓW</vt:lpstr>
      <vt:lpstr>INFORMACJE DOTYCZĄCE LEKÓW</vt:lpstr>
      <vt:lpstr>INFORMACJE DOTYCZĄCE LEKÓW</vt:lpstr>
      <vt:lpstr>INFORMACJE DOTYCZĄCE LEKÓW</vt:lpstr>
      <vt:lpstr>OCHRONA KONSUMENTA PRZED NIECHCIANĄ INFORMACJĄ</vt:lpstr>
      <vt:lpstr>OCHRONA PRZED WIADOMOŚCIAMI SPAM</vt:lpstr>
      <vt:lpstr>OCHRONA PRZED WIADOMOŚCIAMI SPAM</vt:lpstr>
      <vt:lpstr>OCHRONA PRZED WIADOMOŚCIAMI SPAM</vt:lpstr>
      <vt:lpstr>Slajd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2017-04-21T15:45:35Z</dcterms:created>
  <dcterms:modified xsi:type="dcterms:W3CDTF">2019-04-15T20:42:08Z</dcterms:modified>
</cp:coreProperties>
</file>