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6" r:id="rId11"/>
    <p:sldId id="287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8" r:id="rId33"/>
    <p:sldId id="289" r:id="rId34"/>
    <p:sldId id="290" r:id="rId35"/>
    <p:sldId id="291" r:id="rId36"/>
    <p:sldId id="292" r:id="rId37"/>
    <p:sldId id="341" r:id="rId38"/>
    <p:sldId id="309" r:id="rId39"/>
    <p:sldId id="310" r:id="rId40"/>
    <p:sldId id="317" r:id="rId41"/>
    <p:sldId id="318" r:id="rId42"/>
    <p:sldId id="319" r:id="rId43"/>
    <p:sldId id="334" r:id="rId44"/>
    <p:sldId id="335" r:id="rId45"/>
    <p:sldId id="293" r:id="rId46"/>
    <p:sldId id="294" r:id="rId47"/>
    <p:sldId id="295" r:id="rId48"/>
    <p:sldId id="296" r:id="rId49"/>
    <p:sldId id="297" r:id="rId50"/>
    <p:sldId id="298" r:id="rId51"/>
    <p:sldId id="299" r:id="rId52"/>
    <p:sldId id="300" r:id="rId53"/>
    <p:sldId id="336" r:id="rId54"/>
    <p:sldId id="340" r:id="rId55"/>
    <p:sldId id="339" r:id="rId56"/>
    <p:sldId id="338" r:id="rId57"/>
    <p:sldId id="301" r:id="rId58"/>
    <p:sldId id="303" r:id="rId59"/>
    <p:sldId id="304" r:id="rId60"/>
    <p:sldId id="305" r:id="rId61"/>
    <p:sldId id="306" r:id="rId62"/>
    <p:sldId id="307" r:id="rId63"/>
    <p:sldId id="308" r:id="rId64"/>
    <p:sldId id="320" r:id="rId6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82" d="100"/>
          <a:sy n="82" d="100"/>
        </p:scale>
        <p:origin x="146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Cambria" pitchFamily="18" charset="0"/>
              </a:rPr>
              <a:t>Definicje te pozwalają oddzielić administracje od władzy ustawodawczej oraz sądowniczej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- Trzeba podkreślić, że władza wykonawcza (administracja) nie ma tak sprecyzowanej roli jak pozostałe dwie władze.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Administracja ma także twórczy charakter, co oznacza, że administracja nie skupia się jedynie na stosowaniu ustaw.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Takie ujęcie burzy trójpodział władz.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Cambria" pitchFamily="18" charset="0"/>
              </a:rPr>
              <a:t>3. Definicja administracji jest zmienna, zależna od aktualnej sytuacji politycznej, społecznej, ustrojowej;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4. Definicja administracji powinna uwzględniać pytania o: </a:t>
            </a:r>
          </a:p>
          <a:p>
            <a:pPr marL="514350" indent="-514350">
              <a:buAutoNum type="romanUcPeriod"/>
            </a:pPr>
            <a:r>
              <a:rPr lang="pl-PL" sz="2000" dirty="0">
                <a:latin typeface="Cambria" pitchFamily="18" charset="0"/>
              </a:rPr>
              <a:t>Podmiot działania; </a:t>
            </a:r>
          </a:p>
          <a:p>
            <a:pPr marL="514350" indent="-514350">
              <a:buAutoNum type="romanUcPeriod"/>
            </a:pPr>
            <a:r>
              <a:rPr lang="pl-PL" sz="2000" dirty="0">
                <a:latin typeface="Cambria" pitchFamily="18" charset="0"/>
              </a:rPr>
              <a:t>Cel działania; </a:t>
            </a:r>
          </a:p>
          <a:p>
            <a:pPr marL="514350" indent="-514350">
              <a:buAutoNum type="romanUcPeriod"/>
            </a:pPr>
            <a:r>
              <a:rPr lang="pl-PL" sz="2000" dirty="0">
                <a:latin typeface="Cambria" pitchFamily="18" charset="0"/>
              </a:rPr>
              <a:t>Przedmiot działania; </a:t>
            </a:r>
          </a:p>
          <a:p>
            <a:pPr marL="514350" indent="-514350">
              <a:buAutoNum type="romanUcPeriod"/>
            </a:pPr>
            <a:r>
              <a:rPr lang="pl-PL" sz="2000" dirty="0">
                <a:latin typeface="Cambria" pitchFamily="18" charset="0"/>
              </a:rPr>
              <a:t>Cechy (sposób) działania; </a:t>
            </a:r>
          </a:p>
          <a:p>
            <a:pPr marL="514350" indent="-514350">
              <a:buAutoNum type="romanUcPeriod"/>
            </a:pPr>
            <a:r>
              <a:rPr lang="pl-PL" sz="2000" dirty="0">
                <a:latin typeface="Cambria" pitchFamily="18" charset="0"/>
              </a:rPr>
              <a:t>Adresat działania. </a:t>
            </a:r>
          </a:p>
          <a:p>
            <a:pPr marL="514350" indent="-514350">
              <a:buAutoNum type="romanUcPeriod"/>
            </a:pPr>
            <a:endParaRPr lang="pl-PL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Założenia budowy pojęcia administracji: </a:t>
            </a:r>
          </a:p>
          <a:p>
            <a:pPr marL="514350" indent="-514350">
              <a:buAutoNum type="arabicPeriod"/>
            </a:pPr>
            <a:r>
              <a:rPr lang="pl-PL" b="1" dirty="0">
                <a:latin typeface="Cambria" pitchFamily="18" charset="0"/>
              </a:rPr>
              <a:t>Relacja prawo administracyjne – administracja</a:t>
            </a:r>
          </a:p>
          <a:p>
            <a:pPr marL="514350" indent="-514350">
              <a:buFontTx/>
              <a:buChar char="-"/>
            </a:pPr>
            <a:r>
              <a:rPr lang="pl-PL" dirty="0">
                <a:latin typeface="Cambria" pitchFamily="18" charset="0"/>
              </a:rPr>
              <a:t>Pierwotność prawa administracji wobec administracji</a:t>
            </a:r>
          </a:p>
          <a:p>
            <a:pPr marL="514350" indent="-514350">
              <a:buFontTx/>
              <a:buChar char="-"/>
            </a:pPr>
            <a:r>
              <a:rPr lang="pl-PL" dirty="0">
                <a:latin typeface="Cambria" pitchFamily="18" charset="0"/>
              </a:rPr>
              <a:t>Prawo określa merytorycznego celu działalności administracji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Założenia budowy pojęcia administracji: </a:t>
            </a:r>
          </a:p>
          <a:p>
            <a:pPr>
              <a:buNone/>
            </a:pPr>
            <a:r>
              <a:rPr lang="pl-PL" b="1" dirty="0">
                <a:latin typeface="Cambria" pitchFamily="18" charset="0"/>
              </a:rPr>
              <a:t>2. Określenie zadań właściwych dla państwa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- Trudno jest wyodrębnić zadania, które są wyłącznie zadaniami państwa, a nie są realizowane przez inne podmioty (np. więziennictwo, zadania nieopłacalne dla innych podmiotów – np. prowadzenie filharmonii).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3500" dirty="0">
                <a:latin typeface="Cambria" pitchFamily="18" charset="0"/>
              </a:rPr>
              <a:t>Podstawowa definicja administracji publicznej</a:t>
            </a:r>
          </a:p>
          <a:p>
            <a:pPr>
              <a:buNone/>
            </a:pPr>
            <a:r>
              <a:rPr lang="pl-PL" sz="3500" b="1" dirty="0">
                <a:latin typeface="Cambria" pitchFamily="18" charset="0"/>
              </a:rPr>
              <a:t>Administracja publiczna jest to: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Przejęte przez państwo;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Realizowane przez jego zawisłe organy oraz organy samorządu terytorialnego;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Zaspokajanie zbiorowych i indywidualnych potrzeb obywateli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Wynikających ze współżycia ludzi w społeczeństwie.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Ad. 1 Przejęte przez państwo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Nie są to działania postulowane lecz aktualnie realizowane;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- Nie ma stałego zakresu działalności administracji – jest on ciągle zmienny – zależy on od aktualnych przepisów prawa;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- Przejęcie ma miejsce poprzez stanowienie prawa – prawo jest pierwotne </a:t>
            </a:r>
            <a:r>
              <a:rPr lang="pl-PL" i="1" dirty="0">
                <a:latin typeface="Cambria" pitchFamily="18" charset="0"/>
              </a:rPr>
              <a:t>(założenie)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Ad. 2 Realizowane przez jego zawisłe organy oraz organy samorządu terytorialnego;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Prawo określa zakres zadań i kompetencji tych organów 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Podmiotami tymi są: organy administracji publicznej, organy samorządu terytorialnego; podmioty niepubliczne pełniące funkcje organów administracji pub.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Ad. 3 Zaspokajanie zbiorowych i indywidualnych potrzeb obywateli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- Zaspokajanie powinno być optymalne: </a:t>
            </a:r>
          </a:p>
          <a:p>
            <a:pPr marL="514350" indent="-514350">
              <a:buAutoNum type="alphaUcPeriod"/>
            </a:pPr>
            <a:r>
              <a:rPr lang="pl-PL" dirty="0">
                <a:latin typeface="Cambria" pitchFamily="18" charset="0"/>
              </a:rPr>
              <a:t>Skuteczne </a:t>
            </a:r>
          </a:p>
          <a:p>
            <a:pPr marL="514350" indent="-514350">
              <a:buAutoNum type="alphaUcPeriod"/>
            </a:pPr>
            <a:r>
              <a:rPr lang="pl-PL" dirty="0">
                <a:latin typeface="Cambria" pitchFamily="18" charset="0"/>
              </a:rPr>
              <a:t>Odpowiadać specyfice potrzeby </a:t>
            </a:r>
          </a:p>
          <a:p>
            <a:pPr marL="514350" indent="-514350">
              <a:buNone/>
            </a:pPr>
            <a:r>
              <a:rPr lang="pl-PL" dirty="0">
                <a:latin typeface="Cambria" pitchFamily="18" charset="0"/>
              </a:rPr>
              <a:t>- Jedynie potrzeb określonych przez prawo </a:t>
            </a:r>
            <a:r>
              <a:rPr lang="pl-PL" i="1" dirty="0">
                <a:latin typeface="Cambria" pitchFamily="18" charset="0"/>
              </a:rPr>
              <a:t>(założenie pierwotności prawa).</a:t>
            </a:r>
          </a:p>
          <a:p>
            <a:pPr>
              <a:buNone/>
            </a:pPr>
            <a:endParaRPr lang="pl-PL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Ad. 4 Wynikających ze współżycia ludzi w społeczeństwie.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- Przepisy prawa określają co odpowiada zasadom współżycia ludzi w społeczeństwie </a:t>
            </a:r>
          </a:p>
          <a:p>
            <a:pPr>
              <a:buNone/>
            </a:pPr>
            <a:endParaRPr lang="pl-PL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latin typeface="Bookman Old Style" pitchFamily="18" charset="0"/>
              </a:rPr>
              <a:t>ADMINISTRACJA PUBLICZNA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ŹRÓDŁA POJĘCIA ADMINISTRACJI PUBLICZNEJ: </a:t>
            </a:r>
          </a:p>
          <a:p>
            <a:pPr>
              <a:buFontTx/>
              <a:buChar char="-"/>
            </a:pPr>
            <a:r>
              <a:rPr lang="pl-PL" i="1" dirty="0"/>
              <a:t>MINISTRARE </a:t>
            </a:r>
            <a:r>
              <a:rPr lang="pl-PL" dirty="0"/>
              <a:t>– SŁUŻYĆ</a:t>
            </a:r>
          </a:p>
          <a:p>
            <a:pPr>
              <a:buFontTx/>
              <a:buChar char="-"/>
            </a:pPr>
            <a:r>
              <a:rPr lang="pl-PL" i="1" dirty="0"/>
              <a:t>AD – </a:t>
            </a:r>
            <a:r>
              <a:rPr lang="pl-PL" dirty="0"/>
              <a:t>OZNACZAJĄCA CECHĘ CELOWOŚCI TEGO DZIAŁANIA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Przesłanki rozwoju ingerencji administracji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Możliwości materialne państwa;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Stan organizacyjny państwa;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Treść polityki społeczno-gospodarczej.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Ad. 1 Materialne możliwości państwa: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Mają dynamiczny charakter;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Zależą od systemu ekonomicznego;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Ad. 2 Stan organizacyjny państwa: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Wydolność funkcjonalna struktur administracyjnych;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Przykładem zmiany ingerencji jest reforma samorządowa z 1998 roku.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Ad. 3 Treść polityki </a:t>
            </a:r>
          </a:p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społeczno-gospodarczej</a:t>
            </a:r>
          </a:p>
          <a:p>
            <a:pPr>
              <a:buNone/>
            </a:pPr>
            <a:r>
              <a:rPr lang="pl-PL" b="1" dirty="0">
                <a:latin typeface="Cambria" pitchFamily="18" charset="0"/>
              </a:rPr>
              <a:t>POLITYKA – </a:t>
            </a:r>
            <a:r>
              <a:rPr lang="pl-PL" dirty="0">
                <a:latin typeface="Cambria" pitchFamily="18" charset="0"/>
              </a:rPr>
              <a:t>jest to: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Aprobowana przez organy państwa oraz organy samorządu;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System pozaprawnych i postulowanych wypowiedzi;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O tym: gdzie, kiedy, jak – korzystać z materialnych i organizacyjnych możliwości państwa o samorządu terytorialnego; </a:t>
            </a:r>
          </a:p>
          <a:p>
            <a:pPr marL="514350" indent="-514350">
              <a:buAutoNum type="arabicPeriod"/>
            </a:pPr>
            <a:r>
              <a:rPr lang="pl-PL" i="1" dirty="0">
                <a:latin typeface="Cambria" pitchFamily="18" charset="0"/>
              </a:rPr>
              <a:t>Czasami polityką jest określane planowanie </a:t>
            </a:r>
          </a:p>
          <a:p>
            <a:pPr marL="514350" indent="-514350">
              <a:buAutoNum type="arabicPeriod"/>
            </a:pPr>
            <a:endParaRPr lang="pl-PL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Polityka wobec administracji: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Dotyczy wpływu na: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Stanowienie prawa;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Sposób stosowania prawa przez administrację (jeżeli jest możliwy różny jego zakres)</a:t>
            </a:r>
          </a:p>
          <a:p>
            <a:pPr marL="514350" indent="-514350">
              <a:buAutoNum type="arabicPeriod"/>
            </a:pPr>
            <a:endParaRPr lang="pl-PL" dirty="0">
              <a:latin typeface="Cambria" pitchFamily="18" charset="0"/>
            </a:endParaRPr>
          </a:p>
          <a:p>
            <a:pPr>
              <a:buNone/>
            </a:pPr>
            <a:endParaRPr lang="pl-PL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Polityka wobec administracji  - dotyczy stosowania prawa c.d.: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Polityka ta musi być ujęta w formalne ramy: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Prawo musi dopuszczać taki wpływ;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Dotyczy to norm uznaniowych, norm kierunkowych</a:t>
            </a:r>
          </a:p>
          <a:p>
            <a:pPr marL="514350" indent="-514350">
              <a:buNone/>
            </a:pPr>
            <a:r>
              <a:rPr lang="pl-PL" dirty="0">
                <a:latin typeface="Cambria" pitchFamily="18" charset="0"/>
              </a:rPr>
              <a:t>- Nie może zaprzeczać to państwu prawnemu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Polityka w administracji: </a:t>
            </a:r>
          </a:p>
          <a:p>
            <a:pPr marL="514350" indent="-514350">
              <a:buNone/>
            </a:pPr>
            <a:r>
              <a:rPr lang="pl-PL" dirty="0">
                <a:latin typeface="Cambria" pitchFamily="18" charset="0"/>
              </a:rPr>
              <a:t>Polityka prowadzona przez jedne podmioty administracji wobec innych. </a:t>
            </a:r>
          </a:p>
          <a:p>
            <a:pPr marL="514350" indent="-514350">
              <a:buNone/>
            </a:pPr>
            <a:r>
              <a:rPr lang="pl-PL" dirty="0">
                <a:latin typeface="Cambria" pitchFamily="18" charset="0"/>
              </a:rPr>
              <a:t>Polityka ta ma źródło: </a:t>
            </a:r>
          </a:p>
          <a:p>
            <a:pPr marL="514350" indent="-514350">
              <a:buFontTx/>
              <a:buChar char="-"/>
            </a:pPr>
            <a:r>
              <a:rPr lang="pl-PL" dirty="0">
                <a:latin typeface="Cambria" pitchFamily="18" charset="0"/>
              </a:rPr>
              <a:t>Wewnątrz administracji</a:t>
            </a:r>
          </a:p>
          <a:p>
            <a:pPr marL="514350" indent="-514350">
              <a:buFontTx/>
              <a:buChar char="-"/>
            </a:pPr>
            <a:r>
              <a:rPr lang="pl-PL" dirty="0">
                <a:latin typeface="Cambria" pitchFamily="18" charset="0"/>
              </a:rPr>
              <a:t>Jest pochodną polityki wobec administracji</a:t>
            </a:r>
          </a:p>
          <a:p>
            <a:pPr marL="514350" indent="-514350">
              <a:buAutoNum type="arabicPeriod"/>
            </a:pPr>
            <a:endParaRPr lang="pl-PL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Cechy administracji publicznej: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Administracja publiczna działa w imieniu i na rachunek państwa </a:t>
            </a:r>
          </a:p>
          <a:p>
            <a:pPr marL="514350" indent="-514350">
              <a:buFontTx/>
              <a:buChar char="-"/>
            </a:pPr>
            <a:r>
              <a:rPr lang="pl-PL" dirty="0">
                <a:latin typeface="Cambria" pitchFamily="18" charset="0"/>
              </a:rPr>
              <a:t>Aktualnie jest podział administracji publicznej na: </a:t>
            </a:r>
          </a:p>
          <a:p>
            <a:pPr marL="514350" indent="-514350">
              <a:buAutoNum type="alphaUcPeriod"/>
            </a:pPr>
            <a:r>
              <a:rPr lang="pl-PL" dirty="0">
                <a:latin typeface="Cambria" pitchFamily="18" charset="0"/>
              </a:rPr>
              <a:t>Administrację państwową; </a:t>
            </a:r>
          </a:p>
          <a:p>
            <a:pPr marL="514350" indent="-514350">
              <a:buAutoNum type="alphaUcPeriod"/>
            </a:pPr>
            <a:r>
              <a:rPr lang="pl-PL" dirty="0">
                <a:latin typeface="Cambria" pitchFamily="18" charset="0"/>
              </a:rPr>
              <a:t>Administrację samorządową.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Cechy administracji publicznej: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2. Administracja publiczna może korzystać z: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Przymusu państwowego związanego z władztwem administracyjnym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Władztwo administracyjne jest określone i wynika z przepisów prawa.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Władztwo oznacza możliwość jednostronnego kształtowania sytuacji prawnej z możliwością zastosowania przymusu w celu egzekucji obowiązków administracyjnych.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Cechy administracji publicznej: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3. Administracja publiczna działa w interesie publicznym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Cambria" pitchFamily="18" charset="0"/>
              </a:rPr>
              <a:t>PODZIAŁ: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ADMINISTRACJA PUBLICZNA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ADMINISTRACJA PRYWATNA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Cechy administracji publicznej: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4. Administracja publiczna działa na podstawie i w granicach prawa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Administracja jest związana przez prawo.</a:t>
            </a:r>
          </a:p>
          <a:p>
            <a:pPr marL="514350" indent="-514350">
              <a:buAutoNum type="alphaUcPeriod"/>
            </a:pPr>
            <a:r>
              <a:rPr lang="pl-PL" dirty="0">
                <a:latin typeface="Cambria" pitchFamily="18" charset="0"/>
              </a:rPr>
              <a:t>Wobec administracji jest dozwolone wyłącznie to na co pozwala prawo </a:t>
            </a:r>
          </a:p>
          <a:p>
            <a:pPr marL="514350" indent="-514350">
              <a:buAutoNum type="alphaUcPeriod"/>
            </a:pPr>
            <a:r>
              <a:rPr lang="pl-PL" dirty="0">
                <a:latin typeface="Cambria" pitchFamily="18" charset="0"/>
              </a:rPr>
              <a:t>Wobec jednostki jest dozwolone to co nie jest przez prawo zakazane lub na co prawo pozwala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Cechy administracji publicznej: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5. Administracja publiczna ma wykonawczy charakter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Organy administracji publicznej wykonują i konkretyzują obowiązujące prawo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Organy te mogą tworzyć jedynie prawo zawarte w aktach pod-ustawowych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Cechy administracji publicznej: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6. Działalność administracji publicznej ma charakter: ciągły i stabilny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Proces administrowania trwa stale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Na ten proces składają się jednostkowe rozstrzygnięcia administracyjne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Cechy administracji publicznej: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7. Administracja publiczna ma monopolistyczny charakter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Prawo określa zadania poszczególnych podmiotów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Podmioty prywatne nie mogą realizować niektórych zadań administracji –np. Policja, więziennictwo, pobieranie danin publicznych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Podział administracji publicznej: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Administracja władcza;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Administracja nie-władcza.</a:t>
            </a:r>
          </a:p>
          <a:p>
            <a:pPr marL="514350" indent="-514350">
              <a:buNone/>
            </a:pPr>
            <a:r>
              <a:rPr lang="pl-PL" dirty="0">
                <a:latin typeface="Cambria" pitchFamily="18" charset="0"/>
              </a:rPr>
              <a:t>Podział ten jest związany z innym podziałem na: </a:t>
            </a:r>
          </a:p>
          <a:p>
            <a:pPr marL="514350" indent="-514350">
              <a:buFontTx/>
              <a:buChar char="-"/>
            </a:pPr>
            <a:r>
              <a:rPr lang="pl-PL" dirty="0">
                <a:latin typeface="Cambria" pitchFamily="18" charset="0"/>
              </a:rPr>
              <a:t>Imperium </a:t>
            </a:r>
          </a:p>
          <a:p>
            <a:pPr marL="514350" indent="-514350">
              <a:buFontTx/>
              <a:buChar char="-"/>
            </a:pPr>
            <a:r>
              <a:rPr lang="pl-PL" dirty="0">
                <a:latin typeface="Cambria" pitchFamily="18" charset="0"/>
              </a:rPr>
              <a:t>Dominium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Administracja władcza: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Korzysta z władztwa administracyjnego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(w tym z przymusu państwowego).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Wydawanie aktów jednostronnych, które obejmują obowiązek jednostki, a jego niespełnienie prowadzi do zastosowania przymusu państwowego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Administracja nie-władcza: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w zakresie, w którym administracja publiczna nie używa przymusu;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Obejmuje czynności faktyczne (informowanie, prowadzenie ewidencji)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Obejmuje czynności cywilnoprawne – zawieranie umów cywilnoprawnych – czyli dotyczy sfery dominium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Cambria" pitchFamily="18" charset="0"/>
              </a:rPr>
              <a:t>Prawo administracyjne określone na podstawie przeciwstawienia: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Prawa prywatnego;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Prawo publiczne </a:t>
            </a:r>
          </a:p>
          <a:p>
            <a:pPr marL="514350" indent="-514350">
              <a:buNone/>
            </a:pPr>
            <a:r>
              <a:rPr lang="pl-PL" dirty="0">
                <a:latin typeface="Cambria" pitchFamily="18" charset="0"/>
              </a:rPr>
              <a:t>Podział ten został określony w starożytnym Rzymie.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Różnice prawo publiczne- prawo prywatne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Konkretyzacja prawa publicznego jest wynikiem woli specjalnych podmiotów publicznych; a adresat nie może uchronić się przed jej skutkiem;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Konkretyzacja prawa prywatnego zależy od woli obu stron stosunku cywilnoprawnego.</a:t>
            </a:r>
          </a:p>
          <a:p>
            <a:pPr>
              <a:buNone/>
            </a:pPr>
            <a:r>
              <a:rPr lang="pl-PL" b="1" dirty="0">
                <a:latin typeface="Cambri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Cambria" pitchFamily="18" charset="0"/>
              </a:rPr>
              <a:t>Trzy znaczenia administracji publicznej: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Wydzielone w państwie organizacyjne struktury w celu realizacji zadań publicznych;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Specjalna działalność podejmowana dla celów o charakterze publicznym;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Ludzie zatrudnieni w wyodrębnionej strukturze państwowej (</a:t>
            </a:r>
            <a:r>
              <a:rPr lang="pl-PL" dirty="0" err="1">
                <a:latin typeface="Cambria" pitchFamily="18" charset="0"/>
              </a:rPr>
              <a:t>wg</a:t>
            </a:r>
            <a:r>
              <a:rPr lang="pl-PL" dirty="0">
                <a:latin typeface="Cambria" pitchFamily="18" charset="0"/>
              </a:rPr>
              <a:t>. pkt. 1).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Różnice prawo publiczne- prawo prywatne</a:t>
            </a:r>
          </a:p>
          <a:p>
            <a:pPr>
              <a:buNone/>
            </a:pPr>
            <a:r>
              <a:rPr lang="pl-PL" b="1" dirty="0">
                <a:latin typeface="Cambria" pitchFamily="18" charset="0"/>
              </a:rPr>
              <a:t> </a:t>
            </a:r>
            <a:r>
              <a:rPr lang="pl-PL" dirty="0">
                <a:latin typeface="Cambria" pitchFamily="18" charset="0"/>
              </a:rPr>
              <a:t>- Treść stosunku publicznoprawnego jest określone jednostronne przez podmiot publiczny; </a:t>
            </a:r>
            <a:endParaRPr lang="pl-PL" b="1" dirty="0">
              <a:latin typeface="Cambria" pitchFamily="18" charset="0"/>
            </a:endParaRP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- Treść stosunku cywilnoprawnego jest określone przez obie jego strony.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Różnice prawo publiczne- prawo prywatne</a:t>
            </a:r>
          </a:p>
          <a:p>
            <a:pPr>
              <a:buNone/>
            </a:pPr>
            <a:r>
              <a:rPr lang="pl-PL" b="1" dirty="0">
                <a:latin typeface="Cambria" pitchFamily="18" charset="0"/>
              </a:rPr>
              <a:t> </a:t>
            </a:r>
            <a:r>
              <a:rPr lang="pl-PL" dirty="0">
                <a:latin typeface="Cambria" pitchFamily="18" charset="0"/>
              </a:rPr>
              <a:t>1. Organ administracji publicznej ma obowiązek wykonywania regulacji prawa publicznego;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2. Strony stosunku cywilnoprawnego mogą rozwiązać ten stosunek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Różnice prawo publiczne- prawo prywatne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Prawo publiczne jest realizowane w imię interesu publicznego;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Prawo prywatne jest realizowane w imię interesu prywatnego.</a:t>
            </a:r>
          </a:p>
          <a:p>
            <a:pPr>
              <a:buNone/>
            </a:pPr>
            <a:r>
              <a:rPr lang="pl-PL" b="1" dirty="0">
                <a:latin typeface="Cambri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Prawo administracyjne ma bezwzględnie obowiązujący charakter;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Strony stosunku administracyjnoprawnego nie mają wpływu na dyspozycję norm prawnych;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Istnieje obowiązek podejmowania czynności określonych przez normy prawne.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>
                <a:latin typeface="Cambria" pitchFamily="18" charset="0"/>
              </a:rPr>
              <a:t>- Organy administracji publicznej mają kompetencje do podejmowania działań, czyli jednocześnie są upoważnione oraz obowiązane do podjęcia działań.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Ujęcie prawa administracyjnego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Zmienny charakter – zakres i treść prawa administracyjnego ma czasowy charakter, nie jest bezwzględne;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Dotychczasowe ujęcie prawa administracyjnego bazowało na jednolitej administracji państwowej, aktualnie zmienił się zakres działania administracji oraz ustanowiono samorząd terytorialny</a:t>
            </a:r>
          </a:p>
          <a:p>
            <a:pPr marL="514350" indent="-514350">
              <a:buAutoNum type="arabicPeriod"/>
            </a:pPr>
            <a:endParaRPr lang="pl-PL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Ujęcie prawa administracyjnego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3. Na zakres administracji publicznej ma wpływ także przystąpienie Polski do organizacji międzynarodowych.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Definicje prawa administracyjnego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Prawo administracyjne – zespół norm regulujących działalność administracyjną (administracją przedmiotową)</a:t>
            </a:r>
          </a:p>
          <a:p>
            <a:pPr>
              <a:buNone/>
            </a:pPr>
            <a:endParaRPr lang="pl-PL" dirty="0">
              <a:latin typeface="Cambria" pitchFamily="18" charset="0"/>
            </a:endParaRP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Prawo administracyjne – prawo, które normuje administrację publiczną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Definicje prawa administracyjnego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Prawo administracyjne – prawo, które zawiera element władztwa.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Odniesienie przez cechę władztwa, czyli: 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możliwość jednostronnego rozstrzygania sytuacji indywidualnych,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zabezpieczonego przymusem państwowym, gdy treścią rozstrzygnięcia jest nałożenie obowiązku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Definicje prawa administracyjnego</a:t>
            </a:r>
            <a:endParaRPr lang="pl-PL" dirty="0">
              <a:latin typeface="Cambria" pitchFamily="18" charset="0"/>
            </a:endParaRP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Prawo administracyjne – dotyczy administracji publicznej, które obejmuje określenia wytworzone dla organizacji i działania administracji publicznej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Definicja negatywno-przedmiotowa: </a:t>
            </a:r>
          </a:p>
          <a:p>
            <a:pPr>
              <a:buNone/>
            </a:pPr>
            <a:endParaRPr lang="pl-PL" dirty="0">
              <a:latin typeface="Cambria" pitchFamily="18" charset="0"/>
            </a:endParaRP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Administracja jest działalnością państwa w celach publicznych, z wyjątkiem ustawodawstwa oraz sądownictwa </a:t>
            </a:r>
          </a:p>
          <a:p>
            <a:pPr>
              <a:buNone/>
            </a:pPr>
            <a:r>
              <a:rPr lang="pl-PL" i="1" dirty="0">
                <a:latin typeface="Cambria" pitchFamily="18" charset="0"/>
              </a:rPr>
              <a:t>(definicja: Otto Mayera).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BUDOWA PRAWA ADMINISTRACYJNEGO: </a:t>
            </a:r>
          </a:p>
          <a:p>
            <a:pPr algn="ctr">
              <a:buNone/>
            </a:pPr>
            <a:endParaRPr lang="pl-PL" dirty="0">
              <a:latin typeface="Cambria" pitchFamily="18" charset="0"/>
            </a:endParaRP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Normy prawa ustrojowego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Normy prawa materialnego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Normy prawa procesowego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Ad. 1 Normy prawa ustrojowego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Regulują wszystkie najważniejsze elementy administracji publicznej jako organizacji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Dotyczą – tworzenia i obsadzania organów administracji publicznej, ich budowy wewnętrznej, wzajemnych relacji struktury administracji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Ad. 2 Normy prawa materialnego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Określają prawa i obowiązki przydawane lub nakładane w drodze decyzji administracyjne;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Określają prawa i obowiązki określone przez przepisy prawa.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Prawo administracyjne obejmuje także: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Normy zadaniowe;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Normy kompetencyjne;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Normy odsyłające.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Normy zadaniowe: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Skierowane do organów administracji publicznej;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Określają działania tych organów, skierowane na zewnątrz.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Normy zadaniowe dotyczą wielu różnych czynności, a nie tylko jednej czynności.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Normy kompetencyjne: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Zawierają upoważnienie do określonego rodzaju działań;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Określenie właściwości – miejscową, rzeczową, </a:t>
            </a:r>
            <a:r>
              <a:rPr lang="pl-PL" dirty="0" err="1">
                <a:latin typeface="Cambria" pitchFamily="18" charset="0"/>
              </a:rPr>
              <a:t>instantancyjną</a:t>
            </a:r>
            <a:r>
              <a:rPr lang="pl-PL" dirty="0"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Normy odsyłające: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Normy odsyłające do norm poza systemem prawa;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Normy prawne nie mogą uregulować wszystkich zagadnień, ze względu na ich skomplikowanie oraz zmienność.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>
                <a:latin typeface="Cambria" pitchFamily="18" charset="0"/>
              </a:rPr>
              <a:t>Ad. 2 Normy prawa procesowego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Regulują to czynności podejmowane: </a:t>
            </a:r>
          </a:p>
          <a:p>
            <a:pPr marL="514350" indent="-514350">
              <a:buAutoNum type="alphaUcPeriod"/>
            </a:pPr>
            <a:r>
              <a:rPr lang="pl-PL" dirty="0">
                <a:latin typeface="Cambria" pitchFamily="18" charset="0"/>
              </a:rPr>
              <a:t>Przez organy administracji publicznej; </a:t>
            </a:r>
          </a:p>
          <a:p>
            <a:pPr marL="514350" indent="-514350">
              <a:buAutoNum type="alphaUcPeriod"/>
            </a:pPr>
            <a:r>
              <a:rPr lang="pl-PL" dirty="0">
                <a:latin typeface="Cambria" pitchFamily="18" charset="0"/>
              </a:rPr>
              <a:t>W celu realizacji norm prawa materialnego.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Cel normy prawa administracyjnego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Norma prawa administracyjnego określa obowiązki poprzez: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Nałożenie nowych obowiązków;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Modyfikację dotychczasowych obowiązków lub uprawnień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Cel normy prawa administracyjnego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Modyfikacja obowiązków wymaga: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Istnienia normy prawnej;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W czasie obowiązywania tej normy istniał kompetentny organ administracji publicznej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Organ administracji publicznej podjął z własnej inicjatywy/na wniosek czynności mające na celu podjęcia rozstrzygnięcia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Definicja negatywno-podmiotowa: </a:t>
            </a:r>
          </a:p>
          <a:p>
            <a:pPr algn="ctr">
              <a:buNone/>
            </a:pPr>
            <a:endParaRPr lang="pl-PL" dirty="0">
              <a:latin typeface="Cambria" pitchFamily="18" charset="0"/>
            </a:endParaRP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Administracja jest działalnością organów publicznych, które nie są organami ustawodawczymi i sądowymi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>
                <a:latin typeface="Cambria" pitchFamily="18" charset="0"/>
              </a:rPr>
              <a:t>Cel normy prawa administracyjnego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Przyznanie lub realizacja uprawnień następuje z reguły na wniosek jednostek;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Nałożenie obowiązku następuje z urzędu.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Skutki realizacji prawa administracyjnego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Dotyczą z reguły prawa administracyjnego; </a:t>
            </a:r>
          </a:p>
          <a:p>
            <a:pPr>
              <a:buFontTx/>
              <a:buChar char="-"/>
            </a:pPr>
            <a:r>
              <a:rPr lang="pl-PL" dirty="0">
                <a:latin typeface="Cambria" pitchFamily="18" charset="0"/>
              </a:rPr>
              <a:t>Dotyczą w niektórych wypadkach prawa cywilnego. </a:t>
            </a:r>
          </a:p>
          <a:p>
            <a:pPr>
              <a:buNone/>
            </a:pPr>
            <a:endParaRPr lang="pl-PL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Skutki realizacji prawa administracyjnego dla prawa cywilnego: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Warunkuje czynności cywilnoprawne – np. zezwolenie na nabycie nieruchomości przez cudzoziemca – warunek ten jest określony w prawie administracyjnym; 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Zastępuje czynność cywilnoprawną – np. decyzja o wywłaszczeniu nieruchomości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PRAWO ADMINISTRACYJNE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Skutki realizacji prawa administracyjnego dla prawa cywilnego: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3. Ogranicza skutki cywilnego prawa podmiotowego oraz czynności cywilnoprawnej – np. decyzja o czasowym zajęciu nieruchomości; </a:t>
            </a: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4. Warunkowana jest określonym cywilnym prawem podmiotowym – np. decyzja o emeryturze rolniczej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>
              <a:latin typeface="Cambria" pitchFamily="18" charset="0"/>
            </a:endParaRPr>
          </a:p>
          <a:p>
            <a:pPr algn="ctr">
              <a:buNone/>
            </a:pPr>
            <a:endParaRPr lang="pl-PL" b="1" dirty="0">
              <a:latin typeface="Cambria" pitchFamily="18" charset="0"/>
            </a:endParaRPr>
          </a:p>
          <a:p>
            <a:pPr algn="ctr">
              <a:buNone/>
            </a:pPr>
            <a:r>
              <a:rPr lang="pl-PL" sz="4000" b="1" dirty="0">
                <a:latin typeface="Cambria" pitchFamily="18" charset="0"/>
              </a:rPr>
              <a:t>Dziękuję za uwagę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Definicja pozytywnie-przedmiotowa:</a:t>
            </a:r>
          </a:p>
          <a:p>
            <a:pPr>
              <a:buNone/>
            </a:pPr>
            <a:endParaRPr lang="pl-PL" dirty="0">
              <a:latin typeface="Cambria" pitchFamily="18" charset="0"/>
            </a:endParaRP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Administracja to działalność mająca na celu realizację zadań publicznych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>
                <a:latin typeface="Cambria" pitchFamily="18" charset="0"/>
              </a:rPr>
              <a:t>Definicja pozytywno-podmiotowa: </a:t>
            </a:r>
          </a:p>
          <a:p>
            <a:pPr algn="ctr">
              <a:buNone/>
            </a:pPr>
            <a:endParaRPr lang="pl-PL" dirty="0">
              <a:latin typeface="Cambria" pitchFamily="18" charset="0"/>
            </a:endParaRPr>
          </a:p>
          <a:p>
            <a:pPr>
              <a:buNone/>
            </a:pPr>
            <a:r>
              <a:rPr lang="pl-PL" dirty="0">
                <a:latin typeface="Cambria" pitchFamily="18" charset="0"/>
              </a:rPr>
              <a:t>Administracja to działalność organów administracyjnych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Bookman Old Style" pitchFamily="18" charset="0"/>
              </a:rPr>
              <a:t>ADMINISTRACJA PUBLICZNA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Cambria" pitchFamily="18" charset="0"/>
              </a:rPr>
              <a:t>Problemy z określaniem pojęcia administracji: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Definicja administracji powinna być prosta, nie powinna odwoływać się do innych pojęć;</a:t>
            </a:r>
          </a:p>
          <a:p>
            <a:pPr marL="514350" indent="-514350">
              <a:buAutoNum type="arabicPeriod"/>
            </a:pPr>
            <a:r>
              <a:rPr lang="pl-PL" dirty="0">
                <a:latin typeface="Cambria" pitchFamily="18" charset="0"/>
              </a:rPr>
              <a:t>Określenie zakresu działalności administracji powinno uwzględniać</a:t>
            </a:r>
          </a:p>
          <a:p>
            <a:pPr marL="514350" indent="-514350">
              <a:buNone/>
            </a:pPr>
            <a:r>
              <a:rPr lang="pl-PL" dirty="0">
                <a:latin typeface="Cambria" pitchFamily="18" charset="0"/>
              </a:rPr>
              <a:t>- Objąć wszystko co </a:t>
            </a:r>
            <a:r>
              <a:rPr lang="pl-PL" i="1" dirty="0">
                <a:latin typeface="Cambria" pitchFamily="18" charset="0"/>
              </a:rPr>
              <a:t>robi</a:t>
            </a:r>
            <a:r>
              <a:rPr lang="pl-PL" dirty="0">
                <a:latin typeface="Cambria" pitchFamily="18" charset="0"/>
              </a:rPr>
              <a:t> administracja</a:t>
            </a:r>
          </a:p>
          <a:p>
            <a:pPr marL="514350" indent="-514350">
              <a:buNone/>
            </a:pPr>
            <a:r>
              <a:rPr lang="pl-PL" dirty="0">
                <a:latin typeface="Cambria" pitchFamily="18" charset="0"/>
              </a:rPr>
              <a:t>- Pominąć działania </a:t>
            </a:r>
            <a:r>
              <a:rPr lang="pl-PL" i="1" dirty="0">
                <a:latin typeface="Cambria" pitchFamily="18" charset="0"/>
              </a:rPr>
              <a:t>prywatnych</a:t>
            </a:r>
            <a:r>
              <a:rPr lang="pl-PL" dirty="0">
                <a:latin typeface="Cambria" pitchFamily="18" charset="0"/>
              </a:rPr>
              <a:t> podmiotów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1809</Words>
  <Application>Microsoft Office PowerPoint</Application>
  <PresentationFormat>Pokaz na ekranie (4:3)</PresentationFormat>
  <Paragraphs>294</Paragraphs>
  <Slides>64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64</vt:i4>
      </vt:variant>
    </vt:vector>
  </HeadingPairs>
  <TitlesOfParts>
    <vt:vector size="69" baseType="lpstr">
      <vt:lpstr>Arial</vt:lpstr>
      <vt:lpstr>Bookman Old Style</vt:lpstr>
      <vt:lpstr>Calibri</vt:lpstr>
      <vt:lpstr>Cambria</vt:lpstr>
      <vt:lpstr>Motyw pakietu Office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ADMINISTRACJA PUBLICZNA 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PRAWO ADMINISTRACYJNE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ADMINISTRACJA PUBLICZNA</dc:title>
  <dc:creator>Maciek</dc:creator>
  <cp:lastModifiedBy>Maciej Błażewski</cp:lastModifiedBy>
  <cp:revision>34</cp:revision>
  <dcterms:created xsi:type="dcterms:W3CDTF">2015-02-03T22:01:15Z</dcterms:created>
  <dcterms:modified xsi:type="dcterms:W3CDTF">2021-10-17T19:35:57Z</dcterms:modified>
</cp:coreProperties>
</file>