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86" r:id="rId10"/>
    <p:sldId id="264" r:id="rId11"/>
    <p:sldId id="273" r:id="rId12"/>
    <p:sldId id="274" r:id="rId13"/>
    <p:sldId id="275" r:id="rId14"/>
    <p:sldId id="277" r:id="rId15"/>
    <p:sldId id="276" r:id="rId16"/>
    <p:sldId id="265" r:id="rId17"/>
    <p:sldId id="266" r:id="rId18"/>
    <p:sldId id="267" r:id="rId19"/>
    <p:sldId id="268" r:id="rId20"/>
    <p:sldId id="269" r:id="rId21"/>
    <p:sldId id="278" r:id="rId22"/>
    <p:sldId id="279" r:id="rId23"/>
    <p:sldId id="281" r:id="rId24"/>
    <p:sldId id="280" r:id="rId25"/>
    <p:sldId id="282" r:id="rId26"/>
    <p:sldId id="283" r:id="rId27"/>
    <p:sldId id="284" r:id="rId28"/>
    <p:sldId id="285" r:id="rId29"/>
    <p:sldId id="270" r:id="rId30"/>
    <p:sldId id="271" r:id="rId31"/>
    <p:sldId id="287" r:id="rId32"/>
    <p:sldId id="293" r:id="rId33"/>
    <p:sldId id="294" r:id="rId34"/>
    <p:sldId id="288" r:id="rId35"/>
    <p:sldId id="289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291" r:id="rId49"/>
    <p:sldId id="317" r:id="rId50"/>
    <p:sldId id="319" r:id="rId51"/>
    <p:sldId id="324" r:id="rId52"/>
    <p:sldId id="310" r:id="rId53"/>
    <p:sldId id="316" r:id="rId54"/>
    <p:sldId id="315" r:id="rId55"/>
    <p:sldId id="314" r:id="rId56"/>
    <p:sldId id="313" r:id="rId57"/>
    <p:sldId id="312" r:id="rId58"/>
    <p:sldId id="311" r:id="rId59"/>
    <p:sldId id="308" r:id="rId60"/>
    <p:sldId id="309" r:id="rId61"/>
    <p:sldId id="292" r:id="rId62"/>
    <p:sldId id="325" r:id="rId63"/>
    <p:sldId id="326" r:id="rId64"/>
    <p:sldId id="329" r:id="rId65"/>
    <p:sldId id="328" r:id="rId66"/>
    <p:sldId id="327" r:id="rId67"/>
    <p:sldId id="331" r:id="rId68"/>
    <p:sldId id="333" r:id="rId6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82" d="100"/>
          <a:sy n="82" d="100"/>
        </p:scale>
        <p:origin x="145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/>
          <a:lstStyle/>
          <a:p>
            <a:r>
              <a:rPr lang="pl-PL" dirty="0"/>
              <a:t>PRAWO ADMINISTRACYJNE </a:t>
            </a:r>
            <a:br>
              <a:rPr lang="pl-PL" dirty="0"/>
            </a:br>
            <a:br>
              <a:rPr lang="pl-PL" dirty="0"/>
            </a:br>
            <a:r>
              <a:rPr lang="pl-PL" b="1" dirty="0"/>
              <a:t>FORMY DZIAŁANIA ADMINISTRACJI PUBLICZNEJ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konstytutywne; </a:t>
            </a:r>
          </a:p>
          <a:p>
            <a:pPr marL="514350" indent="-514350">
              <a:buAutoNum type="arabicPeriod"/>
            </a:pPr>
            <a:r>
              <a:rPr lang="pl-PL" dirty="0"/>
              <a:t>Akty deklaratoryjne.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zewnętrzne;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wewnętrzne.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związane;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swobodne.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za zgodą; </a:t>
            </a:r>
          </a:p>
          <a:p>
            <a:pPr marL="514350" indent="-514350">
              <a:buAutoNum type="arabicPeriod"/>
            </a:pPr>
            <a:r>
              <a:rPr lang="pl-PL" dirty="0"/>
              <a:t>Akty administracyjne bez zgody.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Akty administracyjne za zgodą/bez zgody adresata</a:t>
            </a:r>
          </a:p>
          <a:p>
            <a:pPr>
              <a:buFontTx/>
              <a:buChar char="-"/>
            </a:pPr>
            <a:r>
              <a:rPr lang="pl-PL" dirty="0"/>
              <a:t>Zgoda jest wyrażana „przedwstępnie” np. poprzez wcześniejsze złożenie wniosku; </a:t>
            </a:r>
          </a:p>
          <a:p>
            <a:pPr>
              <a:buFontTx/>
              <a:buChar char="-"/>
            </a:pPr>
            <a:r>
              <a:rPr lang="pl-PL" dirty="0"/>
              <a:t>Brak zgody ma miejsce – w przypadku aktów wydawanych z urzędu.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Podział aktów administracyjnych: </a:t>
            </a:r>
          </a:p>
          <a:p>
            <a:pPr marL="514350" indent="-514350">
              <a:buAutoNum type="arabicPeriod"/>
            </a:pPr>
            <a:r>
              <a:rPr lang="pl-PL" dirty="0"/>
              <a:t>Akty rodzące bezpośrednie skutki cywilnoprawne; </a:t>
            </a:r>
          </a:p>
          <a:p>
            <a:pPr marL="514350" indent="-514350">
              <a:buAutoNum type="arabicPeriod"/>
            </a:pPr>
            <a:r>
              <a:rPr lang="pl-PL" dirty="0"/>
              <a:t>Akty wywołujące pośrednio skutki cywilnoprawne.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Akty rodzące bezpośrednie/ pośrednio skutki cywilnoprawne </a:t>
            </a:r>
          </a:p>
          <a:p>
            <a:pPr>
              <a:buNone/>
            </a:pPr>
            <a:r>
              <a:rPr lang="pl-PL" dirty="0"/>
              <a:t>Bezpośrednio - np. Decyzja o wywłaszczeniu – skutkuje przeniesieniem prawa własności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Pośrednio – decyzja jest warunkiem zawarcia umowy np. decyzja o przydziale lokalu warunkuje zawarcie umowy najmu.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administracyjny </a:t>
            </a:r>
          </a:p>
          <a:p>
            <a:pPr algn="ctr">
              <a:buNone/>
            </a:pPr>
            <a:r>
              <a:rPr lang="pl-PL" b="1" dirty="0"/>
              <a:t>– podejmowanie rozstrzygnięcia </a:t>
            </a:r>
          </a:p>
          <a:p>
            <a:pPr marL="514350" indent="-514350">
              <a:buAutoNum type="arabicPeriod"/>
            </a:pPr>
            <a:r>
              <a:rPr lang="pl-PL" dirty="0"/>
              <a:t>Ustalenie składników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Ustalenie treści stosowanych norm prawa; </a:t>
            </a:r>
          </a:p>
          <a:p>
            <a:pPr marL="514350" indent="-514350">
              <a:buAutoNum type="arabicPeriod"/>
            </a:pPr>
            <a:r>
              <a:rPr lang="pl-PL" dirty="0" err="1"/>
              <a:t>Subsumpcję</a:t>
            </a:r>
            <a:r>
              <a:rPr lang="pl-PL" dirty="0"/>
              <a:t> – zbadanie, czy stan faktyczny pasuje do stanu prawnego; </a:t>
            </a:r>
          </a:p>
          <a:p>
            <a:pPr marL="514350" indent="-514350">
              <a:buAutoNum type="arabicPeriod"/>
            </a:pPr>
            <a:r>
              <a:rPr lang="pl-PL" dirty="0"/>
              <a:t>Ustalenie skutków prawnych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SAMODZILNOŚĆ ORGANU</a:t>
            </a:r>
          </a:p>
          <a:p>
            <a:pPr marL="514350" indent="-514350">
              <a:buNone/>
            </a:pPr>
            <a:r>
              <a:rPr lang="pl-PL" dirty="0"/>
              <a:t>Organ może być samodzielny w zakresie: </a:t>
            </a:r>
          </a:p>
          <a:p>
            <a:pPr marL="514350" indent="-514350">
              <a:buAutoNum type="arabicPeriod"/>
            </a:pPr>
            <a:r>
              <a:rPr lang="pl-PL" dirty="0"/>
              <a:t>określania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Wykładni prawa (stosowanych przepisów); </a:t>
            </a:r>
          </a:p>
          <a:p>
            <a:pPr marL="514350" indent="-514350">
              <a:buAutoNum type="arabicPeriod"/>
            </a:pPr>
            <a:r>
              <a:rPr lang="pl-PL" dirty="0"/>
              <a:t>Wyborze treści rozstrzygnięcia; </a:t>
            </a:r>
          </a:p>
          <a:p>
            <a:pPr marL="514350" indent="-514350">
              <a:buAutoNum type="arabicPeriod"/>
            </a:pPr>
            <a:r>
              <a:rPr lang="pl-PL" dirty="0"/>
              <a:t>Wartościowaniu związanym z tym wyborem.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SAMODZILNOŚĆ ORGANU</a:t>
            </a:r>
          </a:p>
          <a:p>
            <a:pPr>
              <a:buNone/>
            </a:pPr>
            <a:r>
              <a:rPr lang="pl-PL" dirty="0"/>
              <a:t>Samodzielność organu jest ograniczona przez: </a:t>
            </a:r>
          </a:p>
          <a:p>
            <a:pPr>
              <a:buFontTx/>
              <a:buChar char="-"/>
            </a:pPr>
            <a:r>
              <a:rPr lang="pl-PL" dirty="0"/>
              <a:t>Przepisy prawa;</a:t>
            </a:r>
          </a:p>
          <a:p>
            <a:pPr>
              <a:buFontTx/>
              <a:buChar char="-"/>
            </a:pPr>
            <a:r>
              <a:rPr lang="pl-PL" dirty="0"/>
              <a:t>Orzecznictwo.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Dawny podział form działania administracji publicznej: </a:t>
            </a:r>
          </a:p>
          <a:p>
            <a:pPr marL="514350" indent="-514350">
              <a:buAutoNum type="arabicPeriod"/>
            </a:pPr>
            <a:r>
              <a:rPr lang="pl-PL" dirty="0"/>
              <a:t>Akty władzy publicznej; </a:t>
            </a:r>
          </a:p>
          <a:p>
            <a:pPr marL="514350" indent="-514350">
              <a:buAutoNum type="arabicPeriod"/>
            </a:pPr>
            <a:r>
              <a:rPr lang="pl-PL" dirty="0"/>
              <a:t>Czynności administracyjne; </a:t>
            </a:r>
          </a:p>
          <a:p>
            <a:pPr marL="514350" indent="-514350">
              <a:buAutoNum type="arabicPeriod"/>
            </a:pPr>
            <a:r>
              <a:rPr lang="pl-PL" dirty="0"/>
              <a:t>Działania administracji publicznej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Najpełniejszy rodzaj samodzielności organu;</a:t>
            </a:r>
          </a:p>
          <a:p>
            <a:pPr>
              <a:buFontTx/>
              <a:buChar char="-"/>
            </a:pPr>
            <a:r>
              <a:rPr lang="pl-PL" dirty="0"/>
              <a:t>Udzielana na podstawie BLANKIETOWEJ NORMY PRAWNEJ – dyspozycja w tej normie prawnej jest dysjunkcyjna – czyli w warunkach określonych w hipotezie – organ może podjąć np. dwa różne rozstrzygnięcia; </a:t>
            </a:r>
          </a:p>
          <a:p>
            <a:pPr>
              <a:buFontTx/>
              <a:buChar char="-"/>
            </a:pPr>
            <a:r>
              <a:rPr lang="pl-PL" dirty="0"/>
              <a:t>Norma blankietowa – upoważnia organ do takiego rozstrzygnięcia.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W przypadku uznania, bez względu na wybór organu – będzie to wybór zgodny z prawem.</a:t>
            </a:r>
          </a:p>
          <a:p>
            <a:pPr>
              <a:buFontTx/>
              <a:buChar char="-"/>
            </a:pPr>
            <a:r>
              <a:rPr lang="pl-PL" dirty="0"/>
              <a:t>Swoboda ta jest jednak ograniczona – organ powinien uwzględnić interes publiczny oraz interes prawny innych podmiotów – w ten sposób, że organ określa cel rozstrzygnięcia w tym celu powinien zmierzać. 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None/>
            </a:pPr>
            <a:r>
              <a:rPr lang="pl-PL" dirty="0"/>
              <a:t>Przepisy prawa określają mierniki – pozwalające organowi określić cel do jakiego powinien zmierzać – mierniki te są wartościami: </a:t>
            </a:r>
          </a:p>
          <a:p>
            <a:pPr marL="514350" indent="-514350">
              <a:buAutoNum type="arabicPeriod"/>
            </a:pPr>
            <a:r>
              <a:rPr lang="pl-PL" dirty="0"/>
              <a:t>Wartościami poza systemem prawa; </a:t>
            </a:r>
          </a:p>
          <a:p>
            <a:pPr marL="514350" indent="-514350">
              <a:buAutoNum type="arabicPeriod"/>
            </a:pPr>
            <a:r>
              <a:rPr lang="pl-PL" dirty="0"/>
              <a:t>Wartościami określonymi w prawie.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Ograniczenie samodzielności organu dotyczącej uznania administracyjnego poprzez określenie: </a:t>
            </a:r>
          </a:p>
          <a:p>
            <a:pPr marL="514350" indent="-514350">
              <a:buAutoNum type="arabicPeriod"/>
            </a:pPr>
            <a:r>
              <a:rPr lang="pl-PL" dirty="0"/>
              <a:t>Zakresu samodzielności; </a:t>
            </a:r>
          </a:p>
          <a:p>
            <a:pPr marL="514350" indent="-514350">
              <a:buAutoNum type="arabicPeriod"/>
            </a:pPr>
            <a:r>
              <a:rPr lang="pl-PL" dirty="0"/>
              <a:t>Kierunki działania organu. </a:t>
            </a:r>
          </a:p>
          <a:p>
            <a:pPr marL="514350" indent="-514350">
              <a:buNone/>
            </a:pPr>
            <a:r>
              <a:rPr lang="pl-PL" dirty="0"/>
              <a:t>Ograniczenia te są określone z reguły w normach blankietowych, dookreślony w innych normach pr. materialnego, pr. ustrojowego, pr. procesowego.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UZNANIE ADMINISTRACYJNE</a:t>
            </a:r>
          </a:p>
          <a:p>
            <a:pPr>
              <a:buFontTx/>
              <a:buChar char="-"/>
            </a:pPr>
            <a:r>
              <a:rPr lang="pl-PL" dirty="0"/>
              <a:t>Kontrola uznania administracyjnego obejmuje jedynie badanie, czy organ nie przekroczył zakresu uznania administracyjnego;</a:t>
            </a:r>
          </a:p>
          <a:p>
            <a:pPr>
              <a:buFontTx/>
              <a:buChar char="-"/>
            </a:pPr>
            <a:r>
              <a:rPr lang="pl-PL" dirty="0"/>
              <a:t>Kontrola nie obejmuje oceny rozstrzygnięcia, jeżeli było ono podjęte w granicach tego uznania administracyjnego.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</a:t>
            </a:r>
          </a:p>
          <a:p>
            <a:pPr>
              <a:buFontTx/>
              <a:buChar char="-"/>
            </a:pPr>
            <a:r>
              <a:rPr lang="pl-PL" dirty="0"/>
              <a:t>Od uznania administracyjnego należy odróżnić pojęcie nieoznaczone;</a:t>
            </a:r>
          </a:p>
          <a:p>
            <a:pPr>
              <a:buFontTx/>
              <a:buChar char="-"/>
            </a:pPr>
            <a:r>
              <a:rPr lang="pl-PL" dirty="0"/>
              <a:t>Pojęcie nieoznaczone, to np. interes publiczny, ład przestrzenny. </a:t>
            </a:r>
            <a:r>
              <a:rPr lang="pl-PL" b="1" dirty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FontTx/>
              <a:buChar char="-"/>
            </a:pPr>
            <a:r>
              <a:rPr lang="pl-PL" dirty="0"/>
              <a:t>Pojęcie nieoznaczone jest oparte na normie blankietowej – upoważnienie organu do samodzielnej interpretacji tych pojęć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FontTx/>
              <a:buChar char="-"/>
            </a:pPr>
            <a:r>
              <a:rPr lang="pl-PL" dirty="0"/>
              <a:t>Samodzielność poznawcza – pojęcie nieoznaczone </a:t>
            </a:r>
          </a:p>
          <a:p>
            <a:pPr>
              <a:buFontTx/>
              <a:buChar char="-"/>
            </a:pPr>
            <a:r>
              <a:rPr lang="pl-PL" dirty="0"/>
              <a:t>Samodzielność wartościująca – uznanie administracyjne 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POJĘCIE NIEOZNACZONE </a:t>
            </a:r>
          </a:p>
          <a:p>
            <a:pPr>
              <a:buNone/>
            </a:pPr>
            <a:r>
              <a:rPr lang="pl-PL" dirty="0"/>
              <a:t>Także pojęcia nieoznaczone są objęte kontrolą: </a:t>
            </a:r>
          </a:p>
          <a:p>
            <a:pPr marL="514350" indent="-514350">
              <a:buAutoNum type="arabicPeriod"/>
            </a:pPr>
            <a:r>
              <a:rPr lang="pl-PL" dirty="0"/>
              <a:t>W toku postępowania administracyjnego; </a:t>
            </a:r>
          </a:p>
          <a:p>
            <a:pPr marL="514350" indent="-514350">
              <a:buAutoNum type="arabicPeriod"/>
            </a:pPr>
            <a:r>
              <a:rPr lang="pl-PL" dirty="0"/>
              <a:t>Przez sąd administracyjny.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WADLIWOŚĆ AKTU ADMINISTRACYJNEGO </a:t>
            </a:r>
          </a:p>
          <a:p>
            <a:pPr>
              <a:buNone/>
            </a:pPr>
            <a:r>
              <a:rPr lang="pl-PL" dirty="0"/>
              <a:t>Wadliwy akt administracyjny:</a:t>
            </a:r>
          </a:p>
          <a:p>
            <a:pPr marL="514350" indent="-514350">
              <a:buAutoNum type="arabicPeriod"/>
            </a:pPr>
            <a:r>
              <a:rPr lang="pl-PL" dirty="0"/>
              <a:t>Zawiera błędy pisarskie, rachunkowe – wymagane jest ich sprostowanie, wyjaśnienie.</a:t>
            </a:r>
          </a:p>
          <a:p>
            <a:pPr marL="514350" indent="-514350">
              <a:buAutoNum type="arabicPeriod"/>
            </a:pPr>
            <a:r>
              <a:rPr lang="pl-PL" dirty="0"/>
              <a:t>akt naruszający przepisy prawa materialnego, ustrojowego oraz procesowego – wymagane jest ich zmiana / uchylenie.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Ad. 1-2 - Akty władzy publicznej oraz czynności administracyjne – nakierowane na styczność z podmiotami pozostającymi poza administracją publiczną. </a:t>
            </a:r>
          </a:p>
          <a:p>
            <a:pPr>
              <a:buNone/>
            </a:pPr>
            <a:r>
              <a:rPr lang="pl-PL" dirty="0"/>
              <a:t>Ad. 3 – Działania administracji publicznej jedynie pośrednio wpływają na podmioty zewnętrzne, związane były z wykonywaniem zadań publicznych np. zwalczanie chorób, rozruchów.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Wadliwość może mieć miejsce na etapie: </a:t>
            </a:r>
          </a:p>
          <a:p>
            <a:pPr marL="514350" indent="-514350">
              <a:buAutoNum type="arabicPeriod"/>
            </a:pPr>
            <a:r>
              <a:rPr lang="pl-PL" dirty="0"/>
              <a:t>Niewłaściwym ustaleniu stanu faktycznego; </a:t>
            </a:r>
          </a:p>
          <a:p>
            <a:pPr marL="514350" indent="-514350">
              <a:buAutoNum type="arabicPeriod"/>
            </a:pPr>
            <a:r>
              <a:rPr lang="pl-PL" dirty="0"/>
              <a:t>Błędnej wykładni prawa </a:t>
            </a:r>
          </a:p>
          <a:p>
            <a:pPr marL="514350" indent="-514350">
              <a:buAutoNum type="arabicPeriod"/>
            </a:pPr>
            <a:r>
              <a:rPr lang="pl-PL" dirty="0"/>
              <a:t>Niewłaściwym zastosowaniu prawa, w tym: </a:t>
            </a:r>
          </a:p>
          <a:p>
            <a:pPr marL="514350" indent="-514350">
              <a:buNone/>
            </a:pPr>
            <a:r>
              <a:rPr lang="pl-PL" dirty="0"/>
              <a:t> - zastosowaniu niewłaściwego przepisu;</a:t>
            </a:r>
          </a:p>
          <a:p>
            <a:pPr marL="514350" indent="-514350">
              <a:buNone/>
            </a:pPr>
            <a:r>
              <a:rPr lang="pl-PL" dirty="0"/>
              <a:t> - niezastosowaniu właściwego przepisu;</a:t>
            </a:r>
          </a:p>
          <a:p>
            <a:pPr marL="514350" indent="-514350">
              <a:buNone/>
            </a:pPr>
            <a:r>
              <a:rPr lang="pl-PL" dirty="0"/>
              <a:t> - zastosowaniu przepisu, w sytuacji kiedy nie trzeba stosować danego przepisu prawa.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Wadliwość aktów administracyjnych jest stopniowalna: </a:t>
            </a:r>
          </a:p>
          <a:p>
            <a:pPr marL="514350" indent="-514350">
              <a:buAutoNum type="arabicPeriod"/>
            </a:pPr>
            <a:r>
              <a:rPr lang="pl-PL" dirty="0"/>
              <a:t>Można poprawić wady w toku postępowania odwoławczego;</a:t>
            </a:r>
          </a:p>
          <a:p>
            <a:pPr marL="514350" indent="-514350">
              <a:buAutoNum type="arabicPeriod"/>
            </a:pPr>
            <a:r>
              <a:rPr lang="pl-PL" dirty="0"/>
              <a:t>Można poprawić za pomocą wznowienia postępowania; </a:t>
            </a:r>
          </a:p>
          <a:p>
            <a:pPr marL="514350" indent="-514350">
              <a:buAutoNum type="arabicPeriod"/>
            </a:pPr>
            <a:r>
              <a:rPr lang="pl-PL" dirty="0"/>
              <a:t>Wadliwość dotyczącą nieważności aktu;</a:t>
            </a:r>
          </a:p>
          <a:p>
            <a:pPr marL="514350" indent="-514350">
              <a:buAutoNum type="arabicPeriod"/>
            </a:pPr>
            <a:r>
              <a:rPr lang="pl-PL" dirty="0"/>
              <a:t>Wady powodujące nieistnienie aktu w porządku prawnym.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Ad. 1 – AKTY ADM. WZRUSZALNE</a:t>
            </a:r>
          </a:p>
          <a:p>
            <a:pPr>
              <a:buFontTx/>
              <a:buChar char="-"/>
            </a:pPr>
            <a:r>
              <a:rPr lang="pl-PL" dirty="0"/>
              <a:t>Naruszają prawo materialne i procesowe, ale nieznacznie;</a:t>
            </a:r>
          </a:p>
          <a:p>
            <a:pPr>
              <a:buFontTx/>
              <a:buChar char="-"/>
            </a:pPr>
            <a:r>
              <a:rPr lang="pl-PL" dirty="0"/>
              <a:t>Pozostają skuteczne do czasu ich zmiany/uchylenia; </a:t>
            </a:r>
          </a:p>
          <a:p>
            <a:pPr>
              <a:buFontTx/>
              <a:buChar char="-"/>
            </a:pPr>
            <a:r>
              <a:rPr lang="pl-PL" dirty="0"/>
              <a:t>Z tym żądaniem może wystąpić adresat aktu; </a:t>
            </a:r>
          </a:p>
          <a:p>
            <a:pPr>
              <a:buFontTx/>
              <a:buChar char="-"/>
            </a:pPr>
            <a:r>
              <a:rPr lang="pl-PL" dirty="0"/>
              <a:t>Zmiana następuje od chwili zmiany – </a:t>
            </a:r>
            <a:r>
              <a:rPr lang="pl-PL" i="1" dirty="0"/>
              <a:t>ex nunc.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DOMNIEMANIE WAŻNOŚCI AKTU ADM. </a:t>
            </a:r>
          </a:p>
          <a:p>
            <a:pPr>
              <a:buFontTx/>
              <a:buChar char="-"/>
            </a:pPr>
            <a:r>
              <a:rPr lang="pl-PL" dirty="0"/>
              <a:t>Akt administracyjny jest uznawany za obowiązujący, dopóki w odpowiednim trybie nie zostanie uchylony / zmieniony; </a:t>
            </a:r>
          </a:p>
          <a:p>
            <a:pPr>
              <a:buFontTx/>
              <a:buChar char="-"/>
            </a:pPr>
            <a:r>
              <a:rPr lang="pl-PL" dirty="0"/>
              <a:t>Przyczyna – brak domniemania zakłócałby funkcjonowanie administracji i adresatów tych aktów.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Ad. 4 - NIEAKTY – są to akty podjęte: </a:t>
            </a:r>
          </a:p>
          <a:p>
            <a:pPr marL="514350" indent="-514350">
              <a:buAutoNum type="arabicPeriod"/>
            </a:pPr>
            <a:r>
              <a:rPr lang="pl-PL" dirty="0"/>
              <a:t>Przez organy oczywiście niewłaściwe; </a:t>
            </a:r>
          </a:p>
          <a:p>
            <a:pPr marL="514350" indent="-514350">
              <a:buAutoNum type="arabicPeriod"/>
            </a:pPr>
            <a:r>
              <a:rPr lang="pl-PL" dirty="0"/>
              <a:t>Z pominięciem wszelkiej procedury; </a:t>
            </a:r>
          </a:p>
          <a:p>
            <a:pPr marL="514350" indent="-514350">
              <a:buNone/>
            </a:pPr>
            <a:r>
              <a:rPr lang="pl-PL" dirty="0"/>
              <a:t>- </a:t>
            </a:r>
            <a:r>
              <a:rPr lang="pl-PL" dirty="0" err="1"/>
              <a:t>Nieakty</a:t>
            </a:r>
            <a:r>
              <a:rPr lang="pl-PL" dirty="0"/>
              <a:t> nie leżą w sferze prawa.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</a:t>
            </a:r>
          </a:p>
          <a:p>
            <a:pPr marL="514350" indent="-514350">
              <a:buAutoNum type="arabicPeriod"/>
            </a:pPr>
            <a:r>
              <a:rPr lang="pl-PL" dirty="0"/>
              <a:t>Trwałość wyznaczona momentem doręczenia; </a:t>
            </a:r>
          </a:p>
          <a:p>
            <a:pPr marL="514350" indent="-514350">
              <a:buAutoNum type="arabicPeriod"/>
            </a:pPr>
            <a:r>
              <a:rPr lang="pl-PL" dirty="0"/>
              <a:t>Trwałość ze względu na ostateczność decyzji; </a:t>
            </a:r>
          </a:p>
          <a:p>
            <a:pPr marL="514350" indent="-514350">
              <a:buAutoNum type="arabicPeriod"/>
            </a:pPr>
            <a:r>
              <a:rPr lang="pl-PL" dirty="0"/>
              <a:t>Trwałość ze względu na prawomocność decyzji.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</a:t>
            </a:r>
          </a:p>
          <a:p>
            <a:pPr>
              <a:buNone/>
            </a:pPr>
            <a:r>
              <a:rPr lang="pl-PL" dirty="0"/>
              <a:t>Ad. 1 Trwałość wyznaczona momentem doręczenia decyzji.</a:t>
            </a:r>
          </a:p>
          <a:p>
            <a:pPr>
              <a:buFontTx/>
              <a:buChar char="-"/>
            </a:pPr>
            <a:r>
              <a:rPr lang="pl-PL" dirty="0"/>
              <a:t>Wiąże organ; </a:t>
            </a:r>
          </a:p>
          <a:p>
            <a:pPr>
              <a:buFontTx/>
              <a:buChar char="-"/>
            </a:pPr>
            <a:r>
              <a:rPr lang="pl-PL" dirty="0"/>
              <a:t>Adresat może odwołać się od tej decyzji;</a:t>
            </a:r>
          </a:p>
          <a:p>
            <a:pPr>
              <a:buFontTx/>
              <a:buChar char="-"/>
            </a:pPr>
            <a:r>
              <a:rPr lang="pl-PL" dirty="0"/>
              <a:t>Organ może zmienić tą decyzję na decyzję pozytywną, gdy zmiana nie sprzeciwia się prawu.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TRWAŁOŚĆ AKTU ADMINISTRACYJNEGO </a:t>
            </a:r>
          </a:p>
          <a:p>
            <a:pPr>
              <a:buNone/>
            </a:pPr>
            <a:r>
              <a:rPr lang="pl-PL" dirty="0"/>
              <a:t>Ad. 2 - Trwałość ze względu na ostateczność decyzji </a:t>
            </a:r>
          </a:p>
          <a:p>
            <a:pPr>
              <a:buFontTx/>
              <a:buChar char="-"/>
            </a:pPr>
            <a:r>
              <a:rPr lang="pl-PL" dirty="0"/>
              <a:t>Organ sam nie może zmienić tej decyzji; </a:t>
            </a:r>
          </a:p>
          <a:p>
            <a:pPr>
              <a:buFontTx/>
              <a:buChar char="-"/>
            </a:pPr>
            <a:r>
              <a:rPr lang="pl-PL" dirty="0"/>
              <a:t>Zmiana może mieć miejsce w przypadku zgody adresata / poważnych wadliwości określonych w k.p.a.</a:t>
            </a:r>
          </a:p>
          <a:p>
            <a:pPr>
              <a:buFontTx/>
              <a:buChar char="-"/>
            </a:pPr>
            <a:r>
              <a:rPr lang="pl-PL" dirty="0"/>
              <a:t>Zmiana może mieć miejsce po wniesieniu skargi do Wojewódzkiego Sądu Administracyjnego.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TRWAŁOŚĆ AKTU ADMINISTRACYJNEGO </a:t>
            </a:r>
          </a:p>
          <a:p>
            <a:pPr>
              <a:buNone/>
            </a:pPr>
            <a:r>
              <a:rPr lang="pl-PL" dirty="0"/>
              <a:t>Ad. 3 - Trwałość ze względu na prawomocność decyzji: </a:t>
            </a:r>
          </a:p>
          <a:p>
            <a:pPr>
              <a:buFontTx/>
              <a:buChar char="-"/>
            </a:pPr>
            <a:r>
              <a:rPr lang="pl-PL" dirty="0"/>
              <a:t>Decyzja nie może być zmieniona / uchylona przez organ lub WSA; </a:t>
            </a:r>
          </a:p>
          <a:p>
            <a:pPr>
              <a:buFontTx/>
              <a:buChar char="-"/>
            </a:pPr>
            <a:r>
              <a:rPr lang="pl-PL" dirty="0"/>
              <a:t>Zmiana decyzji jest dopuszczalna jedynie na skutek wniesienia skargi kasacyjnej.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Akty normatywne będące formą działania: </a:t>
            </a:r>
          </a:p>
          <a:p>
            <a:pPr marL="514350" indent="-514350">
              <a:buAutoNum type="arabicPeriod"/>
            </a:pPr>
            <a:r>
              <a:rPr lang="pl-PL" dirty="0"/>
              <a:t>Rozporządzenia; </a:t>
            </a:r>
          </a:p>
          <a:p>
            <a:pPr marL="514350" indent="-514350">
              <a:buAutoNum type="arabicPeriod"/>
            </a:pPr>
            <a:r>
              <a:rPr lang="pl-PL" dirty="0"/>
              <a:t>Akty prawa miejscowego.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Podstawowy podział tych form: </a:t>
            </a:r>
          </a:p>
          <a:p>
            <a:pPr marL="514350" indent="-514350">
              <a:buAutoNum type="arabicPeriod"/>
            </a:pPr>
            <a:r>
              <a:rPr lang="pl-PL" dirty="0"/>
              <a:t>Akt administracyjny; </a:t>
            </a:r>
          </a:p>
          <a:p>
            <a:pPr marL="514350" indent="-514350">
              <a:buAutoNum type="arabicPeriod"/>
            </a:pPr>
            <a:r>
              <a:rPr lang="pl-PL" dirty="0"/>
              <a:t>Akt normatywny; </a:t>
            </a:r>
          </a:p>
          <a:p>
            <a:pPr marL="514350" indent="-514350">
              <a:buAutoNum type="arabicPeriod"/>
            </a:pPr>
            <a:r>
              <a:rPr lang="pl-PL" dirty="0"/>
              <a:t>Formy działań faktycznych; </a:t>
            </a:r>
          </a:p>
          <a:p>
            <a:pPr marL="514350" indent="-514350">
              <a:buAutoNum type="arabicPeriod"/>
            </a:pPr>
            <a:r>
              <a:rPr lang="pl-PL" dirty="0"/>
              <a:t>Umowy; </a:t>
            </a:r>
          </a:p>
          <a:p>
            <a:pPr marL="514350" indent="-514350">
              <a:buAutoNum type="arabicPeriod"/>
            </a:pPr>
            <a:r>
              <a:rPr lang="pl-PL" dirty="0"/>
              <a:t>Milczenie administracji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Ma charakter normatywny – określa obowiązki podmiotów; </a:t>
            </a:r>
          </a:p>
          <a:p>
            <a:pPr>
              <a:buFontTx/>
              <a:buChar char="-"/>
            </a:pPr>
            <a:r>
              <a:rPr lang="pl-PL" dirty="0"/>
              <a:t>Określa nowe normy, a nie już istniejące. </a:t>
            </a:r>
            <a:r>
              <a:rPr lang="pl-PL" b="1" dirty="0"/>
              <a:t>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FontTx/>
              <a:buChar char="-"/>
            </a:pPr>
            <a:r>
              <a:rPr lang="pl-PL" dirty="0"/>
              <a:t>Akty prawa powszechnie obowiązującego; </a:t>
            </a:r>
          </a:p>
          <a:p>
            <a:pPr>
              <a:buFontTx/>
              <a:buChar char="-"/>
            </a:pPr>
            <a:r>
              <a:rPr lang="pl-PL" dirty="0"/>
              <a:t>Akty prawa wewnętrznego.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r>
              <a:rPr lang="pl-PL" dirty="0"/>
              <a:t>Istotne jest – że zawierają normy abstrakcyjne oraz normy generalne.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None/>
            </a:pPr>
            <a:r>
              <a:rPr lang="pl-PL" dirty="0"/>
              <a:t>Powinno istnieć upoważnienie ustawowe: </a:t>
            </a:r>
          </a:p>
          <a:p>
            <a:pPr>
              <a:buFontTx/>
              <a:buChar char="-"/>
            </a:pPr>
            <a:r>
              <a:rPr lang="pl-PL" dirty="0"/>
              <a:t>Konkretny przepis prawny; </a:t>
            </a:r>
          </a:p>
          <a:p>
            <a:pPr>
              <a:buFontTx/>
              <a:buChar char="-"/>
            </a:pPr>
            <a:r>
              <a:rPr lang="pl-PL" dirty="0"/>
              <a:t>Upoważnienie powinno określać: </a:t>
            </a:r>
          </a:p>
          <a:p>
            <a:pPr marL="514350" indent="-514350">
              <a:buAutoNum type="arabicPeriod"/>
            </a:pPr>
            <a:r>
              <a:rPr lang="pl-PL" dirty="0"/>
              <a:t>Elementy procesowe – kto i jak ma wydać; </a:t>
            </a:r>
          </a:p>
          <a:p>
            <a:pPr marL="514350" indent="-514350">
              <a:buAutoNum type="arabicPeriod"/>
            </a:pPr>
            <a:r>
              <a:rPr lang="pl-PL" dirty="0"/>
              <a:t>Elementy materialne – co ma być wydane.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Upoważnienie może być określone w: </a:t>
            </a:r>
          </a:p>
          <a:p>
            <a:pPr marL="514350" indent="-514350">
              <a:buAutoNum type="arabicPeriod"/>
            </a:pPr>
            <a:r>
              <a:rPr lang="pl-PL" dirty="0"/>
              <a:t>Konstytucji – dotyczy np. działania Rady Ministrów; </a:t>
            </a:r>
          </a:p>
          <a:p>
            <a:pPr marL="514350" indent="-514350">
              <a:buAutoNum type="arabicPeriod"/>
            </a:pPr>
            <a:r>
              <a:rPr lang="pl-PL" dirty="0"/>
              <a:t>Ustawie – rozporządzenia, akty prawa miejscowego; </a:t>
            </a:r>
          </a:p>
          <a:p>
            <a:pPr marL="514350" indent="-514350">
              <a:buAutoNum type="arabicPeriod"/>
            </a:pPr>
            <a:r>
              <a:rPr lang="pl-PL" dirty="0"/>
              <a:t>Innych aktach normatywnych  - podstawa do wydania aktów wewnętrznych.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Upoważnienie do wydania rozporządzenia: </a:t>
            </a:r>
          </a:p>
          <a:p>
            <a:pPr marL="514350" indent="-514350">
              <a:buAutoNum type="arabicPeriod"/>
            </a:pPr>
            <a:r>
              <a:rPr lang="pl-PL" dirty="0"/>
              <a:t>Zawarte w skonkretyzowanej podstawie prawnej – nie ma domniemania kompetencji;</a:t>
            </a:r>
          </a:p>
          <a:p>
            <a:pPr marL="514350" indent="-514350">
              <a:buAutoNum type="arabicPeriod"/>
            </a:pPr>
            <a:r>
              <a:rPr lang="pl-PL" dirty="0"/>
              <a:t>Nie można przekazywać kompetencji – zakaz subdelegacji; </a:t>
            </a:r>
          </a:p>
          <a:p>
            <a:pPr marL="514350" indent="-514350">
              <a:buAutoNum type="arabicPeriod"/>
            </a:pPr>
            <a:r>
              <a:rPr lang="pl-PL" dirty="0"/>
              <a:t>Nie może być wprowadzone wsteczne działanie prawa.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AKT NORMATYWNY</a:t>
            </a:r>
          </a:p>
          <a:p>
            <a:pPr>
              <a:buNone/>
            </a:pPr>
            <a:r>
              <a:rPr lang="pl-PL" dirty="0"/>
              <a:t>Akty wewnętrzne: </a:t>
            </a:r>
          </a:p>
          <a:p>
            <a:pPr>
              <a:buFontTx/>
              <a:buChar char="-"/>
            </a:pPr>
            <a:r>
              <a:rPr lang="pl-PL" dirty="0"/>
              <a:t>Upoważnienie zawarte w ustawach / rozporządzeniach; </a:t>
            </a:r>
          </a:p>
          <a:p>
            <a:pPr>
              <a:buFontTx/>
              <a:buChar char="-"/>
            </a:pPr>
            <a:r>
              <a:rPr lang="pl-PL" dirty="0"/>
              <a:t>Nie odnoszą się bezpośrednio do obywatela; </a:t>
            </a:r>
          </a:p>
          <a:p>
            <a:pPr>
              <a:buFontTx/>
              <a:buChar char="-"/>
            </a:pPr>
            <a:r>
              <a:rPr lang="pl-PL" dirty="0"/>
              <a:t>Dotyczą spraw wewnętrznych – np. organizacji pracy, zależności organizacyjnych, koordynacji, kierownictwa, technik i metod administrowania. </a:t>
            </a:r>
            <a:endParaRPr lang="pl-PL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AKT NORMATYWNY </a:t>
            </a:r>
          </a:p>
          <a:p>
            <a:pPr>
              <a:buNone/>
            </a:pPr>
            <a:r>
              <a:rPr lang="pl-PL" dirty="0"/>
              <a:t>Akty wewnętrzne pośrednio wpływają na obywatela: </a:t>
            </a:r>
          </a:p>
          <a:p>
            <a:pPr>
              <a:buFontTx/>
              <a:buChar char="-"/>
            </a:pPr>
            <a:r>
              <a:rPr lang="pl-PL" dirty="0"/>
              <a:t>Akty te powinny być zgodne z prawem powszechnie obowiązujących – nie są one autonomiczne wobec prawa. </a:t>
            </a:r>
          </a:p>
          <a:p>
            <a:pPr>
              <a:buFontTx/>
              <a:buChar char="-"/>
            </a:pPr>
            <a:r>
              <a:rPr lang="pl-PL" dirty="0"/>
              <a:t>Sprzeczne z prawem są akty wewnętrzne utrudniające obywatelowi dostęp np. do świadczeń.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KONTROLA AKTU NORMATYWNEGO: </a:t>
            </a:r>
          </a:p>
          <a:p>
            <a:pPr>
              <a:buFontTx/>
              <a:buChar char="-"/>
            </a:pPr>
            <a:r>
              <a:rPr lang="pl-PL" dirty="0"/>
              <a:t>Akty wewnętrzne – wydawane przez naczelne i centralne organy administracji publicznej - badanie zgodności z prawem powszechnie obowiązującym – TK; </a:t>
            </a:r>
          </a:p>
          <a:p>
            <a:pPr>
              <a:buFontTx/>
              <a:buChar char="-"/>
            </a:pPr>
            <a:r>
              <a:rPr lang="pl-PL" dirty="0"/>
              <a:t>Akty prawa miejscowego – kontrola sprawowana przez sądy administracyjne. </a:t>
            </a:r>
          </a:p>
          <a:p>
            <a:pPr>
              <a:buNone/>
            </a:pPr>
            <a:r>
              <a:rPr lang="pl-PL" b="1" dirty="0"/>
              <a:t>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marL="514350" indent="-514350">
              <a:buAutoNum type="arabicPeriod"/>
            </a:pPr>
            <a:r>
              <a:rPr lang="pl-PL" dirty="0"/>
              <a:t>Działania społeczno-organizatorskie; </a:t>
            </a:r>
          </a:p>
          <a:p>
            <a:pPr marL="514350" indent="-514350">
              <a:buAutoNum type="arabicPeriod"/>
            </a:pPr>
            <a:r>
              <a:rPr lang="pl-PL" dirty="0"/>
              <a:t>Działania materialno-techniczne.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Działania te uzupełniają działania prawne; </a:t>
            </a:r>
          </a:p>
          <a:p>
            <a:pPr>
              <a:buFontTx/>
              <a:buChar char="-"/>
            </a:pPr>
            <a:r>
              <a:rPr lang="pl-PL" dirty="0"/>
              <a:t>Są podejmowane w procesie stosowania prawa; </a:t>
            </a:r>
          </a:p>
          <a:p>
            <a:pPr>
              <a:buFontTx/>
              <a:buChar char="-"/>
            </a:pPr>
            <a:r>
              <a:rPr lang="pl-PL" dirty="0"/>
              <a:t>Także są sprawowane na podstawie i w granicach prawa.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Akt administracyjny </a:t>
            </a:r>
          </a:p>
          <a:p>
            <a:pPr>
              <a:buFontTx/>
              <a:buChar char="-"/>
            </a:pPr>
            <a:r>
              <a:rPr lang="pl-PL" dirty="0"/>
              <a:t>Działanie organu administracji publicznej; </a:t>
            </a:r>
          </a:p>
          <a:p>
            <a:pPr>
              <a:buFontTx/>
              <a:buChar char="-"/>
            </a:pPr>
            <a:r>
              <a:rPr lang="pl-PL" dirty="0"/>
              <a:t>W oparciu o wyraźne przepisy prawa; </a:t>
            </a:r>
          </a:p>
          <a:p>
            <a:pPr>
              <a:buFontTx/>
              <a:buChar char="-"/>
            </a:pPr>
            <a:r>
              <a:rPr lang="pl-PL" dirty="0"/>
              <a:t>Na podstawie ustalonego stanu faktycznego; </a:t>
            </a:r>
          </a:p>
          <a:p>
            <a:pPr>
              <a:buFontTx/>
              <a:buChar char="-"/>
            </a:pPr>
            <a:r>
              <a:rPr lang="pl-PL" dirty="0"/>
              <a:t>Podejmowane w sposób władczy i jednostronny; </a:t>
            </a:r>
          </a:p>
          <a:p>
            <a:pPr>
              <a:buFontTx/>
              <a:buChar char="-"/>
            </a:pPr>
            <a:r>
              <a:rPr lang="pl-PL" dirty="0"/>
              <a:t>Rozstrzyga o prawach lub obowiązkach konkretnego adresata.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Różnica wobec działań prawnych: </a:t>
            </a:r>
          </a:p>
          <a:p>
            <a:pPr marL="514350" indent="-514350">
              <a:buAutoNum type="arabicPeriod"/>
            </a:pPr>
            <a:r>
              <a:rPr lang="pl-PL" dirty="0"/>
              <a:t>Działania faktyczne nie są określone prawnie lub są niewyczerpująco określone prawnie; </a:t>
            </a:r>
          </a:p>
          <a:p>
            <a:pPr marL="514350" indent="-514350">
              <a:buAutoNum type="arabicPeriod"/>
            </a:pPr>
            <a:r>
              <a:rPr lang="pl-PL" dirty="0"/>
              <a:t>Przepisy je określające – nie opisują – warunków podejmowania, treści, formy i trybu ich podjęcia; </a:t>
            </a:r>
          </a:p>
          <a:p>
            <a:pPr marL="514350" indent="-514350">
              <a:buAutoNum type="arabicPeriod"/>
            </a:pPr>
            <a:r>
              <a:rPr lang="pl-PL" dirty="0"/>
              <a:t>Są co najwyżej określone w normach ustrojowych – nie są opisane w normach materialnych lub procesowych.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FontTx/>
              <a:buChar char="-"/>
            </a:pPr>
            <a:r>
              <a:rPr lang="pl-PL" dirty="0"/>
              <a:t>Działania te dotyczą np. czynności związane z zebraniem dowodów w postępowaniu administracyjnym. </a:t>
            </a:r>
          </a:p>
          <a:p>
            <a:pPr>
              <a:buNone/>
            </a:pPr>
            <a:r>
              <a:rPr lang="pl-PL" dirty="0"/>
              <a:t>Art.77 par 1 kpa – organ jest zobowiązany w sposób wyczerpujący zebrać i rozpatrzeć cały materiał dowodowy; </a:t>
            </a:r>
          </a:p>
          <a:p>
            <a:pPr>
              <a:buNone/>
            </a:pPr>
            <a:r>
              <a:rPr lang="pl-PL" dirty="0"/>
              <a:t>Art. 7 kpa – organ podejmuje wszelkie kroki w celu wyjaśnienia stanu faktycznego.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FontTx/>
              <a:buChar char="-"/>
            </a:pPr>
            <a:r>
              <a:rPr lang="pl-PL" dirty="0"/>
              <a:t>Administracja stosując te działania nie korzysta z przymusu państwowego; </a:t>
            </a:r>
          </a:p>
          <a:p>
            <a:pPr marL="514350" indent="-514350">
              <a:buAutoNum type="arabicPeriod"/>
            </a:pPr>
            <a:r>
              <a:rPr lang="pl-PL" dirty="0"/>
              <a:t>W celu nawiązania współpracy z obywatelem; </a:t>
            </a:r>
          </a:p>
          <a:p>
            <a:pPr marL="514350" indent="-514350">
              <a:buAutoNum type="arabicPeriod"/>
            </a:pPr>
            <a:r>
              <a:rPr lang="pl-PL" dirty="0"/>
              <a:t>W celu przekazania informacji obywatelom.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FontTx/>
              <a:buChar char="-"/>
            </a:pPr>
            <a:r>
              <a:rPr lang="pl-PL" dirty="0"/>
              <a:t>Działania te są </a:t>
            </a:r>
            <a:r>
              <a:rPr lang="pl-PL" dirty="0" err="1"/>
              <a:t>niekonflikowe</a:t>
            </a:r>
            <a:r>
              <a:rPr lang="pl-PL" dirty="0"/>
              <a:t> – nie mogą stosować przymusu, ale i tak administracja poprzez: </a:t>
            </a:r>
          </a:p>
          <a:p>
            <a:pPr marL="514350" indent="-514350">
              <a:buAutoNum type="arabicPeriod"/>
            </a:pPr>
            <a:r>
              <a:rPr lang="pl-PL" dirty="0"/>
              <a:t>Specjalizację / profesjonalizm działań; </a:t>
            </a:r>
          </a:p>
          <a:p>
            <a:pPr marL="514350" indent="-514350">
              <a:buAutoNum type="arabicPeriod"/>
            </a:pPr>
            <a:r>
              <a:rPr lang="pl-PL" dirty="0"/>
              <a:t>Zakres działania /posiadanej wiedzy. </a:t>
            </a:r>
          </a:p>
          <a:p>
            <a:pPr marL="514350" indent="-514350">
              <a:buNone/>
            </a:pPr>
            <a:r>
              <a:rPr lang="pl-PL" dirty="0"/>
              <a:t>- Administracja ma przewagę nad obywatelem. </a:t>
            </a:r>
          </a:p>
          <a:p>
            <a:pPr algn="ct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 </a:t>
            </a:r>
          </a:p>
          <a:p>
            <a:pPr>
              <a:buNone/>
            </a:pPr>
            <a:r>
              <a:rPr lang="pl-PL" dirty="0"/>
              <a:t>Działania – współpraca z obywatelem powinny spełniać trzy warunki, aby uniknąć przewagi nad obywatelem: </a:t>
            </a:r>
          </a:p>
          <a:p>
            <a:pPr marL="514350" indent="-514350">
              <a:buAutoNum type="arabicPeriod"/>
            </a:pPr>
            <a:r>
              <a:rPr lang="pl-PL" dirty="0"/>
              <a:t>Nie są podejmowane w oparciu o prawo materialne; </a:t>
            </a:r>
          </a:p>
          <a:p>
            <a:pPr marL="514350" indent="-514350">
              <a:buAutoNum type="arabicPeriod"/>
            </a:pPr>
            <a:r>
              <a:rPr lang="pl-PL" dirty="0"/>
              <a:t>Nie mogą naruszać praw / wolności obywatelskich określonych w Konstytucji / ustawach; </a:t>
            </a:r>
          </a:p>
          <a:p>
            <a:pPr marL="514350" indent="-514350">
              <a:buAutoNum type="arabicPeriod"/>
            </a:pPr>
            <a:r>
              <a:rPr lang="pl-PL" dirty="0"/>
              <a:t>Ich celem jest jedynie nawiązanie współpracy z obywatelem.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społeczno-organizatorskie</a:t>
            </a:r>
          </a:p>
          <a:p>
            <a:pPr>
              <a:buFontTx/>
              <a:buChar char="-"/>
            </a:pPr>
            <a:r>
              <a:rPr lang="pl-PL" dirty="0"/>
              <a:t>Działania związane ze współpracą z obywatelem powinny zmierzać do zwiększenia efektywności administracji. Działania te można podzielić na: </a:t>
            </a:r>
          </a:p>
          <a:p>
            <a:pPr marL="514350" indent="-514350">
              <a:buNone/>
            </a:pPr>
            <a:r>
              <a:rPr lang="pl-PL" dirty="0"/>
              <a:t>1. Działania faktyczne dwustronne; </a:t>
            </a:r>
          </a:p>
          <a:p>
            <a:pPr marL="514350" indent="-514350">
              <a:buNone/>
            </a:pPr>
            <a:r>
              <a:rPr lang="pl-PL" dirty="0"/>
              <a:t>2. Działania faktyczne jednostronne.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faktyczne dwustronne: </a:t>
            </a:r>
          </a:p>
          <a:p>
            <a:pPr>
              <a:buNone/>
            </a:pPr>
            <a:r>
              <a:rPr lang="pl-PL" dirty="0"/>
              <a:t>Dwa etapy tych działań: </a:t>
            </a:r>
          </a:p>
          <a:p>
            <a:pPr marL="514350" indent="-514350">
              <a:buAutoNum type="arabicPeriod"/>
            </a:pPr>
            <a:r>
              <a:rPr lang="pl-PL" dirty="0"/>
              <a:t>Etap – przygotowanie współpracy – np. rozpowszechnienie wiedzy o tej współpracy wśród obywateli – adresowane do nieoznaczonych odbiorców; </a:t>
            </a:r>
          </a:p>
          <a:p>
            <a:pPr marL="514350" indent="-514350">
              <a:buAutoNum type="arabicPeriod"/>
            </a:pPr>
            <a:r>
              <a:rPr lang="pl-PL" dirty="0"/>
              <a:t>Etap – nawiązanie współpracy – są adresowane jedynie do osób, które zgłosiły inicjatywę wobec podjęcia działań – działania te dotyczą dookreślenia zasad współpracy.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faktyczne jednostronne: </a:t>
            </a:r>
          </a:p>
          <a:p>
            <a:pPr>
              <a:buFontTx/>
              <a:buChar char="-"/>
            </a:pPr>
            <a:r>
              <a:rPr lang="pl-PL" dirty="0"/>
              <a:t>Dotyczą jedynie działań administracji wobec obywateli – w postaci: odezw, apeli; </a:t>
            </a:r>
          </a:p>
          <a:p>
            <a:pPr>
              <a:buFontTx/>
              <a:buChar char="-"/>
            </a:pPr>
            <a:r>
              <a:rPr lang="pl-PL" dirty="0"/>
              <a:t>Forma i zakres tych działań jest określona przez organ. Organ ma tutaj samodzielność działania.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informacyjne administracji: </a:t>
            </a:r>
          </a:p>
          <a:p>
            <a:pPr marL="514350" indent="-514350">
              <a:buAutoNum type="arabicPeriod"/>
            </a:pPr>
            <a:r>
              <a:rPr lang="pl-PL" dirty="0"/>
              <a:t>Działania informacyjne wewnątrz administracji; </a:t>
            </a:r>
          </a:p>
          <a:p>
            <a:pPr marL="514350" indent="-514350">
              <a:buAutoNum type="arabicPeriod"/>
            </a:pPr>
            <a:r>
              <a:rPr lang="pl-PL" dirty="0"/>
              <a:t>Działania informacyjne podejmowana wobec podmiotów spoza administracji.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b="1" dirty="0"/>
              <a:t>Ad. 1 – Działania informacyjne wewnątrz administracji: </a:t>
            </a:r>
          </a:p>
          <a:p>
            <a:pPr>
              <a:buFontTx/>
              <a:buChar char="-"/>
            </a:pPr>
            <a:r>
              <a:rPr lang="pl-PL" dirty="0"/>
              <a:t>Przekazywanie informacji jest niezbędne do sprawnego funkcjonowania administracji; </a:t>
            </a:r>
          </a:p>
          <a:p>
            <a:pPr>
              <a:buFontTx/>
              <a:buChar char="-"/>
            </a:pPr>
            <a:r>
              <a:rPr lang="pl-PL" dirty="0"/>
              <a:t>Podstawa prawna w normach prawa ustrojowego – redagowana na dwa sposoby: </a:t>
            </a:r>
          </a:p>
          <a:p>
            <a:pPr marL="514350" indent="-514350">
              <a:buAutoNum type="alphaUcPeriod"/>
            </a:pPr>
            <a:r>
              <a:rPr lang="pl-PL" dirty="0"/>
              <a:t>Obowiązek organu przekazania informacji; </a:t>
            </a:r>
          </a:p>
          <a:p>
            <a:pPr marL="514350" indent="-514350">
              <a:buAutoNum type="alphaUcPeriod"/>
            </a:pPr>
            <a:r>
              <a:rPr lang="pl-PL" dirty="0"/>
              <a:t>Prawo organu uzyskania informacji.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Definicja aktu administracyjnego:</a:t>
            </a:r>
          </a:p>
          <a:p>
            <a:pPr>
              <a:buNone/>
            </a:pPr>
            <a:r>
              <a:rPr lang="pl-PL" dirty="0"/>
              <a:t>1. Sformalizowany – w wyniku postępowania;</a:t>
            </a:r>
          </a:p>
          <a:p>
            <a:pPr>
              <a:buNone/>
            </a:pPr>
            <a:r>
              <a:rPr lang="pl-PL" dirty="0"/>
              <a:t>2. Objaw woli organu – na podstawie i w granicach przepisów prawa; </a:t>
            </a:r>
          </a:p>
          <a:p>
            <a:pPr>
              <a:buNone/>
            </a:pPr>
            <a:r>
              <a:rPr lang="pl-PL" dirty="0"/>
              <a:t>3. Skierowany do zindywidualizowanego adresata; </a:t>
            </a:r>
          </a:p>
          <a:p>
            <a:pPr>
              <a:buNone/>
            </a:pPr>
            <a:r>
              <a:rPr lang="pl-PL" dirty="0"/>
              <a:t>4. W konkretnej sprawie; </a:t>
            </a:r>
          </a:p>
          <a:p>
            <a:pPr>
              <a:buNone/>
            </a:pPr>
            <a:r>
              <a:rPr lang="pl-PL" dirty="0"/>
              <a:t>5. Z reguły w sferze prawa administracyjnego.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b="1" dirty="0"/>
              <a:t>Ad. 2 – Działania informacyjne wobec podmiotów spoza struktury administracji: </a:t>
            </a:r>
          </a:p>
          <a:p>
            <a:pPr>
              <a:buFontTx/>
              <a:buChar char="-"/>
            </a:pPr>
            <a:r>
              <a:rPr lang="pl-PL" dirty="0"/>
              <a:t>Informacje kierowane do obywateli; </a:t>
            </a:r>
          </a:p>
          <a:p>
            <a:pPr>
              <a:buFontTx/>
              <a:buChar char="-"/>
            </a:pPr>
            <a:r>
              <a:rPr lang="pl-PL" dirty="0"/>
              <a:t>Cel – zapoznanie obywatela z jego uprawnieniami lub obowiązkami, które powinien spełniać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Działania materialno-techniczne: </a:t>
            </a:r>
          </a:p>
          <a:p>
            <a:pPr>
              <a:buFontTx/>
              <a:buChar char="-"/>
            </a:pPr>
            <a:r>
              <a:rPr lang="pl-PL" dirty="0"/>
              <a:t>np. egzekucja w administracji; </a:t>
            </a:r>
          </a:p>
          <a:p>
            <a:pPr>
              <a:buFontTx/>
              <a:buChar char="-"/>
            </a:pPr>
            <a:r>
              <a:rPr lang="pl-PL" dirty="0"/>
              <a:t>np. sprawdzenie stanu technicznego;</a:t>
            </a:r>
          </a:p>
          <a:p>
            <a:pPr>
              <a:buFontTx/>
              <a:buChar char="-"/>
            </a:pPr>
            <a:r>
              <a:rPr lang="pl-PL" dirty="0"/>
              <a:t>np. rejestracja w Rejestrze / Ewidencji.</a:t>
            </a:r>
          </a:p>
          <a:p>
            <a:pPr>
              <a:buNone/>
            </a:pPr>
            <a:r>
              <a:rPr lang="pl-PL" dirty="0"/>
              <a:t>Czynności te wywołują skutki w sferze faktycznej, a dopiero później w sferze prawnej </a:t>
            </a:r>
          </a:p>
          <a:p>
            <a:pPr>
              <a:buNone/>
            </a:pPr>
            <a:r>
              <a:rPr lang="pl-PL" dirty="0"/>
              <a:t>(pośrednie skutki prawne).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UMOWY W ADMINISTRACJI: </a:t>
            </a:r>
          </a:p>
          <a:p>
            <a:pPr marL="514350" indent="-514350">
              <a:buAutoNum type="arabicPeriod"/>
            </a:pPr>
            <a:r>
              <a:rPr lang="pl-PL" dirty="0"/>
              <a:t>Umowa cywilnoprawna; </a:t>
            </a:r>
          </a:p>
          <a:p>
            <a:pPr marL="514350" indent="-514350">
              <a:buAutoNum type="arabicPeriod"/>
            </a:pPr>
            <a:r>
              <a:rPr lang="pl-PL" dirty="0"/>
              <a:t>Umowa publicznoprawna; </a:t>
            </a:r>
          </a:p>
          <a:p>
            <a:pPr marL="514350" indent="-514350">
              <a:buAutoNum type="arabicPeriod"/>
            </a:pPr>
            <a:r>
              <a:rPr lang="pl-PL" dirty="0"/>
              <a:t>Umowa administracyjnoprawna; </a:t>
            </a:r>
          </a:p>
          <a:p>
            <a:pPr marL="514350" indent="-514350">
              <a:buAutoNum type="arabicPeriod"/>
            </a:pPr>
            <a:r>
              <a:rPr lang="pl-PL" dirty="0"/>
              <a:t>Umowa, a ugoda administracyjna.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cywilnoprawna: </a:t>
            </a:r>
          </a:p>
          <a:p>
            <a:pPr>
              <a:buFontTx/>
              <a:buChar char="-"/>
            </a:pPr>
            <a:r>
              <a:rPr lang="pl-PL" dirty="0"/>
              <a:t>Związane z dysponowaniem majątkiem (Skarbu Państwa lub jednostki samorządu terytorialnego); </a:t>
            </a:r>
          </a:p>
          <a:p>
            <a:pPr>
              <a:buFontTx/>
              <a:buChar char="-"/>
            </a:pPr>
            <a:r>
              <a:rPr lang="pl-PL" dirty="0"/>
              <a:t>Np. umowa najmu, sprzedaży etc.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cywilnoprawna: </a:t>
            </a:r>
          </a:p>
          <a:p>
            <a:pPr>
              <a:buNone/>
            </a:pPr>
            <a:r>
              <a:rPr lang="pl-PL" dirty="0"/>
              <a:t>Czasami do zawarcia umowy cywilnoprawnej wymagane jest wcześniejsze wydanie aktu administracyjnego.</a:t>
            </a:r>
          </a:p>
          <a:p>
            <a:pPr>
              <a:buNone/>
            </a:pPr>
            <a:r>
              <a:rPr lang="pl-PL" dirty="0"/>
              <a:t>- Zmiana lub stwierdzenie nieważności tego aktu nie jest podstawą do zmiany/unieważnienia tej umowy cywilnoprawnej – co najwyżej badana jest wadliwość oświadczenia woli.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publicznoprawna: </a:t>
            </a:r>
          </a:p>
          <a:p>
            <a:pPr>
              <a:buNone/>
            </a:pPr>
            <a:r>
              <a:rPr lang="pl-PL" dirty="0"/>
              <a:t>Zawarta pomiędzy dwoma podmiotami administracji, np..: </a:t>
            </a:r>
          </a:p>
          <a:p>
            <a:pPr marL="514350" indent="-514350">
              <a:buAutoNum type="arabicPeriod"/>
            </a:pPr>
            <a:r>
              <a:rPr lang="pl-PL" dirty="0"/>
              <a:t>Związek jednostek samorządu terytorialnego; </a:t>
            </a:r>
          </a:p>
          <a:p>
            <a:pPr marL="514350" indent="-514350">
              <a:buAutoNum type="arabicPeriod"/>
            </a:pPr>
            <a:r>
              <a:rPr lang="pl-PL" dirty="0"/>
              <a:t>Porozumienia między </a:t>
            </a:r>
            <a:r>
              <a:rPr lang="pl-PL" dirty="0" err="1"/>
              <a:t>jst</a:t>
            </a:r>
            <a:r>
              <a:rPr lang="pl-PL" dirty="0"/>
              <a:t>; między </a:t>
            </a:r>
            <a:r>
              <a:rPr lang="pl-PL" dirty="0" err="1"/>
              <a:t>jst</a:t>
            </a:r>
            <a:r>
              <a:rPr lang="pl-PL" dirty="0"/>
              <a:t>/związek-wojewoda; między </a:t>
            </a:r>
            <a:r>
              <a:rPr lang="pl-PL" dirty="0" err="1"/>
              <a:t>jst</a:t>
            </a:r>
            <a:r>
              <a:rPr lang="pl-PL" dirty="0"/>
              <a:t> – związek.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 algn="ctr">
              <a:buNone/>
            </a:pPr>
            <a:r>
              <a:rPr lang="pl-PL" b="1" dirty="0"/>
              <a:t>Umowa administracyjna: </a:t>
            </a:r>
          </a:p>
          <a:p>
            <a:pPr>
              <a:buFontTx/>
              <a:buChar char="-"/>
            </a:pPr>
            <a:r>
              <a:rPr lang="pl-PL" dirty="0"/>
              <a:t>Brak jej w porządku prawnym, jest w niemieckim prawie administracyjnym; </a:t>
            </a:r>
          </a:p>
          <a:p>
            <a:pPr>
              <a:buFontTx/>
              <a:buChar char="-"/>
            </a:pPr>
            <a:r>
              <a:rPr lang="pl-PL" dirty="0"/>
              <a:t>Zastępuje decyzję adm. (w Niemczech).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FORMY DZIAŁAŃ FAKTYCZNYCH</a:t>
            </a:r>
          </a:p>
          <a:p>
            <a:pPr>
              <a:buNone/>
            </a:pPr>
            <a:r>
              <a:rPr lang="pl-PL" dirty="0"/>
              <a:t>Należy odróżnić umowę w administracji od ugody, ponieważ: </a:t>
            </a:r>
          </a:p>
          <a:p>
            <a:pPr marL="514350" indent="-514350">
              <a:buAutoNum type="arabicPeriod"/>
            </a:pPr>
            <a:r>
              <a:rPr lang="pl-PL" dirty="0"/>
              <a:t>Ugoda jest zawarta pomiędzy stronami postępowania administracyjnego; </a:t>
            </a:r>
          </a:p>
          <a:p>
            <a:pPr marL="514350" indent="-514350">
              <a:buAutoNum type="arabicPeriod"/>
            </a:pPr>
            <a:r>
              <a:rPr lang="pl-PL" dirty="0"/>
              <a:t>Wymaga zatwierdzenia przez organ.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Ad. 1-2 – SFORMALIZOWANA WOLA ORGANU</a:t>
            </a:r>
          </a:p>
          <a:p>
            <a:pPr>
              <a:buFontTx/>
              <a:buChar char="-"/>
            </a:pPr>
            <a:r>
              <a:rPr lang="pl-PL" dirty="0"/>
              <a:t>Przepisy prawa wyraźnie upoważniają organ;</a:t>
            </a:r>
          </a:p>
          <a:p>
            <a:pPr>
              <a:buFontTx/>
              <a:buChar char="-"/>
            </a:pPr>
            <a:r>
              <a:rPr lang="pl-PL" dirty="0"/>
              <a:t>Przepisy określają tryb wydania rozstrzygnięcia; </a:t>
            </a:r>
          </a:p>
          <a:p>
            <a:pPr>
              <a:buFontTx/>
              <a:buChar char="-"/>
            </a:pPr>
            <a:r>
              <a:rPr lang="pl-PL" dirty="0"/>
              <a:t>Przepisy określają zasady kontroli tych rozstrzygnięć; </a:t>
            </a:r>
          </a:p>
          <a:p>
            <a:pPr>
              <a:buFontTx/>
              <a:buChar char="-"/>
            </a:pPr>
            <a:r>
              <a:rPr lang="pl-PL" dirty="0"/>
              <a:t>Przepisy prawa określają formę rozstrzygnięcia jako akt administracyjny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Ad. 3 - ADRESTAT AKTU ADMINISTRACYJNEGO </a:t>
            </a:r>
          </a:p>
          <a:p>
            <a:pPr>
              <a:buNone/>
            </a:pPr>
            <a:r>
              <a:rPr lang="pl-PL" dirty="0"/>
              <a:t>- Obywatel, inny podmiot prawa prywatnego, lub inny podmiot prawa publicznego.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Formy działania administracji publicznej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/>
              <a:t>Prawidłowy akt administracyjny musi być zgodny z: </a:t>
            </a:r>
          </a:p>
          <a:p>
            <a:pPr>
              <a:buFontTx/>
              <a:buChar char="-"/>
            </a:pPr>
            <a:r>
              <a:rPr lang="pl-PL" dirty="0"/>
              <a:t>Prawem materialnym – dotyczy praw i obowiązków określonych w prawie materialnym;</a:t>
            </a:r>
          </a:p>
          <a:p>
            <a:pPr>
              <a:buFontTx/>
              <a:buChar char="-"/>
            </a:pPr>
            <a:r>
              <a:rPr lang="pl-PL" dirty="0"/>
              <a:t>Prawem ustrojowym – kompetentny organ; </a:t>
            </a:r>
          </a:p>
          <a:p>
            <a:pPr>
              <a:buFontTx/>
              <a:buChar char="-"/>
            </a:pPr>
            <a:r>
              <a:rPr lang="pl-PL" dirty="0"/>
              <a:t>Prawem procesowym – w odpowiednim trybie.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2366</Words>
  <Application>Microsoft Office PowerPoint</Application>
  <PresentationFormat>Pokaz na ekranie (4:3)</PresentationFormat>
  <Paragraphs>353</Paragraphs>
  <Slides>68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68</vt:i4>
      </vt:variant>
    </vt:vector>
  </HeadingPairs>
  <TitlesOfParts>
    <vt:vector size="71" baseType="lpstr">
      <vt:lpstr>Arial</vt:lpstr>
      <vt:lpstr>Calibri</vt:lpstr>
      <vt:lpstr>Motyw pakietu Office</vt:lpstr>
      <vt:lpstr>PRAWO ADMINISTRACYJNE   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Formy działania administracji publicznej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ADMINISTRACYJNE   FORMY DZIAŁANIA ADMINISTRACJI PUBLICZNEJ</dc:title>
  <dc:creator>Maciek</dc:creator>
  <cp:lastModifiedBy>Maciej Błażewski</cp:lastModifiedBy>
  <cp:revision>23</cp:revision>
  <dcterms:created xsi:type="dcterms:W3CDTF">2015-03-19T21:42:12Z</dcterms:created>
  <dcterms:modified xsi:type="dcterms:W3CDTF">2022-03-11T06:31:01Z</dcterms:modified>
</cp:coreProperties>
</file>