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5" r:id="rId3"/>
    <p:sldId id="257" r:id="rId4"/>
    <p:sldId id="286" r:id="rId5"/>
    <p:sldId id="287" r:id="rId6"/>
    <p:sldId id="261" r:id="rId7"/>
    <p:sldId id="260" r:id="rId8"/>
    <p:sldId id="259" r:id="rId9"/>
    <p:sldId id="264" r:id="rId10"/>
    <p:sldId id="263" r:id="rId11"/>
    <p:sldId id="262" r:id="rId12"/>
    <p:sldId id="258" r:id="rId13"/>
    <p:sldId id="266" r:id="rId14"/>
    <p:sldId id="288" r:id="rId15"/>
    <p:sldId id="265" r:id="rId16"/>
    <p:sldId id="267" r:id="rId17"/>
    <p:sldId id="273" r:id="rId18"/>
    <p:sldId id="272" r:id="rId19"/>
    <p:sldId id="271" r:id="rId20"/>
    <p:sldId id="270" r:id="rId21"/>
    <p:sldId id="277" r:id="rId22"/>
    <p:sldId id="276" r:id="rId23"/>
    <p:sldId id="280" r:id="rId24"/>
    <p:sldId id="279" r:id="rId25"/>
    <p:sldId id="278" r:id="rId26"/>
    <p:sldId id="275" r:id="rId27"/>
    <p:sldId id="283" r:id="rId28"/>
    <p:sldId id="282" r:id="rId29"/>
    <p:sldId id="281" r:id="rId30"/>
    <p:sldId id="268" r:id="rId31"/>
    <p:sldId id="284" r:id="rId32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17" autoAdjust="0"/>
    <p:restoredTop sz="94660"/>
  </p:normalViewPr>
  <p:slideViewPr>
    <p:cSldViewPr snapToGrid="0">
      <p:cViewPr varScale="1">
        <p:scale>
          <a:sx n="82" d="100"/>
          <a:sy n="82" d="100"/>
        </p:scale>
        <p:origin x="696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6B0DF13-ECB0-40E3-A5B4-BADFAB11C99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DE3062CF-2E92-448A-A10E-912310943AF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C42DC3DE-A9B2-4BE5-B104-559C551C6B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E2FB4-2F03-4DAD-83E9-A9694DBB5502}" type="datetimeFigureOut">
              <a:rPr lang="pl-PL" smtClean="0"/>
              <a:t>18.03.2022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9FA95221-5E73-4EE6-8BC4-BD3405DA51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56F1D99E-1B98-44ED-AFEC-2454EE5332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1E5B7-C857-41B8-93BD-1AEE00409C3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044590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FE7C452-05B7-4A33-8D4E-7EA2BBEB6A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BB4259DA-3D37-4097-AD8A-D16B2403544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AF29352E-4447-4C4C-A564-F2A6DCBE19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E2FB4-2F03-4DAD-83E9-A9694DBB5502}" type="datetimeFigureOut">
              <a:rPr lang="pl-PL" smtClean="0"/>
              <a:t>18.03.2022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95FBE957-BBC5-4306-8B4F-000D98B785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1309FEBE-2C79-4228-8375-BBA377CFB0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1E5B7-C857-41B8-93BD-1AEE00409C3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119446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:a16="http://schemas.microsoft.com/office/drawing/2014/main" id="{EBF43C56-2FB1-4FF6-B1DA-29EE93BD115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A32E66DA-FD99-4796-A55C-11399925DF2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C720FF7C-0373-49F7-9FC2-F32B409571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E2FB4-2F03-4DAD-83E9-A9694DBB5502}" type="datetimeFigureOut">
              <a:rPr lang="pl-PL" smtClean="0"/>
              <a:t>18.03.2022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2F6F9069-1632-4F8D-86B2-6685C44E76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C4A025CA-CCCC-4DA8-98FE-8E053961FA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1E5B7-C857-41B8-93BD-1AEE00409C3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179017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37B76D0-FEB7-4233-BEFD-76B5940E71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5B37BCC-F9BC-47BF-8E63-F74F27E5D1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BE03F15E-437E-4A47-AAEF-638E81EFD7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E2FB4-2F03-4DAD-83E9-A9694DBB5502}" type="datetimeFigureOut">
              <a:rPr lang="pl-PL" smtClean="0"/>
              <a:t>18.03.2022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D79E511C-7FFE-41E5-B476-7A6A4DFC5C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07AC95E3-E922-4B21-9C31-DC1904A113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1E5B7-C857-41B8-93BD-1AEE00409C3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001221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9902DDA-DD9A-44C1-A85F-AFACF0AB5B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573F889C-15FC-4FAF-AB8E-8A7F1D4A97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3CCFACC4-F2B2-41B3-A01B-1D43632D65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E2FB4-2F03-4DAD-83E9-A9694DBB5502}" type="datetimeFigureOut">
              <a:rPr lang="pl-PL" smtClean="0"/>
              <a:t>18.03.2022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7310D7B0-751E-44DB-9DF7-13627FE923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7FC1BD77-22DE-4B93-927E-2FE6F56AD3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1E5B7-C857-41B8-93BD-1AEE00409C3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227007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6A50631-64F8-4247-8001-B5C3A4FA05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AE25216-C0A0-4CBC-9FA4-3E462934CCD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4C5BBBAD-0A29-4F17-A8A6-070DCDA2922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6B0E2F8C-1611-453D-93F9-F42F2281DA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E2FB4-2F03-4DAD-83E9-A9694DBB5502}" type="datetimeFigureOut">
              <a:rPr lang="pl-PL" smtClean="0"/>
              <a:t>18.03.2022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422B5C13-6F42-4F5D-9B4E-F757AB0734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1E1226F0-2518-489B-8C0A-71DD8C1993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1E5B7-C857-41B8-93BD-1AEE00409C3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192127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BD4CF8A-7860-448C-8E92-757D851188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D19A9A56-56E4-4C65-8E06-4DAE95A1ADB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A14C469E-5C8D-4CE8-A135-2763E18C718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F2B6E862-6741-405C-8FB4-9010E654F06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4D6751E2-E5F3-48BD-8B1B-7EF7C582153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>
            <a:extLst>
              <a:ext uri="{FF2B5EF4-FFF2-40B4-BE49-F238E27FC236}">
                <a16:creationId xmlns:a16="http://schemas.microsoft.com/office/drawing/2014/main" id="{0B85CDCC-6E0A-4BEC-BAF9-AE425C6349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E2FB4-2F03-4DAD-83E9-A9694DBB5502}" type="datetimeFigureOut">
              <a:rPr lang="pl-PL" smtClean="0"/>
              <a:t>18.03.2022</a:t>
            </a:fld>
            <a:endParaRPr lang="pl-PL"/>
          </a:p>
        </p:txBody>
      </p:sp>
      <p:sp>
        <p:nvSpPr>
          <p:cNvPr id="8" name="Symbol zastępczy stopki 7">
            <a:extLst>
              <a:ext uri="{FF2B5EF4-FFF2-40B4-BE49-F238E27FC236}">
                <a16:creationId xmlns:a16="http://schemas.microsoft.com/office/drawing/2014/main" id="{8C5531B4-2CCC-4087-8381-E936F82940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>
            <a:extLst>
              <a:ext uri="{FF2B5EF4-FFF2-40B4-BE49-F238E27FC236}">
                <a16:creationId xmlns:a16="http://schemas.microsoft.com/office/drawing/2014/main" id="{CB908866-3360-453E-B720-114900CCB9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1E5B7-C857-41B8-93BD-1AEE00409C3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546474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DC87806-EB68-461C-9BE2-B16E485C66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7D898976-7B43-4654-A1CB-4D945423DE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E2FB4-2F03-4DAD-83E9-A9694DBB5502}" type="datetimeFigureOut">
              <a:rPr lang="pl-PL" smtClean="0"/>
              <a:t>18.03.2022</a:t>
            </a:fld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1BE700BE-4B03-4E28-9942-56D1912C7E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AAF75C7F-D849-471E-BE46-754C511758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1E5B7-C857-41B8-93BD-1AEE00409C3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299699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>
            <a:extLst>
              <a:ext uri="{FF2B5EF4-FFF2-40B4-BE49-F238E27FC236}">
                <a16:creationId xmlns:a16="http://schemas.microsoft.com/office/drawing/2014/main" id="{8699EFCB-AD06-410D-9C91-CEA4349A8F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E2FB4-2F03-4DAD-83E9-A9694DBB5502}" type="datetimeFigureOut">
              <a:rPr lang="pl-PL" smtClean="0"/>
              <a:t>18.03.2022</a:t>
            </a:fld>
            <a:endParaRPr lang="pl-PL"/>
          </a:p>
        </p:txBody>
      </p:sp>
      <p:sp>
        <p:nvSpPr>
          <p:cNvPr id="3" name="Symbol zastępczy stopki 2">
            <a:extLst>
              <a:ext uri="{FF2B5EF4-FFF2-40B4-BE49-F238E27FC236}">
                <a16:creationId xmlns:a16="http://schemas.microsoft.com/office/drawing/2014/main" id="{D905D0A3-D3CA-4295-A129-45CE39DA74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1A529A78-7688-4393-98E3-6D7954B18A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1E5B7-C857-41B8-93BD-1AEE00409C3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954742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B85538C-9018-413F-BB5C-706385A6C2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48F7ADF-5ACB-47EA-98F8-BDDCD040B1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6CB83277-6473-4730-B541-37AEB1DDEE7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65E2A0FE-EC24-477B-AB8D-39B873903D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E2FB4-2F03-4DAD-83E9-A9694DBB5502}" type="datetimeFigureOut">
              <a:rPr lang="pl-PL" smtClean="0"/>
              <a:t>18.03.2022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91AAC57F-B1B7-4A84-90BE-4D3333A9D7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44E16512-249A-452D-BC08-A2E953C053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1E5B7-C857-41B8-93BD-1AEE00409C3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042044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731FA77-B254-4E2C-B4F1-4AF5A4F1DB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>
            <a:extLst>
              <a:ext uri="{FF2B5EF4-FFF2-40B4-BE49-F238E27FC236}">
                <a16:creationId xmlns:a16="http://schemas.microsoft.com/office/drawing/2014/main" id="{811A33EA-D142-4603-AB9E-19958131ABA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4933E734-0595-4EFE-BA4C-FB349F6D88C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92724167-9F69-4C6A-A564-50A019CEE5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E2FB4-2F03-4DAD-83E9-A9694DBB5502}" type="datetimeFigureOut">
              <a:rPr lang="pl-PL" smtClean="0"/>
              <a:t>18.03.2022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68363AC1-1248-4A65-9DCF-EBFB3C2957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8862205E-476C-49A3-B7D4-5695552E2B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1E5B7-C857-41B8-93BD-1AEE00409C3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123105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>
            <a:extLst>
              <a:ext uri="{FF2B5EF4-FFF2-40B4-BE49-F238E27FC236}">
                <a16:creationId xmlns:a16="http://schemas.microsoft.com/office/drawing/2014/main" id="{64C99D85-9F83-4003-826A-658ACEFC74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1F9522DA-5D3F-4D45-B91B-28D4B9BC12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0D3CA4A0-23B8-4F00-AE25-881BD3B731B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5E2FB4-2F03-4DAD-83E9-A9694DBB5502}" type="datetimeFigureOut">
              <a:rPr lang="pl-PL" smtClean="0"/>
              <a:t>18.03.2022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FA15E714-FA7A-4BFE-A326-4387F4D5461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5FC93361-ACE2-4A53-A394-9B8050D52D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81E5B7-C857-41B8-93BD-1AEE00409C3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163115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64E5CDE-3E99-4278-B031-877957676FE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pl-PL" b="1" dirty="0"/>
              <a:t>Prawo administracyjne a prawo cywilne</a:t>
            </a:r>
            <a:endParaRPr lang="pl-PL" dirty="0"/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E3D8037E-2705-449D-AC65-3E8C731DD14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741044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8EE9716-D6EB-4294-99A9-D92A2F89D7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/>
              <a:t>Wpływ prawa administracyjnego na sytuację / stosunki cywilnoprawne: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12E8C9C-3FED-4104-BCAA-0CB778AE46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pl-PL" b="1" dirty="0"/>
              <a:t>Stanowienie prawa względem sytuacji prawnej – a wykonywanie czynności faktycznych jednostki zewnętrznej</a:t>
            </a:r>
            <a:endParaRPr lang="pl-PL" dirty="0"/>
          </a:p>
          <a:p>
            <a:pPr marL="0" indent="0">
              <a:buNone/>
            </a:pPr>
            <a:r>
              <a:rPr lang="pl-PL" b="1" dirty="0"/>
              <a:t> </a:t>
            </a:r>
            <a:endParaRPr lang="pl-PL" dirty="0"/>
          </a:p>
          <a:p>
            <a:pPr marL="0" indent="0">
              <a:buNone/>
            </a:pPr>
            <a:r>
              <a:rPr lang="pl-PL" b="1" dirty="0"/>
              <a:t>- </a:t>
            </a:r>
            <a:r>
              <a:rPr lang="pl-PL" dirty="0"/>
              <a:t>obowiązek stosowania norm technicznych – np. służących ochronie przeciwpożarowej, ochronie sanitarnej, </a:t>
            </a:r>
            <a:r>
              <a:rPr lang="pl-PL" dirty="0" err="1"/>
              <a:t>pozasystemowych</a:t>
            </a:r>
            <a:r>
              <a:rPr lang="pl-PL" dirty="0"/>
              <a:t> norm technicznych </a:t>
            </a:r>
          </a:p>
          <a:p>
            <a:pPr marL="0" indent="0">
              <a:buNone/>
            </a:pPr>
            <a:r>
              <a:rPr lang="pl-PL" dirty="0"/>
              <a:t> </a:t>
            </a:r>
          </a:p>
          <a:p>
            <a:pPr marL="0" indent="0">
              <a:buNone/>
            </a:pPr>
            <a:r>
              <a:rPr lang="pl-PL" dirty="0"/>
              <a:t>Przykład: </a:t>
            </a:r>
          </a:p>
          <a:p>
            <a:pPr marL="0" indent="0">
              <a:buNone/>
            </a:pPr>
            <a:r>
              <a:rPr lang="pl-PL" i="1" dirty="0"/>
              <a:t>Obiekt budowlany jako całość oraz jego poszczególne części, wraz ze związanymi z nim urządzeniami budowlanymi należy projektować i budować, zapewniając spełnienie wymagań dotyczących m. in.: </a:t>
            </a:r>
            <a:endParaRPr lang="pl-PL" dirty="0"/>
          </a:p>
          <a:p>
            <a:pPr lvl="0"/>
            <a:r>
              <a:rPr lang="pl-PL" i="1" dirty="0"/>
              <a:t>nośności i stateczności konstrukcji,</a:t>
            </a:r>
            <a:endParaRPr lang="pl-PL" dirty="0"/>
          </a:p>
          <a:p>
            <a:pPr lvl="0"/>
            <a:r>
              <a:rPr lang="pl-PL" i="1" dirty="0"/>
              <a:t>bezpieczeństwa pożarowego,</a:t>
            </a:r>
            <a:endParaRPr lang="pl-PL" dirty="0"/>
          </a:p>
          <a:p>
            <a:pPr lvl="0"/>
            <a:r>
              <a:rPr lang="pl-PL" i="1" dirty="0"/>
              <a:t>higieny, zdrowia i środowiska,</a:t>
            </a:r>
            <a:endParaRPr lang="pl-PL" dirty="0"/>
          </a:p>
          <a:p>
            <a:pPr lvl="0"/>
            <a:r>
              <a:rPr lang="pl-PL" i="1" dirty="0"/>
              <a:t>bezpieczeństwa użytkowania i dostępności obiektów,</a:t>
            </a:r>
            <a:endParaRPr lang="pl-PL" dirty="0"/>
          </a:p>
          <a:p>
            <a:pPr lvl="0"/>
            <a:r>
              <a:rPr lang="pl-PL" i="1" dirty="0"/>
              <a:t>ochrony przed hałasem,</a:t>
            </a:r>
            <a:endParaRPr lang="pl-PL" dirty="0"/>
          </a:p>
          <a:p>
            <a:pPr lvl="0"/>
            <a:r>
              <a:rPr lang="pl-PL" i="1" dirty="0"/>
              <a:t>oszczędności energii i izolacyjności cieplnej,</a:t>
            </a:r>
            <a:endParaRPr lang="pl-PL" dirty="0"/>
          </a:p>
          <a:p>
            <a:pPr lvl="0"/>
            <a:r>
              <a:rPr lang="pl-PL" i="1" dirty="0"/>
              <a:t>zrównoważonego wykorzystania zasobów naturalnych;</a:t>
            </a:r>
            <a:endParaRPr lang="pl-PL" dirty="0"/>
          </a:p>
          <a:p>
            <a:pPr marL="0" indent="0">
              <a:buNone/>
            </a:pPr>
            <a:r>
              <a:rPr lang="pl-PL" dirty="0"/>
              <a:t>(art. 5 ust. 1 prawa budowlanego) 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99863614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8EE9716-D6EB-4294-99A9-D92A2F89D7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/>
              <a:t>Wpływ prawa administracyjnego na sytuację / stosunki cywilnoprawne: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12E8C9C-3FED-4104-BCAA-0CB778AE46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817771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pl-PL" b="1" dirty="0"/>
              <a:t>II poziom wpływu </a:t>
            </a:r>
          </a:p>
          <a:p>
            <a:pPr marL="0" indent="0">
              <a:buNone/>
            </a:pPr>
            <a:endParaRPr lang="pl-PL" b="1" dirty="0"/>
          </a:p>
          <a:p>
            <a:pPr marL="0" indent="0">
              <a:buNone/>
            </a:pPr>
            <a:r>
              <a:rPr lang="pl-PL" b="1" dirty="0"/>
              <a:t>Stanowienie prawa względem stosunków prawnych </a:t>
            </a:r>
            <a:r>
              <a:rPr lang="pl-PL" dirty="0"/>
              <a:t> </a:t>
            </a:r>
          </a:p>
          <a:p>
            <a:endParaRPr lang="pl-PL" dirty="0"/>
          </a:p>
          <a:p>
            <a:pPr marL="0" indent="0">
              <a:buNone/>
            </a:pPr>
            <a:r>
              <a:rPr lang="pl-PL" i="1" dirty="0"/>
              <a:t>Strony zawierające umowę mogą ułożyć stosunek prawny według swego uznania, byleby jego treść lub cel nie sprzeciwiały się właściwości (naturze) stosunku, </a:t>
            </a:r>
            <a:r>
              <a:rPr lang="pl-PL" b="1" i="1" dirty="0"/>
              <a:t>ustawie</a:t>
            </a:r>
            <a:r>
              <a:rPr lang="pl-PL" i="1" dirty="0"/>
              <a:t> ani zasadom współżycia społecznego. </a:t>
            </a:r>
            <a:r>
              <a:rPr lang="pl-PL" dirty="0"/>
              <a:t>(art. 353 (1) KC)</a:t>
            </a:r>
          </a:p>
          <a:p>
            <a:pPr marL="0" indent="0">
              <a:buNone/>
            </a:pPr>
            <a:r>
              <a:rPr lang="pl-PL" b="1" dirty="0"/>
              <a:t> </a:t>
            </a:r>
            <a:endParaRPr lang="pl-PL" dirty="0"/>
          </a:p>
          <a:p>
            <a:pPr marL="0" indent="0">
              <a:buNone/>
            </a:pPr>
            <a:r>
              <a:rPr lang="pl-PL" dirty="0"/>
              <a:t>Przykład</a:t>
            </a:r>
          </a:p>
          <a:p>
            <a:pPr marL="0" indent="0">
              <a:buNone/>
            </a:pPr>
            <a:r>
              <a:rPr lang="pl-PL" i="1" dirty="0"/>
              <a:t>Do obowiązków inwestora należy zorganizowanie procesu budowy, z uwzględnieniem zawartych w przepisach zasad bezpieczeństwa i ochrony zdrowia, a w szczególności zapewnienie:</a:t>
            </a:r>
            <a:endParaRPr lang="pl-PL" dirty="0"/>
          </a:p>
          <a:p>
            <a:pPr lvl="0"/>
            <a:r>
              <a:rPr lang="pl-PL" i="1" dirty="0"/>
              <a:t>opracowania projektu budowlanego i, stosownie do potrzeb, innych projektów,</a:t>
            </a:r>
            <a:endParaRPr lang="pl-PL" dirty="0"/>
          </a:p>
          <a:p>
            <a:pPr lvl="0"/>
            <a:r>
              <a:rPr lang="pl-PL" i="1" dirty="0"/>
              <a:t>objęcia kierownictwa budowy przez kierownika budowy,</a:t>
            </a:r>
            <a:endParaRPr lang="pl-PL" dirty="0"/>
          </a:p>
          <a:p>
            <a:pPr lvl="0"/>
            <a:r>
              <a:rPr lang="pl-PL" i="1" dirty="0"/>
              <a:t>opracowania planu bezpieczeństwa i ochrony zdrowia,</a:t>
            </a:r>
            <a:endParaRPr lang="pl-PL" dirty="0"/>
          </a:p>
          <a:p>
            <a:pPr lvl="0"/>
            <a:r>
              <a:rPr lang="pl-PL" i="1" dirty="0"/>
              <a:t>wykonania i odbioru robót budowlanych,</a:t>
            </a:r>
            <a:endParaRPr lang="pl-PL" dirty="0"/>
          </a:p>
          <a:p>
            <a:pPr lvl="0"/>
            <a:r>
              <a:rPr lang="pl-PL" i="1" dirty="0"/>
              <a:t>w przypadkach uzasadnionych wysokim stopniem skomplikowania robót budowlanych lub warunkami gruntowymi, nadzoru nad wykonywaniem robót budowlanych</a:t>
            </a:r>
            <a:endParaRPr lang="pl-PL" dirty="0"/>
          </a:p>
          <a:p>
            <a:pPr marL="0" indent="0">
              <a:buNone/>
            </a:pPr>
            <a:r>
              <a:rPr lang="pl-PL" dirty="0"/>
              <a:t>(art. 18 ust. 1 prawa budowlanego)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0430752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8EE9716-D6EB-4294-99A9-D92A2F89D7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/>
              <a:t>Wpływ prawa administracyjnego na sytuację / stosunki cywilnoprawne: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12E8C9C-3FED-4104-BCAA-0CB778AE46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943377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pl-PL" b="1" dirty="0"/>
              <a:t>III poziom wpływu</a:t>
            </a:r>
          </a:p>
          <a:p>
            <a:pPr marL="0" indent="0">
              <a:buNone/>
            </a:pPr>
            <a:endParaRPr lang="pl-PL" b="1" dirty="0"/>
          </a:p>
          <a:p>
            <a:pPr marL="0" indent="0">
              <a:buNone/>
            </a:pPr>
            <a:r>
              <a:rPr lang="pl-PL" b="1" dirty="0"/>
              <a:t>Stosowanie prawa względem sytuacji prawnej  </a:t>
            </a:r>
            <a:endParaRPr lang="pl-PL" dirty="0"/>
          </a:p>
          <a:p>
            <a:pPr marL="0" indent="0">
              <a:buNone/>
            </a:pPr>
            <a:r>
              <a:rPr lang="pl-PL" dirty="0"/>
              <a:t> </a:t>
            </a:r>
          </a:p>
          <a:p>
            <a:pPr marL="0" indent="0">
              <a:buNone/>
            </a:pPr>
            <a:r>
              <a:rPr lang="pl-PL" dirty="0"/>
              <a:t>Treść prawa własności (triada uprawnień właściciela) </a:t>
            </a:r>
          </a:p>
          <a:p>
            <a:pPr marL="0" indent="0">
              <a:buNone/>
            </a:pPr>
            <a:r>
              <a:rPr lang="pl-PL" dirty="0"/>
              <a:t>1) prawo rozporządzania rzeczą, </a:t>
            </a:r>
          </a:p>
          <a:p>
            <a:pPr marL="0" indent="0">
              <a:buNone/>
            </a:pPr>
            <a:r>
              <a:rPr lang="pl-PL" dirty="0"/>
              <a:t>2) prawo korzystania z rzeczy, </a:t>
            </a:r>
          </a:p>
          <a:p>
            <a:pPr marL="0" indent="0">
              <a:buNone/>
            </a:pPr>
            <a:r>
              <a:rPr lang="pl-PL" dirty="0"/>
              <a:t>3) prawo posiadania rzeczy.</a:t>
            </a:r>
          </a:p>
          <a:p>
            <a:pPr marL="0" indent="0">
              <a:buNone/>
            </a:pPr>
            <a:r>
              <a:rPr lang="pl-PL" dirty="0"/>
              <a:t> </a:t>
            </a:r>
          </a:p>
          <a:p>
            <a:pPr marL="0" indent="0">
              <a:buNone/>
            </a:pPr>
            <a:r>
              <a:rPr lang="pl-PL" dirty="0"/>
              <a:t>Przykładowe ograniczenia uprawnień właściciela: </a:t>
            </a:r>
          </a:p>
          <a:p>
            <a:pPr marL="0" indent="0">
              <a:buNone/>
            </a:pPr>
            <a:r>
              <a:rPr lang="pl-PL" dirty="0"/>
              <a:t>Ad. 2 – decyzja powiatowego inspektora sanitarnego zakazujące prowadzenia działalności gastronomicznej w lokalu restauracyjnym </a:t>
            </a:r>
          </a:p>
          <a:p>
            <a:pPr marL="0" indent="0">
              <a:buNone/>
            </a:pPr>
            <a:r>
              <a:rPr lang="pl-PL" dirty="0"/>
              <a:t>- decyzji powiatowego inspektora nadzoru budowlanego zakazująca użytkowania obiektu budowlanego ze względu na jego stan techniczny </a:t>
            </a:r>
          </a:p>
          <a:p>
            <a:pPr marL="0" indent="0">
              <a:buNone/>
            </a:pPr>
            <a:r>
              <a:rPr lang="pl-PL" dirty="0"/>
              <a:t> </a:t>
            </a:r>
          </a:p>
          <a:p>
            <a:pPr marL="0" indent="0">
              <a:buNone/>
            </a:pPr>
            <a:r>
              <a:rPr lang="pl-PL" dirty="0"/>
              <a:t>Ad. 3 – decyzji starosty o czasowym zajęciu nieruchomości ze względu na wystąpienie siły wyższej lub nagłej potrzeby zapobieżenia powstaniu znacznej szkody</a:t>
            </a:r>
          </a:p>
        </p:txBody>
      </p:sp>
    </p:spTree>
    <p:extLst>
      <p:ext uri="{BB962C8B-B14F-4D97-AF65-F5344CB8AC3E}">
        <p14:creationId xmlns:p14="http://schemas.microsoft.com/office/powerpoint/2010/main" val="47452387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8EE9716-D6EB-4294-99A9-D92A2F89D7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/>
              <a:t>Wpływ prawa administracyjnego na sytuację / stosunki cywilnoprawne: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12E8C9C-3FED-4104-BCAA-0CB778AE46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pl-PL" b="1" dirty="0"/>
              <a:t>IV poziom wpływu</a:t>
            </a:r>
          </a:p>
          <a:p>
            <a:pPr marL="0" indent="0">
              <a:buNone/>
            </a:pPr>
            <a:endParaRPr lang="pl-PL" b="1" dirty="0"/>
          </a:p>
          <a:p>
            <a:pPr marL="0" indent="0">
              <a:buNone/>
            </a:pPr>
            <a:r>
              <a:rPr lang="pl-PL" b="1" dirty="0"/>
              <a:t>Stosowanie prawa względem stosunków prawnych</a:t>
            </a:r>
            <a:endParaRPr lang="pl-PL" dirty="0"/>
          </a:p>
          <a:p>
            <a:pPr marL="0" indent="0">
              <a:buNone/>
            </a:pPr>
            <a:r>
              <a:rPr lang="pl-PL" dirty="0"/>
              <a:t> </a:t>
            </a:r>
          </a:p>
          <a:p>
            <a:pPr marL="0" indent="0">
              <a:buNone/>
            </a:pPr>
            <a:r>
              <a:rPr lang="pl-PL" dirty="0"/>
              <a:t>Przykład</a:t>
            </a:r>
          </a:p>
          <a:p>
            <a:pPr marL="0" indent="0">
              <a:buNone/>
            </a:pPr>
            <a:r>
              <a:rPr lang="pl-PL" i="1" dirty="0"/>
              <a:t>Organ administracji architektoniczno-budowlanej może w decyzji o pozwoleniu na budowę nałożyć na inwestora obowiązek ustanowienia inspektora nadzoru inwestorskiego, a także obowiązek zapewnienia nadzoru autorskiego, w przypadkach uzasadnionych wysokim stopniem skomplikowania obiektu lub robót budowlanych bądź przewidywanym wpływem na środowisko.</a:t>
            </a:r>
            <a:endParaRPr lang="pl-PL" dirty="0"/>
          </a:p>
          <a:p>
            <a:pPr marL="0" indent="0">
              <a:buNone/>
            </a:pPr>
            <a:r>
              <a:rPr lang="pl-PL" dirty="0"/>
              <a:t>(art. 19 ust. 1 prawa budowlanego) 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24587186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DF205FB-3CDF-48EA-BA2C-4D341330A9C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pl-PL" b="1" dirty="0"/>
              <a:t>Sfery relacji </a:t>
            </a:r>
            <a:br>
              <a:rPr lang="pl-PL" b="1" dirty="0"/>
            </a:br>
            <a:r>
              <a:rPr lang="pl-PL" b="1" dirty="0"/>
              <a:t>prawa administracyjnego </a:t>
            </a:r>
            <a:br>
              <a:rPr lang="pl-PL" b="1" dirty="0"/>
            </a:br>
            <a:r>
              <a:rPr lang="pl-PL" b="1" dirty="0"/>
              <a:t>i prawa cywilnego</a:t>
            </a:r>
            <a:endParaRPr lang="pl-PL" dirty="0"/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926DB2DD-C40F-4C35-9492-66852A0613A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3423845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8EE9716-D6EB-4294-99A9-D92A2F89D7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/>
              <a:t>Sfery relacji prawa administracyjnego i prawa cywilnego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12E8C9C-3FED-4104-BCAA-0CB778AE46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l-PL" dirty="0"/>
              <a:t>- prywatyzacja zadań publicznych </a:t>
            </a:r>
          </a:p>
          <a:p>
            <a:pPr marL="0" indent="0">
              <a:buNone/>
            </a:pPr>
            <a:r>
              <a:rPr lang="pl-PL" dirty="0"/>
              <a:t>- zbycie / nabycie prawa własności </a:t>
            </a:r>
          </a:p>
          <a:p>
            <a:pPr marL="0" indent="0">
              <a:buNone/>
            </a:pPr>
            <a:r>
              <a:rPr lang="pl-PL" dirty="0"/>
              <a:t>- zarządzenie dominium (majątkiem publicznym)</a:t>
            </a:r>
          </a:p>
          <a:p>
            <a:pPr marL="0" indent="0">
              <a:buNone/>
            </a:pPr>
            <a:r>
              <a:rPr lang="pl-PL" dirty="0"/>
              <a:t>- stosowanie środków nadzoru regulacyjnego </a:t>
            </a:r>
          </a:p>
          <a:p>
            <a:pPr marL="0" indent="0">
              <a:buNone/>
            </a:pPr>
            <a:r>
              <a:rPr lang="pl-PL" dirty="0"/>
              <a:t>- partycypacja w kosztach wykonywania zadania publicznego </a:t>
            </a:r>
          </a:p>
          <a:p>
            <a:pPr marL="0" indent="0">
              <a:buNone/>
            </a:pPr>
            <a:r>
              <a:rPr lang="pl-PL" dirty="0"/>
              <a:t>- odszkodowania za szkodę spowodowaną legalnym działaniem podmiotu publicznego 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07978962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4E7D7E6-927B-4948-B9A0-F01E8D3394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/>
              <a:t>I. Prywatyzacja zadań publicznych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31F9DA8-794C-4E9F-B123-D6A4EB7294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pl-PL" b="1" dirty="0"/>
              <a:t>Rodzaje prywatyzacji zadań publicznych </a:t>
            </a:r>
            <a:endParaRPr lang="pl-PL" dirty="0"/>
          </a:p>
          <a:p>
            <a:pPr marL="0" indent="0">
              <a:buNone/>
            </a:pPr>
            <a:r>
              <a:rPr lang="pl-PL" dirty="0"/>
              <a:t> </a:t>
            </a:r>
          </a:p>
          <a:p>
            <a:pPr marL="0" indent="0">
              <a:buNone/>
            </a:pPr>
            <a:r>
              <a:rPr lang="pl-PL" dirty="0"/>
              <a:t>Prywatyzacja w znaczeniu </a:t>
            </a:r>
            <a:r>
              <a:rPr lang="pl-PL" b="1" dirty="0"/>
              <a:t>dynamicznym</a:t>
            </a:r>
            <a:r>
              <a:rPr lang="pl-PL" dirty="0"/>
              <a:t> – proces prywatyzacji </a:t>
            </a:r>
          </a:p>
          <a:p>
            <a:pPr marL="0" indent="0">
              <a:buNone/>
            </a:pPr>
            <a:r>
              <a:rPr lang="pl-PL" dirty="0"/>
              <a:t>Prywatyzacja w znaczeniu </a:t>
            </a:r>
            <a:r>
              <a:rPr lang="pl-PL" b="1" dirty="0"/>
              <a:t>statycznym</a:t>
            </a:r>
            <a:r>
              <a:rPr lang="pl-PL" dirty="0"/>
              <a:t> – efekt procesu prywatyzacji </a:t>
            </a:r>
          </a:p>
          <a:p>
            <a:pPr marL="0" indent="0">
              <a:buNone/>
            </a:pPr>
            <a:r>
              <a:rPr lang="pl-PL" dirty="0"/>
              <a:t> </a:t>
            </a:r>
          </a:p>
          <a:p>
            <a:pPr marL="0" indent="0">
              <a:buNone/>
            </a:pPr>
            <a:r>
              <a:rPr lang="pl-PL" dirty="0"/>
              <a:t>Prywatyzacja w znaczeniu </a:t>
            </a:r>
            <a:r>
              <a:rPr lang="pl-PL" b="1" dirty="0"/>
              <a:t>organizacyjnym</a:t>
            </a:r>
            <a:r>
              <a:rPr lang="pl-PL" dirty="0"/>
              <a:t> – wyodrębnienie ze struktury administracji publicznej części organizacji, które stają się częścią sektora prywatnego </a:t>
            </a:r>
          </a:p>
          <a:p>
            <a:pPr marL="0" indent="0">
              <a:buNone/>
            </a:pPr>
            <a:r>
              <a:rPr lang="pl-PL" dirty="0"/>
              <a:t>Prywatyzacja w znaczeniu </a:t>
            </a:r>
            <a:r>
              <a:rPr lang="pl-PL" b="1" dirty="0"/>
              <a:t>funkcjonalnym</a:t>
            </a:r>
            <a:r>
              <a:rPr lang="pl-PL" dirty="0"/>
              <a:t> – realizacja zadań przez podmiot prywatny 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53457478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4E7D7E6-927B-4948-B9A0-F01E8D3394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/>
              <a:t>I. Prywatyzacja zadań publicznych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31F9DA8-794C-4E9F-B123-D6A4EB7294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l-PL" b="1" dirty="0"/>
              <a:t>Prywatyzacja całych dziedzin zadań publicznych:</a:t>
            </a:r>
            <a:endParaRPr lang="pl-PL" dirty="0"/>
          </a:p>
          <a:p>
            <a:pPr marL="0" indent="0">
              <a:buNone/>
            </a:pPr>
            <a:r>
              <a:rPr lang="pl-PL" b="1" dirty="0"/>
              <a:t> </a:t>
            </a:r>
            <a:endParaRPr lang="pl-PL" dirty="0"/>
          </a:p>
          <a:p>
            <a:pPr marL="0" indent="0">
              <a:buNone/>
            </a:pPr>
            <a:r>
              <a:rPr lang="pl-PL" dirty="0"/>
              <a:t>Przykład: </a:t>
            </a:r>
          </a:p>
          <a:p>
            <a:pPr marL="0" indent="0">
              <a:buNone/>
            </a:pPr>
            <a:r>
              <a:rPr lang="pl-PL" dirty="0"/>
              <a:t>Prywatyzacja notariatu na podstawie ustawy z dnia 14 lutego 1991 r. Prawo o notariacie</a:t>
            </a:r>
          </a:p>
          <a:p>
            <a:pPr marL="0" indent="0">
              <a:buNone/>
            </a:pPr>
            <a:r>
              <a:rPr lang="pl-PL" i="1" dirty="0"/>
              <a:t>Notariusz może prowadzić tylko jedną kancelarię.</a:t>
            </a:r>
            <a:endParaRPr lang="pl-PL" dirty="0"/>
          </a:p>
          <a:p>
            <a:pPr marL="0" indent="0">
              <a:buNone/>
            </a:pPr>
            <a:r>
              <a:rPr lang="pl-PL" i="1" dirty="0"/>
              <a:t>Notariusz zatrudnia pracowników kancelarii oraz zapewnia warunki lokalowe i wyposażenie kancelarii, stosowne dla notariatu.</a:t>
            </a:r>
            <a:endParaRPr lang="pl-PL" dirty="0"/>
          </a:p>
          <a:p>
            <a:pPr marL="0" indent="0">
              <a:buNone/>
            </a:pPr>
            <a:r>
              <a:rPr lang="pl-PL" dirty="0"/>
              <a:t>(art. 4 § 1 ustawa prawo o notariacie) 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49173174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4E7D7E6-927B-4948-B9A0-F01E8D3394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/>
              <a:t>I. Prywatyzacja zadań publicznych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31F9DA8-794C-4E9F-B123-D6A4EB7294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pl-PL" b="1" dirty="0"/>
              <a:t>Prywatyzacja poszczególnych zadań publicznych (całościowo / częściowo) </a:t>
            </a:r>
            <a:endParaRPr lang="pl-PL" dirty="0"/>
          </a:p>
          <a:p>
            <a:pPr marL="0" indent="0">
              <a:buNone/>
            </a:pPr>
            <a:r>
              <a:rPr lang="pl-PL" b="1" dirty="0"/>
              <a:t> </a:t>
            </a:r>
            <a:endParaRPr lang="pl-PL" dirty="0"/>
          </a:p>
          <a:p>
            <a:pPr marL="0" indent="0">
              <a:buNone/>
            </a:pPr>
            <a:r>
              <a:rPr lang="pl-PL" dirty="0"/>
              <a:t>Przykład: </a:t>
            </a:r>
          </a:p>
          <a:p>
            <a:pPr marL="0" indent="0">
              <a:buNone/>
            </a:pPr>
            <a:r>
              <a:rPr lang="pl-PL" i="1" dirty="0"/>
              <a:t>Publiczny transport zbiorowy może odbywać się na podstawie:</a:t>
            </a:r>
            <a:endParaRPr lang="pl-PL" dirty="0"/>
          </a:p>
          <a:p>
            <a:pPr marL="0" indent="0">
              <a:buNone/>
            </a:pPr>
            <a:r>
              <a:rPr lang="pl-PL" i="1" dirty="0"/>
              <a:t>1) umowy o świadczenie usług w zakresie publicznego transportu zbiorowego;</a:t>
            </a:r>
            <a:endParaRPr lang="pl-PL" dirty="0"/>
          </a:p>
          <a:p>
            <a:pPr marL="0" indent="0">
              <a:buNone/>
            </a:pPr>
            <a:r>
              <a:rPr lang="pl-PL" i="1" dirty="0"/>
              <a:t>2) potwierdzenia zgłoszenia przewozu;</a:t>
            </a:r>
            <a:endParaRPr lang="pl-PL" dirty="0"/>
          </a:p>
          <a:p>
            <a:pPr marL="0" indent="0">
              <a:buNone/>
            </a:pPr>
            <a:r>
              <a:rPr lang="pl-PL" dirty="0"/>
              <a:t>(art. 5 ust. 2 pkt. 1-2 ustawy z dnia 16 grudnia 2010 r. o publicznym transporcie zbiorowym)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3543892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4E7D7E6-927B-4948-B9A0-F01E8D3394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/>
              <a:t>I. Prywatyzacja zadań publicznych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31F9DA8-794C-4E9F-B123-D6A4EB7294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l-PL" b="1" dirty="0"/>
              <a:t>Poziom głębokości prywatyzacji </a:t>
            </a:r>
            <a:endParaRPr lang="pl-PL" dirty="0"/>
          </a:p>
          <a:p>
            <a:pPr marL="0" indent="0">
              <a:buNone/>
            </a:pPr>
            <a:r>
              <a:rPr lang="pl-PL" b="1" dirty="0"/>
              <a:t> </a:t>
            </a:r>
            <a:endParaRPr lang="pl-PL" dirty="0"/>
          </a:p>
          <a:p>
            <a:pPr marL="0" indent="0">
              <a:buNone/>
            </a:pPr>
            <a:r>
              <a:rPr lang="pl-PL" dirty="0"/>
              <a:t>Poziom głębokości prywatyzacji jest zależny od czynników: </a:t>
            </a:r>
          </a:p>
          <a:p>
            <a:pPr marL="0" indent="0">
              <a:buNone/>
            </a:pPr>
            <a:r>
              <a:rPr lang="pl-PL" dirty="0"/>
              <a:t>- społecznych </a:t>
            </a:r>
          </a:p>
          <a:p>
            <a:pPr marL="0" indent="0">
              <a:buNone/>
            </a:pPr>
            <a:r>
              <a:rPr lang="pl-PL" dirty="0"/>
              <a:t>- gospodarczych (brak środków finansowych na realizację zadania przez sektor publiczny, większa efektywność wykonywania zadania przez podmioty prywatne) </a:t>
            </a:r>
          </a:p>
          <a:p>
            <a:pPr marL="0" indent="0">
              <a:buNone/>
            </a:pPr>
            <a:r>
              <a:rPr lang="pl-PL" dirty="0"/>
              <a:t>- politycznych (konieczność zapewnienia bezpieczeństwa państwa, znaczenie dla organizacji państwa). 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3112817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8EE9716-D6EB-4294-99A9-D92A2F89D7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/>
              <a:t>Wpływ prawa administracyjnego na sytuację / stosunki cywilnoprawne: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12E8C9C-3FED-4104-BCAA-0CB778AE46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pl-PL" dirty="0"/>
          </a:p>
          <a:p>
            <a:pPr marL="0" indent="0" algn="ctr">
              <a:buNone/>
            </a:pPr>
            <a:r>
              <a:rPr lang="pl-PL" sz="4400" b="1" dirty="0"/>
              <a:t>Płaszczyzny wpływu </a:t>
            </a:r>
          </a:p>
          <a:p>
            <a:pPr marL="0" indent="0" algn="ctr">
              <a:buNone/>
            </a:pPr>
            <a:r>
              <a:rPr lang="pl-PL" sz="4400" b="1" dirty="0"/>
              <a:t>prawa administrację </a:t>
            </a:r>
          </a:p>
          <a:p>
            <a:pPr marL="0" indent="0" algn="ctr">
              <a:buNone/>
            </a:pPr>
            <a:r>
              <a:rPr lang="pl-PL" sz="4400" b="1" dirty="0"/>
              <a:t>na sytuację / stosunki cywilnoprawne 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91875539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4E7D7E6-927B-4948-B9A0-F01E8D3394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/>
              <a:t>II. Zbycie / nabycie prawa własności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31F9DA8-794C-4E9F-B123-D6A4EB7294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pl-PL" i="1" dirty="0"/>
              <a:t>Strony zawierające umowę mogą ułożyć stosunek prawny według swego uznania, byleby jego treść lub cel nie sprzeciwiały się właściwości (naturze) stosunku, </a:t>
            </a:r>
            <a:r>
              <a:rPr lang="pl-PL" b="1" i="1" dirty="0"/>
              <a:t>ustawie</a:t>
            </a:r>
            <a:r>
              <a:rPr lang="pl-PL" i="1" dirty="0"/>
              <a:t> ani zasadom współżycia społecznego. </a:t>
            </a:r>
            <a:r>
              <a:rPr lang="pl-PL" dirty="0"/>
              <a:t>(art. 353 (1) KC)</a:t>
            </a:r>
          </a:p>
          <a:p>
            <a:pPr marL="0" indent="0">
              <a:buNone/>
            </a:pPr>
            <a:r>
              <a:rPr lang="pl-PL" b="1" dirty="0"/>
              <a:t> </a:t>
            </a:r>
            <a:endParaRPr lang="pl-PL" dirty="0"/>
          </a:p>
          <a:p>
            <a:pPr marL="0" indent="0">
              <a:buNone/>
            </a:pPr>
            <a:r>
              <a:rPr lang="pl-PL" dirty="0"/>
              <a:t>Ograniczenia związane ze zbyciem / nabyciem nieruchomości: </a:t>
            </a:r>
          </a:p>
          <a:p>
            <a:pPr lvl="0"/>
            <a:r>
              <a:rPr lang="pl-PL" dirty="0"/>
              <a:t>tryb zbycia prawa własności – np. ustawa o gospodarce nieruchomościami </a:t>
            </a:r>
          </a:p>
          <a:p>
            <a:pPr lvl="0"/>
            <a:r>
              <a:rPr lang="pl-PL" dirty="0"/>
              <a:t>tryb nabycia prawa własności (ruchomości) – np. ustawa Prawo zamówień publicznych 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05204115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4E7D7E6-927B-4948-B9A0-F01E8D3394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/>
              <a:t>II. Zbycie / nabycie prawa własności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31F9DA8-794C-4E9F-B123-D6A4EB7294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pl-PL" b="1" dirty="0"/>
              <a:t>Zbycie prawa własności </a:t>
            </a:r>
            <a:endParaRPr lang="pl-PL" dirty="0"/>
          </a:p>
          <a:p>
            <a:pPr marL="0" indent="0">
              <a:buNone/>
            </a:pPr>
            <a:r>
              <a:rPr lang="pl-PL" b="1" dirty="0"/>
              <a:t> </a:t>
            </a:r>
            <a:endParaRPr lang="pl-PL" dirty="0"/>
          </a:p>
          <a:p>
            <a:pPr marL="0" indent="0">
              <a:buNone/>
            </a:pPr>
            <a:r>
              <a:rPr lang="pl-PL" i="1" dirty="0"/>
              <a:t>Sprzedaż nieruchomości albo oddanie w użytkowanie wieczyste nieruchomości gruntowej następuje w drodze przetargu lub w drodze bezprzetargowej, stosownie do przepisów rozdziału 4 niniejszego działu.</a:t>
            </a:r>
            <a:endParaRPr lang="pl-PL" dirty="0"/>
          </a:p>
          <a:p>
            <a:pPr marL="0" indent="0">
              <a:buNone/>
            </a:pPr>
            <a:r>
              <a:rPr lang="pl-PL" i="1" dirty="0"/>
              <a:t>Warunki zbycia nieruchomości w drodze przetargu obwieszcza się w ogłoszeniu o przetargu. Warunki zbycia nieruchomości w drodze bezprzetargowej ustala się w rokowaniach przeprowadzanych z nabywcą.</a:t>
            </a:r>
            <a:endParaRPr lang="pl-PL" dirty="0"/>
          </a:p>
          <a:p>
            <a:pPr marL="0" indent="0">
              <a:buNone/>
            </a:pPr>
            <a:r>
              <a:rPr lang="pl-PL" i="1" dirty="0"/>
              <a:t>Protokół z przeprowadzonego przetargu oraz protokół z rokowań przy zbyciu w drodze bezprzetargowej stanowią podstawę do zawarcia umowy.</a:t>
            </a:r>
            <a:endParaRPr lang="pl-PL" dirty="0"/>
          </a:p>
          <a:p>
            <a:pPr marL="0" indent="0">
              <a:buNone/>
            </a:pPr>
            <a:r>
              <a:rPr lang="pl-PL" dirty="0"/>
              <a:t>(art. 28 ustawy o gospodarce nieruchomościami) 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04326756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4E7D7E6-927B-4948-B9A0-F01E8D3394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/>
              <a:t>II. Zbycie / nabycie prawa własności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31F9DA8-794C-4E9F-B123-D6A4EB7294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pl-PL" b="1" dirty="0"/>
              <a:t>Nabycie prawa własności / lub usługi </a:t>
            </a:r>
            <a:endParaRPr lang="pl-PL" dirty="0"/>
          </a:p>
          <a:p>
            <a:pPr marL="0" indent="0">
              <a:buNone/>
            </a:pPr>
            <a:r>
              <a:rPr lang="pl-PL" dirty="0"/>
              <a:t> </a:t>
            </a:r>
          </a:p>
          <a:p>
            <a:pPr marL="0" indent="0">
              <a:buNone/>
            </a:pPr>
            <a:r>
              <a:rPr lang="pl-PL" i="1" dirty="0"/>
              <a:t>zamówieniu - należy przez to rozumieć umowę odpłatną zawieraną między zamawiającym a wykonawcą, której przedmiotem jest nabycie przez zamawiającego od wybranego wykonawcy robót budowlanych, dostaw lub usług;</a:t>
            </a:r>
            <a:endParaRPr lang="pl-PL" dirty="0"/>
          </a:p>
          <a:p>
            <a:pPr marL="0" indent="0">
              <a:buNone/>
            </a:pPr>
            <a:r>
              <a:rPr lang="pl-PL" dirty="0"/>
              <a:t>(art. 7 pkt. 32 ustawa Prawo zamówień publicznych)</a:t>
            </a:r>
          </a:p>
          <a:p>
            <a:pPr marL="0" indent="0">
              <a:buNone/>
            </a:pPr>
            <a:r>
              <a:rPr lang="pl-PL" dirty="0"/>
              <a:t> </a:t>
            </a:r>
          </a:p>
          <a:p>
            <a:pPr marL="0" indent="0">
              <a:buNone/>
            </a:pPr>
            <a:r>
              <a:rPr lang="pl-PL" dirty="0"/>
              <a:t>Zasadami prawa zamówień publicznych są m. in. </a:t>
            </a:r>
          </a:p>
          <a:p>
            <a:pPr lvl="0"/>
            <a:r>
              <a:rPr lang="pl-PL" dirty="0"/>
              <a:t>zasada równego traktowania wykonawców,</a:t>
            </a:r>
          </a:p>
          <a:p>
            <a:pPr lvl="0"/>
            <a:r>
              <a:rPr lang="pl-PL" dirty="0"/>
              <a:t>zasada zapewniania uczciwej konkurencji,</a:t>
            </a:r>
          </a:p>
          <a:p>
            <a:pPr lvl="0"/>
            <a:r>
              <a:rPr lang="pl-PL" dirty="0"/>
              <a:t>zasada bezstronności i obiektywizmu,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84155033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4E7D7E6-927B-4948-B9A0-F01E8D3394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b="1" dirty="0"/>
              <a:t>III. Zarządzanie dominium (majątkiem publicznym)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31F9DA8-794C-4E9F-B123-D6A4EB7294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l-PL" b="1" dirty="0"/>
              <a:t>Zarządzanie mieniem państwowym </a:t>
            </a:r>
            <a:endParaRPr lang="pl-PL" dirty="0"/>
          </a:p>
          <a:p>
            <a:pPr marL="0" indent="0">
              <a:buNone/>
            </a:pPr>
            <a:r>
              <a:rPr lang="pl-PL" i="1" dirty="0"/>
              <a:t> </a:t>
            </a:r>
            <a:endParaRPr lang="pl-PL" dirty="0"/>
          </a:p>
          <a:p>
            <a:pPr marL="0" indent="0">
              <a:buNone/>
            </a:pPr>
            <a:r>
              <a:rPr lang="pl-PL" i="1" dirty="0"/>
              <a:t>Mienie państwowe służy wykonywaniu zadań publicznych.</a:t>
            </a:r>
            <a:endParaRPr lang="pl-PL" dirty="0"/>
          </a:p>
          <a:p>
            <a:pPr marL="0" indent="0">
              <a:buNone/>
            </a:pPr>
            <a:r>
              <a:rPr lang="pl-PL" i="1" dirty="0"/>
              <a:t>Mieniem państwowym zarządza się zgodnie z zasadami prawidłowej gospodarki, z zachowaniem szczególnej staranności.</a:t>
            </a:r>
            <a:endParaRPr lang="pl-PL" dirty="0"/>
          </a:p>
          <a:p>
            <a:pPr marL="0" indent="0">
              <a:buNone/>
            </a:pPr>
            <a:r>
              <a:rPr lang="pl-PL" dirty="0"/>
              <a:t>(art. 4 ustawy o zasadach zarządzania mieniem państwowym)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96041042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4E7D7E6-927B-4948-B9A0-F01E8D3394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b="1" dirty="0"/>
              <a:t>III. Zarządzanie dominium (majątkiem publicznym)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31F9DA8-794C-4E9F-B123-D6A4EB7294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pl-PL" b="1" dirty="0"/>
              <a:t>Gospodarka komunalna </a:t>
            </a:r>
            <a:endParaRPr lang="pl-PL" dirty="0"/>
          </a:p>
          <a:p>
            <a:pPr marL="0" indent="0">
              <a:buNone/>
            </a:pPr>
            <a:r>
              <a:rPr lang="pl-PL" dirty="0"/>
              <a:t> </a:t>
            </a:r>
          </a:p>
          <a:p>
            <a:pPr marL="0" indent="0">
              <a:buNone/>
            </a:pPr>
            <a:r>
              <a:rPr lang="pl-PL" i="1" dirty="0"/>
              <a:t>Gospodarka komunalna może być prowadzona przez jednostki samorządu terytorialnego w szczególności w formach samorządowego zakładu budżetowego lub spółek prawa handlowego.</a:t>
            </a:r>
            <a:endParaRPr lang="pl-PL" dirty="0"/>
          </a:p>
          <a:p>
            <a:pPr marL="0" indent="0">
              <a:buNone/>
            </a:pPr>
            <a:r>
              <a:rPr lang="pl-PL" dirty="0"/>
              <a:t>(art. 2 ustawy o gospodarce komunalnej)</a:t>
            </a:r>
          </a:p>
          <a:p>
            <a:pPr marL="0" indent="0">
              <a:buNone/>
            </a:pPr>
            <a:r>
              <a:rPr lang="pl-PL" dirty="0"/>
              <a:t> </a:t>
            </a:r>
          </a:p>
          <a:p>
            <a:pPr marL="0" indent="0">
              <a:buNone/>
            </a:pPr>
            <a:r>
              <a:rPr lang="pl-PL" i="1" dirty="0"/>
              <a:t>Organy stanowiące jednostek samorządu terytorialnego mogą tworzyć, łączyć, przekształcać w inną formę organizacyjno-prawną i likwidować samorządowe zakłady budżetowe</a:t>
            </a:r>
            <a:endParaRPr lang="pl-PL" dirty="0"/>
          </a:p>
          <a:p>
            <a:pPr marL="0" indent="0">
              <a:buNone/>
            </a:pPr>
            <a:r>
              <a:rPr lang="pl-PL" dirty="0"/>
              <a:t>(art. 6 ustawy o gospodarce komunalnej)</a:t>
            </a:r>
          </a:p>
          <a:p>
            <a:pPr marL="0" indent="0">
              <a:buNone/>
            </a:pPr>
            <a:r>
              <a:rPr lang="pl-PL" dirty="0"/>
              <a:t> </a:t>
            </a:r>
          </a:p>
          <a:p>
            <a:pPr marL="0" indent="0">
              <a:buNone/>
            </a:pPr>
            <a:r>
              <a:rPr lang="pl-PL" i="1" dirty="0"/>
              <a:t>Jednostki samorządu terytorialnego mogą tworzyć spółki z ograniczoną odpowiedzialnością lub spółki akcyjne, a także mogą przystępować do takich spółek.</a:t>
            </a:r>
            <a:endParaRPr lang="pl-PL" dirty="0"/>
          </a:p>
          <a:p>
            <a:pPr marL="0" indent="0">
              <a:buNone/>
            </a:pPr>
            <a:r>
              <a:rPr lang="pl-PL" dirty="0"/>
              <a:t>(art. 9 ust. 1 ustawy o gospodarce komunalnej)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4551601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4E7D7E6-927B-4948-B9A0-F01E8D3394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b="1" dirty="0"/>
              <a:t>III. Zarządzanie dominium (majątkiem publicznym)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31F9DA8-794C-4E9F-B123-D6A4EB7294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pl-PL" b="1" dirty="0"/>
              <a:t>Gospodarka komunalna </a:t>
            </a:r>
            <a:endParaRPr lang="pl-PL" dirty="0"/>
          </a:p>
          <a:p>
            <a:pPr marL="0" indent="0">
              <a:buNone/>
            </a:pPr>
            <a:r>
              <a:rPr lang="pl-PL" dirty="0"/>
              <a:t>Przykład </a:t>
            </a:r>
          </a:p>
          <a:p>
            <a:pPr marL="0" indent="0">
              <a:buNone/>
            </a:pPr>
            <a:r>
              <a:rPr lang="pl-PL" i="1" dirty="0"/>
              <a:t>Organizator może realizować przewozy w ramach publicznego transportu zbiorowego w formie </a:t>
            </a:r>
            <a:r>
              <a:rPr lang="pl-PL" b="1" i="1" dirty="0"/>
              <a:t>samorządowego zakładu budżetowego</a:t>
            </a:r>
            <a:r>
              <a:rPr lang="pl-PL" i="1" dirty="0"/>
              <a:t>.</a:t>
            </a:r>
            <a:endParaRPr lang="pl-PL" dirty="0"/>
          </a:p>
          <a:p>
            <a:pPr marL="0" indent="0">
              <a:buNone/>
            </a:pPr>
            <a:r>
              <a:rPr lang="pl-PL" dirty="0"/>
              <a:t>(art. 19 ust. 2 ustawy o publicznym transporcie zbiorowym)</a:t>
            </a:r>
          </a:p>
          <a:p>
            <a:pPr marL="0" indent="0">
              <a:buNone/>
            </a:pPr>
            <a:r>
              <a:rPr lang="pl-PL" dirty="0"/>
              <a:t> </a:t>
            </a:r>
          </a:p>
          <a:p>
            <a:pPr marL="0" indent="0">
              <a:buNone/>
            </a:pPr>
            <a:r>
              <a:rPr lang="pl-PL" i="1" dirty="0"/>
              <a:t>Organizator może bezpośrednio zawrzeć umowę o świadczenie usług w zakresie publicznego transportu zbiorowego, w przypadku gdy:</a:t>
            </a:r>
            <a:endParaRPr lang="pl-PL" dirty="0"/>
          </a:p>
          <a:p>
            <a:pPr marL="0" indent="0">
              <a:buNone/>
            </a:pPr>
            <a:r>
              <a:rPr lang="pl-PL" i="1" dirty="0"/>
              <a:t>świadczenie usług w zakresie publicznego transportu zbiorowego ma być wykonywane przez </a:t>
            </a:r>
            <a:r>
              <a:rPr lang="pl-PL" b="1" i="1" dirty="0"/>
              <a:t>podmiot wewnętrzny</a:t>
            </a:r>
            <a:r>
              <a:rPr lang="pl-PL" i="1" dirty="0"/>
              <a:t>, w rozumieniu rozporządzenia (WE) nr 1370/2007, powołany do świadczenia usług w zakresie publicznego transportu zbiorowego</a:t>
            </a:r>
            <a:endParaRPr lang="pl-PL" dirty="0"/>
          </a:p>
          <a:p>
            <a:pPr marL="0" indent="0">
              <a:buNone/>
            </a:pPr>
            <a:r>
              <a:rPr lang="pl-PL" dirty="0"/>
              <a:t>(art. 22 ust. 1 pkt. 2 ustawy o publicznym transporcie zbiorowym)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93584227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4E7D7E6-927B-4948-B9A0-F01E8D3394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b="1" dirty="0"/>
              <a:t>III. Zarządzanie dominium (majątkiem publicznym)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31F9DA8-794C-4E9F-B123-D6A4EB7294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pl-PL" b="1" dirty="0"/>
              <a:t>Ograniczenie prowadzenia gospodarki komunalnej poza sferą użyteczności publicznej</a:t>
            </a:r>
            <a:endParaRPr lang="pl-PL" dirty="0"/>
          </a:p>
          <a:p>
            <a:pPr marL="0" indent="0">
              <a:buNone/>
            </a:pPr>
            <a:r>
              <a:rPr lang="pl-PL" b="1" dirty="0"/>
              <a:t> </a:t>
            </a:r>
            <a:endParaRPr lang="pl-PL" dirty="0"/>
          </a:p>
          <a:p>
            <a:pPr marL="0" indent="0">
              <a:buNone/>
            </a:pPr>
            <a:r>
              <a:rPr lang="pl-PL" i="1" dirty="0"/>
              <a:t>Poza sferą użyteczności publicznej gmina może tworzyć spółki prawa handlowego i przystępować do nich, jeżeli łącznie zostaną spełnione następujące warunki:</a:t>
            </a:r>
            <a:endParaRPr lang="pl-PL" dirty="0"/>
          </a:p>
          <a:p>
            <a:pPr marL="0" indent="0">
              <a:buNone/>
            </a:pPr>
            <a:r>
              <a:rPr lang="pl-PL" i="1" dirty="0"/>
              <a:t>1) istnieją niezaspokojone potrzeby wspólnoty samorządowej na rynku lokalnym;</a:t>
            </a:r>
            <a:endParaRPr lang="pl-PL" dirty="0"/>
          </a:p>
          <a:p>
            <a:pPr marL="0" indent="0">
              <a:buNone/>
            </a:pPr>
            <a:r>
              <a:rPr lang="pl-PL" i="1" dirty="0"/>
              <a:t>2) występujące w gminie bezrobocie w znacznym stopniu wpływa ujemnie na poziom życia wspólnoty samorządowej, a zastosowanie innych działań i wynikających z obowiązujących przepisów środków prawnych nie doprowadziło do aktywizacji gospodarczej, a w szczególności do znacznego ożywienia rynku lokalnego lub trwałego ograniczenia bezrobocia.</a:t>
            </a:r>
            <a:endParaRPr lang="pl-PL" dirty="0"/>
          </a:p>
          <a:p>
            <a:pPr marL="0" indent="0">
              <a:buNone/>
            </a:pPr>
            <a:r>
              <a:rPr lang="pl-PL" dirty="0"/>
              <a:t>(art. 10 ust. 1 ustawy o gospodarce komunalnej)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01015026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F21B8CF-4A4C-4FD6-ACA2-15752265D4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b="1" dirty="0"/>
              <a:t>IV. Nadzór regulacyjny na wykonywaniem działalności gospodarczej 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3F91EE1-A907-4393-A441-4B6AE71F4B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1) przedmiotem środków o charakterze regulacyjnym są  działania przedsiębiorcy, które w normalnych warunkach podlegają regułom rynku, a nie prawu; </a:t>
            </a:r>
          </a:p>
          <a:p>
            <a:pPr marL="0" indent="0">
              <a:buNone/>
            </a:pPr>
            <a:r>
              <a:rPr lang="pl-PL" dirty="0"/>
              <a:t>2) organ administracji publicznej wydaje te środki o charakterze regulacyjnym w granicach uznania administracyjnego; </a:t>
            </a:r>
          </a:p>
          <a:p>
            <a:pPr marL="0" indent="0">
              <a:buNone/>
            </a:pPr>
            <a:r>
              <a:rPr lang="pl-PL" dirty="0"/>
              <a:t>3) celem środków o charakterze regulacyjnym w jest przywrócenie mechanizmów rynkowych zgodnych z polityką państwa, w tym zapewnienie efektywnej konkurencji i ochrony prawa konsumentów 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80640675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F21B8CF-4A4C-4FD6-ACA2-15752265D4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b="1" dirty="0"/>
              <a:t>IV. Nadzór regulacyjny nad wykonywaniem działalności gospodarczej 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3F91EE1-A907-4393-A441-4B6AE71F4B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pl-PL" dirty="0"/>
              <a:t>Przykład – dopuszczenia do prowadzenia działalności gospodarczej </a:t>
            </a:r>
          </a:p>
          <a:p>
            <a:pPr marL="0" indent="0">
              <a:buNone/>
            </a:pPr>
            <a:r>
              <a:rPr lang="pl-PL" i="1" dirty="0"/>
              <a:t>Prezes UTK wydaje decyzję o przyznaniu otwartego dostępu na danej trasie krajowej, w przypadku gdy w wyniku przeprowadzonego badania Prezes UTK określi, że proponowane krajowe połączenie pasażerskie nie zagraża równowadze ekonomicznej umowy o świadczenie usług publicznych, albo żaden podmiot nie wystąpi o przeprowadzenie takiego badania.</a:t>
            </a:r>
            <a:endParaRPr lang="pl-PL" dirty="0"/>
          </a:p>
          <a:p>
            <a:pPr marL="0" indent="0">
              <a:buNone/>
            </a:pPr>
            <a:r>
              <a:rPr lang="pl-PL" dirty="0"/>
              <a:t>(art. 29c ust. 3 ustawa o transporcie kolejowym)</a:t>
            </a:r>
          </a:p>
          <a:p>
            <a:pPr marL="0" indent="0">
              <a:buNone/>
            </a:pPr>
            <a:r>
              <a:rPr lang="pl-PL" dirty="0"/>
              <a:t> </a:t>
            </a:r>
          </a:p>
          <a:p>
            <a:pPr marL="0" indent="0">
              <a:buNone/>
            </a:pPr>
            <a:r>
              <a:rPr lang="pl-PL" dirty="0"/>
              <a:t>Przykład – decyzja organu regulacyjnego zastępująca umowę pomiędzy przedsiębiorcami</a:t>
            </a:r>
          </a:p>
          <a:p>
            <a:pPr marL="0" indent="0">
              <a:buNone/>
            </a:pPr>
            <a:r>
              <a:rPr lang="pl-PL" i="1" dirty="0"/>
              <a:t>W przypadku gdy aplikant i zarządca nie dojdą do porozumienia w zakresie postanowień umowy o przydzielenie zdolności przepustowej, Prezes UTK, na wniosek aplikanta, wydaje decyzję w sprawie przydzielenia zdolności przepustowej, która zastępuje umowę o przydzielenie zdolności przepustowej.</a:t>
            </a:r>
            <a:endParaRPr lang="pl-PL" dirty="0"/>
          </a:p>
          <a:p>
            <a:pPr marL="0" indent="0">
              <a:buNone/>
            </a:pPr>
            <a:r>
              <a:rPr lang="pl-PL" dirty="0"/>
              <a:t>(art. 29e ust. 1 ustawa o transporcie kolejowym)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10568858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F21B8CF-4A4C-4FD6-ACA2-15752265D4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b="1" dirty="0"/>
              <a:t>V. Partycypacja w kosztach wykonywania zadania publicznego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3F91EE1-A907-4393-A441-4B6AE71F4B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pl-PL" i="1" dirty="0"/>
              <a:t>Jeżeli w związku z uchwaleniem planu miejscowego albo jego zmianą wartość nieruchomości wzrosła, a właściciel lub użytkownik wieczysty </a:t>
            </a:r>
            <a:r>
              <a:rPr lang="pl-PL" b="1" i="1" dirty="0"/>
              <a:t>zbywa tę nieruchomość</a:t>
            </a:r>
            <a:r>
              <a:rPr lang="pl-PL" i="1" dirty="0"/>
              <a:t>, wójt, burmistrz albo prezydent miasta </a:t>
            </a:r>
            <a:r>
              <a:rPr lang="pl-PL" b="1" i="1" dirty="0"/>
              <a:t>pobiera jednorazową opłatę ustaloną w tym planie, określoną w stosunku procentowym do wzrostu wartości nieruchomości.</a:t>
            </a:r>
            <a:r>
              <a:rPr lang="pl-PL" i="1" dirty="0"/>
              <a:t> Opłata ta jest dochodem własnym gminy. Wysokość opłaty nie może być wyższa niż 30% wzrostu wartości nieruchomości.</a:t>
            </a:r>
            <a:endParaRPr lang="pl-PL" dirty="0"/>
          </a:p>
          <a:p>
            <a:pPr marL="0" indent="0">
              <a:buNone/>
            </a:pPr>
            <a:r>
              <a:rPr lang="pl-PL" dirty="0"/>
              <a:t>(art. 36 ust. 4 ustawy o planowaniu i zagospodarowaniu przestrzennym)</a:t>
            </a:r>
          </a:p>
          <a:p>
            <a:pPr marL="0" indent="0">
              <a:buNone/>
            </a:pPr>
            <a:r>
              <a:rPr lang="pl-PL" dirty="0"/>
              <a:t> </a:t>
            </a:r>
          </a:p>
          <a:p>
            <a:pPr marL="0" indent="0">
              <a:buNone/>
            </a:pPr>
            <a:r>
              <a:rPr lang="pl-PL" i="1" dirty="0"/>
              <a:t>Wójt, burmistrz albo prezydent miasta ustala opłatę planistyczną </a:t>
            </a:r>
            <a:r>
              <a:rPr lang="pl-PL" b="1" i="1" dirty="0"/>
              <a:t>w drodze decyzji administracyjnej</a:t>
            </a:r>
            <a:r>
              <a:rPr lang="pl-PL" i="1" dirty="0"/>
              <a:t>, bezzwłocznie po otrzymaniu wypisu z aktu notarialnego, w którego formie zawarto umowę zbycia nieruchomości. </a:t>
            </a:r>
            <a:endParaRPr lang="pl-PL" dirty="0"/>
          </a:p>
          <a:p>
            <a:pPr marL="0" indent="0">
              <a:buNone/>
            </a:pPr>
            <a:r>
              <a:rPr lang="pl-PL" dirty="0"/>
              <a:t>(art. 37 ust. 5-6 w zw. z art. 36 ust. 4 ustawy o planowaniu i zagospodarowaniu przestrzennym)</a:t>
            </a:r>
          </a:p>
          <a:p>
            <a:pPr marL="0" indent="0">
              <a:buNone/>
            </a:pPr>
            <a:r>
              <a:rPr lang="pl-PL" dirty="0"/>
              <a:t> </a:t>
            </a:r>
          </a:p>
          <a:p>
            <a:pPr marL="0" indent="0">
              <a:buNone/>
            </a:pPr>
            <a:r>
              <a:rPr lang="pl-PL" i="1" dirty="0"/>
              <a:t>Obowiązek zapłaty opłaty planistycznej może być nałożony przez organ gminy  w terminie 5 lat od dnia, w którym plan miejscowy albo jego zmiana stały się obowiązujące.</a:t>
            </a:r>
            <a:endParaRPr lang="pl-PL" dirty="0"/>
          </a:p>
          <a:p>
            <a:pPr marL="0" indent="0">
              <a:buNone/>
            </a:pPr>
            <a:r>
              <a:rPr lang="pl-PL" dirty="0"/>
              <a:t>Przepis ust. 3 stosuje się odpowiednio do opłat, o których mowa w art. 36 ust. 4.</a:t>
            </a:r>
          </a:p>
          <a:p>
            <a:pPr marL="0" indent="0">
              <a:buNone/>
            </a:pPr>
            <a:r>
              <a:rPr lang="pl-PL" dirty="0"/>
              <a:t>(art. 37 ust. 3-4 w zw. z art. 36 ust. 4 ustawy o planowaniu i zagospodarowaniu przestrzennym)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6527884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8EE9716-D6EB-4294-99A9-D92A2F89D7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/>
              <a:t>Wpływ prawa administracyjnego na sytuację / stosunki cywilnoprawne: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12E8C9C-3FED-4104-BCAA-0CB778AE46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Płaszczyzny wpływu prawa administrację na sytuację / stosunki cywilnoprawne </a:t>
            </a:r>
          </a:p>
          <a:p>
            <a:pPr marL="0" indent="0">
              <a:buNone/>
            </a:pPr>
            <a:r>
              <a:rPr lang="pl-PL" dirty="0"/>
              <a:t>A. Płaszczyzna wpływu na prawo własności lub inne ograniczenie prawo rzeczowe </a:t>
            </a:r>
          </a:p>
          <a:p>
            <a:pPr marL="0" indent="0">
              <a:buNone/>
            </a:pPr>
            <a:r>
              <a:rPr lang="pl-PL" dirty="0"/>
              <a:t>B. Płaszczyzna wpływu na prowadzenie działalności 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72184048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F21B8CF-4A4C-4FD6-ACA2-15752265D4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b="1" dirty="0"/>
              <a:t>VI. Odszkodowania za szkodę spowodowaną legalnym działaniem podmiotu publicznego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3F91EE1-A907-4393-A441-4B6AE71F4B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pl-PL" i="1" dirty="0"/>
              <a:t>Jeżeli w związku z uchwaleniem planu miejscowego albo jego zmianą korzystanie z nieruchomości lub jej części w dotychczasowy sposób lub zgodnie z dotychczasowym przeznaczeniem stało się niemożliwe lub istotnie ograniczone, właściciel albo użytkownik wieczysty nieruchomości może żądać od gminy </a:t>
            </a:r>
            <a:endParaRPr lang="pl-PL" dirty="0"/>
          </a:p>
          <a:p>
            <a:pPr marL="0" indent="0">
              <a:buNone/>
            </a:pPr>
            <a:r>
              <a:rPr lang="pl-PL" i="1" dirty="0"/>
              <a:t>1) odszkodowania za poniesioną rzeczywistą szkodę albo</a:t>
            </a:r>
            <a:endParaRPr lang="pl-PL" dirty="0"/>
          </a:p>
          <a:p>
            <a:pPr marL="0" indent="0">
              <a:buNone/>
            </a:pPr>
            <a:r>
              <a:rPr lang="pl-PL" i="1" dirty="0"/>
              <a:t>2) wykupienia nieruchomości lub jej części.</a:t>
            </a:r>
            <a:endParaRPr lang="pl-PL" dirty="0"/>
          </a:p>
          <a:p>
            <a:pPr marL="0" indent="0">
              <a:buNone/>
            </a:pPr>
            <a:r>
              <a:rPr lang="pl-PL" dirty="0"/>
              <a:t>(art. 36 ust. 1 ustawy o planowaniu i zagospodarowaniu przestrzennym) </a:t>
            </a:r>
          </a:p>
          <a:p>
            <a:pPr marL="0" indent="0">
              <a:buNone/>
            </a:pPr>
            <a:r>
              <a:rPr lang="pl-PL" dirty="0"/>
              <a:t> </a:t>
            </a:r>
          </a:p>
          <a:p>
            <a:pPr marL="0" indent="0">
              <a:buNone/>
            </a:pPr>
            <a:r>
              <a:rPr lang="pl-PL" i="1" dirty="0"/>
              <a:t>Realizacja roszczeń, o których mowa w art. 36 ust. 1 </a:t>
            </a:r>
            <a:r>
              <a:rPr lang="pl-PL" i="1" dirty="0" err="1"/>
              <a:t>upzp</a:t>
            </a:r>
            <a:r>
              <a:rPr lang="pl-PL" i="1" dirty="0"/>
              <a:t>, może nastąpić również w drodze zaoferowania przez gminę właścicielowi albo użytkownikowi wieczystemu nieruchomości zamiennej. Z dniem zawarcia umowy zamiany roszczenia wygasają.</a:t>
            </a:r>
            <a:endParaRPr lang="pl-PL" dirty="0"/>
          </a:p>
          <a:p>
            <a:pPr marL="0" indent="0">
              <a:buNone/>
            </a:pPr>
            <a:r>
              <a:rPr lang="pl-PL" dirty="0"/>
              <a:t>(art. 36 ust. 2 ustawy o planowaniu i zagospodarowaniu przestrzennym)</a:t>
            </a:r>
          </a:p>
          <a:p>
            <a:pPr marL="0" indent="0">
              <a:buNone/>
            </a:pPr>
            <a:r>
              <a:rPr lang="pl-PL" dirty="0"/>
              <a:t> </a:t>
            </a:r>
          </a:p>
          <a:p>
            <a:pPr marL="0" indent="0">
              <a:buNone/>
            </a:pPr>
            <a:r>
              <a:rPr lang="pl-PL" i="1" dirty="0"/>
              <a:t>Spory w sprawach w sprawach odszkodowań zw. z obniżeniem wartości nieruchomości rozstrzygają sądy powszechne.</a:t>
            </a:r>
            <a:endParaRPr lang="pl-PL" dirty="0"/>
          </a:p>
          <a:p>
            <a:pPr marL="0" indent="0">
              <a:buNone/>
            </a:pPr>
            <a:r>
              <a:rPr lang="pl-PL" dirty="0"/>
              <a:t>(art. 37 ust. 10 ustawy o planowaniu i zagospodarowaniu przestrzennym)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08892262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554AC5D-C1F5-4D3B-B13D-E2117C3F071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/>
              <a:t>Dziękuję za uwagę 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E9141DD8-BE17-4247-8D15-78C8AF09D2B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836121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8EE9716-D6EB-4294-99A9-D92A2F89D7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/>
              <a:t>Wpływ prawa administracyjnego na sytuację / stosunki cywilnoprawne: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12E8C9C-3FED-4104-BCAA-0CB778AE46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Zasada proporcjonalności, a wpływ prawa administracyjnego na sytuację / stosunki cywilnoprawne, w ramach:</a:t>
            </a:r>
          </a:p>
          <a:p>
            <a:pPr marL="0" indent="0">
              <a:buNone/>
            </a:pPr>
            <a:r>
              <a:rPr lang="pl-PL" dirty="0"/>
              <a:t>A. Płaszczyzny wpływu na prawo własności lub inne ograniczenie prawo rzeczowe </a:t>
            </a:r>
          </a:p>
          <a:p>
            <a:pPr marL="0" indent="0">
              <a:buNone/>
            </a:pPr>
            <a:r>
              <a:rPr lang="pl-PL" dirty="0"/>
              <a:t>B. Płaszczyzny wpływu na prowadzenie działalności 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4822358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8EE9716-D6EB-4294-99A9-D92A2F89D7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/>
              <a:t>Wpływ prawa administracyjnego na sytuację / stosunki cywilnoprawne: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12E8C9C-3FED-4104-BCAA-0CB778AE46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pl-PL" dirty="0"/>
          </a:p>
          <a:p>
            <a:pPr marL="0" indent="0" algn="ctr">
              <a:buNone/>
            </a:pPr>
            <a:r>
              <a:rPr lang="pl-PL" sz="4400" b="1" dirty="0"/>
              <a:t>Poziomy wpływu </a:t>
            </a:r>
          </a:p>
          <a:p>
            <a:pPr marL="0" indent="0" algn="ctr">
              <a:buNone/>
            </a:pPr>
            <a:r>
              <a:rPr lang="pl-PL" sz="4400" b="1" dirty="0"/>
              <a:t>prawa administrację </a:t>
            </a:r>
          </a:p>
          <a:p>
            <a:pPr marL="0" indent="0" algn="ctr">
              <a:buNone/>
            </a:pPr>
            <a:r>
              <a:rPr lang="pl-PL" sz="4400" b="1" dirty="0"/>
              <a:t>na sytuację / stosunki cywilnoprawne 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1850621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8EE9716-D6EB-4294-99A9-D92A2F89D7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/>
              <a:t>Wpływ prawa administracyjnego na sytuację / stosunki cywilnoprawne: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12E8C9C-3FED-4104-BCAA-0CB778AE46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Poziomy:</a:t>
            </a:r>
          </a:p>
          <a:p>
            <a:pPr marL="0" indent="0">
              <a:buNone/>
            </a:pPr>
            <a:r>
              <a:rPr lang="pl-PL" b="1" dirty="0"/>
              <a:t> Stanowienia prawa </a:t>
            </a:r>
            <a:endParaRPr lang="pl-PL" dirty="0"/>
          </a:p>
          <a:p>
            <a:pPr marL="0" indent="0">
              <a:buNone/>
            </a:pPr>
            <a:r>
              <a:rPr lang="pl-PL" b="1" dirty="0"/>
              <a:t>I. </a:t>
            </a:r>
            <a:r>
              <a:rPr lang="pl-PL" dirty="0"/>
              <a:t>wpływ na sytuację prawną </a:t>
            </a:r>
          </a:p>
          <a:p>
            <a:pPr marL="0" indent="0">
              <a:buNone/>
            </a:pPr>
            <a:r>
              <a:rPr lang="pl-PL" b="1" dirty="0"/>
              <a:t>II. </a:t>
            </a:r>
            <a:r>
              <a:rPr lang="pl-PL" dirty="0"/>
              <a:t>wpływ na stosunki prawne </a:t>
            </a:r>
          </a:p>
          <a:p>
            <a:pPr marL="0" indent="0">
              <a:buNone/>
            </a:pPr>
            <a:r>
              <a:rPr lang="pl-PL" b="1" dirty="0"/>
              <a:t> Stosowania prawa </a:t>
            </a:r>
            <a:endParaRPr lang="pl-PL" dirty="0"/>
          </a:p>
          <a:p>
            <a:pPr marL="0" indent="0">
              <a:buNone/>
            </a:pPr>
            <a:r>
              <a:rPr lang="pl-PL" b="1" dirty="0"/>
              <a:t>III. </a:t>
            </a:r>
            <a:r>
              <a:rPr lang="pl-PL" dirty="0"/>
              <a:t>wpływ na sytuację prawną </a:t>
            </a:r>
          </a:p>
          <a:p>
            <a:pPr marL="0" indent="0">
              <a:buNone/>
            </a:pPr>
            <a:r>
              <a:rPr lang="pl-PL" b="1" dirty="0"/>
              <a:t>IV. </a:t>
            </a:r>
            <a:r>
              <a:rPr lang="pl-PL" dirty="0"/>
              <a:t>wpływ na stosunki prawne 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9427371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8EE9716-D6EB-4294-99A9-D92A2F89D7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/>
              <a:t>Wpływ prawa administracyjnego na sytuację / stosunki cywilnoprawne: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12E8C9C-3FED-4104-BCAA-0CB778AE46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b="1" dirty="0"/>
              <a:t>I poziom wpływu</a:t>
            </a:r>
          </a:p>
          <a:p>
            <a:pPr marL="0" indent="0">
              <a:buNone/>
            </a:pPr>
            <a:endParaRPr lang="pl-PL" b="1" dirty="0"/>
          </a:p>
          <a:p>
            <a:pPr marL="0" indent="0">
              <a:buNone/>
            </a:pPr>
            <a:r>
              <a:rPr lang="pl-PL" b="1" dirty="0"/>
              <a:t>Stanowienie prawa względem sytuacji prawnej </a:t>
            </a:r>
            <a:endParaRPr lang="pl-PL" dirty="0"/>
          </a:p>
          <a:p>
            <a:pPr marL="0" indent="0">
              <a:buNone/>
            </a:pPr>
            <a:r>
              <a:rPr lang="pl-PL" dirty="0"/>
              <a:t>- kształtowanie zakresu prawa własności jednostki zewnętrznej </a:t>
            </a:r>
          </a:p>
          <a:p>
            <a:pPr marL="0" indent="0">
              <a:buNone/>
            </a:pPr>
            <a:r>
              <a:rPr lang="pl-PL" dirty="0"/>
              <a:t>- wykonywanie czynności faktycznych jednostki zewnętrznej 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7696253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8EE9716-D6EB-4294-99A9-D92A2F89D7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/>
              <a:t>Wpływ prawa administracyjnego na sytuację / stosunki cywilnoprawne: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12E8C9C-3FED-4104-BCAA-0CB778AE46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b="1" dirty="0"/>
              <a:t>Stanowienie prawa względem sytuacji prawnej – a kształtowanie zakresu prawa własności jednostki zewnętrznej </a:t>
            </a:r>
            <a:endParaRPr lang="pl-PL" dirty="0"/>
          </a:p>
          <a:p>
            <a:pPr marL="0" indent="0">
              <a:buNone/>
            </a:pPr>
            <a:r>
              <a:rPr lang="pl-PL" b="1" dirty="0"/>
              <a:t> </a:t>
            </a:r>
            <a:endParaRPr lang="pl-PL" dirty="0"/>
          </a:p>
          <a:p>
            <a:pPr marL="0" indent="0">
              <a:buNone/>
            </a:pPr>
            <a:r>
              <a:rPr lang="pl-PL" dirty="0"/>
              <a:t>Treść prawa własności (triada uprawnień właściciela) </a:t>
            </a:r>
          </a:p>
          <a:p>
            <a:pPr marL="0" indent="0">
              <a:buNone/>
            </a:pPr>
            <a:r>
              <a:rPr lang="pl-PL" dirty="0"/>
              <a:t>1) prawo rozporządzania rzeczą, </a:t>
            </a:r>
          </a:p>
          <a:p>
            <a:pPr marL="0" indent="0">
              <a:buNone/>
            </a:pPr>
            <a:r>
              <a:rPr lang="pl-PL" dirty="0"/>
              <a:t>2) prawo korzystania z rzeczy, </a:t>
            </a:r>
          </a:p>
          <a:p>
            <a:pPr marL="0" indent="0">
              <a:buNone/>
            </a:pPr>
            <a:r>
              <a:rPr lang="pl-PL" dirty="0"/>
              <a:t>3) prawo posiadania rzeczy.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8879267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8EE9716-D6EB-4294-99A9-D92A2F89D7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/>
              <a:t>Wpływ prawa administracyjnego na sytuację / stosunki cywilnoprawne: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12E8C9C-3FED-4104-BCAA-0CB778AE46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Przykładowe ograniczenia uprawnień właściciela: </a:t>
            </a:r>
          </a:p>
          <a:p>
            <a:pPr marL="0" indent="0">
              <a:buNone/>
            </a:pPr>
            <a:r>
              <a:rPr lang="pl-PL" dirty="0"/>
              <a:t>Ad. 1 -  sprzedaż nieruchomości cudzoziemcowi wymaga zgody organu administracji publicznej </a:t>
            </a:r>
          </a:p>
          <a:p>
            <a:pPr marL="0" indent="0">
              <a:buNone/>
            </a:pPr>
            <a:r>
              <a:rPr lang="pl-PL" dirty="0"/>
              <a:t>Ad. 2 – obowiązek posiadania odrębnych zgód kwalifikujących, aby móc w pełni korzystać z rzeczy w określony sposób. Zgody kwalifikujące potwierdzające: A. właściwość rzeczy (np. potwierdzające stan techniczny pojazdu); B. właściwość osoby korzystającej (np. potwierdzające posiadanie odpowiedniego doświadczenia lub wykształcenia)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948028253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2266</Words>
  <Application>Microsoft Office PowerPoint</Application>
  <PresentationFormat>Panoramiczny</PresentationFormat>
  <Paragraphs>228</Paragraphs>
  <Slides>31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31</vt:i4>
      </vt:variant>
    </vt:vector>
  </HeadingPairs>
  <TitlesOfParts>
    <vt:vector size="35" baseType="lpstr">
      <vt:lpstr>Arial</vt:lpstr>
      <vt:lpstr>Calibri</vt:lpstr>
      <vt:lpstr>Calibri Light</vt:lpstr>
      <vt:lpstr>Motyw pakietu Office</vt:lpstr>
      <vt:lpstr>Prawo administracyjne a prawo cywilne</vt:lpstr>
      <vt:lpstr>Wpływ prawa administracyjnego na sytuację / stosunki cywilnoprawne:</vt:lpstr>
      <vt:lpstr>Wpływ prawa administracyjnego na sytuację / stosunki cywilnoprawne:</vt:lpstr>
      <vt:lpstr>Wpływ prawa administracyjnego na sytuację / stosunki cywilnoprawne:</vt:lpstr>
      <vt:lpstr>Wpływ prawa administracyjnego na sytuację / stosunki cywilnoprawne:</vt:lpstr>
      <vt:lpstr>Wpływ prawa administracyjnego na sytuację / stosunki cywilnoprawne:</vt:lpstr>
      <vt:lpstr>Wpływ prawa administracyjnego na sytuację / stosunki cywilnoprawne:</vt:lpstr>
      <vt:lpstr>Wpływ prawa administracyjnego na sytuację / stosunki cywilnoprawne:</vt:lpstr>
      <vt:lpstr>Wpływ prawa administracyjnego na sytuację / stosunki cywilnoprawne:</vt:lpstr>
      <vt:lpstr>Wpływ prawa administracyjnego na sytuację / stosunki cywilnoprawne:</vt:lpstr>
      <vt:lpstr>Wpływ prawa administracyjnego na sytuację / stosunki cywilnoprawne:</vt:lpstr>
      <vt:lpstr>Wpływ prawa administracyjnego na sytuację / stosunki cywilnoprawne:</vt:lpstr>
      <vt:lpstr>Wpływ prawa administracyjnego na sytuację / stosunki cywilnoprawne:</vt:lpstr>
      <vt:lpstr>Sfery relacji  prawa administracyjnego  i prawa cywilnego</vt:lpstr>
      <vt:lpstr>Sfery relacji prawa administracyjnego i prawa cywilnego</vt:lpstr>
      <vt:lpstr>I. Prywatyzacja zadań publicznych</vt:lpstr>
      <vt:lpstr>I. Prywatyzacja zadań publicznych</vt:lpstr>
      <vt:lpstr>I. Prywatyzacja zadań publicznych</vt:lpstr>
      <vt:lpstr>I. Prywatyzacja zadań publicznych</vt:lpstr>
      <vt:lpstr>II. Zbycie / nabycie prawa własności</vt:lpstr>
      <vt:lpstr>II. Zbycie / nabycie prawa własności</vt:lpstr>
      <vt:lpstr>II. Zbycie / nabycie prawa własności</vt:lpstr>
      <vt:lpstr>III. Zarządzanie dominium (majątkiem publicznym)</vt:lpstr>
      <vt:lpstr>III. Zarządzanie dominium (majątkiem publicznym)</vt:lpstr>
      <vt:lpstr>III. Zarządzanie dominium (majątkiem publicznym)</vt:lpstr>
      <vt:lpstr>III. Zarządzanie dominium (majątkiem publicznym)</vt:lpstr>
      <vt:lpstr>IV. Nadzór regulacyjny na wykonywaniem działalności gospodarczej </vt:lpstr>
      <vt:lpstr>IV. Nadzór regulacyjny nad wykonywaniem działalności gospodarczej </vt:lpstr>
      <vt:lpstr>V. Partycypacja w kosztach wykonywania zadania publicznego</vt:lpstr>
      <vt:lpstr>VI. Odszkodowania za szkodę spowodowaną legalnym działaniem podmiotu publicznego</vt:lpstr>
      <vt:lpstr>Dziękuję za uwagę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Prawo administracyjne a prawo cywilne</dc:title>
  <dc:creator>Maciej Błażewski</dc:creator>
  <cp:lastModifiedBy>Maciej Błażewski</cp:lastModifiedBy>
  <cp:revision>3</cp:revision>
  <dcterms:created xsi:type="dcterms:W3CDTF">2022-03-17T21:13:06Z</dcterms:created>
  <dcterms:modified xsi:type="dcterms:W3CDTF">2022-03-18T16:12:06Z</dcterms:modified>
</cp:coreProperties>
</file>