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3" r:id="rId5"/>
    <p:sldId id="271" r:id="rId6"/>
    <p:sldId id="270" r:id="rId7"/>
    <p:sldId id="268" r:id="rId8"/>
    <p:sldId id="267" r:id="rId9"/>
    <p:sldId id="266" r:id="rId10"/>
    <p:sldId id="265" r:id="rId11"/>
    <p:sldId id="264" r:id="rId12"/>
    <p:sldId id="294" r:id="rId13"/>
    <p:sldId id="263" r:id="rId14"/>
    <p:sldId id="293" r:id="rId15"/>
    <p:sldId id="292" r:id="rId16"/>
    <p:sldId id="291" r:id="rId17"/>
    <p:sldId id="290" r:id="rId18"/>
    <p:sldId id="289" r:id="rId19"/>
    <p:sldId id="288" r:id="rId20"/>
    <p:sldId id="287" r:id="rId21"/>
    <p:sldId id="280" r:id="rId22"/>
    <p:sldId id="304" r:id="rId23"/>
    <p:sldId id="262" r:id="rId24"/>
    <p:sldId id="312" r:id="rId25"/>
    <p:sldId id="311" r:id="rId26"/>
    <p:sldId id="326" r:id="rId27"/>
    <p:sldId id="325" r:id="rId28"/>
    <p:sldId id="332" r:id="rId29"/>
    <p:sldId id="331" r:id="rId30"/>
    <p:sldId id="335" r:id="rId31"/>
    <p:sldId id="338" r:id="rId32"/>
    <p:sldId id="337" r:id="rId33"/>
    <p:sldId id="342" r:id="rId34"/>
    <p:sldId id="341" r:id="rId35"/>
    <p:sldId id="340" r:id="rId36"/>
    <p:sldId id="339" r:id="rId37"/>
    <p:sldId id="343" r:id="rId38"/>
    <p:sldId id="352" r:id="rId39"/>
    <p:sldId id="351" r:id="rId40"/>
    <p:sldId id="350" r:id="rId41"/>
    <p:sldId id="349" r:id="rId42"/>
    <p:sldId id="348" r:id="rId43"/>
    <p:sldId id="347" r:id="rId44"/>
    <p:sldId id="346" r:id="rId45"/>
    <p:sldId id="345" r:id="rId46"/>
    <p:sldId id="344" r:id="rId47"/>
    <p:sldId id="353" r:id="rId4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 wzorca tytułu</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 wzorca tytułu</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 wzorca tytułu</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 wzorca tytułu</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daty 2"/>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 wzorca tytułu</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 wzorca tytułu</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03.03.2022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 wzorca tytułu</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03.03.2022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ip.lex.p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AKTY STANU CYWILNEGO </a:t>
            </a:r>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62500" lnSpcReduction="20000"/>
          </a:bodyPr>
          <a:lstStyle/>
          <a:p>
            <a:pPr algn="ctr">
              <a:buNone/>
            </a:pPr>
            <a:r>
              <a:rPr lang="pl-PL" sz="5800" b="1" dirty="0"/>
              <a:t>Nadzór nad rejestracją </a:t>
            </a:r>
            <a:r>
              <a:rPr lang="pl-PL" sz="5800" b="1" i="1" dirty="0"/>
              <a:t>stanu cywilnego</a:t>
            </a:r>
            <a:endParaRPr lang="pl-PL" sz="5800" b="1" dirty="0"/>
          </a:p>
          <a:p>
            <a:pPr>
              <a:buNone/>
            </a:pPr>
            <a:r>
              <a:rPr lang="pl-PL" dirty="0"/>
              <a:t>1. Właściwy miejscowo </a:t>
            </a:r>
            <a:r>
              <a:rPr lang="pl-PL" b="1" dirty="0"/>
              <a:t>wojewoda</a:t>
            </a:r>
            <a:r>
              <a:rPr lang="pl-PL" dirty="0"/>
              <a:t> sprawuje </a:t>
            </a:r>
            <a:r>
              <a:rPr lang="pl-PL" b="1" dirty="0"/>
              <a:t>nadzór nad rejestracją </a:t>
            </a:r>
            <a:r>
              <a:rPr lang="pl-PL" b="1" i="1" dirty="0"/>
              <a:t>stanu cywilnego</a:t>
            </a:r>
            <a:r>
              <a:rPr lang="pl-PL" b="1" dirty="0"/>
              <a:t>.</a:t>
            </a:r>
          </a:p>
          <a:p>
            <a:pPr>
              <a:buNone/>
            </a:pPr>
            <a:r>
              <a:rPr lang="pl-PL" dirty="0"/>
              <a:t>2. </a:t>
            </a:r>
            <a:r>
              <a:rPr lang="pl-PL" b="1" dirty="0"/>
              <a:t>Organem odwoławczym od decyzji administracyjnych </a:t>
            </a:r>
            <a:r>
              <a:rPr lang="pl-PL" dirty="0"/>
              <a:t>z zakresu rejestracji </a:t>
            </a:r>
            <a:r>
              <a:rPr lang="pl-PL" i="1" dirty="0"/>
              <a:t>stanu cywilnego</a:t>
            </a:r>
            <a:r>
              <a:rPr lang="pl-PL" dirty="0"/>
              <a:t> jest wojewoda.</a:t>
            </a:r>
          </a:p>
          <a:p>
            <a:pPr>
              <a:buNone/>
            </a:pPr>
            <a:r>
              <a:rPr lang="pl-PL" dirty="0"/>
              <a:t>3. </a:t>
            </a:r>
            <a:r>
              <a:rPr lang="pl-PL" b="1" dirty="0"/>
              <a:t>Minister</a:t>
            </a:r>
            <a:r>
              <a:rPr lang="pl-PL" dirty="0"/>
              <a:t> właściwy do spraw wewnętrznych </a:t>
            </a:r>
            <a:r>
              <a:rPr lang="pl-PL" b="1" dirty="0"/>
              <a:t>sprawuje nadzór nad działalnością wojewody w zakresie rejestracji </a:t>
            </a:r>
            <a:r>
              <a:rPr lang="pl-PL" b="1" i="1" dirty="0"/>
              <a:t>stanu cywilnego</a:t>
            </a:r>
            <a:r>
              <a:rPr lang="pl-PL" b="1" dirty="0"/>
              <a:t>.</a:t>
            </a:r>
          </a:p>
          <a:p>
            <a:pPr>
              <a:buNone/>
            </a:pPr>
            <a:r>
              <a:rPr lang="pl-PL" dirty="0"/>
              <a:t>4. Sprawowanie nadzoru, o którym mowa w ust. 3, polega w szczególności na:</a:t>
            </a:r>
          </a:p>
          <a:p>
            <a:pPr>
              <a:buNone/>
            </a:pPr>
            <a:r>
              <a:rPr lang="pl-PL" dirty="0"/>
              <a:t>    1) przeprowadzaniu kontroli, w tym na badaniu:</a:t>
            </a:r>
          </a:p>
          <a:p>
            <a:pPr>
              <a:buNone/>
            </a:pPr>
            <a:r>
              <a:rPr lang="pl-PL" dirty="0"/>
              <a:t>          </a:t>
            </a:r>
            <a:r>
              <a:rPr lang="pl-PL" b="1" dirty="0"/>
              <a:t>a) prawidłowości prowadzonych przez wojewodę postępowań administracyjnych,</a:t>
            </a:r>
          </a:p>
          <a:p>
            <a:pPr>
              <a:buNone/>
            </a:pPr>
            <a:r>
              <a:rPr lang="pl-PL" b="1" dirty="0"/>
              <a:t>          b) terminowości załatwiania spraw z zakresu rejestracji </a:t>
            </a:r>
            <a:r>
              <a:rPr lang="pl-PL" b="1" i="1" dirty="0"/>
              <a:t>stanu cywilnego</a:t>
            </a:r>
            <a:r>
              <a:rPr lang="pl-PL" b="1" dirty="0"/>
              <a:t>;</a:t>
            </a:r>
          </a:p>
          <a:p>
            <a:pPr>
              <a:buNone/>
            </a:pPr>
            <a:r>
              <a:rPr lang="pl-PL" dirty="0"/>
              <a:t>     2) kształtowaniu jednolitej polityki w zakresie rejestracji </a:t>
            </a:r>
            <a:r>
              <a:rPr lang="pl-PL" i="1" dirty="0"/>
              <a:t>stanu cywilnego</a:t>
            </a:r>
            <a:r>
              <a:rPr lang="pl-PL" dirty="0"/>
              <a:t> i kontroli wykonywania ustalonych sposobów postępowania. (art. 11 </a:t>
            </a:r>
            <a:r>
              <a:rPr lang="pl-PL" dirty="0" err="1"/>
              <a:t>asc</a:t>
            </a:r>
            <a:r>
              <a:rPr lang="pl-PL" dirty="0"/>
              <a:t>).</a:t>
            </a:r>
          </a:p>
          <a:p>
            <a:pPr>
              <a:buNone/>
            </a:pP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a:bodyPr>
          <a:lstStyle/>
          <a:p>
            <a:pPr algn="ctr">
              <a:buNone/>
            </a:pPr>
            <a:r>
              <a:rPr lang="pl-PL" b="1" dirty="0"/>
              <a:t>Zakres stosowania przepisów kpa i innych ustaw</a:t>
            </a:r>
          </a:p>
          <a:p>
            <a:pPr>
              <a:buNone/>
            </a:pPr>
            <a:r>
              <a:rPr lang="pl-PL" dirty="0"/>
              <a:t>1. W sprawach nieuregulowanych w ustawie stosuje się przepisy ustawy z dnia 14 czerwca 1960 r. - Kodeks postępowania administracyjnego</a:t>
            </a:r>
          </a:p>
          <a:p>
            <a:pPr>
              <a:buNone/>
            </a:pPr>
            <a:r>
              <a:rPr lang="pl-PL" dirty="0"/>
              <a:t>2. Do spraw należących do właściwości konsulów stosuje się przepisy ustawy z dnia 13 lutego 1984 r. o funkcjach konsulów Rzeczypospolitej Polskiej</a:t>
            </a:r>
          </a:p>
          <a:p>
            <a:pPr>
              <a:buNone/>
            </a:pPr>
            <a:r>
              <a:rPr lang="pl-PL" dirty="0"/>
              <a:t>(art. 12 </a:t>
            </a:r>
            <a:r>
              <a:rPr lang="pl-PL" dirty="0" err="1"/>
              <a:t>asc</a:t>
            </a:r>
            <a:r>
              <a:rPr lang="pl-PL" dirty="0"/>
              <a:t>).</a:t>
            </a:r>
          </a:p>
          <a:p>
            <a:pPr>
              <a:buNone/>
            </a:pP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70000" lnSpcReduction="20000"/>
          </a:bodyPr>
          <a:lstStyle/>
          <a:p>
            <a:pPr algn="ctr">
              <a:buNone/>
            </a:pPr>
            <a:r>
              <a:rPr lang="pl-PL" b="1" dirty="0"/>
              <a:t>Rejestr </a:t>
            </a:r>
            <a:r>
              <a:rPr lang="pl-PL" b="1" i="1" dirty="0"/>
              <a:t>stanu cywilnego</a:t>
            </a:r>
            <a:endParaRPr lang="pl-PL" b="1" dirty="0"/>
          </a:p>
          <a:p>
            <a:pPr>
              <a:buNone/>
            </a:pPr>
            <a:r>
              <a:rPr lang="pl-PL" dirty="0"/>
              <a:t>Rejestr stanu cywilnego jest prowadzony w systemie teleinformatycznym.</a:t>
            </a:r>
          </a:p>
          <a:p>
            <a:pPr>
              <a:buNone/>
            </a:pPr>
            <a:r>
              <a:rPr lang="pl-PL" dirty="0"/>
              <a:t>Wpisu w rejestrze stanu cywilnego dokonuje kierownik urzędu stanu cywilnego lub zastępca kierownika urzędu stanu cywilnego.</a:t>
            </a:r>
          </a:p>
          <a:p>
            <a:pPr>
              <a:buNone/>
            </a:pPr>
            <a:r>
              <a:rPr lang="pl-PL" dirty="0"/>
              <a:t>Minister właściwy do spraw wewnętrznych zapewnia funkcjonowanie wydzielonej sieci umożliwiającej łączność elektroniczną pozwalającą na dostęp właściwym organom administracji publicznej. </a:t>
            </a:r>
          </a:p>
          <a:p>
            <a:pPr>
              <a:buNone/>
            </a:pPr>
            <a:r>
              <a:rPr lang="pl-PL" dirty="0"/>
              <a:t>W celu realizacji zadań określonych w ustawie kierownik urzędu stanu cywilnego, zastępca kierownika urzędu stanu cywilnego, wojewoda, minister właściwy do spraw wewnętrznych oraz minister właściwy do spraw informatyzacji posiadają dostęp do rejestru stanu cywilnego.</a:t>
            </a:r>
          </a:p>
          <a:p>
            <a:pPr>
              <a:buNone/>
            </a:pPr>
            <a:r>
              <a:rPr lang="pl-PL" dirty="0"/>
              <a:t>(art. 5 </a:t>
            </a:r>
            <a:r>
              <a:rPr lang="pl-PL" dirty="0" err="1"/>
              <a:t>asc</a:t>
            </a:r>
            <a:r>
              <a:rPr lang="pl-PL" dirty="0"/>
              <a:t>).</a:t>
            </a:r>
          </a:p>
          <a:p>
            <a:pPr>
              <a:buNone/>
            </a:pP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a:t>Rejestracja stanu cywilnego</a:t>
            </a:r>
            <a:endParaRPr lang="pl-PL" dirty="0"/>
          </a:p>
          <a:p>
            <a:pPr>
              <a:buNone/>
            </a:pPr>
            <a:r>
              <a:rPr lang="pl-PL" i="1" dirty="0"/>
              <a:t>Akty stanu cywilnego</a:t>
            </a:r>
            <a:r>
              <a:rPr lang="pl-PL" dirty="0"/>
              <a:t> oznacza się w </a:t>
            </a:r>
            <a:r>
              <a:rPr lang="pl-PL" b="1" dirty="0"/>
              <a:t>rejestrze </a:t>
            </a:r>
            <a:r>
              <a:rPr lang="pl-PL" b="1" i="1" dirty="0"/>
              <a:t>stanu cywilnego</a:t>
            </a:r>
            <a:r>
              <a:rPr lang="pl-PL" dirty="0"/>
              <a:t> oddzielnie dla każdego rodzaju zdarzenia: </a:t>
            </a:r>
          </a:p>
          <a:p>
            <a:pPr>
              <a:buFontTx/>
              <a:buChar char="-"/>
            </a:pPr>
            <a:r>
              <a:rPr lang="pl-PL" dirty="0"/>
              <a:t>urodzenia; </a:t>
            </a:r>
          </a:p>
          <a:p>
            <a:pPr>
              <a:buFontTx/>
              <a:buChar char="-"/>
            </a:pPr>
            <a:r>
              <a:rPr lang="pl-PL" dirty="0"/>
              <a:t>Małżeństwa</a:t>
            </a:r>
          </a:p>
          <a:p>
            <a:pPr>
              <a:buFontTx/>
              <a:buChar char="-"/>
            </a:pPr>
            <a:r>
              <a:rPr lang="pl-PL" dirty="0"/>
              <a:t>zgonu, </a:t>
            </a:r>
          </a:p>
          <a:p>
            <a:pPr>
              <a:buNone/>
            </a:pPr>
            <a:r>
              <a:rPr lang="pl-PL" dirty="0"/>
              <a:t>i odrębnie dla każdego roku kalendarzowego.</a:t>
            </a:r>
          </a:p>
          <a:p>
            <a:pPr>
              <a:buNone/>
            </a:pPr>
            <a:r>
              <a:rPr lang="pl-PL" dirty="0"/>
              <a:t>Rejestr prowadzi Minister właściwy do spraw informatyzacji (art. 19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a:t>Rejestracja stanu cywilnego</a:t>
            </a:r>
          </a:p>
          <a:p>
            <a:pPr algn="ctr">
              <a:buNone/>
            </a:pPr>
            <a:r>
              <a:rPr lang="pl-PL" dirty="0"/>
              <a:t>Związek z systemem PESEL</a:t>
            </a:r>
          </a:p>
          <a:p>
            <a:pPr>
              <a:buNone/>
            </a:pPr>
            <a:r>
              <a:rPr lang="pl-PL" dirty="0"/>
              <a:t>1. Kierownik urzędu </a:t>
            </a:r>
            <a:r>
              <a:rPr lang="pl-PL" i="1" dirty="0"/>
              <a:t>stanu cywilnego</a:t>
            </a:r>
            <a:r>
              <a:rPr lang="pl-PL" dirty="0"/>
              <a:t>, który sporządził </a:t>
            </a:r>
            <a:r>
              <a:rPr lang="pl-PL" b="1" i="1" dirty="0"/>
              <a:t>akt</a:t>
            </a:r>
            <a:r>
              <a:rPr lang="pl-PL" b="1" dirty="0"/>
              <a:t> urodzenia </a:t>
            </a:r>
            <a:r>
              <a:rPr lang="pl-PL" dirty="0"/>
              <a:t>występuje, za pośrednictwem systemu teleinformatycznego, o nadanie numeru PESEL, który po nadaniu jest zamieszczany w rejestrze </a:t>
            </a:r>
            <a:r>
              <a:rPr lang="pl-PL" i="1" dirty="0"/>
              <a:t>stanu cywilnego</a:t>
            </a:r>
            <a:r>
              <a:rPr lang="pl-PL" dirty="0"/>
              <a:t>.</a:t>
            </a:r>
          </a:p>
          <a:p>
            <a:pPr>
              <a:buNone/>
            </a:pPr>
            <a:r>
              <a:rPr lang="pl-PL" dirty="0"/>
              <a:t>2. W rejestrze </a:t>
            </a:r>
            <a:r>
              <a:rPr lang="pl-PL" i="1" dirty="0"/>
              <a:t>stanu cywilnego</a:t>
            </a:r>
            <a:r>
              <a:rPr lang="pl-PL" dirty="0"/>
              <a:t> zamieszcza się przy </a:t>
            </a:r>
            <a:r>
              <a:rPr lang="pl-PL" i="1" dirty="0"/>
              <a:t>akcie stanu cywilnego</a:t>
            </a:r>
            <a:r>
              <a:rPr lang="pl-PL" dirty="0"/>
              <a:t> dane o obywatelstwie oraz numer PESEL osoby, której </a:t>
            </a:r>
            <a:r>
              <a:rPr lang="pl-PL" i="1" dirty="0"/>
              <a:t>akt</a:t>
            </a:r>
            <a:r>
              <a:rPr lang="pl-PL" dirty="0"/>
              <a:t> dotyczy, jeżeli został nadany. (art. 20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lstStyle/>
          <a:p>
            <a:pPr algn="ctr">
              <a:buNone/>
            </a:pPr>
            <a:r>
              <a:rPr lang="pl-PL" b="1" dirty="0"/>
              <a:t>Rejestracja stanu cywilnego</a:t>
            </a:r>
          </a:p>
          <a:p>
            <a:pPr>
              <a:buNone/>
            </a:pPr>
            <a:r>
              <a:rPr lang="pl-PL" dirty="0"/>
              <a:t>Rejestracji </a:t>
            </a:r>
            <a:r>
              <a:rPr lang="pl-PL" i="1" dirty="0"/>
              <a:t>stanu cywilnego</a:t>
            </a:r>
            <a:r>
              <a:rPr lang="pl-PL" dirty="0"/>
              <a:t> dokonuje się </a:t>
            </a:r>
            <a:r>
              <a:rPr lang="pl-PL" b="1" dirty="0"/>
              <a:t>na podstawie dowodów potwierdzających prawdziwość zgłoszonych danych. </a:t>
            </a:r>
          </a:p>
          <a:p>
            <a:pPr>
              <a:buNone/>
            </a:pPr>
            <a:r>
              <a:rPr lang="pl-PL" dirty="0"/>
              <a:t>W przypadku uznania tych dowodów za niewystarczające </a:t>
            </a:r>
            <a:r>
              <a:rPr lang="pl-PL" i="1" dirty="0"/>
              <a:t>stan</a:t>
            </a:r>
            <a:r>
              <a:rPr lang="pl-PL" dirty="0"/>
              <a:t> faktyczny ustala się w </a:t>
            </a:r>
            <a:r>
              <a:rPr lang="pl-PL" b="1" dirty="0"/>
              <a:t>postępowaniu wyjaśniającym</a:t>
            </a:r>
            <a:r>
              <a:rPr lang="pl-PL" dirty="0"/>
              <a:t>.</a:t>
            </a:r>
          </a:p>
          <a:p>
            <a:pPr>
              <a:buNone/>
            </a:pPr>
            <a:r>
              <a:rPr lang="pl-PL" dirty="0"/>
              <a:t>(art. 22 </a:t>
            </a:r>
            <a:r>
              <a:rPr lang="pl-PL" dirty="0" err="1"/>
              <a:t>asc</a:t>
            </a:r>
            <a:r>
              <a:rPr lang="pl-PL" dirty="0"/>
              <a:t>)</a:t>
            </a:r>
          </a:p>
          <a:p>
            <a:pPr>
              <a:buNone/>
            </a:pP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lnSpcReduction="10000"/>
          </a:bodyPr>
          <a:lstStyle/>
          <a:p>
            <a:pPr algn="ctr">
              <a:buNone/>
            </a:pPr>
            <a:r>
              <a:rPr lang="pl-PL" b="1" dirty="0"/>
              <a:t>Rejestracja stanu cywilnego</a:t>
            </a:r>
          </a:p>
          <a:p>
            <a:pPr>
              <a:buNone/>
            </a:pPr>
            <a:r>
              <a:rPr lang="pl-PL" dirty="0"/>
              <a:t>- Informacje o okolicznościach i podstawie rejestracji urodzenia, małżeństwa albo zgonu zamieszcza się w </a:t>
            </a:r>
            <a:r>
              <a:rPr lang="pl-PL" i="1" dirty="0"/>
              <a:t>akcie stanu cywilnego</a:t>
            </a:r>
            <a:r>
              <a:rPr lang="pl-PL" dirty="0"/>
              <a:t> jako adnotację. </a:t>
            </a:r>
          </a:p>
          <a:p>
            <a:pPr>
              <a:buNone/>
            </a:pPr>
            <a:r>
              <a:rPr lang="pl-PL" dirty="0"/>
              <a:t>- Wpis wpływający na treść lub ważność </a:t>
            </a:r>
            <a:r>
              <a:rPr lang="pl-PL" i="1" dirty="0"/>
              <a:t>aktu stanu cywilnego</a:t>
            </a:r>
            <a:r>
              <a:rPr lang="pl-PL" dirty="0"/>
              <a:t> dołącza się do </a:t>
            </a:r>
            <a:r>
              <a:rPr lang="pl-PL" i="1" dirty="0"/>
              <a:t>aktu stanu cywilnego</a:t>
            </a:r>
            <a:r>
              <a:rPr lang="pl-PL" dirty="0"/>
              <a:t> w formie wzmianki dodatkowej.</a:t>
            </a:r>
          </a:p>
          <a:p>
            <a:pPr>
              <a:buNone/>
            </a:pPr>
            <a:r>
              <a:rPr lang="pl-PL" dirty="0"/>
              <a:t>(art. 23-24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a:t>akta zbiorowe rejestracji stanu cywilnego</a:t>
            </a:r>
          </a:p>
          <a:p>
            <a:pPr>
              <a:buNone/>
            </a:pPr>
            <a:r>
              <a:rPr lang="pl-PL" dirty="0"/>
              <a:t>Są nimi: </a:t>
            </a:r>
          </a:p>
          <a:p>
            <a:pPr>
              <a:buFontTx/>
              <a:buChar char="-"/>
            </a:pPr>
            <a:r>
              <a:rPr lang="pl-PL" dirty="0"/>
              <a:t>dokumenty stanowiące podstawę sporządzenia </a:t>
            </a:r>
            <a:r>
              <a:rPr lang="pl-PL" i="1" dirty="0"/>
              <a:t>aktu stanu cywilnego</a:t>
            </a:r>
            <a:r>
              <a:rPr lang="pl-PL" dirty="0"/>
              <a:t> </a:t>
            </a:r>
          </a:p>
          <a:p>
            <a:pPr>
              <a:buFontTx/>
              <a:buChar char="-"/>
            </a:pPr>
            <a:r>
              <a:rPr lang="pl-PL" dirty="0"/>
              <a:t>dokumenty</a:t>
            </a:r>
          </a:p>
          <a:p>
            <a:pPr>
              <a:buNone/>
            </a:pPr>
            <a:r>
              <a:rPr lang="pl-PL" dirty="0"/>
              <a:t>     A. złożone po sporządzeniu </a:t>
            </a:r>
            <a:r>
              <a:rPr lang="pl-PL" i="1" dirty="0"/>
              <a:t>aktu stanu cywilnego</a:t>
            </a:r>
            <a:r>
              <a:rPr lang="pl-PL" dirty="0"/>
              <a:t> stanowiące podstawę do dołączenia wzmianki dodatkowej do </a:t>
            </a:r>
            <a:r>
              <a:rPr lang="pl-PL" i="1" dirty="0"/>
              <a:t>aktu stanu cywilnego; </a:t>
            </a:r>
          </a:p>
          <a:p>
            <a:pPr>
              <a:buNone/>
            </a:pPr>
            <a:r>
              <a:rPr lang="pl-PL" dirty="0"/>
              <a:t>    B. stanowiące podstawę zamieszczenia przypisku przy innych </a:t>
            </a:r>
            <a:r>
              <a:rPr lang="pl-PL" i="1" dirty="0"/>
              <a:t>aktach stanu cywilnego</a:t>
            </a:r>
          </a:p>
          <a:p>
            <a:pPr>
              <a:buNone/>
            </a:pPr>
            <a:r>
              <a:rPr lang="pl-PL" dirty="0"/>
              <a:t>(art. 26 ust. 1 </a:t>
            </a:r>
            <a:r>
              <a:rPr lang="pl-PL" dirty="0" err="1"/>
              <a:t>asc</a:t>
            </a:r>
            <a:r>
              <a:rPr lang="pl-PL" dirty="0"/>
              <a:t>)</a:t>
            </a:r>
          </a:p>
          <a:p>
            <a:pPr>
              <a:buNone/>
            </a:pP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a:t>Rejestracja stanu cywilnego</a:t>
            </a:r>
          </a:p>
          <a:p>
            <a:pPr>
              <a:buFontTx/>
              <a:buChar char="-"/>
            </a:pPr>
            <a:r>
              <a:rPr lang="pl-PL" dirty="0"/>
              <a:t>W </a:t>
            </a:r>
            <a:r>
              <a:rPr lang="pl-PL" i="1" dirty="0"/>
              <a:t>aktach</a:t>
            </a:r>
            <a:r>
              <a:rPr lang="pl-PL" dirty="0"/>
              <a:t> zbiorowych rejestracji </a:t>
            </a:r>
            <a:r>
              <a:rPr lang="pl-PL" i="1" dirty="0"/>
              <a:t>stanu cywilnego</a:t>
            </a:r>
            <a:r>
              <a:rPr lang="pl-PL" dirty="0"/>
              <a:t> gromadzi się </a:t>
            </a:r>
            <a:r>
              <a:rPr lang="pl-PL" b="1" dirty="0"/>
              <a:t>dokumenty, które nie podlegają zwrotowi. </a:t>
            </a:r>
          </a:p>
          <a:p>
            <a:pPr>
              <a:buFontTx/>
              <a:buChar char="-"/>
            </a:pPr>
            <a:r>
              <a:rPr lang="pl-PL" dirty="0"/>
              <a:t>Dokumenty z </a:t>
            </a:r>
            <a:r>
              <a:rPr lang="pl-PL" i="1" dirty="0"/>
              <a:t>akt</a:t>
            </a:r>
            <a:r>
              <a:rPr lang="pl-PL" dirty="0"/>
              <a:t> zbiorowych rejestracji </a:t>
            </a:r>
            <a:r>
              <a:rPr lang="pl-PL" i="1" dirty="0"/>
              <a:t>stanu cywilnego</a:t>
            </a:r>
            <a:r>
              <a:rPr lang="pl-PL" dirty="0"/>
              <a:t>, </a:t>
            </a:r>
            <a:r>
              <a:rPr lang="pl-PL" b="1" dirty="0"/>
              <a:t>na żądanie </a:t>
            </a:r>
            <a:r>
              <a:rPr lang="pl-PL" dirty="0"/>
              <a:t>sądu, prokuratora, osoby, której </a:t>
            </a:r>
            <a:r>
              <a:rPr lang="pl-PL" i="1" dirty="0"/>
              <a:t>akt stanu cywilnego</a:t>
            </a:r>
            <a:r>
              <a:rPr lang="pl-PL" dirty="0"/>
              <a:t> dotyczy, lub osoby mającej interes prawny, mogą być </a:t>
            </a:r>
            <a:r>
              <a:rPr lang="pl-PL" b="1" dirty="0"/>
              <a:t>wydawane w formie dokumentu elektronicznego, kopii lub wydruku dokumentu elektronicznego poświadczonych za zgodność z oryginałem</a:t>
            </a:r>
            <a:r>
              <a:rPr lang="pl-PL" dirty="0"/>
              <a:t> przez kierownika urzędu </a:t>
            </a:r>
            <a:r>
              <a:rPr lang="pl-PL" i="1" dirty="0"/>
              <a:t>stanu cywilnego</a:t>
            </a:r>
            <a:r>
              <a:rPr lang="pl-PL" dirty="0"/>
              <a:t>.</a:t>
            </a:r>
            <a:endParaRPr lang="pl-PL" b="1" dirty="0"/>
          </a:p>
          <a:p>
            <a:pPr>
              <a:buNone/>
            </a:pPr>
            <a:r>
              <a:rPr lang="pl-PL" dirty="0"/>
              <a:t>(art. 26 ust. 2,4 </a:t>
            </a:r>
            <a:r>
              <a:rPr lang="pl-PL" dirty="0" err="1"/>
              <a:t>asc</a:t>
            </a:r>
            <a:r>
              <a:rPr lang="pl-PL" dirty="0"/>
              <a:t>)</a:t>
            </a:r>
          </a:p>
          <a:p>
            <a:pPr>
              <a:buNone/>
            </a:pPr>
            <a:endParaRPr lang="pl-PL" dirty="0"/>
          </a:p>
          <a:p>
            <a:pPr>
              <a:buNone/>
            </a:pPr>
            <a:endParaRPr lang="pl-PL" dirty="0"/>
          </a:p>
          <a:p>
            <a:pPr>
              <a:buNone/>
            </a:pP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a:bodyPr>
          <a:lstStyle/>
          <a:p>
            <a:pPr algn="ctr">
              <a:buNone/>
            </a:pPr>
            <a:r>
              <a:rPr lang="pl-PL" sz="2800" b="1" dirty="0"/>
              <a:t>Zabezpieczenie </a:t>
            </a:r>
            <a:r>
              <a:rPr lang="pl-PL" sz="2800" b="1" i="1" dirty="0"/>
              <a:t>akt</a:t>
            </a:r>
            <a:r>
              <a:rPr lang="pl-PL" sz="2800" b="1" dirty="0"/>
              <a:t> zbiorowych rejestracji </a:t>
            </a:r>
            <a:r>
              <a:rPr lang="pl-PL" sz="2800" b="1" i="1" dirty="0"/>
              <a:t>stanu cywilnego</a:t>
            </a:r>
          </a:p>
          <a:p>
            <a:pPr>
              <a:buNone/>
            </a:pPr>
            <a:r>
              <a:rPr lang="pl-PL" sz="2800" i="1" dirty="0"/>
              <a:t>Akta</a:t>
            </a:r>
            <a:r>
              <a:rPr lang="pl-PL" sz="2800" dirty="0"/>
              <a:t> zbiorowe rejestracji </a:t>
            </a:r>
            <a:r>
              <a:rPr lang="pl-PL" sz="2800" i="1" dirty="0"/>
              <a:t>stanu cywilnego</a:t>
            </a:r>
            <a:r>
              <a:rPr lang="pl-PL" sz="2800" dirty="0"/>
              <a:t> </a:t>
            </a:r>
            <a:r>
              <a:rPr lang="pl-PL" sz="2800" b="1" dirty="0"/>
              <a:t>zabezpiecza się </a:t>
            </a:r>
            <a:r>
              <a:rPr lang="pl-PL" sz="2800" dirty="0"/>
              <a:t>przed uszkodzeniem, zniszczeniem, utratą oraz przed nieuprawnionym dostępem do nich osób trzecich. </a:t>
            </a:r>
          </a:p>
          <a:p>
            <a:pPr>
              <a:buNone/>
            </a:pPr>
            <a:r>
              <a:rPr lang="pl-PL" sz="2800" i="1" dirty="0"/>
              <a:t>Akta</a:t>
            </a:r>
            <a:r>
              <a:rPr lang="pl-PL" sz="2800" dirty="0"/>
              <a:t> zbiorowe rejestracji </a:t>
            </a:r>
            <a:r>
              <a:rPr lang="pl-PL" sz="2800" i="1" dirty="0"/>
              <a:t>stanu cywilnego</a:t>
            </a:r>
            <a:r>
              <a:rPr lang="pl-PL" sz="2800" dirty="0"/>
              <a:t> niesporządzone w </a:t>
            </a:r>
            <a:r>
              <a:rPr lang="pl-PL" sz="2800" b="1" dirty="0"/>
              <a:t>formie dokumentu elektronicznego </a:t>
            </a:r>
            <a:r>
              <a:rPr lang="pl-PL" sz="2800" dirty="0"/>
              <a:t>przechowuje się w archiwum urzędu </a:t>
            </a:r>
            <a:r>
              <a:rPr lang="pl-PL" sz="2800" i="1" dirty="0"/>
              <a:t>stanu cywilnego</a:t>
            </a:r>
            <a:r>
              <a:rPr lang="pl-PL" sz="2800" dirty="0"/>
              <a:t>, w miejscu zapewniającym ich zabezpieczenie, a w razie potrzeby poddaje się konserwacji.</a:t>
            </a:r>
          </a:p>
          <a:p>
            <a:pPr>
              <a:buNone/>
            </a:pPr>
            <a:r>
              <a:rPr lang="pl-PL" sz="2800" dirty="0"/>
              <a:t>(art. 27 ust. 1-2 </a:t>
            </a:r>
            <a:r>
              <a:rPr lang="pl-PL" sz="2800" dirty="0" err="1"/>
              <a:t>asc</a:t>
            </a:r>
            <a:r>
              <a:rPr lang="pl-PL" sz="2800" dirty="0"/>
              <a:t>)</a:t>
            </a:r>
          </a:p>
          <a:p>
            <a:pPr>
              <a:buNone/>
            </a:pPr>
            <a:endParaRPr lang="pl-PL" sz="2800" dirty="0"/>
          </a:p>
          <a:p>
            <a:pPr>
              <a:buNone/>
            </a:pP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lstStyle/>
          <a:p>
            <a:pPr algn="ctr">
              <a:buNone/>
            </a:pPr>
            <a:r>
              <a:rPr lang="pl-PL" dirty="0"/>
              <a:t>USTAWA</a:t>
            </a:r>
          </a:p>
          <a:p>
            <a:pPr algn="ctr">
              <a:buNone/>
            </a:pPr>
            <a:r>
              <a:rPr lang="pl-PL" dirty="0"/>
              <a:t>z dnia 28 listopada 2014 r.</a:t>
            </a:r>
          </a:p>
          <a:p>
            <a:pPr algn="ctr">
              <a:buNone/>
            </a:pPr>
            <a:r>
              <a:rPr lang="pl-PL" dirty="0"/>
              <a:t>Prawo o </a:t>
            </a:r>
            <a:r>
              <a:rPr lang="pl-PL" i="1" dirty="0"/>
              <a:t>aktach stanu cywilnego</a:t>
            </a:r>
          </a:p>
          <a:p>
            <a:pPr algn="ctr">
              <a:buNone/>
            </a:pPr>
            <a:endParaRPr lang="pl-PL" dirty="0"/>
          </a:p>
          <a:p>
            <a:pPr>
              <a:buNone/>
            </a:pP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a:t>Trwałość </a:t>
            </a:r>
            <a:r>
              <a:rPr lang="pl-PL" b="1" i="1" dirty="0"/>
              <a:t>aktu stanu cywilnego</a:t>
            </a:r>
          </a:p>
          <a:p>
            <a:pPr>
              <a:buNone/>
            </a:pPr>
            <a:r>
              <a:rPr lang="pl-PL" i="1" dirty="0"/>
              <a:t>Akty stanu cywilnego</a:t>
            </a:r>
            <a:r>
              <a:rPr lang="pl-PL" dirty="0"/>
              <a:t> oraz </a:t>
            </a:r>
            <a:r>
              <a:rPr lang="pl-PL" i="1" dirty="0"/>
              <a:t>akta</a:t>
            </a:r>
            <a:r>
              <a:rPr lang="pl-PL" dirty="0"/>
              <a:t> zbiorowe rejestracji </a:t>
            </a:r>
            <a:r>
              <a:rPr lang="pl-PL" i="1" dirty="0"/>
              <a:t>stanu cywilnego</a:t>
            </a:r>
            <a:r>
              <a:rPr lang="pl-PL" dirty="0"/>
              <a:t> kierownik urzędu </a:t>
            </a:r>
            <a:r>
              <a:rPr lang="pl-PL" i="1" dirty="0"/>
              <a:t>stanu cywilnego</a:t>
            </a:r>
            <a:r>
              <a:rPr lang="pl-PL" dirty="0"/>
              <a:t> przechowuje przez okres:</a:t>
            </a:r>
          </a:p>
          <a:p>
            <a:pPr>
              <a:buNone/>
            </a:pPr>
            <a:r>
              <a:rPr lang="pl-PL" dirty="0"/>
              <a:t>1) 100 lat - </a:t>
            </a:r>
            <a:r>
              <a:rPr lang="pl-PL" i="1" dirty="0"/>
              <a:t>akty</a:t>
            </a:r>
            <a:r>
              <a:rPr lang="pl-PL" dirty="0"/>
              <a:t> urodzenia oraz </a:t>
            </a:r>
            <a:r>
              <a:rPr lang="pl-PL" i="1" dirty="0"/>
              <a:t>akta</a:t>
            </a:r>
            <a:r>
              <a:rPr lang="pl-PL" dirty="0"/>
              <a:t> zbiorowe rejestracji </a:t>
            </a:r>
            <a:r>
              <a:rPr lang="pl-PL" i="1" dirty="0"/>
              <a:t>stanu cywilnego</a:t>
            </a:r>
            <a:r>
              <a:rPr lang="pl-PL" dirty="0"/>
              <a:t> dotyczące </a:t>
            </a:r>
            <a:r>
              <a:rPr lang="pl-PL" i="1" dirty="0"/>
              <a:t>aktu</a:t>
            </a:r>
            <a:r>
              <a:rPr lang="pl-PL" dirty="0"/>
              <a:t> urodzenia;</a:t>
            </a:r>
          </a:p>
          <a:p>
            <a:pPr>
              <a:buNone/>
            </a:pPr>
            <a:r>
              <a:rPr lang="pl-PL" dirty="0"/>
              <a:t>2) 80 lat - </a:t>
            </a:r>
            <a:r>
              <a:rPr lang="pl-PL" i="1" dirty="0"/>
              <a:t>akty</a:t>
            </a:r>
            <a:r>
              <a:rPr lang="pl-PL" dirty="0"/>
              <a:t> małżeństwa, </a:t>
            </a:r>
            <a:r>
              <a:rPr lang="pl-PL" i="1" dirty="0"/>
              <a:t>akty</a:t>
            </a:r>
            <a:r>
              <a:rPr lang="pl-PL" dirty="0"/>
              <a:t> zgonu oraz </a:t>
            </a:r>
            <a:r>
              <a:rPr lang="pl-PL" i="1" dirty="0"/>
              <a:t>akta</a:t>
            </a:r>
            <a:r>
              <a:rPr lang="pl-PL" dirty="0"/>
              <a:t> zbiorowe rejestracji </a:t>
            </a:r>
            <a:r>
              <a:rPr lang="pl-PL" i="1" dirty="0"/>
              <a:t>stanu cywilnego</a:t>
            </a:r>
            <a:r>
              <a:rPr lang="pl-PL" dirty="0"/>
              <a:t> dotyczące </a:t>
            </a:r>
            <a:r>
              <a:rPr lang="pl-PL" i="1" dirty="0"/>
              <a:t>aktu</a:t>
            </a:r>
            <a:r>
              <a:rPr lang="pl-PL" dirty="0"/>
              <a:t> małżeństwa i </a:t>
            </a:r>
            <a:r>
              <a:rPr lang="pl-PL" i="1" dirty="0"/>
              <a:t>aktu</a:t>
            </a:r>
            <a:r>
              <a:rPr lang="pl-PL" dirty="0"/>
              <a:t> zgonu.</a:t>
            </a:r>
          </a:p>
          <a:p>
            <a:pPr>
              <a:buNone/>
            </a:pPr>
            <a:r>
              <a:rPr lang="pl-PL" dirty="0"/>
              <a:t>(art. 28 </a:t>
            </a:r>
            <a:r>
              <a:rPr lang="pl-PL" dirty="0" err="1"/>
              <a:t>asc</a:t>
            </a:r>
            <a:r>
              <a:rPr lang="pl-PL" dirty="0"/>
              <a:t>)</a:t>
            </a:r>
          </a:p>
          <a:p>
            <a:pPr>
              <a:buNone/>
            </a:pPr>
            <a:endParaRPr lang="pl-PL" dirty="0"/>
          </a:p>
          <a:p>
            <a:pPr>
              <a:buNone/>
            </a:pPr>
            <a:endParaRPr lang="pl-PL" dirty="0"/>
          </a:p>
          <a:p>
            <a:pPr>
              <a:buNone/>
            </a:pP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62500" lnSpcReduction="20000"/>
          </a:bodyPr>
          <a:lstStyle/>
          <a:p>
            <a:pPr algn="ctr">
              <a:buNone/>
            </a:pPr>
            <a:r>
              <a:rPr lang="pl-PL" sz="4000" b="1" dirty="0"/>
              <a:t>Nazwisko rodowe. </a:t>
            </a:r>
            <a:r>
              <a:rPr lang="pl-PL" sz="4000" b="1" i="1" dirty="0"/>
              <a:t>Stan cywilny</a:t>
            </a:r>
            <a:r>
              <a:rPr lang="pl-PL" sz="4000" b="1" dirty="0"/>
              <a:t>. </a:t>
            </a:r>
          </a:p>
          <a:p>
            <a:pPr algn="ctr">
              <a:buNone/>
            </a:pPr>
            <a:r>
              <a:rPr lang="pl-PL" sz="4000" b="1" dirty="0"/>
              <a:t>Imiona i nazwiska cudzoziemców</a:t>
            </a:r>
          </a:p>
          <a:p>
            <a:pPr>
              <a:buNone/>
            </a:pPr>
            <a:r>
              <a:rPr lang="pl-PL" dirty="0"/>
              <a:t>-    </a:t>
            </a:r>
            <a:r>
              <a:rPr lang="pl-PL" b="1" dirty="0"/>
              <a:t>Nazwiskiem rodowym </a:t>
            </a:r>
            <a:r>
              <a:rPr lang="pl-PL" dirty="0"/>
              <a:t>jest nazwisko zamieszczone w </a:t>
            </a:r>
            <a:r>
              <a:rPr lang="pl-PL" i="1" dirty="0"/>
              <a:t>akcie</a:t>
            </a:r>
            <a:r>
              <a:rPr lang="pl-PL" dirty="0"/>
              <a:t> urodzenia, a </a:t>
            </a:r>
            <a:r>
              <a:rPr lang="pl-PL" b="1" dirty="0"/>
              <a:t>nazwiskiem</a:t>
            </a:r>
            <a:r>
              <a:rPr lang="pl-PL" dirty="0"/>
              <a:t> jest nazwisko zamieszczone w </a:t>
            </a:r>
            <a:r>
              <a:rPr lang="pl-PL" i="1" dirty="0"/>
              <a:t>akcie</a:t>
            </a:r>
            <a:r>
              <a:rPr lang="pl-PL" dirty="0"/>
              <a:t> małżeństwa lub </a:t>
            </a:r>
            <a:r>
              <a:rPr lang="pl-PL" i="1" dirty="0"/>
              <a:t>akcie</a:t>
            </a:r>
            <a:r>
              <a:rPr lang="pl-PL" dirty="0"/>
              <a:t> zgonu; nazwiskiem osoby, która nie zawarła związku małżeńskiego, jest nazwisko rodowe.</a:t>
            </a:r>
          </a:p>
          <a:p>
            <a:pPr>
              <a:buFontTx/>
              <a:buChar char="-"/>
            </a:pPr>
            <a:r>
              <a:rPr lang="pl-PL" dirty="0"/>
              <a:t>W </a:t>
            </a:r>
            <a:r>
              <a:rPr lang="pl-PL" i="1" dirty="0"/>
              <a:t>akcie stanu cywilnego</a:t>
            </a:r>
            <a:r>
              <a:rPr lang="pl-PL" dirty="0"/>
              <a:t> określa się </a:t>
            </a:r>
            <a:r>
              <a:rPr lang="pl-PL" b="1" i="1" dirty="0"/>
              <a:t>stan cywilny</a:t>
            </a:r>
            <a:r>
              <a:rPr lang="pl-PL" b="1" dirty="0"/>
              <a:t> </a:t>
            </a:r>
            <a:r>
              <a:rPr lang="pl-PL" dirty="0"/>
              <a:t>osoby jako sytuację tej </a:t>
            </a:r>
            <a:r>
              <a:rPr lang="pl-PL" b="1" dirty="0"/>
              <a:t>osoby w odniesieniu do małżeństwa: </a:t>
            </a:r>
            <a:r>
              <a:rPr lang="pl-PL" dirty="0"/>
              <a:t>panna, kawaler, zamężna, żonaty, rozwiedziona, rozwiedziony, wdowa, wdowiec.</a:t>
            </a:r>
          </a:p>
          <a:p>
            <a:pPr>
              <a:buFontTx/>
              <a:buChar char="-"/>
            </a:pPr>
            <a:r>
              <a:rPr lang="pl-PL" b="1" dirty="0"/>
              <a:t>Nazwiska i imiona cudzoziemców </a:t>
            </a:r>
            <a:r>
              <a:rPr lang="pl-PL" dirty="0"/>
              <a:t>ustala się na podstawie </a:t>
            </a:r>
            <a:r>
              <a:rPr lang="pl-PL" b="1" dirty="0"/>
              <a:t>dokumentu podróży lub innego dokumentu potwierdzającego tożsamość i obywatelstwo</a:t>
            </a:r>
            <a:r>
              <a:rPr lang="pl-PL" dirty="0"/>
              <a:t>, a nazwiska i imiona rodziców dziecka i nazwisko dziecka cudzoziemców ustala się na podstawie dokumentu podróży lub innego dokumentu potwierdzającego tożsamość i obywatelstwo rodziców. (art. 29 </a:t>
            </a:r>
            <a:r>
              <a:rPr lang="pl-PL" dirty="0" err="1"/>
              <a:t>asc</a:t>
            </a:r>
            <a:r>
              <a:rPr lang="pl-PL" dirty="0"/>
              <a:t>)</a:t>
            </a:r>
          </a:p>
          <a:p>
            <a:pPr>
              <a:buFontTx/>
              <a:buChar char="-"/>
            </a:pPr>
            <a:endParaRPr lang="pl-PL" dirty="0"/>
          </a:p>
          <a:p>
            <a:pPr>
              <a:buNone/>
            </a:pP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a:bodyPr>
          <a:lstStyle/>
          <a:p>
            <a:pPr algn="ctr">
              <a:buNone/>
            </a:pPr>
            <a:r>
              <a:rPr lang="pl-PL" b="1" dirty="0"/>
              <a:t>Miejsce zdarzenia</a:t>
            </a:r>
          </a:p>
          <a:p>
            <a:pPr>
              <a:buNone/>
            </a:pPr>
            <a:r>
              <a:rPr lang="pl-PL" dirty="0"/>
              <a:t>Miejscem zdarzenia jest miejscowość, w której nastąpiło urodzenie, zostało zawarte małżeństwo albo nastąpił zgon, albo znaleziono zwłoki.</a:t>
            </a:r>
          </a:p>
          <a:p>
            <a:pPr>
              <a:buNone/>
            </a:pPr>
            <a:r>
              <a:rPr lang="pl-PL" dirty="0"/>
              <a:t>Nazwę miejscowości zamieszcza się w </a:t>
            </a:r>
            <a:r>
              <a:rPr lang="pl-PL" i="1" dirty="0"/>
              <a:t>akcie stanu cywilnego</a:t>
            </a:r>
            <a:r>
              <a:rPr lang="pl-PL" dirty="0"/>
              <a:t> zgodnie z krajowym rejestrem urzędowego podziału terytorialnego kraju oraz urzędowych nazw miejscowości i ich części. (art. 30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10000"/>
          </a:bodyPr>
          <a:lstStyle/>
          <a:p>
            <a:pPr algn="ctr">
              <a:buNone/>
            </a:pPr>
            <a:r>
              <a:rPr lang="pl-PL" b="1" dirty="0"/>
              <a:t>Zmiany w </a:t>
            </a:r>
            <a:r>
              <a:rPr lang="pl-PL" b="1" i="1" dirty="0"/>
              <a:t>aktach stanu cywilnego</a:t>
            </a:r>
          </a:p>
          <a:p>
            <a:pPr>
              <a:buNone/>
            </a:pPr>
            <a:r>
              <a:rPr lang="pl-PL" i="1" dirty="0"/>
              <a:t>Akt stanu cywilnego</a:t>
            </a:r>
            <a:r>
              <a:rPr lang="pl-PL" dirty="0"/>
              <a:t>, który zawiera dane niezgodne z danymi zawartymi: </a:t>
            </a:r>
          </a:p>
          <a:p>
            <a:pPr>
              <a:buFontTx/>
              <a:buChar char="-"/>
            </a:pPr>
            <a:r>
              <a:rPr lang="pl-PL" dirty="0"/>
              <a:t>w </a:t>
            </a:r>
            <a:r>
              <a:rPr lang="pl-PL" i="1" dirty="0"/>
              <a:t>aktach</a:t>
            </a:r>
            <a:r>
              <a:rPr lang="pl-PL" dirty="0"/>
              <a:t> zbiorowych rejestracji </a:t>
            </a:r>
            <a:r>
              <a:rPr lang="pl-PL" i="1" dirty="0"/>
              <a:t>stanu cywilnego</a:t>
            </a:r>
            <a:r>
              <a:rPr lang="pl-PL" dirty="0"/>
              <a:t> lub </a:t>
            </a:r>
          </a:p>
          <a:p>
            <a:pPr>
              <a:buFontTx/>
              <a:buChar char="-"/>
            </a:pPr>
            <a:r>
              <a:rPr lang="pl-PL" dirty="0"/>
              <a:t>z innymi </a:t>
            </a:r>
            <a:r>
              <a:rPr lang="pl-PL" i="1" dirty="0"/>
              <a:t>aktami stanu cywilnego</a:t>
            </a:r>
            <a:r>
              <a:rPr lang="pl-PL" dirty="0"/>
              <a:t>, </a:t>
            </a:r>
          </a:p>
          <a:p>
            <a:pPr>
              <a:buNone/>
            </a:pPr>
            <a:r>
              <a:rPr lang="pl-PL" dirty="0"/>
              <a:t>o ile stwierdzają one zdarzenie wcześniejsze i dotyczą tej samej osoby lub jej wstępnych, albo z zagranicznymi dokumentami </a:t>
            </a:r>
            <a:r>
              <a:rPr lang="pl-PL" i="1" dirty="0"/>
              <a:t>stanu cywilnego</a:t>
            </a:r>
            <a:r>
              <a:rPr lang="pl-PL" dirty="0"/>
              <a:t>, podlega sprostowaniu przez kierownika urzędu </a:t>
            </a:r>
            <a:r>
              <a:rPr lang="pl-PL" i="1" dirty="0"/>
              <a:t>stanu cywilnego</a:t>
            </a:r>
            <a:r>
              <a:rPr lang="pl-PL" dirty="0"/>
              <a:t>, który go sporządził. (art. 35 ust. 1 </a:t>
            </a:r>
            <a:r>
              <a:rPr lang="pl-PL" dirty="0" err="1"/>
              <a:t>asc</a:t>
            </a:r>
            <a:r>
              <a:rPr lang="pl-PL"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a:bodyPr>
          <a:lstStyle/>
          <a:p>
            <a:pPr algn="ctr">
              <a:buNone/>
            </a:pPr>
            <a:r>
              <a:rPr lang="pl-PL" b="1" dirty="0"/>
              <a:t>Zmiany w </a:t>
            </a:r>
            <a:r>
              <a:rPr lang="pl-PL" b="1" i="1" dirty="0"/>
              <a:t>aktach stanu cywilnego</a:t>
            </a:r>
          </a:p>
          <a:p>
            <a:pPr>
              <a:buNone/>
            </a:pPr>
            <a:r>
              <a:rPr lang="pl-PL" dirty="0"/>
              <a:t>Sprostowania </a:t>
            </a:r>
            <a:r>
              <a:rPr lang="pl-PL" i="1" dirty="0"/>
              <a:t>aktu stanu cywilnego</a:t>
            </a:r>
            <a:r>
              <a:rPr lang="pl-PL" dirty="0"/>
              <a:t> dokonuje się: </a:t>
            </a:r>
          </a:p>
          <a:p>
            <a:pPr>
              <a:buFontTx/>
              <a:buChar char="-"/>
            </a:pPr>
            <a:r>
              <a:rPr lang="pl-PL" dirty="0"/>
              <a:t>z urzędu, </a:t>
            </a:r>
          </a:p>
          <a:p>
            <a:pPr>
              <a:buFontTx/>
              <a:buChar char="-"/>
            </a:pPr>
            <a:r>
              <a:rPr lang="pl-PL" dirty="0"/>
              <a:t>na wniosek osoby, której ten </a:t>
            </a:r>
            <a:r>
              <a:rPr lang="pl-PL" i="1" dirty="0"/>
              <a:t>akt</a:t>
            </a:r>
            <a:r>
              <a:rPr lang="pl-PL" dirty="0"/>
              <a:t> dotyczy, lub jej przedstawiciela ustawowego, na wniosek osoby mającej w tym interes prawny lub prokuratora,</a:t>
            </a:r>
          </a:p>
          <a:p>
            <a:pPr>
              <a:buNone/>
            </a:pPr>
            <a:r>
              <a:rPr lang="pl-PL" b="1" dirty="0"/>
              <a:t>w formie czynności materialno-technicznej.</a:t>
            </a:r>
          </a:p>
          <a:p>
            <a:pPr>
              <a:buNone/>
            </a:pPr>
            <a:r>
              <a:rPr lang="pl-PL" dirty="0"/>
              <a:t>(art. 35 ust. 3 </a:t>
            </a:r>
            <a:r>
              <a:rPr lang="pl-PL" dirty="0" err="1"/>
              <a:t>asc</a:t>
            </a:r>
            <a:r>
              <a:rPr lang="pl-PL"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a:bodyPr>
          <a:lstStyle/>
          <a:p>
            <a:pPr algn="ctr">
              <a:buNone/>
            </a:pPr>
            <a:r>
              <a:rPr lang="pl-PL" b="1" dirty="0"/>
              <a:t>Zmiany w </a:t>
            </a:r>
            <a:r>
              <a:rPr lang="pl-PL" b="1" i="1" dirty="0"/>
              <a:t>aktach stanu cywilnego</a:t>
            </a:r>
            <a:endParaRPr lang="pl-PL" dirty="0"/>
          </a:p>
          <a:p>
            <a:pPr>
              <a:buNone/>
            </a:pPr>
            <a:r>
              <a:rPr lang="pl-PL" dirty="0"/>
              <a:t>Jeżeli sprostowania </a:t>
            </a:r>
            <a:r>
              <a:rPr lang="pl-PL" i="1" dirty="0"/>
              <a:t>aktu stanu cywilnego</a:t>
            </a:r>
            <a:r>
              <a:rPr lang="pl-PL" dirty="0"/>
              <a:t> dokonuje się z urzędu lub na wniosek innej osoby niż ta, której </a:t>
            </a:r>
            <a:r>
              <a:rPr lang="pl-PL" i="1" dirty="0"/>
              <a:t>akt</a:t>
            </a:r>
            <a:r>
              <a:rPr lang="pl-PL" dirty="0"/>
              <a:t> dotyczy, lub jej przedstawiciela ustawowego, kierownik urzędu </a:t>
            </a:r>
            <a:r>
              <a:rPr lang="pl-PL" i="1" dirty="0"/>
              <a:t>stanu cywilnego</a:t>
            </a:r>
            <a:r>
              <a:rPr lang="pl-PL" dirty="0"/>
              <a:t> </a:t>
            </a:r>
            <a:r>
              <a:rPr lang="pl-PL" b="1" dirty="0"/>
              <a:t>powiadamia tę osobę o zamiarze sprostowania lub o złożeniu wniosku o sprostowanie </a:t>
            </a:r>
            <a:r>
              <a:rPr lang="pl-PL" b="1" i="1" dirty="0"/>
              <a:t>aktu stanu cywilnego</a:t>
            </a:r>
            <a:r>
              <a:rPr lang="pl-PL" dirty="0"/>
              <a:t>.</a:t>
            </a:r>
          </a:p>
          <a:p>
            <a:pPr>
              <a:buNone/>
            </a:pPr>
            <a:r>
              <a:rPr lang="pl-PL" dirty="0"/>
              <a:t>(art. 35 ust. 4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70000" lnSpcReduction="20000"/>
          </a:bodyPr>
          <a:lstStyle/>
          <a:p>
            <a:pPr algn="ctr">
              <a:buNone/>
            </a:pPr>
            <a:r>
              <a:rPr lang="pl-PL" b="1" dirty="0"/>
              <a:t>Procedura sprostowania</a:t>
            </a:r>
          </a:p>
          <a:p>
            <a:pPr>
              <a:buNone/>
            </a:pPr>
            <a:r>
              <a:rPr lang="pl-PL" dirty="0"/>
              <a:t>Sprostowania </a:t>
            </a:r>
            <a:r>
              <a:rPr lang="pl-PL" i="1" dirty="0"/>
              <a:t>aktu stanu cywilnego</a:t>
            </a:r>
            <a:r>
              <a:rPr lang="pl-PL" dirty="0"/>
              <a:t> dokonuje </a:t>
            </a:r>
            <a:r>
              <a:rPr lang="pl-PL" b="1" dirty="0"/>
              <a:t>sąd w postępowaniu nieprocesowym, na wniosek osoby zainteresowanej, prokuratora lub kierownika urzędu </a:t>
            </a:r>
            <a:r>
              <a:rPr lang="pl-PL" b="1" i="1" dirty="0"/>
              <a:t>stanu cywilnego</a:t>
            </a:r>
            <a:r>
              <a:rPr lang="pl-PL" dirty="0"/>
              <a:t>, jeżeli:</a:t>
            </a:r>
          </a:p>
          <a:p>
            <a:pPr>
              <a:buNone/>
            </a:pPr>
            <a:r>
              <a:rPr lang="pl-PL" dirty="0"/>
              <a:t>1) sprostowanie </a:t>
            </a:r>
            <a:r>
              <a:rPr lang="pl-PL" i="1" dirty="0"/>
              <a:t>aktu stanu cywilnego</a:t>
            </a:r>
            <a:r>
              <a:rPr lang="pl-PL" dirty="0"/>
              <a:t> </a:t>
            </a:r>
            <a:r>
              <a:rPr lang="pl-PL" u="sng" dirty="0"/>
              <a:t>jest niemożliwe na podstawie </a:t>
            </a:r>
            <a:r>
              <a:rPr lang="pl-PL" i="1" u="sng" dirty="0"/>
              <a:t>akt</a:t>
            </a:r>
            <a:r>
              <a:rPr lang="pl-PL" u="sng" dirty="0"/>
              <a:t> zbiorowych rejestracji </a:t>
            </a:r>
            <a:r>
              <a:rPr lang="pl-PL" i="1" u="sng" dirty="0"/>
              <a:t>stanu cywilnego</a:t>
            </a:r>
            <a:r>
              <a:rPr lang="pl-PL" u="sng" dirty="0"/>
              <a:t> lub innych </a:t>
            </a:r>
            <a:r>
              <a:rPr lang="pl-PL" i="1" u="sng" dirty="0"/>
              <a:t>aktów stanu cywilnego</a:t>
            </a:r>
            <a:r>
              <a:rPr lang="pl-PL" u="sng" dirty="0"/>
              <a:t>, o ile stwierdzają one zdarzenie wcześniejsze i dotyczą tej samej osoby lub jej wstępnych albo zagranicznych dokumentów </a:t>
            </a:r>
            <a:r>
              <a:rPr lang="pl-PL" i="1" u="sng" dirty="0"/>
              <a:t>stanu cywilnego</a:t>
            </a:r>
            <a:r>
              <a:rPr lang="pl-PL" u="sng" dirty="0"/>
              <a:t>, </a:t>
            </a:r>
          </a:p>
          <a:p>
            <a:pPr>
              <a:buNone/>
            </a:pPr>
            <a:r>
              <a:rPr lang="pl-PL" dirty="0"/>
              <a:t>2) sprostowanie </a:t>
            </a:r>
            <a:r>
              <a:rPr lang="pl-PL" i="1" dirty="0"/>
              <a:t>aktu stanu cywilnego</a:t>
            </a:r>
            <a:r>
              <a:rPr lang="pl-PL" dirty="0"/>
              <a:t> przez kierownika urzędu </a:t>
            </a:r>
            <a:r>
              <a:rPr lang="pl-PL" i="1" dirty="0"/>
              <a:t>stanu cywilnego</a:t>
            </a:r>
            <a:r>
              <a:rPr lang="pl-PL" dirty="0"/>
              <a:t> </a:t>
            </a:r>
            <a:r>
              <a:rPr lang="pl-PL" u="sng" dirty="0"/>
              <a:t>nie jest możliwe wyłącznie na podstawie dokumentów wymienionych w </a:t>
            </a:r>
            <a:r>
              <a:rPr lang="pl-PL" u="sng" dirty="0" err="1"/>
              <a:t>pkt</a:t>
            </a:r>
            <a:r>
              <a:rPr lang="pl-PL" u="sng" dirty="0"/>
              <a:t> 1.</a:t>
            </a:r>
          </a:p>
          <a:p>
            <a:pPr>
              <a:buNone/>
            </a:pPr>
            <a:r>
              <a:rPr lang="pl-PL" dirty="0"/>
              <a:t>(art. 36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a:t>Uzupełnienie </a:t>
            </a:r>
            <a:r>
              <a:rPr lang="pl-PL" b="1" i="1" dirty="0"/>
              <a:t>aktu stanu cywilnego</a:t>
            </a:r>
          </a:p>
          <a:p>
            <a:pPr>
              <a:buNone/>
            </a:pPr>
            <a:r>
              <a:rPr lang="pl-PL" i="1" dirty="0"/>
              <a:t>Akt stanu cywilnego</a:t>
            </a:r>
            <a:r>
              <a:rPr lang="pl-PL" dirty="0"/>
              <a:t>, który nie zawiera wszystkich wymaganych danych, </a:t>
            </a:r>
          </a:p>
          <a:p>
            <a:pPr>
              <a:buNone/>
            </a:pPr>
            <a:r>
              <a:rPr lang="pl-PL" dirty="0"/>
              <a:t>uzupełnia kierownik urzędu </a:t>
            </a:r>
            <a:r>
              <a:rPr lang="pl-PL" i="1" dirty="0"/>
              <a:t>stanu cywilnego</a:t>
            </a:r>
            <a:r>
              <a:rPr lang="pl-PL" dirty="0"/>
              <a:t>, który go sporządził, </a:t>
            </a:r>
          </a:p>
          <a:p>
            <a:pPr>
              <a:buNone/>
            </a:pPr>
            <a:r>
              <a:rPr lang="pl-PL" dirty="0"/>
              <a:t>na podstawie innych </a:t>
            </a:r>
            <a:r>
              <a:rPr lang="pl-PL" i="1" dirty="0"/>
              <a:t>aktów stanu cywilnego</a:t>
            </a:r>
            <a:r>
              <a:rPr lang="pl-PL" dirty="0"/>
              <a:t>, </a:t>
            </a:r>
            <a:r>
              <a:rPr lang="pl-PL" i="1" dirty="0"/>
              <a:t>akt</a:t>
            </a:r>
            <a:r>
              <a:rPr lang="pl-PL" dirty="0"/>
              <a:t> zbiorowych rejestracji </a:t>
            </a:r>
            <a:r>
              <a:rPr lang="pl-PL" i="1" dirty="0"/>
              <a:t>stanu cywilnego</a:t>
            </a:r>
            <a:r>
              <a:rPr lang="pl-PL" dirty="0"/>
              <a:t> prowadzonych dla tego </a:t>
            </a:r>
            <a:r>
              <a:rPr lang="pl-PL" i="1" dirty="0"/>
              <a:t>aktu</a:t>
            </a:r>
            <a:r>
              <a:rPr lang="pl-PL" dirty="0"/>
              <a:t> i innych dokumentów mających wpływ na </a:t>
            </a:r>
            <a:r>
              <a:rPr lang="pl-PL" i="1" dirty="0"/>
              <a:t>stan cywilny</a:t>
            </a:r>
          </a:p>
          <a:p>
            <a:pPr>
              <a:buNone/>
            </a:pPr>
            <a:r>
              <a:rPr lang="pl-PL" dirty="0"/>
              <a:t>(art. 37 ust. 1 </a:t>
            </a:r>
            <a:r>
              <a:rPr lang="pl-PL" dirty="0" err="1"/>
              <a:t>asc</a:t>
            </a:r>
            <a:r>
              <a:rPr lang="pl-PL" dirty="0"/>
              <a:t>)</a:t>
            </a:r>
          </a:p>
          <a:p>
            <a:pPr>
              <a:buNone/>
            </a:pP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a:t>Uzupełnienie </a:t>
            </a:r>
            <a:r>
              <a:rPr lang="pl-PL" b="1" i="1" dirty="0"/>
              <a:t>aktu stanu cywilnego</a:t>
            </a:r>
          </a:p>
          <a:p>
            <a:pPr>
              <a:buNone/>
            </a:pPr>
            <a:r>
              <a:rPr lang="pl-PL" dirty="0"/>
              <a:t>Procedura uzupełnienia jest podobna, jak w przypadku zmiany danych dot. stanu cywilnego. </a:t>
            </a:r>
          </a:p>
          <a:p>
            <a:pPr>
              <a:buFontTx/>
              <a:buChar char="-"/>
            </a:pPr>
            <a:r>
              <a:rPr lang="pl-PL" dirty="0"/>
              <a:t>Uzupełnienia </a:t>
            </a:r>
            <a:r>
              <a:rPr lang="pl-PL" i="1" dirty="0"/>
              <a:t>aktu</a:t>
            </a:r>
            <a:r>
              <a:rPr lang="pl-PL" dirty="0"/>
              <a:t> zgonu dokonuje </a:t>
            </a:r>
            <a:r>
              <a:rPr lang="pl-PL" b="1" dirty="0"/>
              <a:t>sąd w postępowaniu nieprocesowym</a:t>
            </a:r>
            <a:r>
              <a:rPr lang="pl-PL" dirty="0"/>
              <a:t>, </a:t>
            </a:r>
          </a:p>
          <a:p>
            <a:pPr>
              <a:buNone/>
            </a:pPr>
            <a:r>
              <a:rPr lang="pl-PL" dirty="0"/>
              <a:t>na wniosek osoby zainteresowanej lub prokuratora, jeżeli </a:t>
            </a:r>
            <a:r>
              <a:rPr lang="pl-PL" i="1" dirty="0"/>
              <a:t>akt</a:t>
            </a:r>
            <a:r>
              <a:rPr lang="pl-PL" dirty="0"/>
              <a:t> zgonu nie zawiera daty lub godziny zgonu, </a:t>
            </a:r>
          </a:p>
          <a:p>
            <a:pPr>
              <a:buNone/>
            </a:pPr>
            <a:r>
              <a:rPr lang="pl-PL" dirty="0"/>
              <a:t>a dane te nie wynikają z </a:t>
            </a:r>
            <a:r>
              <a:rPr lang="pl-PL" i="1" dirty="0"/>
              <a:t>akt</a:t>
            </a:r>
            <a:r>
              <a:rPr lang="pl-PL" dirty="0"/>
              <a:t> zbiorowych rejestracji </a:t>
            </a:r>
            <a:r>
              <a:rPr lang="pl-PL" i="1" dirty="0"/>
              <a:t>stanu cywilnego</a:t>
            </a:r>
            <a:r>
              <a:rPr lang="pl-PL" dirty="0"/>
              <a:t> stanowiących podstawę sporządzenia </a:t>
            </a:r>
            <a:r>
              <a:rPr lang="pl-PL" i="1" dirty="0"/>
              <a:t>aktu</a:t>
            </a:r>
            <a:r>
              <a:rPr lang="pl-PL" dirty="0"/>
              <a:t> zgonu. (art. 38 </a:t>
            </a:r>
            <a:r>
              <a:rPr lang="pl-PL" dirty="0" err="1"/>
              <a:t>asc</a:t>
            </a:r>
            <a:r>
              <a:rPr lang="pl-PL" dirty="0"/>
              <a:t>)</a:t>
            </a:r>
          </a:p>
          <a:p>
            <a:pPr>
              <a:buNone/>
            </a:pP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a:xfrm>
            <a:off x="457200" y="1600200"/>
            <a:ext cx="8229600" cy="4925144"/>
          </a:xfrm>
        </p:spPr>
        <p:txBody>
          <a:bodyPr>
            <a:normAutofit fontScale="85000" lnSpcReduction="20000"/>
          </a:bodyPr>
          <a:lstStyle/>
          <a:p>
            <a:pPr algn="ctr">
              <a:buNone/>
            </a:pPr>
            <a:r>
              <a:rPr lang="pl-PL" b="1" dirty="0"/>
              <a:t>Unieważnienie </a:t>
            </a:r>
            <a:r>
              <a:rPr lang="pl-PL" b="1" i="1" dirty="0"/>
              <a:t>aktu stanu cywilnego</a:t>
            </a:r>
          </a:p>
          <a:p>
            <a:pPr>
              <a:buFontTx/>
              <a:buChar char="-"/>
            </a:pPr>
            <a:r>
              <a:rPr lang="pl-PL" dirty="0"/>
              <a:t>Unieważnienia </a:t>
            </a:r>
            <a:r>
              <a:rPr lang="pl-PL" i="1" dirty="0"/>
              <a:t>aktu stanu cywilnego</a:t>
            </a:r>
            <a:r>
              <a:rPr lang="pl-PL" dirty="0"/>
              <a:t> lub dołączonej do niego wzmianki dodatkowej dokonuje </a:t>
            </a:r>
            <a:r>
              <a:rPr lang="pl-PL" b="1" dirty="0"/>
              <a:t>sąd w postępowaniu nieprocesowym</a:t>
            </a:r>
            <a:r>
              <a:rPr lang="pl-PL" dirty="0"/>
              <a:t>, na wniosek osoby zainteresowanej, prokuratora lub kierownika urzędu </a:t>
            </a:r>
            <a:r>
              <a:rPr lang="pl-PL" i="1" dirty="0"/>
              <a:t>stanu cywilnego</a:t>
            </a:r>
            <a:r>
              <a:rPr lang="pl-PL" dirty="0"/>
              <a:t>, jeżeli </a:t>
            </a:r>
            <a:r>
              <a:rPr lang="pl-PL" b="1" i="1" dirty="0"/>
              <a:t>akt</a:t>
            </a:r>
            <a:r>
              <a:rPr lang="pl-PL" b="1" dirty="0"/>
              <a:t> ten lub wzmianka stwierdzają zdarzenie niezgodne ze </a:t>
            </a:r>
            <a:r>
              <a:rPr lang="pl-PL" b="1" i="1" dirty="0"/>
              <a:t>stanem</a:t>
            </a:r>
            <a:r>
              <a:rPr lang="pl-PL" b="1" dirty="0"/>
              <a:t> faktycznym lub stwierdzono uchybienia, które zmniejszają jego moc dowodową.</a:t>
            </a:r>
          </a:p>
          <a:p>
            <a:pPr>
              <a:buFontTx/>
              <a:buChar char="-"/>
            </a:pPr>
            <a:r>
              <a:rPr lang="pl-PL" dirty="0"/>
              <a:t>Jeżeli sąd unieważnił </a:t>
            </a:r>
            <a:r>
              <a:rPr lang="pl-PL" i="1" dirty="0"/>
              <a:t>akt stanu cywilnego</a:t>
            </a:r>
            <a:r>
              <a:rPr lang="pl-PL" dirty="0"/>
              <a:t> z przyczyn, o których mowa w ust. 1, może on postanowić o sporządzeniu nowego </a:t>
            </a:r>
            <a:r>
              <a:rPr lang="pl-PL" i="1" dirty="0"/>
              <a:t>aktu stanu cywilnego</a:t>
            </a:r>
            <a:r>
              <a:rPr lang="pl-PL" dirty="0"/>
              <a:t>.</a:t>
            </a:r>
          </a:p>
          <a:p>
            <a:pPr>
              <a:buNone/>
            </a:pPr>
            <a:r>
              <a:rPr lang="pl-PL" dirty="0"/>
              <a:t>(art. 39 </a:t>
            </a:r>
            <a:r>
              <a:rPr lang="pl-PL" dirty="0" err="1"/>
              <a:t>asc</a:t>
            </a:r>
            <a:r>
              <a:rPr lang="pl-PL"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lstStyle/>
          <a:p>
            <a:pPr>
              <a:buNone/>
            </a:pPr>
            <a:r>
              <a:rPr lang="pl-PL" dirty="0"/>
              <a:t>Ustawa reguluje: </a:t>
            </a:r>
          </a:p>
          <a:p>
            <a:pPr>
              <a:buFontTx/>
              <a:buChar char="-"/>
            </a:pPr>
            <a:r>
              <a:rPr lang="pl-PL" dirty="0"/>
              <a:t>zasady i tryb rejestracji </a:t>
            </a:r>
            <a:r>
              <a:rPr lang="pl-PL" i="1" dirty="0"/>
              <a:t>stanu cywilnego</a:t>
            </a:r>
            <a:r>
              <a:rPr lang="pl-PL" dirty="0"/>
              <a:t>;</a:t>
            </a:r>
          </a:p>
          <a:p>
            <a:pPr>
              <a:buFontTx/>
              <a:buChar char="-"/>
            </a:pPr>
            <a:r>
              <a:rPr lang="pl-PL" dirty="0"/>
              <a:t>dokonywania czynności z zakresu rejestracji </a:t>
            </a:r>
            <a:r>
              <a:rPr lang="pl-PL" i="1" dirty="0"/>
              <a:t>stanu cywilnego</a:t>
            </a:r>
            <a:r>
              <a:rPr lang="pl-PL" dirty="0"/>
              <a:t>.</a:t>
            </a:r>
          </a:p>
          <a:p>
            <a:pPr>
              <a:buNone/>
            </a:pPr>
            <a:r>
              <a:rPr lang="pl-PL" dirty="0"/>
              <a:t>(art. 1 </a:t>
            </a:r>
            <a:r>
              <a:rPr lang="pl-PL" dirty="0" err="1"/>
              <a:t>asc</a:t>
            </a:r>
            <a:r>
              <a:rPr lang="pl-PL"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a:t>Ustalenie treści aktu stanu cywilnego</a:t>
            </a:r>
          </a:p>
          <a:p>
            <a:pPr>
              <a:buNone/>
            </a:pPr>
            <a:r>
              <a:rPr lang="pl-PL" dirty="0"/>
              <a:t>Ustalenia treści </a:t>
            </a:r>
            <a:r>
              <a:rPr lang="pl-PL" i="1" dirty="0"/>
              <a:t>aktu stanu cywilnego</a:t>
            </a:r>
            <a:r>
              <a:rPr lang="pl-PL" dirty="0"/>
              <a:t> </a:t>
            </a:r>
            <a:r>
              <a:rPr lang="pl-PL" b="1" dirty="0"/>
              <a:t>dokonuje sąd w postępowaniu nieprocesowym</a:t>
            </a:r>
            <a:r>
              <a:rPr lang="pl-PL" dirty="0"/>
              <a:t>, jeżeli: </a:t>
            </a:r>
          </a:p>
          <a:p>
            <a:pPr>
              <a:buFontTx/>
              <a:buChar char="-"/>
            </a:pPr>
            <a:r>
              <a:rPr lang="pl-PL" dirty="0"/>
              <a:t>postanowił o sporządzeniu nowego </a:t>
            </a:r>
            <a:r>
              <a:rPr lang="pl-PL" i="1" dirty="0"/>
              <a:t>aktu stanu cywilnego</a:t>
            </a:r>
            <a:r>
              <a:rPr lang="pl-PL" dirty="0"/>
              <a:t>, albo</a:t>
            </a:r>
          </a:p>
          <a:p>
            <a:pPr>
              <a:buFontTx/>
              <a:buChar char="-"/>
            </a:pPr>
            <a:r>
              <a:rPr lang="pl-PL" dirty="0"/>
              <a:t>na wniosek osoby zainteresowanej, prokuratora lub kierownika urzędu </a:t>
            </a:r>
            <a:r>
              <a:rPr lang="pl-PL" i="1" dirty="0"/>
              <a:t>stanu cywilnego</a:t>
            </a:r>
            <a:r>
              <a:rPr lang="pl-PL" dirty="0"/>
              <a:t>, jeżeli:</a:t>
            </a:r>
          </a:p>
          <a:p>
            <a:pPr>
              <a:buNone/>
            </a:pPr>
            <a:r>
              <a:rPr lang="pl-PL" dirty="0"/>
              <a:t>1)  unieważniony </a:t>
            </a:r>
            <a:r>
              <a:rPr lang="pl-PL" i="1" dirty="0"/>
              <a:t>akt stanu cywilnego</a:t>
            </a:r>
            <a:r>
              <a:rPr lang="pl-PL" dirty="0"/>
              <a:t> ma być zastąpiony nowym </a:t>
            </a:r>
            <a:r>
              <a:rPr lang="pl-PL" i="1" dirty="0"/>
              <a:t>aktem</a:t>
            </a:r>
            <a:r>
              <a:rPr lang="pl-PL" dirty="0"/>
              <a:t>;</a:t>
            </a:r>
          </a:p>
          <a:p>
            <a:pPr>
              <a:buNone/>
            </a:pPr>
            <a:r>
              <a:rPr lang="pl-PL" dirty="0"/>
              <a:t>2) </a:t>
            </a:r>
            <a:r>
              <a:rPr lang="pl-PL" i="1" dirty="0"/>
              <a:t>akt</a:t>
            </a:r>
            <a:r>
              <a:rPr lang="pl-PL" dirty="0"/>
              <a:t> urodzenia lub </a:t>
            </a:r>
            <a:r>
              <a:rPr lang="pl-PL" i="1" dirty="0"/>
              <a:t>akt</a:t>
            </a:r>
            <a:r>
              <a:rPr lang="pl-PL" dirty="0"/>
              <a:t> małżeństwa nie został sporządzony i nie może go sporządzić kierownik urzędu </a:t>
            </a:r>
            <a:r>
              <a:rPr lang="pl-PL" i="1" dirty="0"/>
              <a:t>stanu cywilnego</a:t>
            </a:r>
            <a:r>
              <a:rPr lang="pl-PL" dirty="0"/>
              <a:t>. (art. 40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lstStyle/>
          <a:p>
            <a:pPr algn="ctr">
              <a:buNone/>
            </a:pPr>
            <a:r>
              <a:rPr lang="pl-PL" b="1" dirty="0"/>
              <a:t>Odpis zupełny sprostowanego lub uzupełnionego </a:t>
            </a:r>
            <a:r>
              <a:rPr lang="pl-PL" b="1" i="1" dirty="0"/>
              <a:t>aktu stanu cywilnego</a:t>
            </a:r>
          </a:p>
          <a:p>
            <a:pPr>
              <a:buNone/>
            </a:pPr>
            <a:r>
              <a:rPr lang="pl-PL" dirty="0"/>
              <a:t>Jeżeli sprostowania lub uzupełnienia </a:t>
            </a:r>
            <a:r>
              <a:rPr lang="pl-PL" i="1" dirty="0"/>
              <a:t>aktu stanu cywilnego</a:t>
            </a:r>
            <a:r>
              <a:rPr lang="pl-PL" dirty="0"/>
              <a:t> dokonano w </a:t>
            </a:r>
            <a:r>
              <a:rPr lang="pl-PL" b="1" dirty="0"/>
              <a:t>formie czynności materialno-technicznej</a:t>
            </a:r>
            <a:r>
              <a:rPr lang="pl-PL" dirty="0"/>
              <a:t>, wydany odpis zupełny </a:t>
            </a:r>
            <a:r>
              <a:rPr lang="pl-PL" i="1" dirty="0"/>
              <a:t>aktu stanu cywilnego</a:t>
            </a:r>
            <a:r>
              <a:rPr lang="pl-PL" dirty="0"/>
              <a:t> uważa się za wydany na wniosek. (art. 43 </a:t>
            </a:r>
            <a:r>
              <a:rPr lang="pl-PL" dirty="0" err="1"/>
              <a:t>asc</a:t>
            </a:r>
            <a:r>
              <a:rPr lang="pl-PL"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lnSpcReduction="10000"/>
          </a:bodyPr>
          <a:lstStyle/>
          <a:p>
            <a:pPr algn="ctr">
              <a:buNone/>
            </a:pPr>
            <a:r>
              <a:rPr lang="pl-PL" b="1" dirty="0"/>
              <a:t>Rodzaje </a:t>
            </a:r>
            <a:r>
              <a:rPr lang="pl-PL" b="1" i="1" dirty="0"/>
              <a:t>aktów stanu cywilnego</a:t>
            </a:r>
          </a:p>
          <a:p>
            <a:pPr algn="ctr">
              <a:buNone/>
            </a:pPr>
            <a:r>
              <a:rPr lang="pl-PL" dirty="0"/>
              <a:t>Termin sporządzenia </a:t>
            </a:r>
            <a:r>
              <a:rPr lang="pl-PL" i="1" dirty="0"/>
              <a:t>aktu</a:t>
            </a:r>
            <a:r>
              <a:rPr lang="pl-PL" dirty="0"/>
              <a:t> urodzenia</a:t>
            </a:r>
          </a:p>
          <a:p>
            <a:pPr>
              <a:buNone/>
            </a:pPr>
            <a:r>
              <a:rPr lang="pl-PL" dirty="0"/>
              <a:t>1. </a:t>
            </a:r>
            <a:r>
              <a:rPr lang="pl-PL" i="1" dirty="0"/>
              <a:t>Akt</a:t>
            </a:r>
            <a:r>
              <a:rPr lang="pl-PL" dirty="0"/>
              <a:t> urodzenia sporządza się w dniu zgłoszenia urodzenia dziecka, lub w następnym dniu roboczym po dniu zgłoszenia urodzenia.</a:t>
            </a:r>
          </a:p>
          <a:p>
            <a:pPr>
              <a:buNone/>
            </a:pPr>
            <a:r>
              <a:rPr lang="pl-PL" dirty="0"/>
              <a:t>2. Jeżeli dziecko urodziło się martwe, nie sporządza się </a:t>
            </a:r>
            <a:r>
              <a:rPr lang="pl-PL" i="1" dirty="0"/>
              <a:t>aktu</a:t>
            </a:r>
            <a:r>
              <a:rPr lang="pl-PL" dirty="0"/>
              <a:t> zgonu, a sporządza się </a:t>
            </a:r>
            <a:r>
              <a:rPr lang="pl-PL" i="1" dirty="0"/>
              <a:t>akt</a:t>
            </a:r>
            <a:r>
              <a:rPr lang="pl-PL" dirty="0"/>
              <a:t> urodzenia z adnotacją, że dziecko urodziło się martwe. (art. 52 </a:t>
            </a:r>
            <a:r>
              <a:rPr lang="pl-PL" dirty="0" err="1"/>
              <a:t>asc</a:t>
            </a:r>
            <a:r>
              <a:rPr lang="pl-PL" dirty="0"/>
              <a:t>)</a:t>
            </a:r>
          </a:p>
          <a:p>
            <a:pPr algn="ctr">
              <a:buNone/>
            </a:pP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10000"/>
          </a:bodyPr>
          <a:lstStyle/>
          <a:p>
            <a:pPr algn="ctr">
              <a:buNone/>
            </a:pPr>
            <a:r>
              <a:rPr lang="pl-PL" b="1" dirty="0"/>
              <a:t>Rodzaje </a:t>
            </a:r>
            <a:r>
              <a:rPr lang="pl-PL" b="1" i="1" dirty="0"/>
              <a:t>aktów stanu cywilnego</a:t>
            </a:r>
          </a:p>
          <a:p>
            <a:pPr algn="ctr">
              <a:buNone/>
            </a:pPr>
            <a:r>
              <a:rPr lang="pl-PL" dirty="0"/>
              <a:t>Podstawa sporządzenia </a:t>
            </a:r>
            <a:r>
              <a:rPr lang="pl-PL" i="1" dirty="0"/>
              <a:t>aktu</a:t>
            </a:r>
            <a:r>
              <a:rPr lang="pl-PL" dirty="0"/>
              <a:t> urodzenia</a:t>
            </a:r>
          </a:p>
          <a:p>
            <a:pPr>
              <a:buFontTx/>
              <a:buChar char="-"/>
            </a:pPr>
            <a:r>
              <a:rPr lang="pl-PL" i="1" dirty="0"/>
              <a:t>Akt</a:t>
            </a:r>
            <a:r>
              <a:rPr lang="pl-PL" dirty="0"/>
              <a:t> urodzenia sporządza się na podstawie karty urodzenia lub karty martwego urodzenia przekazanej przez podmiot wykonujący działalność leczniczą oraz protokołu zgłoszenia urodzenia.</a:t>
            </a:r>
          </a:p>
          <a:p>
            <a:pPr>
              <a:buFontTx/>
              <a:buChar char="-"/>
            </a:pPr>
            <a:r>
              <a:rPr lang="pl-PL" dirty="0"/>
              <a:t>Kartę urodzenia przekazuje się kierownikowi urzędu </a:t>
            </a:r>
            <a:r>
              <a:rPr lang="pl-PL" i="1" dirty="0"/>
              <a:t>stanu cywilnego</a:t>
            </a:r>
            <a:r>
              <a:rPr lang="pl-PL" dirty="0"/>
              <a:t> właściwemu do sporządzenia </a:t>
            </a:r>
            <a:r>
              <a:rPr lang="pl-PL" i="1" dirty="0"/>
              <a:t>aktu</a:t>
            </a:r>
            <a:r>
              <a:rPr lang="pl-PL" dirty="0"/>
              <a:t> urodzenia w terminie 3 dni od dnia jej sporządzenia.</a:t>
            </a:r>
          </a:p>
          <a:p>
            <a:pPr>
              <a:buNone/>
            </a:pPr>
            <a:r>
              <a:rPr lang="pl-PL" dirty="0"/>
              <a:t>(art. 53 ust. 1, art. 54 ust. 1 </a:t>
            </a:r>
            <a:r>
              <a:rPr lang="pl-PL" dirty="0" err="1"/>
              <a:t>asc</a:t>
            </a:r>
            <a:r>
              <a:rPr lang="pl-PL" dirty="0"/>
              <a:t>)</a:t>
            </a:r>
          </a:p>
          <a:p>
            <a:pPr>
              <a:buNone/>
            </a:pP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77500" lnSpcReduction="20000"/>
          </a:bodyPr>
          <a:lstStyle/>
          <a:p>
            <a:pPr algn="ctr">
              <a:buNone/>
            </a:pPr>
            <a:r>
              <a:rPr lang="pl-PL" b="1" dirty="0"/>
              <a:t>Rodzaje </a:t>
            </a:r>
            <a:r>
              <a:rPr lang="pl-PL" b="1" i="1" dirty="0"/>
              <a:t>aktów stanu cywilnego</a:t>
            </a:r>
          </a:p>
          <a:p>
            <a:pPr algn="ctr">
              <a:buNone/>
            </a:pPr>
            <a:r>
              <a:rPr lang="pl-PL" dirty="0"/>
              <a:t>Sporządzenie </a:t>
            </a:r>
            <a:r>
              <a:rPr lang="pl-PL" i="1" dirty="0"/>
              <a:t>aktu</a:t>
            </a:r>
            <a:r>
              <a:rPr lang="pl-PL" dirty="0"/>
              <a:t> urodzenia z urzędu</a:t>
            </a:r>
          </a:p>
          <a:p>
            <a:pPr>
              <a:buFontTx/>
              <a:buChar char="-"/>
            </a:pPr>
            <a:r>
              <a:rPr lang="pl-PL" i="1" dirty="0"/>
              <a:t>Akt</a:t>
            </a:r>
            <a:r>
              <a:rPr lang="pl-PL" dirty="0"/>
              <a:t> urodzenia sporządza się z urzędu na podstawie karty urodzenia lub karty martwego urodzenia </a:t>
            </a:r>
          </a:p>
          <a:p>
            <a:pPr>
              <a:buNone/>
            </a:pPr>
            <a:r>
              <a:rPr lang="pl-PL" dirty="0"/>
              <a:t>w przypadku powzięcia wiadomości przez kierownika urzędu </a:t>
            </a:r>
            <a:r>
              <a:rPr lang="pl-PL" i="1" dirty="0"/>
              <a:t>stanu cywilnego</a:t>
            </a:r>
            <a:r>
              <a:rPr lang="pl-PL" dirty="0"/>
              <a:t> właściwego ze względu na miejsce urodzenia dziecka o śmierci matki dziecka niepozostającej w związku małżeńskim i braku uznania ojcostwa jej dziecka lub śmierci rodziców dziecka przed sporządzeniem </a:t>
            </a:r>
            <a:r>
              <a:rPr lang="pl-PL" i="1" dirty="0"/>
              <a:t>aktu</a:t>
            </a:r>
            <a:r>
              <a:rPr lang="pl-PL" dirty="0"/>
              <a:t> urodzenia albo w sytuacji zagrożenia życia i zdrowia dziecka, z adnotacją o sporządzeniu </a:t>
            </a:r>
            <a:r>
              <a:rPr lang="pl-PL" i="1" dirty="0"/>
              <a:t>aktu</a:t>
            </a:r>
            <a:r>
              <a:rPr lang="pl-PL" dirty="0"/>
              <a:t> z urzędu.</a:t>
            </a:r>
          </a:p>
          <a:p>
            <a:pPr>
              <a:buNone/>
            </a:pPr>
            <a:r>
              <a:rPr lang="pl-PL" dirty="0"/>
              <a:t>(art. 56 ust. 1 </a:t>
            </a:r>
            <a:r>
              <a:rPr lang="pl-PL" dirty="0" err="1"/>
              <a:t>asc</a:t>
            </a:r>
            <a:r>
              <a:rPr lang="pl-PL" dirty="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a:t>Rodzaje </a:t>
            </a:r>
            <a:r>
              <a:rPr lang="pl-PL" b="1" i="1" dirty="0"/>
              <a:t>aktów stanu cywilnego</a:t>
            </a:r>
          </a:p>
          <a:p>
            <a:pPr algn="ctr">
              <a:buNone/>
            </a:pPr>
            <a:r>
              <a:rPr lang="pl-PL" dirty="0"/>
              <a:t>Wybór imienia dziecka</a:t>
            </a:r>
          </a:p>
          <a:p>
            <a:pPr>
              <a:buNone/>
            </a:pPr>
            <a:r>
              <a:rPr lang="pl-PL" dirty="0"/>
              <a:t>1. Osoba zgłaszająca urodzenie składa oświadczenie o wyborze nie więcej niż dwóch imion dla dziecka.</a:t>
            </a:r>
          </a:p>
          <a:p>
            <a:pPr>
              <a:buNone/>
            </a:pPr>
            <a:r>
              <a:rPr lang="pl-PL" dirty="0"/>
              <a:t>2. Wybrane imię lub imiona nie mogą być zamieszczone w </a:t>
            </a:r>
            <a:r>
              <a:rPr lang="pl-PL" i="1" dirty="0"/>
              <a:t>akcie</a:t>
            </a:r>
            <a:r>
              <a:rPr lang="pl-PL" dirty="0"/>
              <a:t> urodzenia w formie zdrobniałej oraz nie mogą mieć charakteru ośmieszającego lub nieprzyzwoitego.</a:t>
            </a:r>
          </a:p>
          <a:p>
            <a:pPr>
              <a:buNone/>
            </a:pPr>
            <a:r>
              <a:rPr lang="pl-PL" dirty="0"/>
              <a:t>3. Niezależnie od obywatelstwa i narodowości rodziców dziecka wybrane imię lub imiona mogą być imionami obcymi. Można wybrać imię, które nie wskazuje na płeć dziecka, ale w powszechnym znaczeniu jest przypisane do danej płci. (art. 59 ust. 1-3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a:t>Rodzaje </a:t>
            </a:r>
            <a:r>
              <a:rPr lang="pl-PL" b="1" i="1" dirty="0"/>
              <a:t>aktów stanu cywilnego</a:t>
            </a:r>
          </a:p>
          <a:p>
            <a:pPr algn="ctr">
              <a:buNone/>
            </a:pPr>
            <a:r>
              <a:rPr lang="pl-PL" dirty="0"/>
              <a:t>Wybór imienia dziecka</a:t>
            </a:r>
          </a:p>
          <a:p>
            <a:pPr>
              <a:buNone/>
            </a:pPr>
            <a:r>
              <a:rPr lang="pl-PL" dirty="0"/>
              <a:t>Kierownik urzędu </a:t>
            </a:r>
            <a:r>
              <a:rPr lang="pl-PL" i="1" dirty="0"/>
              <a:t>stanu cywilnego</a:t>
            </a:r>
            <a:r>
              <a:rPr lang="pl-PL" dirty="0"/>
              <a:t> odmawia przyjęcia oświadczenia o wyborze imienia lub imion dziecka, jeżeli wybrane imię lub imiona są w formie zdrobniałej lub mają charakter ośmieszający lub nieprzyzwoity lub nie wskazują na płeć dziecka, kierując się powszechnym znaczeniem imienia, i wybiera dziecku imię z urzędu, w formie decyzji administracyjnej podlegającej natychmiastowemu wykonaniu, z adnotacją zamieszczoną w </a:t>
            </a:r>
            <a:r>
              <a:rPr lang="pl-PL" i="1" dirty="0"/>
              <a:t>akcie</a:t>
            </a:r>
            <a:r>
              <a:rPr lang="pl-PL" dirty="0"/>
              <a:t> urodzenia o wyborze imienia z urzędu. (art. 59 ust. 4 </a:t>
            </a:r>
            <a:r>
              <a:rPr lang="pl-PL" dirty="0" err="1"/>
              <a:t>asc</a:t>
            </a:r>
            <a:r>
              <a:rPr lang="pl-PL" dirty="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a:t>Rodzaje </a:t>
            </a:r>
            <a:r>
              <a:rPr lang="pl-PL" b="1" i="1" dirty="0"/>
              <a:t>aktów stanu cywilnego</a:t>
            </a:r>
          </a:p>
          <a:p>
            <a:pPr>
              <a:buNone/>
            </a:pPr>
            <a:r>
              <a:rPr lang="pl-PL" dirty="0"/>
              <a:t>Jeżeli matka lub ojciec małoletniego dziecka zawarli małżeństwo z osobą, która nie jest ojcem ani matką tego dziecka, przyjęcie przez kierownika urzędu </a:t>
            </a:r>
            <a:r>
              <a:rPr lang="pl-PL" i="1" dirty="0"/>
              <a:t>stanu cywilnego</a:t>
            </a:r>
            <a:r>
              <a:rPr lang="pl-PL" dirty="0"/>
              <a:t> albo przez konsula oświadczeń małżonków, że dziecko będzie nosiło takie samo nazwisko, jakie nosi albo nosiłoby ich wspólne dziecko, dokumentuje się w formie protokołu, który podpisują składający oświadczenie i kierownik urzędu </a:t>
            </a:r>
            <a:r>
              <a:rPr lang="pl-PL" i="1" dirty="0"/>
              <a:t>stanu cywilnego</a:t>
            </a:r>
            <a:r>
              <a:rPr lang="pl-PL" dirty="0"/>
              <a:t> albo konsul. (art. 69 ust. 1 </a:t>
            </a:r>
            <a:r>
              <a:rPr lang="pl-PL" dirty="0" err="1"/>
              <a:t>asc</a:t>
            </a:r>
            <a:r>
              <a:rPr lang="pl-PL" dirty="0"/>
              <a:t>)</a:t>
            </a:r>
          </a:p>
          <a:p>
            <a:pPr>
              <a:buNone/>
            </a:pPr>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a:t>Rodzaje </a:t>
            </a:r>
            <a:r>
              <a:rPr lang="pl-PL" b="1" i="1" dirty="0"/>
              <a:t>aktów stanu cywilnego</a:t>
            </a:r>
          </a:p>
          <a:p>
            <a:pPr>
              <a:buNone/>
            </a:pPr>
            <a:r>
              <a:rPr lang="pl-PL" dirty="0"/>
              <a:t>1. Rodzice mogą złożyć przed wybranym kierownikiem urzędu </a:t>
            </a:r>
            <a:r>
              <a:rPr lang="pl-PL" i="1" dirty="0"/>
              <a:t>stanu cywilnego</a:t>
            </a:r>
            <a:r>
              <a:rPr lang="pl-PL" dirty="0"/>
              <a:t> albo przed konsulem oświadczenie o zmianie imienia lub imion dziecka zamieszczonych w </a:t>
            </a:r>
            <a:r>
              <a:rPr lang="pl-PL" i="1" dirty="0"/>
              <a:t>akcie</a:t>
            </a:r>
            <a:r>
              <a:rPr lang="pl-PL" dirty="0"/>
              <a:t> urodzenia w terminie 6 miesięcy od dnia jego sporządzenia.</a:t>
            </a:r>
          </a:p>
          <a:p>
            <a:pPr>
              <a:buNone/>
            </a:pPr>
            <a:r>
              <a:rPr lang="pl-PL" dirty="0"/>
              <a:t>2. Zmiana imienia może polegać na zastąpieniu wybranego imienia innym imieniem, zastąpieniu dwóch imion jednym imieniem lub odwrotnie, dodaniu drugiego imienia, zmianie pisowni imienia lub imion lub zmianie kolejności imion dziecka. (art. 70 ust. 1-2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77500" lnSpcReduction="20000"/>
          </a:bodyPr>
          <a:lstStyle/>
          <a:p>
            <a:pPr algn="ctr">
              <a:buNone/>
            </a:pPr>
            <a:r>
              <a:rPr lang="pl-PL" b="1" dirty="0"/>
              <a:t>Rodzaje </a:t>
            </a:r>
            <a:r>
              <a:rPr lang="pl-PL" b="1" i="1" dirty="0"/>
              <a:t>aktów stanu cywilnego</a:t>
            </a:r>
          </a:p>
          <a:p>
            <a:pPr algn="ctr">
              <a:buNone/>
            </a:pPr>
            <a:r>
              <a:rPr lang="pl-PL" dirty="0"/>
              <a:t>Obowiązki osób zamierzających zawrzeć małżeństwo</a:t>
            </a:r>
          </a:p>
          <a:p>
            <a:pPr>
              <a:buNone/>
            </a:pPr>
            <a:r>
              <a:rPr lang="pl-PL" dirty="0"/>
              <a:t>Osoba zamierzająca zawrzeć małżeństwo osobiście przedstawia dokument tożsamości wybranemu kierownikowi urzędu </a:t>
            </a:r>
            <a:r>
              <a:rPr lang="pl-PL" i="1" dirty="0"/>
              <a:t>stanu cywilnego</a:t>
            </a:r>
            <a:r>
              <a:rPr lang="pl-PL" dirty="0"/>
              <a:t> albo konsulowi, albo kierownikowi urzędu </a:t>
            </a:r>
            <a:r>
              <a:rPr lang="pl-PL" i="1" dirty="0"/>
              <a:t>stanu cywilnego</a:t>
            </a:r>
            <a:r>
              <a:rPr lang="pl-PL" dirty="0"/>
              <a:t>, który ma wydać zaświadczenie, o którym mowa w art</a:t>
            </a:r>
            <a:r>
              <a:rPr lang="pl-PL" dirty="0">
                <a:hlinkClick r:id="rId2"/>
              </a:rPr>
              <a:t>.</a:t>
            </a:r>
            <a:r>
              <a:rPr lang="pl-PL" dirty="0"/>
              <a:t> 4 (1) Kodeksu rodzinnego i opiekuńczego, oraz składa:</a:t>
            </a:r>
          </a:p>
          <a:p>
            <a:pPr>
              <a:buNone/>
            </a:pPr>
            <a:r>
              <a:rPr lang="pl-PL" dirty="0"/>
              <a:t>1) </a:t>
            </a:r>
            <a:r>
              <a:rPr lang="pl-PL" b="1" dirty="0"/>
              <a:t>pisemne zapewnienie</a:t>
            </a:r>
            <a:r>
              <a:rPr lang="pl-PL" dirty="0"/>
              <a:t>, że nie wie o istnieniu okoliczności wyłączających zawarcie małżeństwa, zwane dalej "zapewnieniem";</a:t>
            </a:r>
          </a:p>
          <a:p>
            <a:pPr>
              <a:buNone/>
            </a:pPr>
            <a:r>
              <a:rPr lang="pl-PL" dirty="0"/>
              <a:t>2) </a:t>
            </a:r>
            <a:r>
              <a:rPr lang="pl-PL" b="1" dirty="0"/>
              <a:t>zezwolenie na zawarcie małżeństwa, jeżeli wymagają tego przepisy Kodeksu rodzinnego i opiekuńczego.</a:t>
            </a:r>
          </a:p>
          <a:p>
            <a:pPr>
              <a:buNone/>
            </a:pP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lstStyle/>
          <a:p>
            <a:pPr>
              <a:buNone/>
            </a:pPr>
            <a:r>
              <a:rPr lang="pl-PL" b="1" i="1" dirty="0"/>
              <a:t>Aktem stanu cywilnego</a:t>
            </a:r>
            <a:r>
              <a:rPr lang="pl-PL" b="1" dirty="0"/>
              <a:t> jest wpis </a:t>
            </a:r>
            <a:r>
              <a:rPr lang="pl-PL" dirty="0"/>
              <a:t>o: </a:t>
            </a:r>
          </a:p>
          <a:p>
            <a:pPr>
              <a:buFontTx/>
              <a:buChar char="-"/>
            </a:pPr>
            <a:r>
              <a:rPr lang="pl-PL" dirty="0"/>
              <a:t>Urodzeniu; </a:t>
            </a:r>
          </a:p>
          <a:p>
            <a:pPr>
              <a:buFontTx/>
              <a:buChar char="-"/>
            </a:pPr>
            <a:r>
              <a:rPr lang="pl-PL" dirty="0"/>
              <a:t>małżeństwie; </a:t>
            </a:r>
          </a:p>
          <a:p>
            <a:pPr>
              <a:buFontTx/>
              <a:buChar char="-"/>
            </a:pPr>
            <a:r>
              <a:rPr lang="pl-PL" dirty="0"/>
              <a:t>zgonie </a:t>
            </a:r>
          </a:p>
          <a:p>
            <a:pPr>
              <a:buNone/>
            </a:pPr>
            <a:r>
              <a:rPr lang="pl-PL" dirty="0"/>
              <a:t>Wpis ten jest w </a:t>
            </a:r>
            <a:r>
              <a:rPr lang="pl-PL" b="1" dirty="0"/>
              <a:t>rejestrze </a:t>
            </a:r>
            <a:r>
              <a:rPr lang="pl-PL" b="1" i="1" dirty="0"/>
              <a:t>stanu cywilnego</a:t>
            </a:r>
            <a:r>
              <a:rPr lang="pl-PL" b="1" dirty="0"/>
              <a:t> </a:t>
            </a:r>
            <a:r>
              <a:rPr lang="pl-PL" dirty="0"/>
              <a:t>wraz z treścią późniejszych wpisów wpływających na treść lub ważność tego </a:t>
            </a:r>
            <a:r>
              <a:rPr lang="pl-PL" i="1" dirty="0"/>
              <a:t>aktu</a:t>
            </a:r>
            <a:r>
              <a:rPr lang="pl-PL" dirty="0"/>
              <a:t>.</a:t>
            </a:r>
          </a:p>
          <a:p>
            <a:pPr>
              <a:buNone/>
            </a:pPr>
            <a:r>
              <a:rPr lang="pl-PL" dirty="0"/>
              <a:t>(art. 2 pkt. 3 </a:t>
            </a:r>
            <a:r>
              <a:rPr lang="pl-PL" dirty="0" err="1"/>
              <a:t>asc</a:t>
            </a:r>
            <a:r>
              <a:rPr lang="pl-PL" dirty="0"/>
              <a:t>).</a:t>
            </a:r>
          </a:p>
          <a:p>
            <a:pPr>
              <a:buNone/>
            </a:pPr>
            <a:endParaRPr lang="pl-PL" dirty="0"/>
          </a:p>
          <a:p>
            <a:pPr>
              <a:buNone/>
            </a:pP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70000" lnSpcReduction="20000"/>
          </a:bodyPr>
          <a:lstStyle/>
          <a:p>
            <a:pPr algn="ctr">
              <a:buNone/>
            </a:pPr>
            <a:r>
              <a:rPr lang="pl-PL" sz="4600" b="1" dirty="0"/>
              <a:t>Rodzaje </a:t>
            </a:r>
            <a:r>
              <a:rPr lang="pl-PL" sz="4600" b="1" i="1" dirty="0"/>
              <a:t>aktów stanu cywilnego</a:t>
            </a:r>
          </a:p>
          <a:p>
            <a:pPr>
              <a:buNone/>
            </a:pPr>
            <a:r>
              <a:rPr lang="pl-PL" dirty="0"/>
              <a:t>1. Kierownik urzędu </a:t>
            </a:r>
            <a:r>
              <a:rPr lang="pl-PL" i="1" dirty="0"/>
              <a:t>stanu cywilnego</a:t>
            </a:r>
            <a:r>
              <a:rPr lang="pl-PL" dirty="0"/>
              <a:t>, który sporządził </a:t>
            </a:r>
            <a:r>
              <a:rPr lang="pl-PL" i="1" dirty="0"/>
              <a:t>akt</a:t>
            </a:r>
            <a:r>
              <a:rPr lang="pl-PL" dirty="0"/>
              <a:t> małżeństwa na podstawie zaświadczenia stwierdzającego brak okoliczności wyłączających zawarcie małżeństwa i zaświadczenia stwierdzającego, że oświadczenia o wstąpieniu w związek małżeński zostały złożone w obecności duchownego, występuje</a:t>
            </a:r>
            <a:r>
              <a:rPr lang="pl-PL" b="1" dirty="0"/>
              <a:t>, w terminie jednego dnia roboczego od dnia sporządzenia </a:t>
            </a:r>
            <a:r>
              <a:rPr lang="pl-PL" b="1" i="1" dirty="0"/>
              <a:t>aktu</a:t>
            </a:r>
            <a:r>
              <a:rPr lang="pl-PL" b="1" dirty="0"/>
              <a:t> małżeństwa, do kierownika urzędu </a:t>
            </a:r>
            <a:r>
              <a:rPr lang="pl-PL" b="1" i="1" dirty="0"/>
              <a:t>stanu cywilnego</a:t>
            </a:r>
            <a:r>
              <a:rPr lang="pl-PL" b="1" dirty="0"/>
              <a:t>, który przyjął zapewnienie, o przesłanie zapewnienia wraz z zezwoleniem na wstąpienie w związek małżeński w przypadkach wymaganych przez przepisy KRO.</a:t>
            </a:r>
          </a:p>
          <a:p>
            <a:pPr>
              <a:buNone/>
            </a:pPr>
            <a:r>
              <a:rPr lang="pl-PL" dirty="0"/>
              <a:t>2</a:t>
            </a:r>
            <a:r>
              <a:rPr lang="pl-PL" b="1" dirty="0"/>
              <a:t>. Kierownik urzędu </a:t>
            </a:r>
            <a:r>
              <a:rPr lang="pl-PL" b="1" i="1" dirty="0"/>
              <a:t>stanu cywilnego</a:t>
            </a:r>
            <a:r>
              <a:rPr lang="pl-PL" b="1" dirty="0"/>
              <a:t>, który przyjął zapewnienie, przesyła je w terminie 3 dni roboczych od dnia otrzymania wystąpienia</a:t>
            </a:r>
            <a:r>
              <a:rPr lang="pl-PL" dirty="0"/>
              <a:t>. (art. 82 </a:t>
            </a:r>
            <a:r>
              <a:rPr lang="pl-PL" dirty="0" err="1"/>
              <a:t>asc</a:t>
            </a:r>
            <a:r>
              <a:rPr lang="pl-PL" dirty="0"/>
              <a:t>)</a:t>
            </a:r>
          </a:p>
          <a:p>
            <a:pPr>
              <a:buNone/>
            </a:pPr>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10000"/>
          </a:bodyPr>
          <a:lstStyle/>
          <a:p>
            <a:pPr algn="ctr">
              <a:buNone/>
            </a:pPr>
            <a:r>
              <a:rPr lang="pl-PL" b="1" dirty="0"/>
              <a:t>Rodzaje </a:t>
            </a:r>
            <a:r>
              <a:rPr lang="pl-PL" b="1" i="1" dirty="0"/>
              <a:t>aktów stanu cywilnego</a:t>
            </a:r>
          </a:p>
          <a:p>
            <a:pPr>
              <a:buNone/>
            </a:pPr>
            <a:r>
              <a:rPr lang="pl-PL" dirty="0"/>
              <a:t>Zawarcie małżeństwa przed kierownikiem urzędu </a:t>
            </a:r>
            <a:r>
              <a:rPr lang="pl-PL" i="1" dirty="0"/>
              <a:t>stanu cywilnego</a:t>
            </a:r>
            <a:r>
              <a:rPr lang="pl-PL" dirty="0"/>
              <a:t> albo konsulem następuje z zachowaniem uroczystej formy.</a:t>
            </a:r>
          </a:p>
          <a:p>
            <a:pPr>
              <a:buNone/>
            </a:pPr>
            <a:r>
              <a:rPr lang="pl-PL" dirty="0"/>
              <a:t>- Kierownik urzędu </a:t>
            </a:r>
            <a:r>
              <a:rPr lang="pl-PL" i="1" dirty="0"/>
              <a:t>stanu cywilnego</a:t>
            </a:r>
            <a:r>
              <a:rPr lang="pl-PL" dirty="0"/>
              <a:t> w czasie przyjmowania oświadczeń o wstąpieniu w związek małżeński nosi łańcuch z wizerunkiem orła.</a:t>
            </a:r>
          </a:p>
          <a:p>
            <a:pPr>
              <a:buNone/>
            </a:pPr>
            <a:r>
              <a:rPr lang="pl-PL" dirty="0"/>
              <a:t>- Wszyscy obecni przy składaniu oświadczeń o wstąpieniu w związek małżeński przyjmują pozycję stojącą, z wyjątkiem osób, które ze względu na </a:t>
            </a:r>
            <a:r>
              <a:rPr lang="pl-PL" i="1" dirty="0"/>
              <a:t>stan</a:t>
            </a:r>
            <a:r>
              <a:rPr lang="pl-PL" dirty="0"/>
              <a:t> zdrowia lub podeszły wiek nie mogą jej przyjąć. (art. 85 ust. 1-3 </a:t>
            </a:r>
            <a:r>
              <a:rPr lang="pl-PL" dirty="0" err="1"/>
              <a:t>asc</a:t>
            </a:r>
            <a:r>
              <a:rPr lang="pl-PL" dirty="0"/>
              <a:t>)</a:t>
            </a:r>
          </a:p>
          <a:p>
            <a:pPr>
              <a:buNone/>
            </a:pPr>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lnSpcReduction="10000"/>
          </a:bodyPr>
          <a:lstStyle/>
          <a:p>
            <a:pPr algn="ctr">
              <a:buNone/>
            </a:pPr>
            <a:r>
              <a:rPr lang="pl-PL" b="1" dirty="0"/>
              <a:t>Rodzaje </a:t>
            </a:r>
            <a:r>
              <a:rPr lang="pl-PL" b="1" i="1" dirty="0"/>
              <a:t>aktów stanu cywilnego</a:t>
            </a:r>
          </a:p>
          <a:p>
            <a:pPr>
              <a:buNone/>
            </a:pPr>
            <a:r>
              <a:rPr lang="pl-PL" dirty="0"/>
              <a:t>Kierownik urzędu </a:t>
            </a:r>
            <a:r>
              <a:rPr lang="pl-PL" i="1" dirty="0"/>
              <a:t>stanu cywilnego</a:t>
            </a:r>
            <a:r>
              <a:rPr lang="pl-PL" dirty="0"/>
              <a:t> przyjmuje, na wniosek osoby zamierzającej zawrzeć małżeństwo, oświadczenia o wstąpieniu w związek małżeński poza urzędem </a:t>
            </a:r>
            <a:r>
              <a:rPr lang="pl-PL" i="1" dirty="0"/>
              <a:t>stanu cywilnego</a:t>
            </a:r>
            <a:r>
              <a:rPr lang="pl-PL" dirty="0"/>
              <a:t> w okręgu rejestracji </a:t>
            </a:r>
            <a:r>
              <a:rPr lang="pl-PL" i="1" dirty="0"/>
              <a:t>stanu cywilnego</a:t>
            </a:r>
            <a:r>
              <a:rPr lang="pl-PL" dirty="0"/>
              <a:t>, w którym jest on właściwy, </a:t>
            </a:r>
          </a:p>
          <a:p>
            <a:pPr>
              <a:buNone/>
            </a:pPr>
            <a:r>
              <a:rPr lang="pl-PL" dirty="0"/>
              <a:t>- jeżeli osoba ta jest w </a:t>
            </a:r>
            <a:r>
              <a:rPr lang="pl-PL" i="1" dirty="0"/>
              <a:t>stanie</a:t>
            </a:r>
            <a:r>
              <a:rPr lang="pl-PL" dirty="0"/>
              <a:t> zagrożenia życia lub zdrowia albo jest pozbawiona wolności. (art. 85 ust. 4 </a:t>
            </a:r>
            <a:r>
              <a:rPr lang="pl-PL" dirty="0" err="1"/>
              <a:t>asc</a:t>
            </a:r>
            <a:r>
              <a:rPr lang="pl-PL" dirty="0"/>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10000"/>
          </a:bodyPr>
          <a:lstStyle/>
          <a:p>
            <a:pPr algn="ctr">
              <a:buNone/>
            </a:pPr>
            <a:r>
              <a:rPr lang="pl-PL" b="1" dirty="0"/>
              <a:t>Rodzaje </a:t>
            </a:r>
            <a:r>
              <a:rPr lang="pl-PL" b="1" i="1" dirty="0"/>
              <a:t>aktów stanu cywilnego</a:t>
            </a:r>
          </a:p>
          <a:p>
            <a:pPr>
              <a:buNone/>
            </a:pPr>
            <a:r>
              <a:rPr lang="pl-PL" dirty="0"/>
              <a:t>Na wniosek osoby zamierzającej zawrzeć małżeństwo kierownik urzędu </a:t>
            </a:r>
            <a:r>
              <a:rPr lang="pl-PL" i="1" dirty="0"/>
              <a:t>stanu cywilnego</a:t>
            </a:r>
            <a:r>
              <a:rPr lang="pl-PL" dirty="0"/>
              <a:t> przyjmuje oświadczenia o wstąpieniu w związek małżeński poza urzędem </a:t>
            </a:r>
            <a:r>
              <a:rPr lang="pl-PL" i="1" dirty="0"/>
              <a:t>stanu cywilnego</a:t>
            </a:r>
            <a:r>
              <a:rPr lang="pl-PL" dirty="0"/>
              <a:t> w okręgu rejestracji </a:t>
            </a:r>
            <a:r>
              <a:rPr lang="pl-PL" i="1" dirty="0"/>
              <a:t>stanu cywilnego</a:t>
            </a:r>
            <a:r>
              <a:rPr lang="pl-PL" dirty="0"/>
              <a:t>, w którym jest on właściwy, jeżeli wskazane we wniosku miejsce zawarcia małżeństwa zapewnia zachowanie uroczystej formy jego zawarcia oraz bezpieczeństwo osób obecnych przy składaniu oświadczeń o wstąpieniu w związek małżeński. (art. 85 ust. 5 </a:t>
            </a:r>
            <a:r>
              <a:rPr lang="pl-PL" dirty="0" err="1"/>
              <a:t>asc</a:t>
            </a:r>
            <a:r>
              <a:rPr lang="pl-PL" dirty="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lnSpcReduction="10000"/>
          </a:bodyPr>
          <a:lstStyle/>
          <a:p>
            <a:pPr algn="ctr">
              <a:buNone/>
            </a:pPr>
            <a:r>
              <a:rPr lang="pl-PL" b="1" dirty="0"/>
              <a:t>Rodzaje </a:t>
            </a:r>
            <a:r>
              <a:rPr lang="pl-PL" b="1" i="1" dirty="0"/>
              <a:t>aktów stanu cywilnego</a:t>
            </a:r>
          </a:p>
          <a:p>
            <a:endParaRPr lang="pl-PL" dirty="0"/>
          </a:p>
          <a:p>
            <a:pPr>
              <a:buNone/>
            </a:pPr>
            <a:r>
              <a:rPr lang="pl-PL" dirty="0"/>
              <a:t>- Jeżeli przyjęcie oświadczeń o wstąpieniu w związek małżeński nastąpiło na wniosek w miejscu poza USC pobiera się opłatę dodatkową, która </a:t>
            </a:r>
            <a:r>
              <a:rPr lang="pl-PL" i="1" dirty="0"/>
              <a:t>stanowi</a:t>
            </a:r>
            <a:r>
              <a:rPr lang="pl-PL" dirty="0"/>
              <a:t> dochód gminy.</a:t>
            </a:r>
          </a:p>
          <a:p>
            <a:pPr>
              <a:buNone/>
            </a:pPr>
            <a:r>
              <a:rPr lang="pl-PL" dirty="0"/>
              <a:t>- Na realizację czynności tych czynności nie przyznaje się dotacji celowej z budżetu państwa. (art. 85 ust. 8-9 </a:t>
            </a:r>
            <a:r>
              <a:rPr lang="pl-PL" dirty="0" err="1"/>
              <a:t>asc</a:t>
            </a:r>
            <a:r>
              <a:rPr lang="pl-PL" dirty="0"/>
              <a:t>)</a:t>
            </a:r>
          </a:p>
          <a:p>
            <a:pPr>
              <a:buNone/>
            </a:pPr>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lnSpcReduction="10000"/>
          </a:bodyPr>
          <a:lstStyle/>
          <a:p>
            <a:pPr algn="ctr">
              <a:buNone/>
            </a:pPr>
            <a:r>
              <a:rPr lang="pl-PL" b="1" dirty="0"/>
              <a:t>Rodzaje </a:t>
            </a:r>
            <a:r>
              <a:rPr lang="pl-PL" b="1" i="1" dirty="0"/>
              <a:t>aktów stanu cywilnego</a:t>
            </a:r>
          </a:p>
          <a:p>
            <a:pPr algn="ctr">
              <a:buNone/>
            </a:pPr>
            <a:r>
              <a:rPr lang="pl-PL" dirty="0"/>
              <a:t>Zgłoszenie zgonu</a:t>
            </a:r>
          </a:p>
          <a:p>
            <a:pPr>
              <a:buNone/>
            </a:pPr>
            <a:r>
              <a:rPr lang="pl-PL" dirty="0"/>
              <a:t>Zgłoszenie zgonu następuje przez złożenie kierownikowi urzędu </a:t>
            </a:r>
            <a:r>
              <a:rPr lang="pl-PL" i="1" dirty="0"/>
              <a:t>stanu cywilnego</a:t>
            </a:r>
            <a:r>
              <a:rPr lang="pl-PL" dirty="0"/>
              <a:t> karty zgonu w terminie 3 dni od dnia jej sporządzenia. Jeżeli zgon nastąpił na skutek choroby zakaźnej, zgłoszenia zgonu dokonuje się w ciągu 24 godzin od zgonu. (art. 93 ust. 1 </a:t>
            </a:r>
            <a:r>
              <a:rPr lang="pl-PL" dirty="0" err="1"/>
              <a:t>asc</a:t>
            </a:r>
            <a:r>
              <a:rPr lang="pl-PL" dirty="0"/>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a:bodyPr>
          <a:lstStyle/>
          <a:p>
            <a:pPr algn="ctr">
              <a:buNone/>
            </a:pPr>
            <a:r>
              <a:rPr lang="pl-PL" b="1" dirty="0"/>
              <a:t>Rodzaje </a:t>
            </a:r>
            <a:r>
              <a:rPr lang="pl-PL" b="1" i="1" dirty="0"/>
              <a:t>aktów stanu cywilnego</a:t>
            </a:r>
          </a:p>
          <a:p>
            <a:pPr>
              <a:buNone/>
            </a:pPr>
            <a:r>
              <a:rPr lang="pl-PL" dirty="0"/>
              <a:t>Zgłoszenie zgonu dokumentuje się w formie protokołu, który podpisują zgłaszający zgon i kierownik urzędu </a:t>
            </a:r>
            <a:r>
              <a:rPr lang="pl-PL" i="1" dirty="0"/>
              <a:t>stanu cywilnego</a:t>
            </a:r>
            <a:r>
              <a:rPr lang="pl-PL" dirty="0"/>
              <a:t>. (art. 94 ust. 1 </a:t>
            </a:r>
            <a:r>
              <a:rPr lang="pl-PL" dirty="0" err="1"/>
              <a:t>asc</a:t>
            </a:r>
            <a:r>
              <a:rPr lang="pl-PL" dirty="0"/>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a:bodyPr>
          <a:lstStyle/>
          <a:p>
            <a:pPr algn="ctr">
              <a:buNone/>
            </a:pPr>
            <a:endParaRPr lang="pl-PL" sz="5400" dirty="0"/>
          </a:p>
          <a:p>
            <a:pPr algn="ctr">
              <a:buNone/>
            </a:pPr>
            <a:r>
              <a:rPr lang="pl-PL" sz="5400" dirty="0"/>
              <a:t>DZIĘKUJĘ ZA UWAGĘ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lstStyle/>
          <a:p>
            <a:pPr>
              <a:buNone/>
            </a:pPr>
            <a:r>
              <a:rPr lang="pl-PL" i="1" dirty="0"/>
              <a:t>Akty stanu cywilnego</a:t>
            </a:r>
            <a:r>
              <a:rPr lang="pl-PL" dirty="0"/>
              <a:t> stanowią wyłączny dowód zdarzeń w nich stwierdzonych; </a:t>
            </a:r>
          </a:p>
          <a:p>
            <a:pPr>
              <a:buNone/>
            </a:pPr>
            <a:r>
              <a:rPr lang="pl-PL" dirty="0"/>
              <a:t>ich niezgodność z prawdą może być udowodniona jedynie w postępowaniu sądowym.</a:t>
            </a:r>
          </a:p>
          <a:p>
            <a:pPr>
              <a:buNone/>
            </a:pPr>
            <a:r>
              <a:rPr lang="pl-PL" dirty="0"/>
              <a:t>(art. 3 </a:t>
            </a:r>
            <a:r>
              <a:rPr lang="pl-PL" dirty="0" err="1"/>
              <a:t>asc</a:t>
            </a:r>
            <a:r>
              <a:rPr lang="pl-PL" dirty="0"/>
              <a:t>).</a:t>
            </a:r>
          </a:p>
          <a:p>
            <a:pPr>
              <a:buNone/>
            </a:pP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lnSpcReduction="20000"/>
          </a:bodyPr>
          <a:lstStyle/>
          <a:p>
            <a:pPr>
              <a:buNone/>
            </a:pPr>
            <a:r>
              <a:rPr lang="pl-PL" i="1" dirty="0"/>
              <a:t>Akt stanu cywilnego</a:t>
            </a:r>
            <a:r>
              <a:rPr lang="pl-PL" dirty="0"/>
              <a:t> jest sporządzony z chwilą dokonania wpisu o urodzeniu, małżeństwie albo zgonie w rejestrze </a:t>
            </a:r>
            <a:r>
              <a:rPr lang="pl-PL" i="1" dirty="0"/>
              <a:t>stanu cywilnego</a:t>
            </a:r>
            <a:r>
              <a:rPr lang="pl-PL" dirty="0"/>
              <a:t>.</a:t>
            </a:r>
          </a:p>
          <a:p>
            <a:pPr>
              <a:buNone/>
            </a:pPr>
            <a:r>
              <a:rPr lang="pl-PL" sz="2000" dirty="0"/>
              <a:t>(art. 2 pkt. 4 </a:t>
            </a:r>
            <a:r>
              <a:rPr lang="pl-PL" sz="2000" dirty="0" err="1"/>
              <a:t>asc</a:t>
            </a:r>
            <a:r>
              <a:rPr lang="pl-PL" sz="2000" dirty="0"/>
              <a:t>).</a:t>
            </a:r>
          </a:p>
          <a:p>
            <a:pPr>
              <a:buNone/>
            </a:pPr>
            <a:r>
              <a:rPr lang="pl-PL" dirty="0"/>
              <a:t>Czynności z zakresu rejestracji </a:t>
            </a:r>
            <a:r>
              <a:rPr lang="pl-PL" i="1" dirty="0"/>
              <a:t>stanu cywilnego</a:t>
            </a:r>
            <a:r>
              <a:rPr lang="pl-PL" dirty="0"/>
              <a:t> innych niż </a:t>
            </a:r>
            <a:r>
              <a:rPr lang="pl-PL" i="1" dirty="0"/>
              <a:t>akty stanu cywilnego</a:t>
            </a:r>
            <a:r>
              <a:rPr lang="pl-PL" dirty="0"/>
              <a:t> dokonuje się w formie decyzji administracyjnej albo czynności materialno-technicznej. </a:t>
            </a:r>
            <a:r>
              <a:rPr lang="pl-PL" sz="2000" dirty="0"/>
              <a:t>(art. 2 pkt. 5 </a:t>
            </a:r>
            <a:r>
              <a:rPr lang="pl-PL" sz="2000" dirty="0" err="1"/>
              <a:t>asc</a:t>
            </a:r>
            <a:r>
              <a:rPr lang="pl-PL" sz="2000" dirty="0"/>
              <a:t>).</a:t>
            </a:r>
          </a:p>
          <a:p>
            <a:pPr>
              <a:buNone/>
            </a:pPr>
            <a:r>
              <a:rPr lang="pl-PL" dirty="0"/>
              <a:t>Odmowa dokonania czynności z zakresu rejestracji </a:t>
            </a:r>
            <a:r>
              <a:rPr lang="pl-PL" i="1" dirty="0"/>
              <a:t>stanu cywilnego</a:t>
            </a:r>
            <a:r>
              <a:rPr lang="pl-PL" dirty="0"/>
              <a:t> następuje w formie decyzji administracyjnej. </a:t>
            </a:r>
            <a:r>
              <a:rPr lang="pl-PL" sz="2200" dirty="0"/>
              <a:t>(art. 2 pkt. 6 </a:t>
            </a:r>
            <a:r>
              <a:rPr lang="pl-PL" sz="2200" dirty="0" err="1"/>
              <a:t>asc</a:t>
            </a:r>
            <a:r>
              <a:rPr lang="pl-PL" sz="2200" dirty="0"/>
              <a:t>).</a:t>
            </a:r>
          </a:p>
          <a:p>
            <a:pPr>
              <a:buNone/>
            </a:pPr>
            <a:endParaRPr lang="pl-PL" dirty="0"/>
          </a:p>
          <a:p>
            <a:pPr>
              <a:buNone/>
            </a:pP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85000" lnSpcReduction="10000"/>
          </a:bodyPr>
          <a:lstStyle/>
          <a:p>
            <a:pPr algn="ctr">
              <a:buNone/>
            </a:pPr>
            <a:r>
              <a:rPr lang="pl-PL" sz="2800" b="1" dirty="0"/>
              <a:t>Obowiązki sądów i organów administracji publicznej</a:t>
            </a:r>
          </a:p>
          <a:p>
            <a:pPr marL="514350" indent="-514350">
              <a:buAutoNum type="arabicPeriod"/>
            </a:pPr>
            <a:r>
              <a:rPr lang="pl-PL" sz="2800" b="1" dirty="0"/>
              <a:t>Sądy</a:t>
            </a:r>
            <a:r>
              <a:rPr lang="pl-PL" sz="2800" dirty="0"/>
              <a:t> przekazują </a:t>
            </a:r>
            <a:r>
              <a:rPr lang="pl-PL" sz="2800" b="1" dirty="0"/>
              <a:t>urzędom </a:t>
            </a:r>
            <a:r>
              <a:rPr lang="pl-PL" sz="2800" b="1" i="1" dirty="0"/>
              <a:t>stanu cywilnego</a:t>
            </a:r>
            <a:r>
              <a:rPr lang="pl-PL" sz="2800" b="1" dirty="0"/>
              <a:t> </a:t>
            </a:r>
          </a:p>
          <a:p>
            <a:pPr marL="514350" indent="-514350">
              <a:buNone/>
            </a:pPr>
            <a:r>
              <a:rPr lang="pl-PL" sz="2800" b="1" dirty="0"/>
              <a:t>- </a:t>
            </a:r>
            <a:r>
              <a:rPr lang="pl-PL" sz="2800" dirty="0"/>
              <a:t>odpisy prawomocnych orzeczeń stanowiących podstawę sporządzenia </a:t>
            </a:r>
            <a:r>
              <a:rPr lang="pl-PL" sz="2800" i="1" dirty="0"/>
              <a:t>aktu stanu cywilnego</a:t>
            </a:r>
            <a:r>
              <a:rPr lang="pl-PL" sz="2800" dirty="0"/>
              <a:t> lub mających wpływ na treść lub ważność </a:t>
            </a:r>
            <a:r>
              <a:rPr lang="pl-PL" sz="2800" i="1" dirty="0"/>
              <a:t>aktu stanu cywilnego</a:t>
            </a:r>
            <a:r>
              <a:rPr lang="pl-PL" sz="2800" dirty="0"/>
              <a:t> wraz z adnotacją o dacie uprawomocnienia się tych orzeczeń, w terminie 7 dni od dnia uprawomocnienia się orzeczenia.</a:t>
            </a:r>
          </a:p>
          <a:p>
            <a:pPr>
              <a:buNone/>
            </a:pPr>
            <a:r>
              <a:rPr lang="pl-PL" sz="2800" dirty="0"/>
              <a:t>2. </a:t>
            </a:r>
            <a:r>
              <a:rPr lang="pl-PL" sz="2800" b="1" dirty="0"/>
              <a:t>Organy administracji publicznej </a:t>
            </a:r>
            <a:r>
              <a:rPr lang="pl-PL" sz="2800" dirty="0"/>
              <a:t>przekazują </a:t>
            </a:r>
            <a:r>
              <a:rPr lang="pl-PL" sz="2800" b="1" dirty="0"/>
              <a:t>urzędom </a:t>
            </a:r>
            <a:r>
              <a:rPr lang="pl-PL" sz="2800" b="1" i="1" dirty="0"/>
              <a:t>stanu cywilnego</a:t>
            </a:r>
            <a:r>
              <a:rPr lang="pl-PL" sz="2800" dirty="0"/>
              <a:t> </a:t>
            </a:r>
          </a:p>
          <a:p>
            <a:pPr>
              <a:buNone/>
            </a:pPr>
            <a:r>
              <a:rPr lang="pl-PL" sz="2800" dirty="0"/>
              <a:t>- odpisy decyzji administracyjnych mających wpływ na treść lub ważność </a:t>
            </a:r>
            <a:r>
              <a:rPr lang="pl-PL" sz="2800" i="1" dirty="0"/>
              <a:t>aktu stanu cywilnego</a:t>
            </a:r>
            <a:r>
              <a:rPr lang="pl-PL" sz="2800" dirty="0"/>
              <a:t> w terminie 7 dni od dnia, w którym decyzja stała się ostateczna, </a:t>
            </a:r>
            <a:r>
              <a:rPr lang="pl-PL" sz="2400" dirty="0"/>
              <a:t>(art. 4 </a:t>
            </a:r>
            <a:r>
              <a:rPr lang="pl-PL" sz="2400" dirty="0" err="1"/>
              <a:t>asc</a:t>
            </a:r>
            <a:r>
              <a:rPr lang="pl-PL" sz="2400" dirty="0"/>
              <a:t>).</a:t>
            </a:r>
            <a:endParaRPr lang="pl-PL" sz="2800" dirty="0"/>
          </a:p>
          <a:p>
            <a:pPr>
              <a:buNone/>
            </a:pPr>
            <a:endParaRPr lang="pl-PL"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a:bodyPr>
          <a:lstStyle/>
          <a:p>
            <a:pPr algn="ctr">
              <a:buNone/>
            </a:pPr>
            <a:r>
              <a:rPr lang="pl-PL" sz="5100" b="1" dirty="0"/>
              <a:t>Urzędy </a:t>
            </a:r>
            <a:r>
              <a:rPr lang="pl-PL" sz="5100" b="1" i="1" dirty="0"/>
              <a:t>stanu cywilnego</a:t>
            </a:r>
            <a:endParaRPr lang="pl-PL" sz="5100" b="1" dirty="0"/>
          </a:p>
          <a:p>
            <a:pPr marL="514350" indent="-514350">
              <a:buAutoNum type="arabicPeriod"/>
            </a:pPr>
            <a:r>
              <a:rPr lang="pl-PL" dirty="0"/>
              <a:t>Rejestracja </a:t>
            </a:r>
            <a:r>
              <a:rPr lang="pl-PL" i="1" dirty="0"/>
              <a:t>stanu cywilnego</a:t>
            </a:r>
            <a:r>
              <a:rPr lang="pl-PL" dirty="0"/>
              <a:t> jest wykonywana przez gminy w urzędach </a:t>
            </a:r>
            <a:r>
              <a:rPr lang="pl-PL" i="1" dirty="0"/>
              <a:t>stanu cywilnego</a:t>
            </a:r>
            <a:endParaRPr lang="pl-PL" dirty="0"/>
          </a:p>
          <a:p>
            <a:pPr marL="514350" indent="-514350">
              <a:buAutoNum type="arabicPeriod"/>
            </a:pPr>
            <a:r>
              <a:rPr lang="pl-PL" dirty="0"/>
              <a:t>jako zadanie zlecone z zakresu administracji rządowej.</a:t>
            </a:r>
          </a:p>
          <a:p>
            <a:pPr marL="514350" indent="-514350">
              <a:buAutoNum type="arabicPeriod"/>
            </a:pPr>
            <a:r>
              <a:rPr lang="pl-PL" dirty="0"/>
              <a:t>Gmina jest okręgiem rejestracji </a:t>
            </a:r>
            <a:r>
              <a:rPr lang="pl-PL" i="1" dirty="0"/>
              <a:t>stanu cywilnego</a:t>
            </a:r>
            <a:r>
              <a:rPr lang="pl-PL" dirty="0"/>
              <a:t>.</a:t>
            </a:r>
          </a:p>
          <a:p>
            <a:pPr marL="514350" indent="-514350">
              <a:buAutoNum type="arabicPeriod"/>
            </a:pPr>
            <a:r>
              <a:rPr lang="pl-PL" dirty="0"/>
              <a:t>Kierownikiem urzędu </a:t>
            </a:r>
            <a:r>
              <a:rPr lang="pl-PL" i="1" dirty="0"/>
              <a:t>stanu cywilnego</a:t>
            </a:r>
            <a:r>
              <a:rPr lang="pl-PL" dirty="0"/>
              <a:t> jest wójt (burmistrz, prezydent miasta). (art. 6 </a:t>
            </a:r>
            <a:r>
              <a:rPr lang="pl-PL" dirty="0" err="1"/>
              <a:t>asc</a:t>
            </a:r>
            <a:r>
              <a:rPr lang="pl-PL" dirty="0"/>
              <a:t>).</a:t>
            </a:r>
          </a:p>
          <a:p>
            <a:pPr>
              <a:buNone/>
            </a:pP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AKTY STANU CYWILNEGO </a:t>
            </a:r>
          </a:p>
        </p:txBody>
      </p:sp>
      <p:sp>
        <p:nvSpPr>
          <p:cNvPr id="3" name="Symbol zastępczy zawartości 2"/>
          <p:cNvSpPr>
            <a:spLocks noGrp="1"/>
          </p:cNvSpPr>
          <p:nvPr>
            <p:ph idx="1"/>
          </p:nvPr>
        </p:nvSpPr>
        <p:spPr/>
        <p:txBody>
          <a:bodyPr>
            <a:normAutofit fontScale="92500"/>
          </a:bodyPr>
          <a:lstStyle/>
          <a:p>
            <a:pPr algn="ctr">
              <a:buNone/>
            </a:pPr>
            <a:r>
              <a:rPr lang="pl-PL" b="1" dirty="0"/>
              <a:t>Uprawnienia kierownika urzędu </a:t>
            </a:r>
            <a:r>
              <a:rPr lang="pl-PL" b="1" i="1" dirty="0"/>
              <a:t>stanu cywilnego</a:t>
            </a:r>
            <a:endParaRPr lang="pl-PL" b="1" dirty="0"/>
          </a:p>
          <a:p>
            <a:pPr>
              <a:buNone/>
            </a:pPr>
            <a:r>
              <a:rPr lang="pl-PL" dirty="0"/>
              <a:t>1. Czynności z zakresu rejestracji </a:t>
            </a:r>
            <a:r>
              <a:rPr lang="pl-PL" i="1" dirty="0"/>
              <a:t>stanu cywilnego</a:t>
            </a:r>
            <a:r>
              <a:rPr lang="pl-PL" dirty="0"/>
              <a:t> są dokonywane przez kierownika urzędu </a:t>
            </a:r>
            <a:r>
              <a:rPr lang="pl-PL" i="1" dirty="0"/>
              <a:t>stanu cywilnego</a:t>
            </a:r>
            <a:r>
              <a:rPr lang="pl-PL" dirty="0"/>
              <a:t> lub zastępcę kierownika urzędu </a:t>
            </a:r>
            <a:r>
              <a:rPr lang="pl-PL" i="1" dirty="0"/>
              <a:t>stanu cywilnego</a:t>
            </a:r>
            <a:r>
              <a:rPr lang="pl-PL" dirty="0"/>
              <a:t>.</a:t>
            </a:r>
          </a:p>
          <a:p>
            <a:pPr>
              <a:buNone/>
            </a:pPr>
            <a:r>
              <a:rPr lang="pl-PL" dirty="0"/>
              <a:t>2.Uprawnienia i obowiązki kierownika urzędu </a:t>
            </a:r>
            <a:r>
              <a:rPr lang="pl-PL" i="1" dirty="0"/>
              <a:t>stanu cywilnego</a:t>
            </a:r>
            <a:r>
              <a:rPr lang="pl-PL" dirty="0"/>
              <a:t> przysługują i są wykonywane również przez zastępcę kierownika urzędu </a:t>
            </a:r>
            <a:r>
              <a:rPr lang="pl-PL" i="1" dirty="0"/>
              <a:t>stanu cywilnego</a:t>
            </a:r>
            <a:r>
              <a:rPr lang="pl-PL" dirty="0"/>
              <a:t>. (art. 9 </a:t>
            </a:r>
            <a:r>
              <a:rPr lang="pl-PL" dirty="0" err="1"/>
              <a:t>asc</a:t>
            </a:r>
            <a:r>
              <a:rPr lang="pl-PL" dirty="0"/>
              <a:t>).</a:t>
            </a:r>
          </a:p>
          <a:p>
            <a:pPr>
              <a:buNone/>
            </a:pP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3194</Words>
  <Application>Microsoft Office PowerPoint</Application>
  <PresentationFormat>Pokaz na ekranie (4:3)</PresentationFormat>
  <Paragraphs>243</Paragraphs>
  <Slides>47</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47</vt:i4>
      </vt:variant>
    </vt:vector>
  </HeadingPairs>
  <TitlesOfParts>
    <vt:vector size="50" baseType="lpstr">
      <vt:lpstr>Arial</vt:lpstr>
      <vt:lpstr>Calibri</vt:lpstr>
      <vt:lpstr>Motyw pakietu Office</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AKTY STANU CYWILNEGO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AKTY STANU CYWILNEGO</dc:title>
  <dc:creator>Maciek</dc:creator>
  <cp:lastModifiedBy>Maciej Błażewski</cp:lastModifiedBy>
  <cp:revision>16</cp:revision>
  <dcterms:created xsi:type="dcterms:W3CDTF">2015-04-21T22:13:18Z</dcterms:created>
  <dcterms:modified xsi:type="dcterms:W3CDTF">2022-03-02T23:15:45Z</dcterms:modified>
</cp:coreProperties>
</file>