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1" r:id="rId4"/>
    <p:sldId id="270" r:id="rId5"/>
    <p:sldId id="269" r:id="rId6"/>
    <p:sldId id="267" r:id="rId7"/>
    <p:sldId id="266" r:id="rId8"/>
    <p:sldId id="265" r:id="rId9"/>
    <p:sldId id="264" r:id="rId10"/>
    <p:sldId id="263" r:id="rId11"/>
    <p:sldId id="262" r:id="rId12"/>
    <p:sldId id="276" r:id="rId13"/>
    <p:sldId id="274" r:id="rId14"/>
    <p:sldId id="273" r:id="rId15"/>
    <p:sldId id="272" r:id="rId16"/>
    <p:sldId id="280" r:id="rId17"/>
    <p:sldId id="279" r:id="rId18"/>
    <p:sldId id="278" r:id="rId19"/>
    <p:sldId id="277" r:id="rId20"/>
    <p:sldId id="260" r:id="rId21"/>
    <p:sldId id="284" r:id="rId22"/>
    <p:sldId id="283" r:id="rId23"/>
    <p:sldId id="299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03.03.2022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03.03.2022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03.03.2022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03.03.2022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03.03.2022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Zmiana imienia i nazwiska 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/>
              <a:t>PRZESŁANKI NEGATYWNE </a:t>
            </a:r>
          </a:p>
          <a:p>
            <a:pPr>
              <a:buNone/>
            </a:pPr>
            <a:r>
              <a:rPr lang="pl-PL" i="1" dirty="0"/>
              <a:t>Zmiany nazwiska</a:t>
            </a:r>
            <a:r>
              <a:rPr lang="pl-PL" dirty="0"/>
              <a:t> nie dokonuje się w przypadku ubiegania się o </a:t>
            </a:r>
            <a:r>
              <a:rPr lang="pl-PL" i="1" dirty="0"/>
              <a:t>zmianę</a:t>
            </a:r>
          </a:p>
          <a:p>
            <a:pPr>
              <a:buNone/>
            </a:pPr>
            <a:r>
              <a:rPr lang="pl-PL" i="1" dirty="0"/>
              <a:t>- </a:t>
            </a:r>
            <a:r>
              <a:rPr lang="pl-PL" dirty="0"/>
              <a:t> na </a:t>
            </a:r>
            <a:r>
              <a:rPr lang="pl-PL" i="1" dirty="0"/>
              <a:t>nazwisko</a:t>
            </a:r>
            <a:r>
              <a:rPr lang="pl-PL" dirty="0"/>
              <a:t> </a:t>
            </a:r>
            <a:r>
              <a:rPr lang="pl-PL" b="1" dirty="0"/>
              <a:t>historyczne, wsławione w dziedzinie kultury, nauki, działalności politycznej, społecznej albo wojskowej</a:t>
            </a:r>
            <a:r>
              <a:rPr lang="pl-PL" dirty="0"/>
              <a:t>, </a:t>
            </a:r>
          </a:p>
          <a:p>
            <a:pPr>
              <a:buFontTx/>
              <a:buChar char="-"/>
            </a:pPr>
            <a:r>
              <a:rPr lang="pl-PL" dirty="0"/>
              <a:t>chyba że osoba ubiegająca się o </a:t>
            </a:r>
            <a:r>
              <a:rPr lang="pl-PL" i="1" dirty="0"/>
              <a:t>zmianę nazwiska</a:t>
            </a:r>
            <a:r>
              <a:rPr lang="pl-PL" dirty="0"/>
              <a:t> posiada członków rodziny o tym </a:t>
            </a:r>
            <a:r>
              <a:rPr lang="pl-PL" i="1" dirty="0"/>
              <a:t>nazwisku</a:t>
            </a:r>
            <a:r>
              <a:rPr lang="pl-PL" dirty="0"/>
              <a:t>. </a:t>
            </a:r>
          </a:p>
          <a:p>
            <a:pPr>
              <a:buNone/>
            </a:pPr>
            <a:r>
              <a:rPr lang="pl-PL" dirty="0"/>
              <a:t>(art. 5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  <a:p>
            <a:pPr>
              <a:buFontTx/>
              <a:buChar char="-"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PRZESŁANKI NEGATYWNE </a:t>
            </a:r>
            <a:endParaRPr lang="pl-PL" dirty="0"/>
          </a:p>
          <a:p>
            <a:pPr marL="514350" indent="-514350">
              <a:buAutoNum type="arabicPeriod"/>
            </a:pPr>
            <a:r>
              <a:rPr lang="pl-PL" dirty="0"/>
              <a:t>Po </a:t>
            </a:r>
            <a:r>
              <a:rPr lang="pl-PL" i="1" dirty="0"/>
              <a:t>zmianie nazwiska</a:t>
            </a:r>
            <a:r>
              <a:rPr lang="pl-PL" dirty="0"/>
              <a:t>, z zastrzeżeniem art. 4 ust. 1 </a:t>
            </a:r>
            <a:r>
              <a:rPr lang="pl-PL" dirty="0" err="1"/>
              <a:t>pkt</a:t>
            </a:r>
            <a:r>
              <a:rPr lang="pl-PL" dirty="0"/>
              <a:t> 4, </a:t>
            </a:r>
            <a:r>
              <a:rPr lang="pl-PL" i="1" dirty="0"/>
              <a:t>nazwisko</a:t>
            </a:r>
            <a:r>
              <a:rPr lang="pl-PL" dirty="0"/>
              <a:t> nie może składać się z więcej niż dwóch członów.</a:t>
            </a:r>
          </a:p>
          <a:p>
            <a:pPr marL="514350" indent="-514350">
              <a:buNone/>
            </a:pPr>
            <a:r>
              <a:rPr lang="pl-PL" dirty="0"/>
              <a:t>- art. 4 ust. 1 </a:t>
            </a:r>
            <a:r>
              <a:rPr lang="pl-PL" dirty="0" err="1"/>
              <a:t>pkt</a:t>
            </a:r>
            <a:r>
              <a:rPr lang="pl-PL" dirty="0"/>
              <a:t> 4 – zmiana na </a:t>
            </a:r>
            <a:r>
              <a:rPr lang="pl-PL" dirty="0" err="1"/>
              <a:t>na</a:t>
            </a:r>
            <a:r>
              <a:rPr lang="pl-PL" dirty="0"/>
              <a:t> </a:t>
            </a:r>
            <a:r>
              <a:rPr lang="pl-PL" i="1" dirty="0"/>
              <a:t>imię</a:t>
            </a:r>
            <a:r>
              <a:rPr lang="pl-PL" dirty="0"/>
              <a:t> lub </a:t>
            </a:r>
            <a:r>
              <a:rPr lang="pl-PL" i="1" dirty="0"/>
              <a:t>nazwisko</a:t>
            </a:r>
            <a:r>
              <a:rPr lang="pl-PL" dirty="0"/>
              <a:t> noszone zgodnie z przepisami prawa państwa, którego obywatelstwo również się posiada.</a:t>
            </a:r>
          </a:p>
          <a:p>
            <a:pPr>
              <a:buNone/>
            </a:pPr>
            <a:r>
              <a:rPr lang="pl-PL" dirty="0"/>
              <a:t>2. Po </a:t>
            </a:r>
            <a:r>
              <a:rPr lang="pl-PL" i="1" dirty="0"/>
              <a:t>zmianie imienia</a:t>
            </a:r>
            <a:r>
              <a:rPr lang="pl-PL" dirty="0"/>
              <a:t> można mieć najwyżej dwa </a:t>
            </a:r>
            <a:r>
              <a:rPr lang="pl-PL" i="1" dirty="0"/>
              <a:t>imiona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(art. 6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dirty="0"/>
              <a:t>ZAKRES ZMIANY</a:t>
            </a:r>
          </a:p>
          <a:p>
            <a:pPr marL="514350" indent="-514350">
              <a:buAutoNum type="arabicPeriod"/>
            </a:pPr>
            <a:r>
              <a:rPr lang="pl-PL" i="1" dirty="0"/>
              <a:t>Zmiana nazwiska</a:t>
            </a:r>
            <a:r>
              <a:rPr lang="pl-PL" dirty="0"/>
              <a:t> może dotyczyć:</a:t>
            </a:r>
          </a:p>
          <a:p>
            <a:pPr marL="514350" indent="-514350">
              <a:buFontTx/>
              <a:buChar char="-"/>
            </a:pPr>
            <a:r>
              <a:rPr lang="pl-PL" i="1" dirty="0"/>
              <a:t>nazwiska</a:t>
            </a:r>
            <a:r>
              <a:rPr lang="pl-PL" dirty="0"/>
              <a:t> noszonego aktualnie lub </a:t>
            </a:r>
          </a:p>
          <a:p>
            <a:pPr marL="514350" indent="-514350">
              <a:buFontTx/>
              <a:buChar char="-"/>
            </a:pPr>
            <a:r>
              <a:rPr lang="pl-PL" i="1" dirty="0"/>
              <a:t>nazwiska</a:t>
            </a:r>
            <a:r>
              <a:rPr lang="pl-PL" dirty="0"/>
              <a:t> rodowego.</a:t>
            </a:r>
          </a:p>
          <a:p>
            <a:pPr>
              <a:buNone/>
            </a:pPr>
            <a:r>
              <a:rPr lang="pl-PL" dirty="0"/>
              <a:t>2. </a:t>
            </a:r>
            <a:r>
              <a:rPr lang="pl-PL" i="1" dirty="0"/>
              <a:t>Zmiana nazwiska</a:t>
            </a:r>
            <a:r>
              <a:rPr lang="pl-PL" dirty="0"/>
              <a:t> noszonego po zawarciu małżeństwa, gdy jest ono tożsame z </a:t>
            </a:r>
            <a:r>
              <a:rPr lang="pl-PL" i="1" dirty="0"/>
              <a:t>nazwiskiem</a:t>
            </a:r>
            <a:r>
              <a:rPr lang="pl-PL" dirty="0"/>
              <a:t> rodowym, rozciąga się na </a:t>
            </a:r>
            <a:r>
              <a:rPr lang="pl-PL" i="1" dirty="0"/>
              <a:t>nazwisko</a:t>
            </a:r>
            <a:r>
              <a:rPr lang="pl-PL" dirty="0"/>
              <a:t> rodowe wyłącznie na wyraźne żądanie osoby ubiegającej się o </a:t>
            </a:r>
            <a:r>
              <a:rPr lang="pl-PL" i="1" dirty="0"/>
              <a:t>zmianę nazwiska</a:t>
            </a:r>
            <a:r>
              <a:rPr lang="pl-PL" dirty="0"/>
              <a:t>. (art. 7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ZAKRES ZMIANY</a:t>
            </a:r>
          </a:p>
          <a:p>
            <a:pPr>
              <a:buNone/>
            </a:pPr>
            <a:r>
              <a:rPr lang="pl-PL" i="1" dirty="0"/>
              <a:t>Zmiana nazwiska</a:t>
            </a:r>
            <a:r>
              <a:rPr lang="pl-PL" dirty="0"/>
              <a:t> obojga rodziców rozciąga się na małoletnie dzieci i na dzieci, które zrodzą się z tego małżeństwa;</a:t>
            </a:r>
          </a:p>
          <a:p>
            <a:pPr>
              <a:buNone/>
            </a:pPr>
            <a:r>
              <a:rPr lang="pl-PL" dirty="0"/>
              <a:t> (art. 8 ust. 1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ZAKRES ZMIANY – zgodna na zmianę </a:t>
            </a:r>
          </a:p>
          <a:p>
            <a:pPr>
              <a:buNone/>
            </a:pPr>
            <a:r>
              <a:rPr lang="pl-PL" b="1" dirty="0"/>
              <a:t> </a:t>
            </a:r>
            <a:r>
              <a:rPr lang="pl-PL" i="1" dirty="0"/>
              <a:t>Zmiana nazwiska</a:t>
            </a:r>
            <a:r>
              <a:rPr lang="pl-PL" dirty="0"/>
              <a:t> lub </a:t>
            </a:r>
            <a:r>
              <a:rPr lang="pl-PL" i="1" dirty="0"/>
              <a:t>nazwiska</a:t>
            </a:r>
            <a:r>
              <a:rPr lang="pl-PL" dirty="0"/>
              <a:t> rodowego jednego z rodziców rozciąga się na małoletnie dzieci i na dzieci, które pochodzą od tych samych rodziców, </a:t>
            </a:r>
          </a:p>
          <a:p>
            <a:pPr>
              <a:buFontTx/>
              <a:buChar char="-"/>
            </a:pPr>
            <a:r>
              <a:rPr lang="pl-PL" dirty="0"/>
              <a:t>pod warunkiem że drugi z rodziców wyraził na to zgodę, </a:t>
            </a:r>
          </a:p>
          <a:p>
            <a:pPr>
              <a:buFontTx/>
              <a:buChar char="-"/>
            </a:pPr>
            <a:r>
              <a:rPr lang="pl-PL" dirty="0"/>
              <a:t>chyba że nie ma on pełnej zdolności do czynności prawnych lub jest pozbawiony władzy rodzicielskiej albo nie żyje. </a:t>
            </a:r>
          </a:p>
          <a:p>
            <a:pPr>
              <a:buFontTx/>
              <a:buChar char="-"/>
            </a:pPr>
            <a:r>
              <a:rPr lang="pl-PL" dirty="0"/>
              <a:t>Jeżeli w chwili </a:t>
            </a:r>
            <a:r>
              <a:rPr lang="pl-PL" i="1" dirty="0"/>
              <a:t>zmiany nazwiska</a:t>
            </a:r>
            <a:r>
              <a:rPr lang="pl-PL" dirty="0"/>
              <a:t> dziecko ukończyło 13 lat, do </a:t>
            </a:r>
            <a:r>
              <a:rPr lang="pl-PL" i="1" dirty="0"/>
              <a:t>zmiany nazwiska</a:t>
            </a:r>
            <a:r>
              <a:rPr lang="pl-PL" dirty="0"/>
              <a:t> dziecka jest potrzebne także wyrażenie zgody przez dziecko. </a:t>
            </a:r>
          </a:p>
          <a:p>
            <a:pPr>
              <a:buNone/>
            </a:pPr>
            <a:r>
              <a:rPr lang="pl-PL" dirty="0"/>
              <a:t> (art. 8 ust. 2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Zgoda na zmianę </a:t>
            </a:r>
          </a:p>
          <a:p>
            <a:pPr>
              <a:buNone/>
            </a:pPr>
            <a:r>
              <a:rPr lang="pl-PL" dirty="0"/>
              <a:t>W przypadku braku porozumienia między rodzicami dziecka </a:t>
            </a:r>
          </a:p>
          <a:p>
            <a:pPr>
              <a:buFontTx/>
              <a:buChar char="-"/>
            </a:pPr>
            <a:r>
              <a:rPr lang="pl-PL" dirty="0"/>
              <a:t>każde z rodziców może zwrócić się do sądu opiekuńczego o wyrażenie zgody na </a:t>
            </a:r>
            <a:r>
              <a:rPr lang="pl-PL" i="1" dirty="0"/>
              <a:t>zmianę nazwiska</a:t>
            </a:r>
            <a:r>
              <a:rPr lang="pl-PL" dirty="0"/>
              <a:t> dziecka. </a:t>
            </a:r>
          </a:p>
          <a:p>
            <a:pPr>
              <a:buNone/>
            </a:pPr>
            <a:r>
              <a:rPr lang="pl-PL" dirty="0"/>
              <a:t> (art. 8 ust. 3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Zgoda na zmianę </a:t>
            </a:r>
          </a:p>
          <a:p>
            <a:pPr>
              <a:buNone/>
            </a:pPr>
            <a:r>
              <a:rPr lang="pl-PL" dirty="0"/>
              <a:t>Zgodę na zmianę nazwiska dziecko wyraża osobiście do protokołu przed kierownikiem urzędu stanu cywilnego albo jego zastępcą lub na piśmie utrwalonym w postaci papierowej, opatrzonym podpisem własnoręcznym, poświadczonym za zgodność podpisu przez notariusza. </a:t>
            </a:r>
          </a:p>
          <a:p>
            <a:pPr>
              <a:buNone/>
            </a:pPr>
            <a:r>
              <a:rPr lang="pl-PL" dirty="0"/>
              <a:t>Dzieci zamieszkałe poza granicami Rzeczypospolitej Polskiej mogą wyrazić zgodę za pośrednictwem konsula Rzeczypospolitej Polskiej.</a:t>
            </a:r>
          </a:p>
          <a:p>
            <a:pPr>
              <a:buNone/>
            </a:pPr>
            <a:r>
              <a:rPr lang="pl-PL" dirty="0"/>
              <a:t>(art. 8 ust. 4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Zgoda na zmianę </a:t>
            </a:r>
          </a:p>
          <a:p>
            <a:pPr>
              <a:buNone/>
            </a:pPr>
            <a:r>
              <a:rPr lang="pl-PL" dirty="0"/>
              <a:t>Rodzic wyraża zgodę na zmianę nazwiska dziecka osobiście do protokołu przed kierownikiem urzędu stanu cywilnego albo jego zastępcą lub na piśmie utrwalonym w postaci papierowej, opatrzonym podpisem własnoręcznym, poświadczonym za zgodność podpisu przez notariusza lub na piśmie utrwalonym w postaci elektronicznej, opatrzonym kwalifikowanym podpisem elektronicznym, podpisem zaufanym albo podpisem osobistym. </a:t>
            </a:r>
          </a:p>
          <a:p>
            <a:pPr>
              <a:buNone/>
            </a:pPr>
            <a:r>
              <a:rPr lang="pl-PL" dirty="0"/>
              <a:t>Osoby zamieszkałe poza granicami Rzeczypospolitej Polskiej mogą wyrazić zgodę za pośrednictwem konsula Rzeczypospolitej Polskiej.</a:t>
            </a:r>
          </a:p>
          <a:p>
            <a:pPr>
              <a:buNone/>
            </a:pPr>
            <a:r>
              <a:rPr lang="pl-PL" dirty="0"/>
              <a:t>(art. 8 ust. 5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/>
              <a:t>TRYB POSTĘPOWANIA </a:t>
            </a:r>
          </a:p>
          <a:p>
            <a:pPr>
              <a:buNone/>
            </a:pPr>
            <a:r>
              <a:rPr lang="pl-PL" dirty="0"/>
              <a:t>1. </a:t>
            </a:r>
            <a:r>
              <a:rPr lang="pl-PL" i="1" dirty="0"/>
              <a:t>Zmiana imienia</a:t>
            </a:r>
            <a:r>
              <a:rPr lang="pl-PL" dirty="0"/>
              <a:t> lub </a:t>
            </a:r>
            <a:r>
              <a:rPr lang="pl-PL" i="1" dirty="0"/>
              <a:t>nazwiska</a:t>
            </a:r>
            <a:r>
              <a:rPr lang="pl-PL" dirty="0"/>
              <a:t> następuje na </a:t>
            </a:r>
            <a:r>
              <a:rPr lang="pl-PL" b="1" dirty="0"/>
              <a:t>wniosek osoby ubiegającej się o </a:t>
            </a:r>
            <a:r>
              <a:rPr lang="pl-PL" b="1" i="1" dirty="0"/>
              <a:t>zmianę</a:t>
            </a:r>
            <a:r>
              <a:rPr lang="pl-PL" b="1" dirty="0"/>
              <a:t>, </a:t>
            </a:r>
            <a:r>
              <a:rPr lang="pl-PL" dirty="0"/>
              <a:t>zwanej dalej "wnioskodawcą".</a:t>
            </a:r>
          </a:p>
          <a:p>
            <a:pPr>
              <a:buNone/>
            </a:pPr>
            <a:r>
              <a:rPr lang="pl-PL" dirty="0"/>
              <a:t>2. </a:t>
            </a:r>
            <a:r>
              <a:rPr lang="pl-PL" i="1" dirty="0"/>
              <a:t>Zmiana imienia</a:t>
            </a:r>
            <a:r>
              <a:rPr lang="pl-PL" dirty="0"/>
              <a:t> lub </a:t>
            </a:r>
            <a:r>
              <a:rPr lang="pl-PL" i="1" dirty="0"/>
              <a:t>nazwiska</a:t>
            </a:r>
            <a:r>
              <a:rPr lang="pl-PL" dirty="0"/>
              <a:t> małoletniego dziecka następuje </a:t>
            </a:r>
            <a:r>
              <a:rPr lang="pl-PL" b="1" dirty="0"/>
              <a:t>na wniosek przedstawiciela ustawowego dziecka.</a:t>
            </a:r>
          </a:p>
          <a:p>
            <a:pPr>
              <a:buNone/>
            </a:pPr>
            <a:r>
              <a:rPr lang="pl-PL" dirty="0"/>
              <a:t>(art. 9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  <a:p>
            <a:pPr>
              <a:buNone/>
            </a:pPr>
            <a:endParaRPr lang="pl-PL" b="1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TRYB POSTĘPOWANIA </a:t>
            </a:r>
            <a:endParaRPr lang="pl-PL" dirty="0"/>
          </a:p>
          <a:p>
            <a:pPr>
              <a:buNone/>
            </a:pPr>
            <a:r>
              <a:rPr lang="pl-PL" dirty="0"/>
              <a:t>1. </a:t>
            </a:r>
            <a:r>
              <a:rPr lang="pl-PL" b="1" dirty="0"/>
              <a:t>Wniosek</a:t>
            </a:r>
            <a:r>
              <a:rPr lang="pl-PL" dirty="0"/>
              <a:t> o </a:t>
            </a:r>
            <a:r>
              <a:rPr lang="pl-PL" i="1" dirty="0"/>
              <a:t>zmianę imienia</a:t>
            </a:r>
            <a:r>
              <a:rPr lang="pl-PL" dirty="0"/>
              <a:t> lub </a:t>
            </a:r>
            <a:r>
              <a:rPr lang="pl-PL" i="1" dirty="0"/>
              <a:t>nazwiska</a:t>
            </a:r>
            <a:r>
              <a:rPr lang="pl-PL" dirty="0"/>
              <a:t> </a:t>
            </a:r>
            <a:r>
              <a:rPr lang="pl-PL" b="1" dirty="0"/>
              <a:t>składa się do wybranego kierownika urzędu stanu cywilnego.</a:t>
            </a:r>
          </a:p>
          <a:p>
            <a:pPr>
              <a:buNone/>
            </a:pPr>
            <a:r>
              <a:rPr lang="pl-PL" dirty="0"/>
              <a:t>2. Osoby zamieszkałe poza granicami Rzeczypospolitej Polskiej </a:t>
            </a:r>
            <a:r>
              <a:rPr lang="pl-PL" b="1" dirty="0"/>
              <a:t>mogą złożyć za pośrednictwem konsula</a:t>
            </a:r>
            <a:r>
              <a:rPr lang="pl-PL" dirty="0"/>
              <a:t> Rzeczypospolitej Polskiej wniosek o </a:t>
            </a:r>
            <a:r>
              <a:rPr lang="pl-PL" i="1" dirty="0"/>
              <a:t>zmianę imienia</a:t>
            </a:r>
            <a:r>
              <a:rPr lang="pl-PL" dirty="0"/>
              <a:t> lub </a:t>
            </a:r>
            <a:r>
              <a:rPr lang="pl-PL" i="1" dirty="0"/>
              <a:t>nazwiska</a:t>
            </a:r>
            <a:r>
              <a:rPr lang="pl-PL" dirty="0"/>
              <a:t>, </a:t>
            </a:r>
            <a:r>
              <a:rPr lang="pl-PL" b="1" dirty="0"/>
              <a:t>wskazując kierownika urzędu stanu cywilnego, </a:t>
            </a:r>
            <a:r>
              <a:rPr lang="pl-PL" dirty="0"/>
              <a:t>któremu wniosek ma zostać przekazany. </a:t>
            </a:r>
          </a:p>
          <a:p>
            <a:pPr>
              <a:buNone/>
            </a:pPr>
            <a:r>
              <a:rPr lang="pl-PL" dirty="0"/>
              <a:t>(art. 10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/>
          </a:p>
          <a:p>
            <a:pPr algn="ctr">
              <a:buNone/>
            </a:pPr>
            <a:r>
              <a:rPr lang="pl-PL" dirty="0"/>
              <a:t>USTAWA</a:t>
            </a:r>
          </a:p>
          <a:p>
            <a:pPr algn="ctr">
              <a:buNone/>
            </a:pPr>
            <a:r>
              <a:rPr lang="pl-PL" dirty="0"/>
              <a:t>z dnia 17 października 2008 r.</a:t>
            </a:r>
          </a:p>
          <a:p>
            <a:pPr algn="ctr">
              <a:buNone/>
            </a:pPr>
            <a:r>
              <a:rPr lang="pl-PL" dirty="0"/>
              <a:t>o </a:t>
            </a:r>
            <a:r>
              <a:rPr lang="pl-PL" i="1" dirty="0"/>
              <a:t>zmianie imienia</a:t>
            </a:r>
            <a:r>
              <a:rPr lang="pl-PL" dirty="0"/>
              <a:t> i </a:t>
            </a:r>
            <a:r>
              <a:rPr lang="pl-PL" i="1" dirty="0"/>
              <a:t>nazwiska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pl-PL" b="1" dirty="0"/>
              <a:t>TRYB POSTĘPOWANIA </a:t>
            </a:r>
            <a:endParaRPr lang="pl-PL" dirty="0"/>
          </a:p>
          <a:p>
            <a:pPr>
              <a:buNone/>
            </a:pPr>
            <a:r>
              <a:rPr lang="pl-PL" dirty="0"/>
              <a:t>Wniosek o </a:t>
            </a:r>
            <a:r>
              <a:rPr lang="pl-PL" i="1" dirty="0"/>
              <a:t>zmianę imienia</a:t>
            </a:r>
            <a:r>
              <a:rPr lang="pl-PL" dirty="0"/>
              <a:t> lub </a:t>
            </a:r>
            <a:r>
              <a:rPr lang="pl-PL" i="1" dirty="0"/>
              <a:t>nazwiska</a:t>
            </a:r>
            <a:r>
              <a:rPr lang="pl-PL" dirty="0"/>
              <a:t> zawiera:</a:t>
            </a:r>
          </a:p>
          <a:p>
            <a:pPr>
              <a:buNone/>
            </a:pPr>
            <a:r>
              <a:rPr lang="pl-PL" dirty="0"/>
              <a:t>1) </a:t>
            </a:r>
            <a:r>
              <a:rPr lang="pl-PL" b="1" dirty="0"/>
              <a:t>dane osoby, której </a:t>
            </a:r>
            <a:r>
              <a:rPr lang="pl-PL" b="1" i="1" dirty="0"/>
              <a:t>zmiana</a:t>
            </a:r>
            <a:r>
              <a:rPr lang="pl-PL" b="1" dirty="0"/>
              <a:t> dotyczy:</a:t>
            </a:r>
          </a:p>
          <a:p>
            <a:pPr>
              <a:buNone/>
            </a:pPr>
            <a:r>
              <a:rPr lang="pl-PL" dirty="0"/>
              <a:t>     a) </a:t>
            </a:r>
            <a:r>
              <a:rPr lang="pl-PL" i="1" dirty="0"/>
              <a:t>imię</a:t>
            </a:r>
            <a:r>
              <a:rPr lang="pl-PL" dirty="0"/>
              <a:t> (</a:t>
            </a:r>
            <a:r>
              <a:rPr lang="pl-PL" i="1" dirty="0"/>
              <a:t>imiona</a:t>
            </a:r>
            <a:r>
              <a:rPr lang="pl-PL" dirty="0"/>
              <a:t>) i </a:t>
            </a:r>
            <a:r>
              <a:rPr lang="pl-PL" i="1" dirty="0"/>
              <a:t>nazwisko</a:t>
            </a:r>
            <a:r>
              <a:rPr lang="pl-PL" dirty="0"/>
              <a:t> oraz </a:t>
            </a:r>
            <a:r>
              <a:rPr lang="pl-PL" i="1" dirty="0"/>
              <a:t>nazwisko</a:t>
            </a:r>
            <a:r>
              <a:rPr lang="pl-PL" dirty="0"/>
              <a:t> rodowe,</a:t>
            </a:r>
          </a:p>
          <a:p>
            <a:pPr>
              <a:buNone/>
            </a:pPr>
            <a:r>
              <a:rPr lang="pl-PL" dirty="0"/>
              <a:t>     b) wskazanie kierownika urzędu stanu cywilnego, który sporządził akt urodzenia oraz akt małżeństwa, jeżeli </a:t>
            </a:r>
            <a:r>
              <a:rPr lang="pl-PL" i="1" dirty="0"/>
              <a:t>zmiana imienia</a:t>
            </a:r>
            <a:r>
              <a:rPr lang="pl-PL" dirty="0"/>
              <a:t> lub </a:t>
            </a:r>
            <a:r>
              <a:rPr lang="pl-PL" i="1" dirty="0"/>
              <a:t>nazwiska</a:t>
            </a:r>
            <a:r>
              <a:rPr lang="pl-PL" dirty="0"/>
              <a:t> będzie dotyczyła tego aktu,</a:t>
            </a:r>
          </a:p>
          <a:p>
            <a:pPr>
              <a:buNone/>
            </a:pPr>
            <a:r>
              <a:rPr lang="pl-PL" dirty="0"/>
              <a:t>     c) numer Powszechnego Elektronicznego Systemu Ewidencji Ludności, zwany dalej "numerem PESEL", jeżeli został nadany;</a:t>
            </a:r>
          </a:p>
          <a:p>
            <a:pPr>
              <a:buNone/>
            </a:pPr>
            <a:r>
              <a:rPr lang="pl-PL" dirty="0"/>
              <a:t>2</a:t>
            </a:r>
            <a:r>
              <a:rPr lang="pl-PL" b="1" dirty="0"/>
              <a:t>) </a:t>
            </a:r>
            <a:r>
              <a:rPr lang="pl-PL" b="1" i="1" dirty="0"/>
              <a:t>imię</a:t>
            </a:r>
            <a:r>
              <a:rPr lang="pl-PL" b="1" dirty="0"/>
              <a:t> lub </a:t>
            </a:r>
            <a:r>
              <a:rPr lang="pl-PL" b="1" i="1" dirty="0"/>
              <a:t>nazwisko</a:t>
            </a:r>
            <a:r>
              <a:rPr lang="pl-PL" b="1" dirty="0"/>
              <a:t>, na jakie ma nastąpić </a:t>
            </a:r>
            <a:r>
              <a:rPr lang="pl-PL" b="1" i="1" dirty="0"/>
              <a:t>zmiana</a:t>
            </a:r>
            <a:r>
              <a:rPr lang="pl-PL" b="1" dirty="0"/>
              <a:t>;</a:t>
            </a:r>
          </a:p>
          <a:p>
            <a:pPr>
              <a:buNone/>
            </a:pPr>
            <a:r>
              <a:rPr lang="pl-PL" dirty="0"/>
              <a:t>3) wskazanie miejsca sporządzenia aktu urodzenia małoletnich dzieci, jeżeli </a:t>
            </a:r>
            <a:r>
              <a:rPr lang="pl-PL" i="1" dirty="0"/>
              <a:t>zmiana imienia</a:t>
            </a:r>
            <a:r>
              <a:rPr lang="pl-PL" dirty="0"/>
              <a:t> lub </a:t>
            </a:r>
            <a:r>
              <a:rPr lang="pl-PL" i="1" dirty="0"/>
              <a:t>nazwiska</a:t>
            </a:r>
            <a:r>
              <a:rPr lang="pl-PL" dirty="0"/>
              <a:t> będzie dotyczyła tych aktów;</a:t>
            </a:r>
          </a:p>
          <a:p>
            <a:pPr>
              <a:buNone/>
            </a:pPr>
            <a:r>
              <a:rPr lang="pl-PL" dirty="0"/>
              <a:t>4) adres do korespondencji wnioskodawcy;</a:t>
            </a:r>
          </a:p>
          <a:p>
            <a:pPr>
              <a:buNone/>
            </a:pPr>
            <a:r>
              <a:rPr lang="pl-PL" dirty="0"/>
              <a:t>5</a:t>
            </a:r>
            <a:r>
              <a:rPr lang="pl-PL" b="1" dirty="0"/>
              <a:t>) uzasadnienie;</a:t>
            </a:r>
          </a:p>
          <a:p>
            <a:pPr>
              <a:buNone/>
            </a:pPr>
            <a:r>
              <a:rPr lang="pl-PL" b="1" dirty="0"/>
              <a:t>6) oświadczenie wnioskodawcy, że w tej samej sprawie nie złożył wcześniej wniosku do innego kierownika urzędu stanu cywilnego lub nie została wydana już decyzja odmowna. </a:t>
            </a:r>
          </a:p>
          <a:p>
            <a:pPr>
              <a:buNone/>
            </a:pPr>
            <a:r>
              <a:rPr lang="pl-PL" dirty="0"/>
              <a:t>(art. 11 ust. 1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  <a:p>
            <a:pPr>
              <a:buNone/>
            </a:pPr>
            <a:endParaRPr lang="pl-PL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dirty="0"/>
              <a:t>TRYB POSTĘPOWANIA </a:t>
            </a:r>
            <a:endParaRPr lang="pl-PL" dirty="0"/>
          </a:p>
          <a:p>
            <a:pPr marL="514350" indent="-514350">
              <a:buAutoNum type="arabicPeriod"/>
            </a:pPr>
            <a:r>
              <a:rPr lang="pl-PL" dirty="0"/>
              <a:t>- </a:t>
            </a:r>
            <a:r>
              <a:rPr lang="pl-PL" b="1" dirty="0"/>
              <a:t>Decyzję o </a:t>
            </a:r>
            <a:r>
              <a:rPr lang="pl-PL" b="1" i="1" dirty="0"/>
              <a:t>zmianie </a:t>
            </a:r>
            <a:r>
              <a:rPr lang="pl-PL" i="1" dirty="0"/>
              <a:t>imienia</a:t>
            </a:r>
            <a:r>
              <a:rPr lang="pl-PL" dirty="0"/>
              <a:t> lub </a:t>
            </a:r>
            <a:r>
              <a:rPr lang="pl-PL" i="1" dirty="0"/>
              <a:t>nazwiska</a:t>
            </a:r>
            <a:r>
              <a:rPr lang="pl-PL" dirty="0"/>
              <a:t> bądź</a:t>
            </a:r>
          </a:p>
          <a:p>
            <a:pPr marL="514350" indent="-514350">
              <a:buNone/>
            </a:pPr>
            <a:r>
              <a:rPr lang="pl-PL" dirty="0"/>
              <a:t>   -  </a:t>
            </a:r>
            <a:r>
              <a:rPr lang="pl-PL" b="1" dirty="0"/>
              <a:t>decyzję o odmowie </a:t>
            </a:r>
            <a:r>
              <a:rPr lang="pl-PL" i="1" dirty="0"/>
              <a:t>zmiany imienia</a:t>
            </a:r>
            <a:r>
              <a:rPr lang="pl-PL" dirty="0"/>
              <a:t> lub </a:t>
            </a:r>
            <a:r>
              <a:rPr lang="pl-PL" i="1" dirty="0"/>
              <a:t>nazwiska</a:t>
            </a:r>
            <a:r>
              <a:rPr lang="pl-PL" dirty="0"/>
              <a:t> </a:t>
            </a:r>
          </a:p>
          <a:p>
            <a:pPr marL="514350" indent="-514350">
              <a:buNone/>
            </a:pPr>
            <a:r>
              <a:rPr lang="pl-PL" dirty="0"/>
              <a:t>   wydaje kierownik urzędu stanu cywilnego, do którego został złożony wniosek, albo jego zastępca.</a:t>
            </a:r>
          </a:p>
          <a:p>
            <a:pPr>
              <a:buNone/>
            </a:pPr>
            <a:r>
              <a:rPr lang="pl-PL" dirty="0"/>
              <a:t>2. </a:t>
            </a:r>
            <a:r>
              <a:rPr lang="pl-PL" b="1" dirty="0"/>
              <a:t>Decyzja o zmianie imienia lub nazwiska podlega natychmiastowemu wykonaniu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(art. 12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pl-PL" b="1" dirty="0"/>
              <a:t>TRYB POSTĘPOWANIA </a:t>
            </a:r>
            <a:endParaRPr lang="pl-PL" dirty="0"/>
          </a:p>
          <a:p>
            <a:pPr>
              <a:buNone/>
            </a:pPr>
            <a:r>
              <a:rPr lang="pl-PL" dirty="0"/>
              <a:t>1. Kierownik urzędu stanu cywilnego albo jego zastępca, który wydał decyzję o </a:t>
            </a:r>
            <a:r>
              <a:rPr lang="pl-PL" i="1" dirty="0"/>
              <a:t>zmianie imienia</a:t>
            </a:r>
            <a:r>
              <a:rPr lang="pl-PL" dirty="0"/>
              <a:t> lub </a:t>
            </a:r>
            <a:r>
              <a:rPr lang="pl-PL" i="1" dirty="0"/>
              <a:t>nazwiska</a:t>
            </a:r>
            <a:r>
              <a:rPr lang="pl-PL" dirty="0"/>
              <a:t>, </a:t>
            </a:r>
            <a:r>
              <a:rPr lang="pl-PL" b="1" dirty="0"/>
              <a:t>przesyła ją, za pośrednictwem systemu teleinformatycznego</a:t>
            </a:r>
            <a:r>
              <a:rPr lang="pl-PL" dirty="0"/>
              <a:t>, w którym jest prowadzony rejestr stanu cywilnego, </a:t>
            </a:r>
            <a:r>
              <a:rPr lang="pl-PL" b="1" dirty="0"/>
              <a:t>do kierownika urzędu stanu cywilnego, który sporządził akt urodzenia oraz akt małżeństwa wnioskodawcy</a:t>
            </a:r>
            <a:r>
              <a:rPr lang="pl-PL" dirty="0"/>
              <a:t>, a jeżeli </a:t>
            </a:r>
            <a:r>
              <a:rPr lang="pl-PL" i="1" dirty="0"/>
              <a:t>zmiana</a:t>
            </a:r>
            <a:r>
              <a:rPr lang="pl-PL" dirty="0"/>
              <a:t> rozciąga się na małoletnie dzieci - </a:t>
            </a:r>
            <a:r>
              <a:rPr lang="pl-PL" b="1" dirty="0"/>
              <a:t>również do kierownika urzędu stanu cywilnego, który sporządził akty urodzenia dzieci.</a:t>
            </a:r>
          </a:p>
          <a:p>
            <a:pPr>
              <a:buNone/>
            </a:pPr>
            <a:r>
              <a:rPr lang="pl-PL" dirty="0"/>
              <a:t>2. W przypadku </a:t>
            </a:r>
            <a:r>
              <a:rPr lang="pl-PL" i="1" dirty="0"/>
              <a:t>zmiany imienia</a:t>
            </a:r>
            <a:r>
              <a:rPr lang="pl-PL" dirty="0"/>
              <a:t> lub </a:t>
            </a:r>
            <a:r>
              <a:rPr lang="pl-PL" i="1" dirty="0"/>
              <a:t>nazwiska</a:t>
            </a:r>
            <a:r>
              <a:rPr lang="pl-PL" dirty="0"/>
              <a:t> małoletniego dziecka następującej na wniosek przedstawiciela ustawowego dziecka decyzję o </a:t>
            </a:r>
            <a:r>
              <a:rPr lang="pl-PL" i="1" dirty="0"/>
              <a:t>zmianie imienia</a:t>
            </a:r>
            <a:r>
              <a:rPr lang="pl-PL" dirty="0"/>
              <a:t> lub </a:t>
            </a:r>
            <a:r>
              <a:rPr lang="pl-PL" i="1" dirty="0"/>
              <a:t>nazwiska</a:t>
            </a:r>
            <a:r>
              <a:rPr lang="pl-PL" dirty="0"/>
              <a:t> </a:t>
            </a:r>
            <a:r>
              <a:rPr lang="pl-PL" b="1" dirty="0"/>
              <a:t>przekazuje się kierownikowi urzędu stanu cywilnego, który sporządził akt urodzenia dziecka. </a:t>
            </a:r>
          </a:p>
          <a:p>
            <a:pPr>
              <a:buNone/>
            </a:pPr>
            <a:r>
              <a:rPr lang="pl-PL" dirty="0"/>
              <a:t>(art. 13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sz="4800" b="1" dirty="0"/>
              <a:t>DZIĘKUJĘ ZA UWAGĘ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Ustawa określa:</a:t>
            </a:r>
          </a:p>
          <a:p>
            <a:pPr>
              <a:buNone/>
            </a:pPr>
            <a:r>
              <a:rPr lang="pl-PL" dirty="0"/>
              <a:t>1. zasady </a:t>
            </a:r>
            <a:r>
              <a:rPr lang="pl-PL" i="1" dirty="0"/>
              <a:t>zmiany imienia</a:t>
            </a:r>
            <a:r>
              <a:rPr lang="pl-PL" dirty="0"/>
              <a:t> lub </a:t>
            </a:r>
            <a:r>
              <a:rPr lang="pl-PL" i="1" dirty="0"/>
              <a:t>nazwiska</a:t>
            </a:r>
            <a:r>
              <a:rPr lang="pl-PL" dirty="0"/>
              <a:t> na inne </a:t>
            </a:r>
            <a:r>
              <a:rPr lang="pl-PL" i="1" dirty="0"/>
              <a:t>imię</a:t>
            </a:r>
            <a:r>
              <a:rPr lang="pl-PL" dirty="0"/>
              <a:t> lub </a:t>
            </a:r>
            <a:r>
              <a:rPr lang="pl-PL" i="1" dirty="0"/>
              <a:t>nazwisko</a:t>
            </a:r>
            <a:r>
              <a:rPr lang="pl-PL" dirty="0"/>
              <a:t> oraz </a:t>
            </a:r>
          </a:p>
          <a:p>
            <a:pPr>
              <a:buNone/>
            </a:pPr>
            <a:r>
              <a:rPr lang="pl-PL" dirty="0"/>
              <a:t>2. właściwość organów administracji publicznej </a:t>
            </a:r>
          </a:p>
          <a:p>
            <a:pPr>
              <a:buNone/>
            </a:pPr>
            <a:r>
              <a:rPr lang="pl-PL" dirty="0"/>
              <a:t>3. tryb postępowania w sprawach </a:t>
            </a:r>
            <a:r>
              <a:rPr lang="pl-PL" i="1" dirty="0"/>
              <a:t>zmiany imienia</a:t>
            </a:r>
            <a:r>
              <a:rPr lang="pl-PL" dirty="0"/>
              <a:t> lub </a:t>
            </a:r>
            <a:r>
              <a:rPr lang="pl-PL" i="1" dirty="0"/>
              <a:t>nazwiska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(art. 1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/>
              <a:t>1. Określone w ustawie zadania i kompetencje </a:t>
            </a:r>
            <a:r>
              <a:rPr lang="pl-PL" b="1" dirty="0"/>
              <a:t>kierownika urzędu stanu cywilnego </a:t>
            </a:r>
            <a:r>
              <a:rPr lang="pl-PL" dirty="0"/>
              <a:t>są zadaniami z zakresu administracji rządowej.</a:t>
            </a:r>
          </a:p>
          <a:p>
            <a:pPr>
              <a:buNone/>
            </a:pPr>
            <a:r>
              <a:rPr lang="pl-PL" dirty="0"/>
              <a:t>2. </a:t>
            </a:r>
            <a:r>
              <a:rPr lang="pl-PL" b="1" dirty="0"/>
              <a:t>Wojewodowie</a:t>
            </a:r>
            <a:r>
              <a:rPr lang="pl-PL" dirty="0"/>
              <a:t> sprawują nadzór nad realizacją przez kierowników urzędów stanu cywilnego zadań.</a:t>
            </a:r>
          </a:p>
          <a:p>
            <a:pPr>
              <a:buNone/>
            </a:pPr>
            <a:r>
              <a:rPr lang="pl-PL" dirty="0"/>
              <a:t>3. Wojewoda jest organem wyższego stopnia w sprawach prowadzonych na podstawie ustawy.</a:t>
            </a:r>
          </a:p>
          <a:p>
            <a:pPr>
              <a:buNone/>
            </a:pPr>
            <a:r>
              <a:rPr lang="pl-PL" dirty="0"/>
              <a:t>(art. 14 ust. 1-3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- Minister właściwy do spraw wewnętrznych sprawuje nadzór nad działalnością wojewody w zakresie zadań tych zadań </a:t>
            </a:r>
          </a:p>
          <a:p>
            <a:pPr>
              <a:buNone/>
            </a:pPr>
            <a:r>
              <a:rPr lang="pl-PL" dirty="0"/>
              <a:t>- Sprawowanie nadzoru przez ministra polega w szczególności na:</a:t>
            </a:r>
          </a:p>
          <a:p>
            <a:pPr>
              <a:buNone/>
            </a:pPr>
            <a:r>
              <a:rPr lang="pl-PL" dirty="0"/>
              <a:t>1) przeprowadzaniu kontroli, w tym na badaniu:</a:t>
            </a:r>
          </a:p>
          <a:p>
            <a:pPr>
              <a:buNone/>
            </a:pPr>
            <a:r>
              <a:rPr lang="pl-PL" dirty="0"/>
              <a:t>      a) prawidłowości prowadzonych przez wojewodę postępowań administracyjnych,</a:t>
            </a:r>
          </a:p>
          <a:p>
            <a:pPr>
              <a:buNone/>
            </a:pPr>
            <a:r>
              <a:rPr lang="pl-PL" dirty="0"/>
              <a:t>      b) terminowości załatwiania spraw z zakresu </a:t>
            </a:r>
            <a:r>
              <a:rPr lang="pl-PL" i="1" dirty="0"/>
              <a:t>zmiany imion</a:t>
            </a:r>
            <a:r>
              <a:rPr lang="pl-PL" dirty="0"/>
              <a:t> i </a:t>
            </a:r>
            <a:r>
              <a:rPr lang="pl-PL" i="1" dirty="0"/>
              <a:t>nazwisk</a:t>
            </a:r>
            <a:r>
              <a:rPr lang="pl-PL" dirty="0"/>
              <a:t>;</a:t>
            </a:r>
          </a:p>
          <a:p>
            <a:pPr>
              <a:buNone/>
            </a:pPr>
            <a:r>
              <a:rPr lang="pl-PL" dirty="0"/>
              <a:t>2) kształtowaniu jednolitej polityki w zakresie </a:t>
            </a:r>
            <a:r>
              <a:rPr lang="pl-PL" i="1" dirty="0"/>
              <a:t>zmiany imion</a:t>
            </a:r>
            <a:r>
              <a:rPr lang="pl-PL" dirty="0"/>
              <a:t> i </a:t>
            </a:r>
            <a:r>
              <a:rPr lang="pl-PL" i="1" dirty="0"/>
              <a:t>nazwisk</a:t>
            </a:r>
            <a:r>
              <a:rPr lang="pl-PL" dirty="0"/>
              <a:t> oraz kontroli wykonywania ustalonych sposobów postępowania. (art. 14 ust. 4-5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/>
              <a:t>Ustawę stosuje się do:</a:t>
            </a:r>
          </a:p>
          <a:p>
            <a:pPr>
              <a:buNone/>
            </a:pPr>
            <a:r>
              <a:rPr lang="pl-PL" dirty="0"/>
              <a:t>1) obywateli polskich;</a:t>
            </a:r>
          </a:p>
          <a:p>
            <a:pPr>
              <a:buNone/>
            </a:pPr>
            <a:r>
              <a:rPr lang="pl-PL" dirty="0"/>
              <a:t>2) cudzoziemców niemających obywatelstwa żadnego państwa, jeżeli mają w Rzeczypospolitej Polskiej miejsce zamieszkania;</a:t>
            </a:r>
          </a:p>
          <a:p>
            <a:pPr>
              <a:buNone/>
            </a:pPr>
            <a:r>
              <a:rPr lang="pl-PL" dirty="0"/>
              <a:t>3) cudzoziemców, którzy uzyskali w Rzeczypospolitej Polskiej status uchodźcy, z zastrzeżeniem późniejszych przepisów. </a:t>
            </a:r>
          </a:p>
          <a:p>
            <a:pPr>
              <a:buNone/>
            </a:pPr>
            <a:r>
              <a:rPr lang="pl-PL" dirty="0"/>
              <a:t>(art. 2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Słowniczek ustawowy </a:t>
            </a:r>
          </a:p>
          <a:p>
            <a:pPr>
              <a:buNone/>
            </a:pPr>
            <a:r>
              <a:rPr lang="pl-PL" dirty="0"/>
              <a:t>1 . </a:t>
            </a:r>
            <a:r>
              <a:rPr lang="pl-PL" b="1" i="1" dirty="0"/>
              <a:t>zmiana imienia</a:t>
            </a:r>
            <a:r>
              <a:rPr lang="pl-PL" b="1" dirty="0"/>
              <a:t> oznacza </a:t>
            </a:r>
            <a:r>
              <a:rPr lang="pl-PL" dirty="0"/>
              <a:t>zastąpienie wybranego </a:t>
            </a:r>
            <a:r>
              <a:rPr lang="pl-PL" i="1" dirty="0"/>
              <a:t>imienia</a:t>
            </a:r>
            <a:r>
              <a:rPr lang="pl-PL" dirty="0"/>
              <a:t> innym </a:t>
            </a:r>
            <a:r>
              <a:rPr lang="pl-PL" i="1" dirty="0"/>
              <a:t>imieniem</a:t>
            </a:r>
            <a:r>
              <a:rPr lang="pl-PL" dirty="0"/>
              <a:t>, zastąpienie dwóch </a:t>
            </a:r>
            <a:r>
              <a:rPr lang="pl-PL" i="1" dirty="0"/>
              <a:t>imion</a:t>
            </a:r>
            <a:r>
              <a:rPr lang="pl-PL" dirty="0"/>
              <a:t> jednym </a:t>
            </a:r>
            <a:r>
              <a:rPr lang="pl-PL" i="1" dirty="0"/>
              <a:t>imieniem</a:t>
            </a:r>
            <a:r>
              <a:rPr lang="pl-PL" dirty="0"/>
              <a:t> lub odwrotnie, dodanie drugiego </a:t>
            </a:r>
            <a:r>
              <a:rPr lang="pl-PL" i="1" dirty="0"/>
              <a:t>imienia</a:t>
            </a:r>
            <a:r>
              <a:rPr lang="pl-PL" dirty="0"/>
              <a:t>, </a:t>
            </a:r>
            <a:r>
              <a:rPr lang="pl-PL" i="1" dirty="0"/>
              <a:t>zmianę</a:t>
            </a:r>
            <a:r>
              <a:rPr lang="pl-PL" dirty="0"/>
              <a:t> pisowni </a:t>
            </a:r>
            <a:r>
              <a:rPr lang="pl-PL" i="1" dirty="0"/>
              <a:t>imienia</a:t>
            </a:r>
            <a:r>
              <a:rPr lang="pl-PL" dirty="0"/>
              <a:t> lub </a:t>
            </a:r>
            <a:r>
              <a:rPr lang="pl-PL" i="1" dirty="0"/>
              <a:t>imion</a:t>
            </a:r>
            <a:r>
              <a:rPr lang="pl-PL" dirty="0"/>
              <a:t> lub </a:t>
            </a:r>
            <a:r>
              <a:rPr lang="pl-PL" i="1" dirty="0"/>
              <a:t>zmianę</a:t>
            </a:r>
            <a:r>
              <a:rPr lang="pl-PL" dirty="0"/>
              <a:t> kolejności </a:t>
            </a:r>
            <a:r>
              <a:rPr lang="pl-PL" i="1" dirty="0"/>
              <a:t>imion</a:t>
            </a:r>
            <a:r>
              <a:rPr lang="pl-PL" dirty="0"/>
              <a:t>;</a:t>
            </a:r>
          </a:p>
          <a:p>
            <a:pPr>
              <a:buNone/>
            </a:pPr>
            <a:r>
              <a:rPr lang="pl-PL" i="1" dirty="0"/>
              <a:t>2. </a:t>
            </a:r>
            <a:r>
              <a:rPr lang="pl-PL" b="1" i="1" dirty="0"/>
              <a:t>zmiana nazwiska</a:t>
            </a:r>
            <a:r>
              <a:rPr lang="pl-PL" b="1" dirty="0"/>
              <a:t> </a:t>
            </a:r>
            <a:r>
              <a:rPr lang="pl-PL" dirty="0"/>
              <a:t>oznacza </a:t>
            </a:r>
            <a:r>
              <a:rPr lang="pl-PL" i="1" dirty="0"/>
              <a:t>zmianę</a:t>
            </a:r>
            <a:r>
              <a:rPr lang="pl-PL" dirty="0"/>
              <a:t> na inne </a:t>
            </a:r>
            <a:r>
              <a:rPr lang="pl-PL" i="1" dirty="0"/>
              <a:t>nazwisko</a:t>
            </a:r>
            <a:r>
              <a:rPr lang="pl-PL" dirty="0"/>
              <a:t>, </a:t>
            </a:r>
            <a:r>
              <a:rPr lang="pl-PL" i="1" dirty="0"/>
              <a:t>zmianę</a:t>
            </a:r>
            <a:r>
              <a:rPr lang="pl-PL" dirty="0"/>
              <a:t> pisowni </a:t>
            </a:r>
            <a:r>
              <a:rPr lang="pl-PL" i="1" dirty="0"/>
              <a:t>nazwiska</a:t>
            </a:r>
            <a:r>
              <a:rPr lang="pl-PL" dirty="0"/>
              <a:t> lub </a:t>
            </a:r>
            <a:r>
              <a:rPr lang="pl-PL" i="1" dirty="0"/>
              <a:t>zmianę nazwiska</a:t>
            </a:r>
            <a:r>
              <a:rPr lang="pl-PL" dirty="0"/>
              <a:t> ze względu na formę właściwą dla rodzaju żeńskiego lub męskiego;</a:t>
            </a:r>
          </a:p>
          <a:p>
            <a:pPr>
              <a:buNone/>
            </a:pPr>
            <a:r>
              <a:rPr lang="pl-PL" dirty="0"/>
              <a:t>3. </a:t>
            </a:r>
            <a:r>
              <a:rPr lang="pl-PL" b="1" dirty="0"/>
              <a:t>członkiem rodziny jest </a:t>
            </a:r>
            <a:r>
              <a:rPr lang="pl-PL" dirty="0"/>
              <a:t>małżonek i wstępny osoby ubiegającej się o </a:t>
            </a:r>
            <a:r>
              <a:rPr lang="pl-PL" i="1" dirty="0"/>
              <a:t>zmianę imienia</a:t>
            </a:r>
            <a:r>
              <a:rPr lang="pl-PL" dirty="0"/>
              <a:t> lub </a:t>
            </a:r>
            <a:r>
              <a:rPr lang="pl-PL" i="1" dirty="0"/>
              <a:t>nazwiska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/>
              <a:t>(art. 3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pl-PL" b="1" dirty="0"/>
              <a:t>PRZESŁANKI POZYTYWNE </a:t>
            </a:r>
          </a:p>
          <a:p>
            <a:pPr>
              <a:buNone/>
            </a:pPr>
            <a:r>
              <a:rPr lang="pl-PL" i="1" dirty="0"/>
              <a:t>Zmiany imienia</a:t>
            </a:r>
            <a:r>
              <a:rPr lang="pl-PL" dirty="0"/>
              <a:t> lub </a:t>
            </a:r>
            <a:r>
              <a:rPr lang="pl-PL" i="1" dirty="0"/>
              <a:t>nazwiska</a:t>
            </a:r>
            <a:r>
              <a:rPr lang="pl-PL" dirty="0"/>
              <a:t> można dokonać </a:t>
            </a:r>
            <a:r>
              <a:rPr lang="pl-PL" b="1" dirty="0"/>
              <a:t>wyłącznie z ważnych powodów, w szczególności gdy dotyczą </a:t>
            </a:r>
            <a:r>
              <a:rPr lang="pl-PL" b="1" i="1" dirty="0"/>
              <a:t>zmiany</a:t>
            </a:r>
            <a:r>
              <a:rPr lang="pl-PL" b="1" dirty="0"/>
              <a:t>:</a:t>
            </a:r>
          </a:p>
          <a:p>
            <a:pPr>
              <a:buNone/>
            </a:pPr>
            <a:r>
              <a:rPr lang="pl-PL" dirty="0"/>
              <a:t>1) </a:t>
            </a:r>
            <a:r>
              <a:rPr lang="pl-PL" i="1" dirty="0"/>
              <a:t>imienia</a:t>
            </a:r>
            <a:r>
              <a:rPr lang="pl-PL" dirty="0"/>
              <a:t> lub </a:t>
            </a:r>
            <a:r>
              <a:rPr lang="pl-PL" i="1" dirty="0"/>
              <a:t>nazwiska</a:t>
            </a:r>
            <a:r>
              <a:rPr lang="pl-PL" dirty="0"/>
              <a:t> ośmieszającego albo nielicującego z godnością człowieka;</a:t>
            </a:r>
          </a:p>
          <a:p>
            <a:pPr>
              <a:buNone/>
            </a:pPr>
            <a:r>
              <a:rPr lang="pl-PL" dirty="0"/>
              <a:t>2) na </a:t>
            </a:r>
            <a:r>
              <a:rPr lang="pl-PL" i="1" dirty="0"/>
              <a:t>imię</a:t>
            </a:r>
            <a:r>
              <a:rPr lang="pl-PL" dirty="0"/>
              <a:t> lub </a:t>
            </a:r>
            <a:r>
              <a:rPr lang="pl-PL" i="1" dirty="0"/>
              <a:t>nazwisko</a:t>
            </a:r>
            <a:r>
              <a:rPr lang="pl-PL" dirty="0"/>
              <a:t> używane;</a:t>
            </a:r>
          </a:p>
          <a:p>
            <a:pPr>
              <a:buNone/>
            </a:pPr>
            <a:r>
              <a:rPr lang="pl-PL" dirty="0"/>
              <a:t>3) na </a:t>
            </a:r>
            <a:r>
              <a:rPr lang="pl-PL" i="1" dirty="0"/>
              <a:t>imię</a:t>
            </a:r>
            <a:r>
              <a:rPr lang="pl-PL" dirty="0"/>
              <a:t> lub </a:t>
            </a:r>
            <a:r>
              <a:rPr lang="pl-PL" i="1" dirty="0"/>
              <a:t>nazwisko</a:t>
            </a:r>
            <a:r>
              <a:rPr lang="pl-PL" dirty="0"/>
              <a:t>, które zostało bezprawnie zmienione;</a:t>
            </a:r>
          </a:p>
          <a:p>
            <a:pPr>
              <a:buNone/>
            </a:pPr>
            <a:r>
              <a:rPr lang="pl-PL" dirty="0"/>
              <a:t>4) na </a:t>
            </a:r>
            <a:r>
              <a:rPr lang="pl-PL" i="1" dirty="0"/>
              <a:t>imię</a:t>
            </a:r>
            <a:r>
              <a:rPr lang="pl-PL" dirty="0"/>
              <a:t> lub </a:t>
            </a:r>
            <a:r>
              <a:rPr lang="pl-PL" i="1" dirty="0"/>
              <a:t>nazwisko</a:t>
            </a:r>
            <a:r>
              <a:rPr lang="pl-PL" dirty="0"/>
              <a:t> noszone zgodnie z przepisami prawa państwa, którego obywatelstwo również się posiada. </a:t>
            </a:r>
          </a:p>
          <a:p>
            <a:pPr>
              <a:buNone/>
            </a:pPr>
            <a:r>
              <a:rPr lang="pl-PL" dirty="0"/>
              <a:t>(art. 4 ust. 1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imienia i nazwiska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/>
              <a:t>PRZESŁANKI POZYTYWNE </a:t>
            </a:r>
            <a:endParaRPr lang="pl-PL" b="1" i="1" dirty="0"/>
          </a:p>
          <a:p>
            <a:pPr>
              <a:buNone/>
            </a:pPr>
            <a:r>
              <a:rPr lang="pl-PL" b="1" i="1" dirty="0"/>
              <a:t>Zmiany imienia</a:t>
            </a:r>
            <a:r>
              <a:rPr lang="pl-PL" b="1" dirty="0"/>
              <a:t> lub </a:t>
            </a:r>
            <a:r>
              <a:rPr lang="pl-PL" b="1" i="1" dirty="0"/>
              <a:t>nazwiska</a:t>
            </a:r>
            <a:r>
              <a:rPr lang="pl-PL" b="1" dirty="0"/>
              <a:t> cudzoziemca</a:t>
            </a:r>
            <a:r>
              <a:rPr lang="pl-PL" dirty="0"/>
              <a:t>, który uzyskał w Rzeczypospolitej Polskiej status uchodźcy, </a:t>
            </a:r>
          </a:p>
          <a:p>
            <a:pPr>
              <a:buFontTx/>
              <a:buChar char="-"/>
            </a:pPr>
            <a:r>
              <a:rPr lang="pl-PL" dirty="0"/>
              <a:t>można dokonać wyłącznie ze szczególnie ważnych powodów </a:t>
            </a:r>
            <a:r>
              <a:rPr lang="pl-PL" b="1" dirty="0"/>
              <a:t>związanych z zagrożeniem jego prawa do życia, zdrowia, wolności lub bezpieczeństwa osobistego.</a:t>
            </a:r>
          </a:p>
          <a:p>
            <a:pPr>
              <a:buNone/>
            </a:pPr>
            <a:r>
              <a:rPr lang="pl-PL" dirty="0"/>
              <a:t>(art. 4 ust. 2 </a:t>
            </a:r>
            <a:r>
              <a:rPr lang="pl-PL" dirty="0" err="1"/>
              <a:t>u.z.i.n</a:t>
            </a:r>
            <a:r>
              <a:rPr lang="pl-PL" dirty="0"/>
              <a:t>.)</a:t>
            </a:r>
          </a:p>
          <a:p>
            <a:pPr>
              <a:buNone/>
            </a:pPr>
            <a:endParaRPr lang="pl-PL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1582</Words>
  <Application>Microsoft Office PowerPoint</Application>
  <PresentationFormat>Pokaz na ekranie (4:3)</PresentationFormat>
  <Paragraphs>136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Motyw pakietu Office</vt:lpstr>
      <vt:lpstr>Zmiana imienia i nazwiska </vt:lpstr>
      <vt:lpstr>Zmiana imienia i nazwiska </vt:lpstr>
      <vt:lpstr>Zmiana imienia i nazwiska </vt:lpstr>
      <vt:lpstr>Zmiana imienia i nazwiska </vt:lpstr>
      <vt:lpstr>Zmiana imienia i nazwiska </vt:lpstr>
      <vt:lpstr>Zmiana imienia i nazwiska </vt:lpstr>
      <vt:lpstr>Zmiana imienia i nazwiska </vt:lpstr>
      <vt:lpstr>Zmiana imienia i nazwiska </vt:lpstr>
      <vt:lpstr>Zmiana imienia i nazwiska </vt:lpstr>
      <vt:lpstr>Zmiana imienia i nazwiska </vt:lpstr>
      <vt:lpstr>Zmiana imienia i nazwiska </vt:lpstr>
      <vt:lpstr>Zmiana imienia i nazwiska </vt:lpstr>
      <vt:lpstr>Zmiana imienia i nazwiska </vt:lpstr>
      <vt:lpstr>Zmiana imienia i nazwiska </vt:lpstr>
      <vt:lpstr>Zmiana imienia i nazwiska </vt:lpstr>
      <vt:lpstr>Zmiana imienia i nazwiska </vt:lpstr>
      <vt:lpstr>Zmiana imienia i nazwiska </vt:lpstr>
      <vt:lpstr>Zmiana imienia i nazwiska </vt:lpstr>
      <vt:lpstr>Zmiana imienia i nazwiska </vt:lpstr>
      <vt:lpstr>Zmiana imienia i nazwiska </vt:lpstr>
      <vt:lpstr>Zmiana imienia i nazwiska </vt:lpstr>
      <vt:lpstr>Zmiana imienia i nazwiska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Zmiana imienia i nazwiska</dc:title>
  <dc:creator>Maciek</dc:creator>
  <cp:lastModifiedBy>Maciej Błażewski</cp:lastModifiedBy>
  <cp:revision>10</cp:revision>
  <dcterms:created xsi:type="dcterms:W3CDTF">2015-04-29T18:54:51Z</dcterms:created>
  <dcterms:modified xsi:type="dcterms:W3CDTF">2022-03-02T23:15:36Z</dcterms:modified>
</cp:coreProperties>
</file>