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4" r:id="rId6"/>
    <p:sldId id="263" r:id="rId7"/>
    <p:sldId id="262" r:id="rId8"/>
    <p:sldId id="267" r:id="rId9"/>
    <p:sldId id="266" r:id="rId10"/>
    <p:sldId id="265" r:id="rId11"/>
    <p:sldId id="271" r:id="rId12"/>
    <p:sldId id="270" r:id="rId13"/>
    <p:sldId id="269" r:id="rId14"/>
    <p:sldId id="274" r:id="rId15"/>
    <p:sldId id="273" r:id="rId16"/>
    <p:sldId id="276" r:id="rId17"/>
    <p:sldId id="275" r:id="rId18"/>
    <p:sldId id="277" r:id="rId19"/>
    <p:sldId id="279" r:id="rId20"/>
    <p:sldId id="283" r:id="rId21"/>
    <p:sldId id="282" r:id="rId22"/>
    <p:sldId id="281" r:id="rId23"/>
    <p:sldId id="280" r:id="rId24"/>
    <p:sldId id="278" r:id="rId25"/>
    <p:sldId id="286" r:id="rId26"/>
    <p:sldId id="290" r:id="rId27"/>
    <p:sldId id="289" r:id="rId28"/>
    <p:sldId id="288" r:id="rId29"/>
    <p:sldId id="293" r:id="rId30"/>
    <p:sldId id="292" r:id="rId31"/>
    <p:sldId id="291" r:id="rId32"/>
    <p:sldId id="294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29A3F8-5522-4559-8DFF-861FE852B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83AF4EC-7C14-41FF-AEDC-C0855C212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4C151ED-41D1-4367-AFF7-196B7C11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B7B8D2-06BF-4EC0-BE8B-5FE66F193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F6BBDB-AAC3-4270-A655-D66F5E78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372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1B788D-46E2-442A-A5E7-42B21CAB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3CBA76D-C93C-488D-B72A-4C4413B09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009812-EE3C-454D-A5D4-279FEA4A4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4B6771-F263-40FB-A978-17E6D8F74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DFD889-E48F-4E0E-AB99-F7E3DC0B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209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CB40CE3-1003-4046-8EAB-176B97EC1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68E6DEB-2AF4-4C7E-8482-628BEED26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F57EFB-9730-42B9-9F7C-1D0884E42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EFBF2D-8C7C-4F73-868E-ECE558A14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86621C-DF82-4408-8C6A-FFE4C7614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56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FF1BF6-1CF3-4920-91F3-C03F29EC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45407C-3D4D-4050-9C49-A351C7377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CCB47F-79D9-4A86-8B0E-09712BF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02973E-AD19-457F-ABC0-810C3262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B59488-91D8-433F-A1AD-46A3084D8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712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CEF434-85DD-4B90-AD09-11554369E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24FE60-94FB-4F34-B118-8CA2F06F0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A2D2CE-6FF0-4497-89BA-7675A7F0D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BD12EC-96FE-43EA-9AAC-F85F0297C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32DC45-BB40-4F72-8FA5-E6D52EAB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27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D30415-587B-49B8-AB46-6A0EF6C0F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4ACF36-851D-49A1-9883-F89448CEB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1818B70-9E98-4A67-9C94-F40202516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D5A6C25-D606-4D47-9395-B320395E3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54415B-7B1A-45F5-8582-AD5D0F45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D48FE1-06D1-487B-A753-065FC8A65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0ECE43-84FB-4A04-AD08-411433260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53E390E-FD81-4A53-AAA5-C66A32C33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50ED2A3-D8BD-4E86-BF89-108BE7DB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612EA12-E9EE-46E5-AFC9-157BC0DE4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1BB9EC2-4515-4BE1-8501-196D894BF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3A52608-053C-4327-9560-729480A8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CB0ADE4-6E80-45C8-B412-56D7069D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502996F1-7E80-4A64-8B34-B69A6757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75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58C8A9-60AA-4216-9D32-0B167D15C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DB3A386-CE1C-4CDB-BA94-0B117485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D7439DC-2B57-40F2-98CB-13540E488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3A5232-B7FB-43C6-970C-D9BAAADA4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858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6A61F44-B56F-4701-A709-F842A378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4CD4251-0664-4D7A-87E8-AE7C4DC8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FB19F3B-4A71-45DB-86AA-3F691BD4E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43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75A60-EA9E-43D2-BCDB-738689F06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77E623-DDCF-4247-83DF-CFA55F33D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82DEB7-FB63-47FF-957E-41DE77EE1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49B596C-2F38-4926-AF6C-9EFFCABB1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25AE637-5A95-4498-BA2A-9016ECF1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7ADF7B5-1B89-4E3A-BEAE-4D6CC670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092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78C0B5-FA2F-49AF-A18D-E466C37E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94AEB42-55EF-4422-9F82-540D0E9EF0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2F4AD0A-756C-4E16-97C4-CBC3132D4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3DCA8C0-130F-40E4-8511-C6573B74B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069B69-035D-47E5-B31F-FCCD8057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360491-3B89-40F0-B8DC-88CE3E18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144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120F176-E278-490E-B762-2532FC11C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7B15271-FA9E-4952-A3EB-D7F18A6C0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5BBBEC-8A02-40FC-B821-4D16BDAD1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63172-01CB-45F0-A0B1-28F27E19CD12}" type="datetimeFigureOut">
              <a:rPr lang="pl-PL" smtClean="0"/>
              <a:t>21.04.2022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513C9C-C37E-4DEE-A278-F0FE2B3B0B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2746E9-EC17-4D6B-A890-AA10BB747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F28BC-F989-49DF-8242-4A575EDE5D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81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634DC9-9566-4AB7-9CDA-F43289EC4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b="1" dirty="0"/>
              <a:t>Wywłaszczenie nieruchomości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8138B57-C0F4-400F-9E9F-078A794062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0708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044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Decyzja wywłaszczeniowa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Decyzja o wywłaszczeniu nieruchomości, poza elementami określonymi w Kodeksie postępowania administracyjnego, powinna zawierać:</a:t>
            </a:r>
          </a:p>
          <a:p>
            <a:pPr marL="0" indent="0">
              <a:buNone/>
            </a:pPr>
            <a:r>
              <a:rPr lang="pl-PL" dirty="0"/>
              <a:t>1) ustalenie, </a:t>
            </a:r>
            <a:r>
              <a:rPr lang="pl-PL" b="1" dirty="0"/>
              <a:t>na jakie cele nieruchomość jest wywłaszczana;</a:t>
            </a:r>
          </a:p>
          <a:p>
            <a:pPr marL="0" indent="0">
              <a:buNone/>
            </a:pPr>
            <a:r>
              <a:rPr lang="pl-PL" dirty="0"/>
              <a:t>2) określenie </a:t>
            </a:r>
            <a:r>
              <a:rPr lang="pl-PL" b="1" dirty="0"/>
              <a:t>przedmiotu wywłaszczenia </a:t>
            </a:r>
            <a:r>
              <a:rPr lang="pl-PL" dirty="0"/>
              <a:t>przez podanie </a:t>
            </a:r>
            <a:r>
              <a:rPr lang="pl-PL" b="1" dirty="0"/>
              <a:t>oznaczenia nieruchomości </a:t>
            </a:r>
            <a:r>
              <a:rPr lang="pl-PL" dirty="0"/>
              <a:t>według księgi wieczystej lub zbioru dokumentów oraz według katastru nieruchomości;</a:t>
            </a:r>
          </a:p>
          <a:p>
            <a:pPr marL="0" indent="0">
              <a:buNone/>
            </a:pPr>
            <a:r>
              <a:rPr lang="pl-PL" dirty="0"/>
              <a:t>3) </a:t>
            </a:r>
            <a:r>
              <a:rPr lang="pl-PL" b="1" dirty="0"/>
              <a:t>określenie praw podlegających wywłaszczeniu;</a:t>
            </a:r>
          </a:p>
          <a:p>
            <a:pPr marL="0" indent="0">
              <a:buNone/>
            </a:pPr>
            <a:r>
              <a:rPr lang="pl-PL" dirty="0"/>
              <a:t>4) wskazanie </a:t>
            </a:r>
            <a:r>
              <a:rPr lang="pl-PL" b="1" dirty="0"/>
              <a:t>właściciela lub użytkownika wieczystego </a:t>
            </a:r>
            <a:r>
              <a:rPr lang="pl-PL" dirty="0"/>
              <a:t>nieruchomości;</a:t>
            </a:r>
          </a:p>
          <a:p>
            <a:pPr marL="0" indent="0">
              <a:buNone/>
            </a:pPr>
            <a:r>
              <a:rPr lang="pl-PL" dirty="0"/>
              <a:t>5) wskazanie </a:t>
            </a:r>
            <a:r>
              <a:rPr lang="pl-PL" b="1" dirty="0"/>
              <a:t>osoby, której przysługują ograniczone prawa rzeczowe na nieruchomości;</a:t>
            </a:r>
          </a:p>
          <a:p>
            <a:pPr marL="0" indent="0">
              <a:buNone/>
            </a:pPr>
            <a:r>
              <a:rPr lang="pl-PL" dirty="0"/>
              <a:t>6) zobowiązanie do zapewnienia lokali zamiennych </a:t>
            </a:r>
          </a:p>
          <a:p>
            <a:pPr marL="0" indent="0">
              <a:buNone/>
            </a:pPr>
            <a:r>
              <a:rPr lang="pl-PL" dirty="0"/>
              <a:t>7) </a:t>
            </a:r>
            <a:r>
              <a:rPr lang="pl-PL" b="1" dirty="0"/>
              <a:t>ustalenie wysokości odszkodowania.</a:t>
            </a:r>
          </a:p>
          <a:p>
            <a:pPr marL="0" indent="0">
              <a:buNone/>
            </a:pPr>
            <a:r>
              <a:rPr lang="pl-PL" dirty="0"/>
              <a:t> (art. 119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605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55" y="1455576"/>
            <a:ext cx="11420669" cy="525313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Skutki prawne decyzji wywłaszczeniowej cz.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Przejście prawa własności </a:t>
            </a:r>
            <a:r>
              <a:rPr lang="pl-PL" dirty="0"/>
              <a:t>na rzecz Skarbu Państwa lub na rzecz jednostki samorządu terytorialnego </a:t>
            </a:r>
            <a:r>
              <a:rPr lang="pl-PL" b="1" dirty="0"/>
              <a:t>następuje z dniem, w którym decyzja o wywłaszczeniu nieruchomości stała się ostateczna.</a:t>
            </a:r>
          </a:p>
          <a:p>
            <a:pPr marL="0" indent="0">
              <a:buNone/>
            </a:pPr>
            <a:r>
              <a:rPr lang="pl-PL" b="1" dirty="0"/>
              <a:t>Przejście prawa użytkowania wieczystego </a:t>
            </a:r>
            <a:r>
              <a:rPr lang="pl-PL" dirty="0"/>
              <a:t>na rzecz Skarbu Państwa lub na rzecz jednostki samorządu terytorialnego następuje z dniem, w którym decyzja o wywłaszczeniu tego prawa stała się ostateczna, jeżeli prawo użytkowania wieczystego było ustanowione na nieruchomości gruntowej stanowiącej własność innej osoby niż ta, na rzecz której nastąpiło wywłaszczenie.</a:t>
            </a:r>
          </a:p>
          <a:p>
            <a:pPr marL="0" indent="0">
              <a:buNone/>
            </a:pPr>
            <a:r>
              <a:rPr lang="pl-PL" b="1" dirty="0"/>
              <a:t>Prawo użytkowania wieczystego nieruchomości gruntowej wygasa z dniem</a:t>
            </a:r>
            <a:r>
              <a:rPr lang="pl-PL" dirty="0"/>
              <a:t>, w którym decyzja o wywłaszczeniu tego prawa stała się ostateczna, jeżeli prawo użytkowania wieczystego było ustanowione na nieruchomości gruntowej stanowiącej własność osoby, na rzecz której nastąpiło wywłaszczenie.</a:t>
            </a:r>
          </a:p>
          <a:p>
            <a:pPr marL="0" indent="0">
              <a:buNone/>
            </a:pPr>
            <a:r>
              <a:rPr lang="pl-PL" b="1" dirty="0"/>
              <a:t>Wywłaszczoną nieruchomość do czasu jej wykorzystania na cel, na który nastąpiło wywłaszczenie, oddaje się w dzierżawę poprzedniemu właścicielowi na jego wniosek.</a:t>
            </a:r>
          </a:p>
          <a:p>
            <a:pPr marL="0" indent="0">
              <a:buNone/>
            </a:pPr>
            <a:r>
              <a:rPr lang="pl-PL" dirty="0"/>
              <a:t>(art. 121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6163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483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Skutki prawne decyzji wywłaszczeniowej cz. 2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Ostateczna decyzja o wywłaszczeniu nieruchomości stanowi podstawę do dokonania wpisu w księdze wieczystej</a:t>
            </a:r>
            <a:r>
              <a:rPr lang="pl-PL" dirty="0"/>
              <a:t>. Wpisu dokonuje się na </a:t>
            </a:r>
            <a:r>
              <a:rPr lang="pl-PL" b="1" dirty="0"/>
              <a:t>wniosek starosty</a:t>
            </a:r>
            <a:r>
              <a:rPr lang="pl-PL" dirty="0"/>
              <a:t>, wykonującego zadanie z zakresu administracji rządowej, lub </a:t>
            </a:r>
            <a:r>
              <a:rPr lang="pl-PL" b="1" dirty="0"/>
              <a:t>organu wykonawczego jednostki samorządu terytorialnego, </a:t>
            </a:r>
            <a:r>
              <a:rPr lang="pl-PL" dirty="0"/>
              <a:t>jeżeli nieruchomość została wywłaszczona na rzecz tej jednostki.</a:t>
            </a:r>
          </a:p>
          <a:p>
            <a:pPr marL="0" indent="0">
              <a:buNone/>
            </a:pPr>
            <a:r>
              <a:rPr lang="pl-PL" b="1" dirty="0"/>
              <a:t>Najem, dzierżawa lub użyczenie oraz trwały zarząd wywłaszczonej nieruchomości wygasają z upływem 3 miesięcy od dnia, w którym decyzja o wywłaszczeniu stała się ostateczna.</a:t>
            </a:r>
          </a:p>
          <a:p>
            <a:pPr marL="0" indent="0">
              <a:buNone/>
            </a:pPr>
            <a:r>
              <a:rPr lang="pl-PL" dirty="0"/>
              <a:t>(art. 123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0563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/>
              <a:t>Wywłaszczenie poprzez ograniczenie sposobu korzystania z nieruchomości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17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Starosta,</a:t>
            </a:r>
            <a:r>
              <a:rPr lang="pl-PL" dirty="0"/>
              <a:t> wykonujący zadanie z zakresu administracji rządowej, </a:t>
            </a:r>
            <a:r>
              <a:rPr lang="pl-PL" b="1" dirty="0"/>
              <a:t>może ograniczyć</a:t>
            </a:r>
            <a:r>
              <a:rPr lang="pl-PL" dirty="0"/>
              <a:t>, w drodze decyzji, </a:t>
            </a:r>
            <a:r>
              <a:rPr lang="pl-PL" b="1" dirty="0"/>
              <a:t>sposób korzystania z nieruchomości przez udzielenie zezwolenia na zakładanie i przeprowadzenie na nieruchomości ciągów drenażowych, przewodów i urządzeń służących do przesyłania lub dystrybucji płynów, pary, gazów i energii elektrycznej oraz urządzeń łączności publicznej i sygnalizacji</a:t>
            </a:r>
            <a:r>
              <a:rPr lang="pl-PL" dirty="0"/>
              <a:t>, a także innych podziemnych, naziemnych lub nadziemnych obiektów i urządzeń niezbędnych do korzystania z tych przewodów i urządzeń, jeżeli właściciel lub użytkownik wieczysty nieruchomości nie wyraża na to zgody. </a:t>
            </a:r>
          </a:p>
          <a:p>
            <a:pPr marL="0" indent="0">
              <a:buNone/>
            </a:pPr>
            <a:r>
              <a:rPr lang="pl-PL" b="1" dirty="0"/>
              <a:t>Ograniczenie to następuje zgodnie z planem miejscowym, a w przypadku braku planu, zgodnie z decyzją o ustaleniu lokalizacji inwestycji celu publicznego.</a:t>
            </a:r>
          </a:p>
          <a:p>
            <a:pPr marL="0" indent="0">
              <a:buNone/>
            </a:pPr>
            <a:r>
              <a:rPr lang="pl-PL" dirty="0"/>
              <a:t>(art. 124 ust. 1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9505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i="1" dirty="0"/>
              <a:t>Wywłaszczenie poprzez zapewnienie udostępnienia nieruchomości w celu wykonania konserwacji, remontu lub usunięcia awarii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1844287"/>
            <a:ext cx="11560628" cy="483643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Starosta</a:t>
            </a:r>
            <a:r>
              <a:rPr lang="pl-PL" dirty="0"/>
              <a:t>, wykonujący zadanie z zakresu administracji rządowej, w drodze decyzji </a:t>
            </a:r>
            <a:r>
              <a:rPr lang="pl-PL" b="1" dirty="0"/>
              <a:t>zobowiązuje właściciela, użytkownika wieczystego lub osobę, której przysługują inne prawa rzeczowe do nieruchomości do udostępnienia nieruchomości w celu wykonania czynności związanych z konserwacją, remontami oraz usuwaniem awarii ciągów drenażowych, przewodów i urządzeń, nienależących do części składowych nieruchomości, służących do przesyłania lub dystrybucji płynów, pary, gazów i energii elektrycznej oraz urządzeń łączności publicznej i sygnalizacji</a:t>
            </a:r>
            <a:r>
              <a:rPr lang="pl-PL" dirty="0"/>
              <a:t>, a także innych podziemnych, naziemnych lub nadziemnych obiektów i urządzeń niezbędnych do korzystania z tych przewodów i urządzeń, a także usuwaniem z gruntu tych ciągów, przewodów, urządzeń i obiektów, jeżeli właściciel, użytkownik wieczysty lub osoba, której przysługują inne prawa rzeczowe do nieruchomości nie wyraża na to zgody. </a:t>
            </a:r>
          </a:p>
          <a:p>
            <a:pPr marL="0" indent="0">
              <a:buNone/>
            </a:pPr>
            <a:r>
              <a:rPr lang="pl-PL" dirty="0"/>
              <a:t>Decyzja o zobowiązaniu do udostępniania nieruchomości może być także wydana w celu zapewnienia dojazdu umożliwiającego wykonanie czynności.</a:t>
            </a:r>
          </a:p>
          <a:p>
            <a:pPr marL="0" indent="0">
              <a:buNone/>
            </a:pPr>
            <a:r>
              <a:rPr lang="pl-PL" dirty="0"/>
              <a:t>(art. 124b ust. 1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525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i="1" dirty="0"/>
              <a:t>Wywłaszczenie poprzez wydanie zezwolenia na prowadzenie działalności związanej z wydobyciem kopalin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Starosta</a:t>
            </a:r>
            <a:r>
              <a:rPr lang="pl-PL" dirty="0"/>
              <a:t>, wykonujący zadanie z zakresu administracji rządowej, może, w drodze decyzji, </a:t>
            </a:r>
            <a:r>
              <a:rPr lang="pl-PL" b="1" dirty="0"/>
              <a:t>ograniczyć sposób korzystania z nieruchomości niezbędnej w celu poszukiwania, rozpoznawania, wydobywania kopalin objętych własnością górniczą. </a:t>
            </a:r>
          </a:p>
          <a:p>
            <a:pPr marL="0" indent="0">
              <a:buNone/>
            </a:pPr>
            <a:r>
              <a:rPr lang="pl-PL" dirty="0"/>
              <a:t>Ograniczenie te może nastąpić wyłącznie </a:t>
            </a:r>
            <a:r>
              <a:rPr lang="pl-PL" b="1" dirty="0"/>
              <a:t>na rzecz przedsiębiorcy, który uzyskał koncesję na wykonywanie takiej działalności, na czas nie dłuższy niż termin obowiązywania koncesji. </a:t>
            </a:r>
          </a:p>
          <a:p>
            <a:pPr marL="0" indent="0">
              <a:buNone/>
            </a:pPr>
            <a:r>
              <a:rPr lang="pl-PL" dirty="0"/>
              <a:t>Odszkodowanie z tytułu ograniczenia wypłaca przedsiębiorca.</a:t>
            </a:r>
          </a:p>
          <a:p>
            <a:pPr marL="0" indent="0">
              <a:buNone/>
            </a:pPr>
            <a:r>
              <a:rPr lang="pl-PL" dirty="0"/>
              <a:t>Jeżeli ograniczenie, o którym mowa w ust. 1, jest ustanawiane na czas dłuższy niż rok, lub uniemożliwia właścicielowi albo użytkownikowi wieczystemu dalsze prawidłowe korzystanie z nieruchomości w sposób dotychczasowy albo w sposób zgodny z jej dotychczasowym przeznaczeniem, </a:t>
            </a:r>
            <a:r>
              <a:rPr lang="pl-PL" b="1" dirty="0"/>
              <a:t>właściciel lub użytkownik wieczysty nieruchomości może żądać, aby przedsiębiorca nabył od niego nieruchomość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b="1" dirty="0"/>
              <a:t>W sprawach spornych orzekają sądy powszechne.</a:t>
            </a:r>
          </a:p>
          <a:p>
            <a:pPr marL="0" indent="0">
              <a:buNone/>
            </a:pPr>
            <a:r>
              <a:rPr lang="pl-PL" dirty="0"/>
              <a:t>(art. 125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3712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i="1" dirty="0"/>
              <a:t>Wywłaszczenie poprzez ograniczenie praw do nieruchomości w przypadku siły wyższej i zagrożenia powstaniem szkody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W przypadku siły wyższej lub nagłej potrzeby zapobieżenia powstaniu znacznej szkody</a:t>
            </a:r>
            <a:r>
              <a:rPr lang="pl-PL" dirty="0"/>
              <a:t>, z zastrzeżeniem ust. 5, </a:t>
            </a:r>
            <a:r>
              <a:rPr lang="pl-PL" b="1" dirty="0"/>
              <a:t>starosta</a:t>
            </a:r>
            <a:r>
              <a:rPr lang="pl-PL" dirty="0"/>
              <a:t>, wykonujący zadanie z zakresu administracji rządowej, udziela, w drodze decyzji, </a:t>
            </a:r>
            <a:r>
              <a:rPr lang="pl-PL" b="1" dirty="0"/>
              <a:t>zezwolenia na czasowe zajęcie nieruchomości na okres nie dłuższy niż 6 miesięcy, licząc od dnia zajęcia nieruchomości.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b="1" dirty="0"/>
              <a:t>W przypadku postępowania prowadzonego na wniosek, wydanie decyzji następuje niezwłocznie, nie później jednak niż w terminie 7 dni, licząc od dnia złożenia wniosku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b="1" dirty="0"/>
              <a:t>Decyzji, o której mowa przepisie poprzednim , nadaje się rygor natychmiastowej wykonalności.</a:t>
            </a:r>
          </a:p>
          <a:p>
            <a:pPr marL="0" indent="0">
              <a:buNone/>
            </a:pPr>
            <a:r>
              <a:rPr lang="pl-PL" dirty="0"/>
              <a:t>(art. 126 ust. 1-2 </a:t>
            </a:r>
            <a:r>
              <a:rPr lang="pl-PL" dirty="0" err="1"/>
              <a:t>ugn</a:t>
            </a:r>
            <a:r>
              <a:rPr lang="pl-PL" dirty="0"/>
              <a:t> 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733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Wywłaszczenie poprzez ograniczenie praw do nieruchomości w przypadku siły wyższej i zagrożenia powstaniem szkody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80" y="2141537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Po upływie okresu, na który nastąpiło zajęcie nieruchomości, podmiot, który zajął nieruchomość, jest obowiązany doprowadzić nieruchomość do stanu poprzedniego. </a:t>
            </a:r>
          </a:p>
          <a:p>
            <a:pPr marL="0" indent="0">
              <a:buNone/>
            </a:pPr>
            <a:r>
              <a:rPr lang="pl-PL" dirty="0"/>
              <a:t>Za udostępnienie nieruchomości oraz szkody powstałe w wyniku zajęcia nieruchomości przysługuje </a:t>
            </a:r>
            <a:r>
              <a:rPr lang="pl-PL" b="1" dirty="0"/>
              <a:t>odszkodowanie w wysokości uzgodnionej </a:t>
            </a:r>
            <a:r>
              <a:rPr lang="pl-PL" dirty="0"/>
              <a:t>między właścicielem, użytkownikiem wieczystym lub osobą, której przysługują inne prawa rzeczowe do nieruchomości a podmiotem, któremu udostępniono nieruchomość. </a:t>
            </a:r>
          </a:p>
          <a:p>
            <a:pPr marL="0" indent="0">
              <a:buNone/>
            </a:pPr>
            <a:r>
              <a:rPr lang="pl-PL" b="1" dirty="0"/>
              <a:t>Jeżeli do takiego uzgodnienia nie dojdzie w terminie 30 dni, licząc od dnia, w którym upłynął termin udostępnienia nieruchomości</a:t>
            </a:r>
            <a:r>
              <a:rPr lang="pl-PL" dirty="0"/>
              <a:t>, określony w decyzji, o której mowa w ust. 1, starosta, wykonujący zadanie z zakresu administracji rządowej, </a:t>
            </a:r>
            <a:r>
              <a:rPr lang="pl-PL" b="1" dirty="0"/>
              <a:t>wszczyna postępowanie w sprawie ustalenia odszkodowania.</a:t>
            </a:r>
          </a:p>
          <a:p>
            <a:pPr marL="0" indent="0">
              <a:buNone/>
            </a:pPr>
            <a:r>
              <a:rPr lang="pl-PL" dirty="0"/>
              <a:t>(art. 126 ust. 3 </a:t>
            </a:r>
            <a:r>
              <a:rPr lang="pl-PL" dirty="0" err="1"/>
              <a:t>ugn</a:t>
            </a:r>
            <a:r>
              <a:rPr lang="pl-PL" dirty="0"/>
              <a:t> 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1605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84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Wywłaszczenie własności nieruchomości, użytkowania wieczystego lub innego prawa rzeczowego następuje za </a:t>
            </a:r>
            <a:r>
              <a:rPr lang="pl-PL" b="1" dirty="0"/>
              <a:t>odszkodowaniem na rzecz osoby wywłaszczonej odpowiadającym wartości tych praw.</a:t>
            </a:r>
          </a:p>
          <a:p>
            <a:pPr marL="0" indent="0">
              <a:buNone/>
            </a:pPr>
            <a:r>
              <a:rPr lang="pl-PL" b="1" dirty="0"/>
              <a:t>Jeżeli na wywłaszczanej nieruchomości </a:t>
            </a:r>
            <a:r>
              <a:rPr lang="pl-PL" dirty="0"/>
              <a:t>lub prawie użytkowania wieczystego tej nieruchomości </a:t>
            </a:r>
            <a:r>
              <a:rPr lang="pl-PL" b="1" dirty="0"/>
              <a:t>są ustanowione inne prawa rzeczowe, odszkodowanie zmniejsza się o kwotę równą wartości tych praw.</a:t>
            </a:r>
          </a:p>
          <a:p>
            <a:pPr marL="0" indent="0">
              <a:buNone/>
            </a:pPr>
            <a:r>
              <a:rPr lang="pl-PL" b="1" dirty="0"/>
              <a:t>Jeżeli na wywłaszczanej nieruchomości</a:t>
            </a:r>
            <a:r>
              <a:rPr lang="pl-PL" dirty="0"/>
              <a:t>, stanowiącej własność jednostki samorządu terytorialnego, </a:t>
            </a:r>
            <a:r>
              <a:rPr lang="pl-PL" b="1" dirty="0"/>
              <a:t>jest ustanowione prawo użytkowania wieczystego, odszkodowanie zmniejsza się o kwotę równą wartości tego prawa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Odszkodowanie przysługuje również za szkody powstałe wskutek zdarzeń, które są związane z wywłaszczeniem praw do nieruchomości. Odszkodowanie powinno odpowiadać wartości poniesionych szkód. Jeżeli wskutek tych zdarzeń zmniejszy się wartość nieruchomości, odszkodowanie powiększa się o kwotę odpowiadającą temu zmniejszeniu.</a:t>
            </a:r>
          </a:p>
          <a:p>
            <a:pPr marL="0" indent="0">
              <a:buNone/>
            </a:pPr>
            <a:r>
              <a:rPr lang="pl-PL" dirty="0"/>
              <a:t>(art. 128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412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Odszkodowanie ustala starosta, wykonujący zadanie z zakresu administracji rządowej, w decyzji o wywłaszczeniu nieruchomości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b="1" dirty="0"/>
              <a:t>Jeżeli w ramach odszkodowania została przyznana nieruchomość zamienna</a:t>
            </a:r>
            <a:r>
              <a:rPr lang="pl-PL" dirty="0"/>
              <a:t>, w decyzji, o której mowa w ust. 1, </a:t>
            </a:r>
            <a:r>
              <a:rPr lang="pl-PL" b="1" dirty="0"/>
              <a:t>podaje się dodatkowo oznaczenie nieruchomości zamiennej według treści księgi wieczystej oraz według katastru nieruchomości, jej wartość oraz wysokość dopłaty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(art. 129 ust. 1 i 3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594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Wywłaszczenie – zagadnienia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Wywłaszczenie może dotyczyć: </a:t>
            </a:r>
          </a:p>
          <a:p>
            <a:pPr>
              <a:buFontTx/>
              <a:buChar char="-"/>
            </a:pPr>
            <a:r>
              <a:rPr lang="pl-PL" dirty="0"/>
              <a:t>nieruchomości położonych na obszarach przeznaczonych w </a:t>
            </a:r>
            <a:r>
              <a:rPr lang="pl-PL" b="1" dirty="0"/>
              <a:t>planach miejscowych na cele publiczne albo do </a:t>
            </a:r>
          </a:p>
          <a:p>
            <a:pPr>
              <a:buFontTx/>
              <a:buChar char="-"/>
            </a:pPr>
            <a:r>
              <a:rPr lang="pl-PL" dirty="0"/>
              <a:t>nieruchomości, dla których wydana została </a:t>
            </a:r>
            <a:r>
              <a:rPr lang="pl-PL" b="1" dirty="0"/>
              <a:t>decyzja o ustaleniu lokalizacji inwestycji celu publicznego.</a:t>
            </a:r>
          </a:p>
          <a:p>
            <a:pPr marL="0" indent="0">
              <a:buNone/>
            </a:pPr>
            <a:r>
              <a:rPr lang="pl-PL" b="1" dirty="0"/>
              <a:t>Wywłaszczenie nieruchomości polega na pozbawieniu albo ograniczeniu, w drodze decyzji, prawa własności, prawa użytkowania wieczystego lub innego prawa rzeczowego na nieruchomości</a:t>
            </a:r>
          </a:p>
          <a:p>
            <a:pPr marL="0" indent="0">
              <a:buNone/>
            </a:pPr>
            <a:r>
              <a:rPr lang="pl-PL" dirty="0"/>
              <a:t>Wywłaszczenie nieruchomości może być dokonane, jeżeli </a:t>
            </a:r>
            <a:r>
              <a:rPr lang="pl-PL" b="1" dirty="0"/>
              <a:t>cele publiczne nie mogą być zrealizowane w inny sposób niż przez pozbawienie albo ograniczenie praw do nieruchomości, a prawa te nie mogą być nabyte w drodze umowy.</a:t>
            </a:r>
          </a:p>
          <a:p>
            <a:pPr marL="0" indent="0">
              <a:buNone/>
            </a:pPr>
            <a:r>
              <a:rPr lang="pl-PL" dirty="0"/>
              <a:t>Organem właściwym w sprawach wywłaszczenia jest starosta, wykonujący zadanie z zakresu administracji rządowej.</a:t>
            </a:r>
          </a:p>
          <a:p>
            <a:pPr marL="0" indent="0">
              <a:buNone/>
            </a:pPr>
            <a:r>
              <a:rPr lang="pl-PL" dirty="0"/>
              <a:t>(art. 112 </a:t>
            </a:r>
            <a:r>
              <a:rPr lang="pl-PL" dirty="0" err="1"/>
              <a:t>ugn</a:t>
            </a:r>
            <a:r>
              <a:rPr lang="pl-PL" dirty="0"/>
              <a:t> 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8188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Wysokość odszkodowania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Wysokość odszkodowania </a:t>
            </a:r>
            <a:r>
              <a:rPr lang="pl-PL" dirty="0"/>
              <a:t>ustala się </a:t>
            </a:r>
            <a:r>
              <a:rPr lang="pl-PL" b="1" dirty="0"/>
              <a:t>według stanu, przeznaczenia i wartości, wywłaszczonej nieruchomości w dniu wydania decyzji o wywłaszczeniu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W przypadku gdy starosta, wykonujący zadanie z zakresu administracji rządowej, wydaje </a:t>
            </a:r>
            <a:r>
              <a:rPr lang="pl-PL" b="1" dirty="0"/>
              <a:t>odrębną decyzję o odszkodowaniu, wysokość odszkodowania ustala się według stanu i przeznaczenia nieruchomości w dniu pozbawienia lub ograniczenia praw. </a:t>
            </a:r>
          </a:p>
          <a:p>
            <a:pPr marL="0" indent="0">
              <a:buNone/>
            </a:pPr>
            <a:r>
              <a:rPr lang="pl-PL" dirty="0"/>
              <a:t>Ustalenie wysokości odszkodowania następuje po uzyskaniu </a:t>
            </a:r>
            <a:r>
              <a:rPr lang="pl-PL" b="1" dirty="0"/>
              <a:t>opinii rzeczoznawcy majątkowego, określającej wartość nieruchomości.</a:t>
            </a:r>
          </a:p>
          <a:p>
            <a:pPr marL="0" indent="0">
              <a:buNone/>
            </a:pPr>
            <a:r>
              <a:rPr lang="pl-PL" dirty="0"/>
              <a:t>(art. 130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3828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16" y="1825624"/>
            <a:ext cx="10952584" cy="493906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/>
              <a:t>Nieruchomość zamienna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 ramach odszkodowania właścicielowi lub użytkownikowi wieczystemu wywłaszczonej nieruchomości może być przyznana, za jego zgodą, </a:t>
            </a:r>
            <a:r>
              <a:rPr lang="pl-PL" b="1" dirty="0"/>
              <a:t>odpowiednia nieruchomość zamienna.</a:t>
            </a:r>
          </a:p>
          <a:p>
            <a:pPr marL="0" indent="0">
              <a:buNone/>
            </a:pPr>
            <a:r>
              <a:rPr lang="pl-PL" b="1" dirty="0"/>
              <a:t>Nieruchomość zamienną przyznaje się z zasobu nieruchomości </a:t>
            </a:r>
            <a:r>
              <a:rPr lang="pl-PL" dirty="0"/>
              <a:t>Skarbu Państwa, jeżeli wywłaszczenie następuje na rzecz Skarbu Państwa, lub z zasobu nieruchomości odpowiedniej jednostki samorządu terytorialnego, jeżeli wywłaszczenie następuje na rzecz tej jednostki.</a:t>
            </a:r>
          </a:p>
          <a:p>
            <a:pPr marL="0" indent="0">
              <a:buNone/>
            </a:pPr>
            <a:r>
              <a:rPr lang="pl-PL" dirty="0"/>
              <a:t>Nieruchomość zamienna może być przyznana w porozumieniu z Dyrektorem Generalnym Krajowego Ośrodka Wsparcia Rolnictwa, z Zasobu Własności Rolnej Skarbu Państwa, jeżeli wywłaszczenie następuje na rzecz Skarbu Państwa.</a:t>
            </a:r>
          </a:p>
          <a:p>
            <a:pPr marL="0" indent="0">
              <a:buNone/>
            </a:pPr>
            <a:r>
              <a:rPr lang="pl-PL" dirty="0"/>
              <a:t>Nieruchomość zamienna może być również przyznana w porozumieniu z Prezesem Krajowego Zasobu Nieruchomości, jeżeli wywłaszczenie następuje na rzecz Skarbu Państwa.</a:t>
            </a:r>
          </a:p>
          <a:p>
            <a:pPr marL="0" indent="0">
              <a:buNone/>
            </a:pPr>
            <a:r>
              <a:rPr lang="pl-PL" b="1" dirty="0"/>
              <a:t>Różnicę między wysokością odszkodowania ustalonego w decyzji a wartością nieruchomości zamiennej wyrównuje się przez dopłatę pieniężną.</a:t>
            </a:r>
          </a:p>
          <a:p>
            <a:pPr marL="0" indent="0">
              <a:buNone/>
            </a:pPr>
            <a:r>
              <a:rPr lang="pl-PL" b="1" dirty="0"/>
              <a:t>Przeniesienie praw do nieruchomości zamiennej na rzecz osoby, której zostało przyznane odszkodowanie, następuje z dniem, w którym decyzja o wywłaszczeniu stała się ostateczna</a:t>
            </a:r>
            <a:r>
              <a:rPr lang="pl-PL" dirty="0"/>
              <a:t>. Decyzja ta stanowi podstawę do dokonania wpisu w księdze wieczystej.</a:t>
            </a:r>
          </a:p>
          <a:p>
            <a:pPr marL="0" indent="0">
              <a:buNone/>
            </a:pPr>
            <a:r>
              <a:rPr lang="pl-PL" dirty="0"/>
              <a:t>(art. 131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7594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Wypłata odszkodowania cz.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Zapłata odszkodowania następuje jednorazowo, w terminie 14 dni od dnia, w którym decyzja o wywłaszczeniu podlega wykonaniu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 sprawach, w których wydano odrębną decyzję o odszkodowaniu, zapłata odszkodowania następuje jednorazowo w terminie 14 dni od dnia, w którym decyzja o odszkodowaniu stała się ostateczna.</a:t>
            </a:r>
          </a:p>
          <a:p>
            <a:pPr marL="0" indent="0">
              <a:buNone/>
            </a:pPr>
            <a:r>
              <a:rPr lang="pl-PL" dirty="0"/>
              <a:t>(art. 132 ust. 1-1a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5365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Wypłata odszkodowania cz. 2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Odszkodowanie wpłaca się do depozytu sądowego, jeżeli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1) osoba uprawniona </a:t>
            </a:r>
            <a:r>
              <a:rPr lang="pl-PL" b="1" dirty="0"/>
              <a:t>odmawia jego przyjęcia albo wypłata odszkodowania natrafia na trudne do przezwyciężenia przeszkody </a:t>
            </a:r>
            <a:r>
              <a:rPr lang="pl-PL" dirty="0"/>
              <a:t>lub</a:t>
            </a:r>
          </a:p>
          <a:p>
            <a:pPr marL="0" indent="0">
              <a:buNone/>
            </a:pPr>
            <a:r>
              <a:rPr lang="pl-PL" dirty="0"/>
              <a:t>2) odszkodowanie za wywłaszczenie dotyczy </a:t>
            </a:r>
            <a:r>
              <a:rPr lang="pl-PL" b="1" dirty="0"/>
              <a:t>nieruchomości o nieuregulowanym stanie prawnym.</a:t>
            </a:r>
          </a:p>
          <a:p>
            <a:pPr marL="0" indent="0">
              <a:buNone/>
            </a:pPr>
            <a:r>
              <a:rPr lang="pl-PL" dirty="0"/>
              <a:t>(art. 133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09307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906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Określenie wysokości odszkodowania cz.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Podstawę ustalenia wysokości odszkodowania stanowi </a:t>
            </a:r>
            <a:r>
              <a:rPr lang="pl-PL" b="1" dirty="0"/>
              <a:t>wartość rynkowa nieruchomości.</a:t>
            </a:r>
          </a:p>
          <a:p>
            <a:pPr marL="0" indent="0">
              <a:buNone/>
            </a:pPr>
            <a:r>
              <a:rPr lang="pl-PL" dirty="0"/>
              <a:t>Przy </a:t>
            </a:r>
            <a:r>
              <a:rPr lang="pl-PL" b="1" dirty="0"/>
              <a:t>określaniu wartości rynkowej </a:t>
            </a:r>
            <a:r>
              <a:rPr lang="pl-PL" dirty="0"/>
              <a:t>nieruchomości uwzględnia się w szczególności jej </a:t>
            </a:r>
            <a:r>
              <a:rPr lang="pl-PL" b="1" dirty="0"/>
              <a:t>rodzaj, położenie, sposób użytkowania, przeznaczenie, stan nieruchomości oraz aktualnie kształtujące się ceny w obrocie nieruchomościami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Wartość nieruchomości dla celów odszkodowania określa się </a:t>
            </a:r>
            <a:r>
              <a:rPr lang="pl-PL" b="1" dirty="0"/>
              <a:t>według aktualnego sposobu jej użytkowania, jeżeli przeznaczenie nieruchomości, zgodne z celem wywłaszczenia, nie powoduje zwiększenia jej wartości.</a:t>
            </a:r>
          </a:p>
          <a:p>
            <a:pPr marL="0" indent="0">
              <a:buNone/>
            </a:pPr>
            <a:r>
              <a:rPr lang="pl-PL" dirty="0"/>
              <a:t>Jeżeli przeznaczenie nieruchomości, zgodne z celem wywłaszczenia, </a:t>
            </a:r>
            <a:r>
              <a:rPr lang="pl-PL" b="1" dirty="0"/>
              <a:t>powoduje zwiększenie jej wartości, wartość nieruchomości dla celów odszkodowania określa się według alternatywnego sposobu użytkowania wynikającego z tego przeznaczenia.</a:t>
            </a:r>
          </a:p>
          <a:p>
            <a:pPr marL="0" indent="0">
              <a:buNone/>
            </a:pPr>
            <a:r>
              <a:rPr lang="pl-PL" dirty="0"/>
              <a:t>(art. 134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2046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Odszkodowanie za wywłaszczenie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Określenie wysokości odszkodowania cz. 2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ze względu na rodzaj nieruchomości nie można określić jej wartości rynkowej, gdyż tego rodzaju nieruchomości nie występują w obrocie,</a:t>
            </a:r>
            <a:r>
              <a:rPr lang="pl-PL" b="1" dirty="0"/>
              <a:t> określa się jej wartość odtworzeniową.</a:t>
            </a:r>
          </a:p>
          <a:p>
            <a:pPr marL="0" indent="0">
              <a:buNone/>
            </a:pPr>
            <a:r>
              <a:rPr lang="pl-PL" dirty="0"/>
              <a:t>Przy określaniu wartości odtworzeniowej nieruchomości, oddzielnie określa się </a:t>
            </a:r>
            <a:r>
              <a:rPr lang="pl-PL" b="1" dirty="0"/>
              <a:t>wartość gruntu i oddzielnie wartość jego części składowych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Przy określaniu wartości budynków lub ich części, budowli, urządzeń infrastruktury technicznej i innych urządzeń szacuje się koszt ich odtworzenia, z </a:t>
            </a:r>
            <a:r>
              <a:rPr lang="pl-PL" b="1" dirty="0"/>
              <a:t>uwzględnieniem stopnia zużycia.</a:t>
            </a:r>
          </a:p>
          <a:p>
            <a:pPr marL="0" indent="0">
              <a:buNone/>
            </a:pPr>
            <a:r>
              <a:rPr lang="pl-PL" dirty="0"/>
              <a:t>(art. 135 ust. 1-2 i 4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321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Nieruchomość wywłaszczona nie może być użyta na cel inny niż określony w decyzji o wywłaszczeniu, chyba że poprzedni właściciel lub jego spadkobierca nie złożą wniosku o zwrot tej nieruchomości.</a:t>
            </a:r>
          </a:p>
          <a:p>
            <a:pPr marL="0" indent="0">
              <a:buNone/>
            </a:pPr>
            <a:r>
              <a:rPr lang="pl-PL" dirty="0"/>
              <a:t>W razie powzięcia zamiaru użycia wywłaszczonej nieruchomości lub jej części na inny cel niż określony w decyzji o wywłaszczeniu właściwy </a:t>
            </a:r>
            <a:r>
              <a:rPr lang="pl-PL" b="1" dirty="0"/>
              <a:t>organ zawiadamia poprzedniego właściciela lub jego spadkobiercę o tym zamiarze, informując równocześnie o możliwości zwrotu </a:t>
            </a:r>
            <a:r>
              <a:rPr lang="pl-PL" dirty="0"/>
              <a:t>wywłaszczonej nieruchomości lub udziału w tej nieruchomości albo części wywłaszczonej nieruchomości lub udziału w tej części.</a:t>
            </a:r>
          </a:p>
          <a:p>
            <a:pPr marL="0" indent="0">
              <a:buNone/>
            </a:pPr>
            <a:r>
              <a:rPr lang="pl-PL" dirty="0"/>
              <a:t>(art. 136 ust. 1-2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8041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Nieruchomość zbędna ze względu na cel wywłaszczenia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Nieruchomość uznaje się za zbędną na cel określony w decyzji o wywłaszczeniu, jeżeli:</a:t>
            </a:r>
          </a:p>
          <a:p>
            <a:pPr marL="0" indent="0">
              <a:buNone/>
            </a:pPr>
            <a:r>
              <a:rPr lang="pl-PL" dirty="0"/>
              <a:t>1) pomimo </a:t>
            </a:r>
            <a:r>
              <a:rPr lang="pl-PL" b="1" dirty="0"/>
              <a:t>upływu 7 lat od dnia</a:t>
            </a:r>
            <a:r>
              <a:rPr lang="pl-PL" dirty="0"/>
              <a:t>, w którym decyzja o wywłaszczeniu stała się ostateczna, nie rozpoczęto prac związanych z realizacją tego celu albo</a:t>
            </a:r>
          </a:p>
          <a:p>
            <a:pPr marL="0" indent="0">
              <a:buNone/>
            </a:pPr>
            <a:r>
              <a:rPr lang="pl-PL" dirty="0"/>
              <a:t>2)  pomimo </a:t>
            </a:r>
            <a:r>
              <a:rPr lang="pl-PL" b="1" dirty="0"/>
              <a:t>upływu 10 lat od dnia</a:t>
            </a:r>
            <a:r>
              <a:rPr lang="pl-PL" dirty="0"/>
              <a:t>, w którym decyzja o wywłaszczeniu stała się ostateczna, cel ten nie został zrealizowany. (jeżeli cel wywłaszczenia został zrealizowany tylko na części wywłaszczonej nieruchomości, zwrotowi podlega pozostała część). </a:t>
            </a:r>
          </a:p>
          <a:p>
            <a:pPr marL="0" indent="0">
              <a:buNone/>
            </a:pPr>
            <a:r>
              <a:rPr lang="pl-PL" dirty="0"/>
              <a:t>(art. 137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2766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Skutki zwrotu wywłaszczonej nieruchomości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Jeżeli nieruchomość lub jej część podlegająca zwrotowi została oddana w trwały zarząd lub została obciążona prawem użytkowania, prawa te wygasają z dniem, w którym decyzja o zwrocie wywłaszczonej nieruchomości stała się ostateczna.</a:t>
            </a:r>
          </a:p>
          <a:p>
            <a:pPr marL="0" indent="0">
              <a:buNone/>
            </a:pPr>
            <a:r>
              <a:rPr lang="pl-PL" b="1" dirty="0"/>
              <a:t>Najem, dzierżawa lub użyczenie zwracanej nieruchomości wygasa z upływem 3 miesięcy od dnia, w którym decyzja o zwrocie wywłaszczonej nieruchomości stała się ostateczna.</a:t>
            </a:r>
          </a:p>
          <a:p>
            <a:pPr marL="0" indent="0">
              <a:buNone/>
            </a:pPr>
            <a:r>
              <a:rPr lang="pl-PL" dirty="0"/>
              <a:t>Nieruchomość wywłaszczona podlega zwrotowi w stanie, w jakim znajduje się w dniu jej zwrotu.</a:t>
            </a:r>
          </a:p>
          <a:p>
            <a:pPr marL="0" indent="0">
              <a:buNone/>
            </a:pPr>
            <a:r>
              <a:rPr lang="pl-PL" dirty="0"/>
              <a:t>(art. 138-139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8219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45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Skutki zwrotu wywłaszczonej nieruchomości </a:t>
            </a:r>
          </a:p>
          <a:p>
            <a:pPr marL="0" indent="0">
              <a:buNone/>
            </a:pPr>
            <a:r>
              <a:rPr lang="pl-PL" dirty="0"/>
              <a:t>W razie zwrotu wywłaszczonej nieruchomości poprzedni właściciel lub jego spadkobierca </a:t>
            </a:r>
            <a:r>
              <a:rPr lang="pl-PL" b="1" dirty="0"/>
              <a:t>zwraca S</a:t>
            </a:r>
            <a:r>
              <a:rPr lang="pl-PL" dirty="0"/>
              <a:t>karbowi Państwa lub właściwej jednostce samorządu terytorialnego, w zależności od tego, kto jest właścicielem nieruchomości w dniu zwrotu, </a:t>
            </a:r>
            <a:r>
              <a:rPr lang="pl-PL" b="1" dirty="0"/>
              <a:t>ustalone w decyzji odszkodowanie, a także nieruchomość zamienną, jeżeli była przyznana w ramach odszkodowania.</a:t>
            </a:r>
          </a:p>
          <a:p>
            <a:pPr marL="0" indent="0">
              <a:buNone/>
            </a:pPr>
            <a:r>
              <a:rPr lang="pl-PL" b="1" dirty="0"/>
              <a:t>Odszkodowanie pieniężne podlega waloryzacji, z tym że jego wysokość po waloryzacji nie może być wyższa niż wartość rynkowa nieruchomości w dniu zwrotu, a jeżeli ze względu na rodzaj nieruchomości nie można określić jej wartości rynkowej, nie może być wyższa niż jej wartość odtworzeniowa.</a:t>
            </a:r>
          </a:p>
          <a:p>
            <a:pPr marL="0" indent="0">
              <a:buNone/>
            </a:pPr>
            <a:r>
              <a:rPr lang="pl-PL" dirty="0"/>
              <a:t>Jeżeli zwrotowi podlega część wywłaszczonej nieruchomości, zwracaną kwotę odszkodowania ustala się proporcjonalnie do powierzchni tej części nieruchomości.</a:t>
            </a:r>
          </a:p>
          <a:p>
            <a:pPr marL="0" indent="0">
              <a:buNone/>
            </a:pPr>
            <a:r>
              <a:rPr lang="pl-PL" dirty="0"/>
              <a:t>Jeżeli zwrotowi podlega udział w wywłaszczonej nieruchomości albo w jej części, zwracaną kwotę odszkodowania ustala się proporcjonalnie do wielkości udziału.</a:t>
            </a:r>
          </a:p>
          <a:p>
            <a:pPr marL="0" indent="0">
              <a:buNone/>
            </a:pPr>
            <a:r>
              <a:rPr lang="pl-PL" dirty="0"/>
              <a:t>(art. 140 ust. 1-3a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164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Wywłaszczenie – zagadnienia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/>
              <a:t>Podmioty, na których rzecz następuje wywłaszczenie </a:t>
            </a:r>
          </a:p>
          <a:p>
            <a:pPr marL="0" indent="0">
              <a:buNone/>
            </a:pPr>
            <a:r>
              <a:rPr lang="pl-PL" dirty="0"/>
              <a:t>Nieruchomość może być wywłaszczona tylko </a:t>
            </a:r>
            <a:r>
              <a:rPr lang="pl-PL" b="1" dirty="0"/>
              <a:t>na rzecz Skarbu Państwa albo na rzecz jednostki samorządu terytorialnego.</a:t>
            </a:r>
          </a:p>
          <a:p>
            <a:pPr marL="0" indent="0">
              <a:buNone/>
            </a:pPr>
            <a:r>
              <a:rPr lang="pl-PL" b="1" dirty="0"/>
              <a:t>Nieruchomość stanowiąca własność Skarbu Państwa nie może być wywłaszczona. </a:t>
            </a:r>
            <a:r>
              <a:rPr lang="pl-PL" dirty="0"/>
              <a:t>Nie dotyczy to wywłaszczenia prawa użytkowania wieczystego oraz ograniczonych praw rzeczowych obciążających nieruchomość.</a:t>
            </a:r>
          </a:p>
          <a:p>
            <a:pPr marL="0" indent="0">
              <a:buNone/>
            </a:pPr>
            <a:r>
              <a:rPr lang="pl-PL" dirty="0"/>
              <a:t>Wywłaszczeniem może być objęta cała nieruchomość albo jej część. </a:t>
            </a:r>
          </a:p>
          <a:p>
            <a:pPr marL="0" indent="0">
              <a:buNone/>
            </a:pPr>
            <a:r>
              <a:rPr lang="pl-PL" b="1" dirty="0"/>
              <a:t>Jeżeli wywłaszczeniem jest objęta część nieruchomości</a:t>
            </a:r>
            <a:r>
              <a:rPr lang="pl-PL" dirty="0"/>
              <a:t>, a pozostała część nie nadaje się do prawidłowego wykorzystywania na dotychczasowe cele, </a:t>
            </a:r>
            <a:r>
              <a:rPr lang="pl-PL" b="1" dirty="0"/>
              <a:t>na żądanie właściciela lub użytkownika wieczystego nieruchomości nabywa się tę część w drodze umowy</a:t>
            </a:r>
            <a:r>
              <a:rPr lang="pl-PL" dirty="0"/>
              <a:t> na rzecz Skarbu Państwa lub na rzecz jednostki samorządu terytorialnego, w zależności od tego, na czyją rzecz następuje wywłaszczenie.</a:t>
            </a:r>
          </a:p>
          <a:p>
            <a:pPr marL="0" indent="0">
              <a:buNone/>
            </a:pPr>
            <a:r>
              <a:rPr lang="pl-PL" dirty="0"/>
              <a:t>(art. 113 ust. 1-3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638897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Skutki zwrotu wywłaszczonej nieruchomości </a:t>
            </a:r>
          </a:p>
          <a:p>
            <a:pPr marL="0" indent="0">
              <a:buNone/>
            </a:pPr>
            <a:r>
              <a:rPr lang="pl-PL" b="1" dirty="0"/>
              <a:t>Należności w </a:t>
            </a:r>
            <a:r>
              <a:rPr lang="pl-PL" b="1" dirty="0" err="1"/>
              <a:t>spr</a:t>
            </a:r>
            <a:r>
              <a:rPr lang="pl-PL" b="1" dirty="0"/>
              <a:t>. zwrotu nieruchomości, mogą być, na wniosek poprzedniego właściciela albo jego spadkobiercy, rozłożone na raty, nie dłużej niż na 10 lat. </a:t>
            </a:r>
            <a:r>
              <a:rPr lang="pl-PL" dirty="0"/>
              <a:t>Warunki rozłożenia na raty określa się w decyzji o zwrocie wywłaszczonej nieruchomości.</a:t>
            </a:r>
          </a:p>
          <a:p>
            <a:pPr marL="0" indent="0">
              <a:buNone/>
            </a:pPr>
            <a:r>
              <a:rPr lang="pl-PL" dirty="0"/>
              <a:t>Wierzytelności Skarbu Państwa lub właściwej jednostki samorządu terytorialnego z tytułu związanego ze zwrotem nieruchomości, podlegają stosownemu zabezpieczeniu. </a:t>
            </a:r>
            <a:r>
              <a:rPr lang="pl-PL" b="1" dirty="0"/>
              <a:t>Jeżeli zabezpieczenie polega na ustanowieniu hipoteki na nieruchomości, decyzja o zwrocie stanowi podstawę wpisu hipoteki do księgi wieczystej.</a:t>
            </a:r>
          </a:p>
          <a:p>
            <a:pPr marL="0" indent="0">
              <a:buNone/>
            </a:pPr>
            <a:r>
              <a:rPr lang="pl-PL" dirty="0"/>
              <a:t>Raty podlegają oprocentowaniu przy zastosowaniu stopy procentowej równej stopie redyskonta weksli stosowanej przez Narodowy Bank Polski.</a:t>
            </a:r>
          </a:p>
          <a:p>
            <a:pPr marL="0" indent="0">
              <a:buNone/>
            </a:pPr>
            <a:r>
              <a:rPr lang="pl-PL" dirty="0"/>
              <a:t>Do skutków zwłoki lub opóźnienia w zapłacie należności stosuje się odpowiednio przepisy Kodeksu cywilnego.</a:t>
            </a:r>
          </a:p>
          <a:p>
            <a:pPr marL="0" indent="0">
              <a:buNone/>
            </a:pPr>
            <a:r>
              <a:rPr lang="pl-PL" dirty="0"/>
              <a:t>(art. 141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6692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Zwrot wywłaszczonej nieruchomości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Decyzja o zwrocie nieruchomości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 zwrocie wywłaszczonych nieruchomości, zwrocie odszkodowania, w tym także nieruchomości zamiennej, oraz o rozliczeniach z tytułu zwrotu i terminach </a:t>
            </a:r>
            <a:r>
              <a:rPr lang="pl-PL" b="1" dirty="0"/>
              <a:t>zwrotu orzeka starosta, wykonujący zadanie z zakresu administracji rządowej, w drodze decyzji.</a:t>
            </a:r>
          </a:p>
          <a:p>
            <a:pPr marL="0" indent="0">
              <a:buNone/>
            </a:pPr>
            <a:r>
              <a:rPr lang="pl-PL" dirty="0"/>
              <a:t>(art. 142 ust. 1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61352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9151D8-ED5F-4EDB-B47E-E75D4AC66D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5CF31E7-D520-41DC-8BEB-32CCAE21A4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890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Wywłaszczenie – zagadnienia ogólne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/>
              <a:t>Nieruchomość o nieuregulowanym stanie prawnym </a:t>
            </a:r>
          </a:p>
          <a:p>
            <a:pPr marL="0" indent="0">
              <a:buNone/>
            </a:pPr>
            <a:r>
              <a:rPr lang="pl-PL" dirty="0"/>
              <a:t>Jeżeli nieruchomość nie ma założonej księgi wieczystej lub zbioru dokumentów, przy jej wywłaszczeniu przyjmuje się inne dokumenty stwierdzające prawa do nieruchomości oraz służące do jej oznaczenia dane z katastru nieruchomości.</a:t>
            </a:r>
          </a:p>
          <a:p>
            <a:pPr marL="0" indent="0">
              <a:buNone/>
            </a:pPr>
            <a:r>
              <a:rPr lang="pl-PL" dirty="0"/>
              <a:t>W przypadku nieruchomości o nieuregulowanym stanie prawnym, przy jej wywłaszczeniu, przyjmuje się służące do jej oznaczenia </a:t>
            </a:r>
            <a:r>
              <a:rPr lang="pl-PL" b="1" dirty="0"/>
              <a:t>dane z katastru nieruchomości.</a:t>
            </a:r>
          </a:p>
          <a:p>
            <a:pPr marL="0" indent="0">
              <a:buNone/>
            </a:pPr>
            <a:r>
              <a:rPr lang="pl-PL" dirty="0"/>
              <a:t>Przez </a:t>
            </a:r>
            <a:r>
              <a:rPr lang="pl-PL" b="1" dirty="0"/>
              <a:t>nieruchomość o nieuregulowanym stanie prawnym </a:t>
            </a:r>
            <a:r>
              <a:rPr lang="pl-PL" dirty="0"/>
              <a:t>rozumie się nieruchomość, dla której ze względu na </a:t>
            </a:r>
            <a:r>
              <a:rPr lang="pl-PL" b="1" dirty="0"/>
              <a:t>brak księgi wieczystej, zbioru dokumentów albo innych dokumentów nie można ustalić osób, którym przysługują do niej prawa rzeczowe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Nieruchomość o nieuregulowanym stanie prawnym ma miejsce także, </a:t>
            </a:r>
            <a:r>
              <a:rPr lang="pl-PL" b="1" dirty="0"/>
              <a:t>jeżeli właściciel lub użytkownik wieczysty nieruchomości nie żyje i nie przeprowadzono lub nie zostało zakończone postępowanie spadkowe.</a:t>
            </a:r>
          </a:p>
          <a:p>
            <a:pPr marL="0" indent="0">
              <a:buNone/>
            </a:pPr>
            <a:r>
              <a:rPr lang="pl-PL" dirty="0"/>
              <a:t>(art. 113 ust. 4-7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78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Wszczęcie postępowania wywłaszczeniowego należy poprzedzić rokowaniami o nabycie w drodze umowy praw do nieruchomości</a:t>
            </a:r>
            <a:r>
              <a:rPr lang="pl-PL" dirty="0"/>
              <a:t>, przeprowadzonymi między </a:t>
            </a:r>
            <a:r>
              <a:rPr lang="pl-PL" b="1" dirty="0"/>
              <a:t>starostą, </a:t>
            </a:r>
            <a:r>
              <a:rPr lang="pl-PL" dirty="0"/>
              <a:t>wykonującym zadanie z zakresu administracji rządowej, a właścicielem lub użytkownikiem wieczystym nieruchomości, a także osobą, której przysługuje do nieruchomości ograniczone prawo rzeczowe. </a:t>
            </a:r>
            <a:r>
              <a:rPr lang="pl-PL" b="1" dirty="0"/>
              <a:t>W trakcie prowadzenia rokowań może być zaoferowana nieruchomość zamienna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 przypadku wywłaszczania nieruchomości na wniosek jednostki samorządu terytorialnego rokowania, przeprowadzają ich </a:t>
            </a:r>
            <a:r>
              <a:rPr lang="pl-PL" b="1" dirty="0"/>
              <a:t>organy wykonawcze.</a:t>
            </a:r>
          </a:p>
          <a:p>
            <a:pPr marL="0" indent="0">
              <a:buNone/>
            </a:pPr>
            <a:r>
              <a:rPr lang="pl-PL" dirty="0"/>
              <a:t>(art. 114 ust. 1-2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9900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84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Postępowanie w sprawie wywłaszczenia nieruchomości o nieuregulowanym stanie prawnym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przypadku </a:t>
            </a:r>
            <a:r>
              <a:rPr lang="pl-PL" b="1" dirty="0"/>
              <a:t>nieruchomości o nieuregulowanym stanie prawnym informację o zamiarze wywłaszczenia starosta, wykonujący zadanie z zakresu administracji rządowej, podaje do publicznej wiadomości</a:t>
            </a:r>
            <a:r>
              <a:rPr lang="pl-PL" dirty="0"/>
              <a:t> </a:t>
            </a:r>
            <a:r>
              <a:rPr lang="pl-PL" b="1" dirty="0"/>
              <a:t>w sposób zwyczajowo przyjęty w danej miejscowości oraz na stronach internetowy</a:t>
            </a:r>
            <a:r>
              <a:rPr lang="pl-PL" dirty="0"/>
              <a:t>ch starostwa powiatowego, a także przez ogłoszenie w prasie o zasięgu ogólnopolskim. </a:t>
            </a:r>
          </a:p>
          <a:p>
            <a:pPr marL="0" indent="0">
              <a:buNone/>
            </a:pPr>
            <a:r>
              <a:rPr lang="pl-PL" dirty="0"/>
              <a:t>Jeżeli wywłaszczenie dotyczy części nieruchomości, </a:t>
            </a:r>
            <a:r>
              <a:rPr lang="pl-PL" b="1" dirty="0"/>
              <a:t>ogłoszenie zawiera również informację o zamiarze wszczęcia postępowania w sprawie podziału tej nieruchomości.</a:t>
            </a:r>
          </a:p>
          <a:p>
            <a:pPr marL="0" indent="0">
              <a:buNone/>
            </a:pPr>
            <a:r>
              <a:rPr lang="pl-PL" b="1" dirty="0"/>
              <a:t>Jeżeli w terminie 2 miesięcy </a:t>
            </a:r>
            <a:r>
              <a:rPr lang="pl-PL" dirty="0"/>
              <a:t>od dnia ogłoszenia nie zgłoszą się osoby, które wykażą, że przysługują im prawa rzeczowe do nieruchomości, </a:t>
            </a:r>
            <a:r>
              <a:rPr lang="pl-PL" b="1" dirty="0"/>
              <a:t>można wszcząć postępowanie w sprawie podziału i postępowanie wywłaszczeniowe.</a:t>
            </a:r>
          </a:p>
          <a:p>
            <a:pPr marL="0" indent="0">
              <a:buNone/>
            </a:pPr>
            <a:r>
              <a:rPr lang="pl-PL" dirty="0"/>
              <a:t>(art. 114 ust. 3-4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4902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1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Wszczęcie postępowania w sprawie wywłaszczenia cz. 1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Wszczęcie postępowania wywłaszczeniowego </a:t>
            </a:r>
            <a:r>
              <a:rPr lang="pl-PL" b="1" dirty="0"/>
              <a:t>na rzecz Skarbu Państwa następuje z urzędu</a:t>
            </a:r>
            <a:r>
              <a:rPr lang="pl-PL" dirty="0"/>
              <a:t>, a </a:t>
            </a:r>
            <a:r>
              <a:rPr lang="pl-PL" b="1" dirty="0"/>
              <a:t>na rzecz jednostki samorządu terytorialnego - na wniosek jej organu wykonawczego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b="1" dirty="0"/>
              <a:t>Wszczęcie postępowania z urzędu może także nastąpić na skutek zawiadomienia złożonego przez podmiot, który zamierza realizować cel publiczny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Wszczęcie postępowania wywłaszczeniowego następuje po bezskutecznym upływie </a:t>
            </a:r>
            <a:r>
              <a:rPr lang="pl-PL" b="1" dirty="0"/>
              <a:t>dwumiesięcznego terminu do zawarcia umowy w sprawie nabycia prawa do nieruchomości, </a:t>
            </a:r>
            <a:r>
              <a:rPr lang="pl-PL" dirty="0"/>
              <a:t>wyznaczonego na piśmie właścicielowi, użytkownikowi wieczystemu nieruchomości, a także osobie, której przysługuje ograniczone prawo rzeczowe na tej nieruchomości.</a:t>
            </a:r>
          </a:p>
          <a:p>
            <a:pPr marL="0" indent="0">
              <a:buNone/>
            </a:pPr>
            <a:r>
              <a:rPr lang="pl-PL" dirty="0"/>
              <a:t>(art. 115 ust. 1-2 </a:t>
            </a:r>
            <a:r>
              <a:rPr lang="pl-PL" dirty="0" err="1"/>
              <a:t>ugn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6141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31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Wszczęcie postępowania w sprawie wywłaszczenia cz. 2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Wszczęcie postępowania wywłaszczeniowego </a:t>
            </a:r>
            <a:r>
              <a:rPr lang="pl-PL" b="1" dirty="0"/>
              <a:t>następuje z dniem doręczenia zawiadomienia stronom lub z dniem określonym w ogłoszeniu o wszczęciu postępowania,</a:t>
            </a:r>
            <a:r>
              <a:rPr lang="pl-PL" dirty="0"/>
              <a:t> wywieszonym w urzędzie starostwa powiatowego, po upływie terminu ogłoszenia w sprawie nieruchomości o nieuregulowanym stanie prawnym. </a:t>
            </a:r>
          </a:p>
          <a:p>
            <a:pPr marL="0" indent="0">
              <a:buNone/>
            </a:pPr>
            <a:r>
              <a:rPr lang="pl-PL" b="1" dirty="0"/>
              <a:t>Odmowa wszczęcia postępowania wywłaszczeniowego, o które wystąpił organ wykonawczy jednostki samorządu terytorialnego albo podmiot, który zamierza realizować cel publiczny, następuje w drodze decyzji.</a:t>
            </a:r>
          </a:p>
          <a:p>
            <a:pPr marL="0" indent="0">
              <a:buNone/>
            </a:pPr>
            <a:r>
              <a:rPr lang="pl-PL" dirty="0"/>
              <a:t>(art. 115 ust. 3-4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120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F09679-9547-4E9E-8596-41573D9DD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Postępowanie w sprawie wywłaszczenia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B0CF07-2D27-43F5-9DB8-356134922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4" y="1825624"/>
            <a:ext cx="11560628" cy="47337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Rozprawa administracyjna w toku postępowania w sprawie wywłaszczenia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 wszczęciu postępowania wywłaszczeniowego starosta, wykonujący zadanie z zakresu administracji rządowej, przeprowadza </a:t>
            </a:r>
            <a:r>
              <a:rPr lang="pl-PL" b="1" dirty="0"/>
              <a:t>rozprawę administracyjną.</a:t>
            </a:r>
          </a:p>
          <a:p>
            <a:pPr marL="0" indent="0">
              <a:buNone/>
            </a:pPr>
            <a:r>
              <a:rPr lang="pl-PL" dirty="0"/>
              <a:t>Przepisu poprzedniego nie stosuje się w przypadku nieruchomości o nieuregulowanym stanie prawnym.</a:t>
            </a:r>
          </a:p>
          <a:p>
            <a:pPr marL="0" indent="0">
              <a:buNone/>
            </a:pPr>
            <a:r>
              <a:rPr lang="pl-PL" dirty="0"/>
              <a:t>W postępowaniu wywłaszczeniowym </a:t>
            </a:r>
            <a:r>
              <a:rPr lang="pl-PL" b="1" dirty="0"/>
              <a:t>nie stosuje się przepisów o ugodzie administracyjnej.</a:t>
            </a:r>
          </a:p>
          <a:p>
            <a:pPr marL="0" indent="0">
              <a:buNone/>
            </a:pPr>
            <a:r>
              <a:rPr lang="pl-PL" dirty="0"/>
              <a:t>(art. 118 </a:t>
            </a:r>
            <a:r>
              <a:rPr lang="pl-PL" dirty="0" err="1"/>
              <a:t>ugn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20944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3286</Words>
  <Application>Microsoft Office PowerPoint</Application>
  <PresentationFormat>Panoramiczny</PresentationFormat>
  <Paragraphs>198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Motyw pakietu Office</vt:lpstr>
      <vt:lpstr>Wywłaszczenie nieruchomości </vt:lpstr>
      <vt:lpstr>Wywłaszczenie – zagadnienia ogólne </vt:lpstr>
      <vt:lpstr>Wywłaszczenie – zagadnienia ogólne </vt:lpstr>
      <vt:lpstr>Wywłaszczenie – zagadnienia ogólne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Postępowanie w sprawie wywłaszczenia </vt:lpstr>
      <vt:lpstr>Wywłaszczenie poprzez ograniczenie sposobu korzystania z nieruchomości</vt:lpstr>
      <vt:lpstr>Wywłaszczenie poprzez zapewnienie udostępnienia nieruchomości w celu wykonania konserwacji, remontu lub usunięcia awarii</vt:lpstr>
      <vt:lpstr>Wywłaszczenie poprzez wydanie zezwolenia na prowadzenie działalności związanej z wydobyciem kopalin</vt:lpstr>
      <vt:lpstr>Wywłaszczenie poprzez ograniczenie praw do nieruchomości w przypadku siły wyższej i zagrożenia powstaniem szkody</vt:lpstr>
      <vt:lpstr>Wywłaszczenie poprzez ograniczenie praw do nieruchomości w przypadku siły wyższej i zagrożenia powstaniem szkody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Odszkodowanie za wywłaszczenie nieruchomości </vt:lpstr>
      <vt:lpstr>Zwrot wywłaszczonej nieruchomości </vt:lpstr>
      <vt:lpstr>Zwrot wywłaszczonej nieruchomości </vt:lpstr>
      <vt:lpstr>Zwrot wywłaszczonej nieruchomości </vt:lpstr>
      <vt:lpstr>Zwrot wywłaszczonej nieruchomości </vt:lpstr>
      <vt:lpstr>Zwrot wywłaszczonej nieruchomości </vt:lpstr>
      <vt:lpstr>Zwrot wywłaszczonej nieruchomości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Wywłaszczenie nieruchomości </dc:title>
  <dc:creator>Maciej Błażewski</dc:creator>
  <cp:lastModifiedBy>Maciej Błażewski</cp:lastModifiedBy>
  <cp:revision>5</cp:revision>
  <dcterms:created xsi:type="dcterms:W3CDTF">2022-04-21T19:22:54Z</dcterms:created>
  <dcterms:modified xsi:type="dcterms:W3CDTF">2022-04-21T20:11:15Z</dcterms:modified>
</cp:coreProperties>
</file>