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5" r:id="rId4"/>
    <p:sldId id="294" r:id="rId5"/>
    <p:sldId id="293" r:id="rId6"/>
    <p:sldId id="296" r:id="rId7"/>
    <p:sldId id="297" r:id="rId8"/>
    <p:sldId id="298" r:id="rId9"/>
    <p:sldId id="300" r:id="rId10"/>
    <p:sldId id="257" r:id="rId11"/>
    <p:sldId id="258" r:id="rId12"/>
    <p:sldId id="259" r:id="rId13"/>
    <p:sldId id="260" r:id="rId14"/>
    <p:sldId id="261" r:id="rId15"/>
    <p:sldId id="265" r:id="rId16"/>
    <p:sldId id="262" r:id="rId17"/>
    <p:sldId id="266" r:id="rId18"/>
    <p:sldId id="267" r:id="rId19"/>
    <p:sldId id="270" r:id="rId20"/>
    <p:sldId id="269" r:id="rId21"/>
    <p:sldId id="268" r:id="rId22"/>
    <p:sldId id="271" r:id="rId23"/>
    <p:sldId id="272" r:id="rId24"/>
    <p:sldId id="273" r:id="rId25"/>
    <p:sldId id="274" r:id="rId26"/>
    <p:sldId id="281" r:id="rId27"/>
    <p:sldId id="280" r:id="rId28"/>
    <p:sldId id="283" r:id="rId29"/>
    <p:sldId id="282" r:id="rId30"/>
    <p:sldId id="279" r:id="rId31"/>
    <p:sldId id="278" r:id="rId32"/>
    <p:sldId id="288" r:id="rId33"/>
    <p:sldId id="284" r:id="rId34"/>
    <p:sldId id="291" r:id="rId35"/>
    <p:sldId id="290" r:id="rId36"/>
    <p:sldId id="301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6EE804-2399-45D3-9C7A-030F5DF84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95690F7-F783-41CC-BE99-08C401221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6B072B-AF75-4B27-B6C8-978B4002A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C90DDA-61C5-46AF-826D-EC2084C9C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D0A34C-B7BC-47A8-8A1A-A377B84F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791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A340C2-A478-47E9-AF50-F3339113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EC5C2B-67B4-486C-82A5-3480E4A8F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EDEF6E-5DF4-4D8A-9F11-FF826C964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44A5-0C9E-4751-8F4A-74EF3F0D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A1E088-442E-474F-AF89-448365E2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67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75E4D65-2676-4454-9E1C-891B01B3A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E9A9821-2B65-4B3D-AE8D-FD2A5638A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8A80F3-0CFD-4F4F-BD02-E912F9AD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1EFEA5-05AA-47F8-8451-E5971D33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B408A2-6202-4D2B-A4C7-DE5EB883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33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4C5D9E-DF80-4E68-B7EE-60B562E6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94B072-99AD-4773-8A3B-687E86912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834762-A807-46EE-A312-20F3A75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596321-B0AE-41F5-9DE6-86EC26D4E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70D0EB-2FBF-411E-9800-E48AA6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72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6A8318-92A2-4E30-82D8-BD818A910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A3371A8-C55E-4E7F-BA50-3701DA138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0677AB-F900-4160-BC19-8ED16299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7E01384-B27C-4905-8239-F0B5F890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2FCF31-DF6A-4801-90B4-2EEF5124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40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DABE7B-BC83-480A-8515-FB7B13C5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E9A40F-D4D6-491D-A6C0-5D752FC66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54C112F-1D8B-45D9-80BD-5DC8D6591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9616C05-0B79-4D97-8B58-976CF077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0E7E8B-1D69-46FE-A0FB-61DBDCA6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BE1CB4-302B-4836-858B-468F8A80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76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F244A5-3F88-476B-88DB-7417115EF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0826F5-2C1F-49BD-A193-B9B432952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733E885-FCA1-4F61-9339-C6697B9F2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A21690-3A46-47A0-B163-8D167795C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CD694DF-0FC0-4674-970D-56D92B4B9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6E79A1E-CC75-4137-A474-CB13765A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A1CDFD2-4062-4345-9FFF-11AAFDAB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2C743BB-FB0C-46FA-8C7F-8593B8F7E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10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1B48B4-D4DB-4A04-A257-9C979B6F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8F332AB-0C20-4DBB-9307-F9A0F372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F00A574-1B6B-4746-9880-192104A1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CD02A91-8D04-4BE3-984A-6FBF157F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7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0EECD9D-1978-472E-9C23-E58977D3A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B7FDA0B-8F14-492B-B0A5-633E38371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AA1327-C8EB-4E8F-A6DC-0233D0E4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56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789819-7B40-42B5-B8F4-728B4A82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00C4-AD46-484D-A861-69216EEFD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4D941E5-2A69-43C4-817D-6688C64B5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6221247-87CF-4E91-8CEF-066A296F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51EC48-E22A-4FB0-B353-39646D74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948C5A-17DE-443A-9ACE-0C215B0B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04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5053C-D35F-45A9-B613-86B6EA64A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3C5D4CA-068A-4AF5-AD0C-A8E9D8B0EC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C3CBD-8603-4F14-9839-ECACB6358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082A3E9-E476-4C5C-BA61-3428B628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9FEBB4-59BA-4C86-A64F-2D614AC4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96EC01-F7D4-4385-B763-B2F8BC3F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71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3DBC537-EBA8-4D98-B6E4-35A50C32E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7D6155-6232-4CED-9F97-D4FD806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A33C63-29F0-405D-A605-0DF480127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395BF-FAD0-4A22-98E1-237C28BBC864}" type="datetimeFigureOut">
              <a:rPr lang="pl-PL" smtClean="0"/>
              <a:t>28.04.2022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A032F11-0E2A-4B97-BB3B-0CB8747E6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2F8D937-220B-4BF5-9960-5A2D4CAA2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E894-8658-47AF-854C-C099099943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23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B24EC3-41DE-4312-8383-9E491B9B8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Opłata </a:t>
            </a:r>
            <a:r>
              <a:rPr lang="pl-PL" b="1" dirty="0" err="1"/>
              <a:t>adiacencka</a:t>
            </a:r>
            <a:r>
              <a:rPr lang="pl-PL" b="1" dirty="0"/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E2807A8-DE57-4E9C-A8F0-52F70CB225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367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5DB097-F377-4324-8E03-062D669F56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Podział nieruchomości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B3846C3-49C7-4E0E-8254-1D4F2301C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80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01BC72-1083-4FD3-9A4F-32C10E697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Wymogi względem podziału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8EF15A-493F-4123-87AE-AF90FA3D9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Podział nieruchomości powinien: </a:t>
            </a:r>
          </a:p>
          <a:p>
            <a:pPr marL="0" indent="0">
              <a:buNone/>
            </a:pPr>
            <a:r>
              <a:rPr lang="pl-PL" dirty="0"/>
              <a:t>1. </a:t>
            </a:r>
            <a:r>
              <a:rPr lang="pl-PL" b="1" dirty="0"/>
              <a:t>być zgodny z miejscowym planem zagospodarowania przestrzennego </a:t>
            </a:r>
            <a:r>
              <a:rPr lang="pl-PL" dirty="0"/>
              <a:t>(art. 93 ust. 1 </a:t>
            </a:r>
            <a:r>
              <a:rPr lang="pl-PL" dirty="0" err="1"/>
              <a:t>u.g.n</a:t>
            </a:r>
            <a:r>
              <a:rPr lang="pl-PL" dirty="0"/>
              <a:t>.), albo 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b="1" dirty="0"/>
              <a:t>nie być sprzeczny z odrębnymi przepisami </a:t>
            </a:r>
            <a:r>
              <a:rPr lang="pl-PL" dirty="0"/>
              <a:t>oraz </a:t>
            </a:r>
            <a:r>
              <a:rPr lang="pl-PL" b="1" dirty="0"/>
              <a:t>być zgodny z warunkami określonymi w decyzji o warunkach zabudowy i zagospodarowania terenu</a:t>
            </a:r>
            <a:r>
              <a:rPr lang="pl-PL" dirty="0"/>
              <a:t>. (art. 94 ust. 1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Zgodność z miejscowym planem zagospodarowania przestrzennego dotyczy: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przeznaczenia terenu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możliwości zagospodarowania wydzielonych działek gruntu </a:t>
            </a:r>
            <a:r>
              <a:rPr lang="pl-PL" dirty="0"/>
              <a:t>(art. 93 ust. 2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022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31CBAD-4157-47D9-8375-5482590C4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Niedopuszczalność podziału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D288D3-CC15-4C38-84F3-14A55F896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projektowane do wydzielenia działki gruntu </a:t>
            </a:r>
            <a:r>
              <a:rPr lang="pl-PL" b="1" dirty="0"/>
              <a:t>nie mają dostępu do drogi publicznej (bezpośrednio lub pośrednio poprzez drogę wewnętrzną, służebnością drogową)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nie ma możliwości wydzielenia drogi wewnętrznej z nieruchomości objętej podziałem.</a:t>
            </a:r>
          </a:p>
          <a:p>
            <a:pPr marL="0" indent="0">
              <a:buNone/>
            </a:pPr>
            <a:r>
              <a:rPr lang="pl-PL" dirty="0"/>
              <a:t> (art. 93 ust. 3 </a:t>
            </a:r>
            <a:r>
              <a:rPr lang="pl-PL" dirty="0" err="1"/>
              <a:t>u.g.n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8713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3732C8-CBA9-4B3D-9A5A-D4A70B61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Zapewnienie dostępu do drogi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C2CDF6-203F-427B-ABAB-F43576E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zapewnienie dostępu do drogi publicznej ma polegać na ustanowieniu służebności, o których mowa w art. 93 ust. 3, </a:t>
            </a:r>
            <a:r>
              <a:rPr lang="pl-PL" b="1" dirty="0"/>
              <a:t>podziału nieruchomości dokonuje się pod warunkiem, że przy zbywaniu działek wydzielonych w wyniku podziału zostaną one ustanowione.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Za spełnienie warunku uważa się także sprzedaż </a:t>
            </a:r>
            <a:r>
              <a:rPr lang="pl-PL" b="1" dirty="0"/>
              <a:t>wydzielonych działek gruntu wraz ze sprzedażą udziału w prawie do działki gruntu stanowiącej drogę wewnętrzną.</a:t>
            </a:r>
          </a:p>
          <a:p>
            <a:pPr marL="0" indent="0">
              <a:buNone/>
            </a:pPr>
            <a:r>
              <a:rPr lang="pl-PL" dirty="0"/>
              <a:t>(art. 99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336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56ED5-C5BC-4161-A5F6-2EFE833D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Podział zabudowanej nieruchomości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BFB45-BA81-43BE-B072-09127C4CA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Jeżeli </a:t>
            </a:r>
            <a:r>
              <a:rPr lang="pl-PL" b="1" dirty="0"/>
              <a:t>przedmiotem podziału jest nieruchomość zabudowana, a proponowany jej podział powoduje także podział budynku</a:t>
            </a:r>
            <a:r>
              <a:rPr lang="pl-PL" dirty="0"/>
              <a:t>, granice projektowanych do wydzielenia działek gruntu powinny przebiegać </a:t>
            </a:r>
            <a:r>
              <a:rPr lang="pl-PL" b="1" dirty="0"/>
              <a:t>wzdłuż pionowych płaszczyzn</a:t>
            </a:r>
            <a:r>
              <a:rPr lang="pl-PL" dirty="0"/>
              <a:t>, które tworzone są przez ściany oddzielenia przeciwpożarowego usytuowane na całej wysokości budynku od fundamentu do </a:t>
            </a:r>
            <a:r>
              <a:rPr lang="pl-PL" dirty="0" err="1"/>
              <a:t>przekrycia</a:t>
            </a:r>
            <a:r>
              <a:rPr lang="pl-PL" dirty="0"/>
              <a:t> dachu. </a:t>
            </a:r>
          </a:p>
          <a:p>
            <a:pPr marL="0" indent="0">
              <a:buNone/>
            </a:pPr>
            <a:r>
              <a:rPr lang="pl-PL" dirty="0"/>
              <a:t>W budynkach, w których nie ma ścian oddzielenia przeciwpożarowego, granice projektowanych do wydzielenia działek gruntu powinny przebiegać wzdłuż pionowych płaszczyzn, które tworzone są przez ściany usytuowane na całej wysokości budynku od fundamentu do </a:t>
            </a:r>
            <a:r>
              <a:rPr lang="pl-PL" dirty="0" err="1"/>
              <a:t>przekrycia</a:t>
            </a:r>
            <a:r>
              <a:rPr lang="pl-PL" dirty="0"/>
              <a:t> dachu, wyraźnie dzielące budynek na dwie odrębnie wykorzystywane części.</a:t>
            </a:r>
          </a:p>
          <a:p>
            <a:pPr marL="0" indent="0">
              <a:buNone/>
            </a:pPr>
            <a:r>
              <a:rPr lang="pl-PL" dirty="0"/>
              <a:t>(art. 93 ust. 3b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145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070154-B7FD-48BC-8419-CEA5A7C9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Wniosek o podział nieruchomości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DD059-8826-4256-B08B-8E5D375D1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50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Podziału nieruchomości dokonuje się na wniosek i koszt osoby, która ma w tym interes prawny.</a:t>
            </a:r>
          </a:p>
          <a:p>
            <a:pPr marL="0" indent="0">
              <a:buNone/>
            </a:pPr>
            <a:r>
              <a:rPr lang="pl-PL" dirty="0"/>
              <a:t>Do wniosku o podział nieruchomości należy dołączyć następujące dokumenty:</a:t>
            </a:r>
          </a:p>
          <a:p>
            <a:pPr marL="0" indent="0">
              <a:buNone/>
            </a:pPr>
            <a:r>
              <a:rPr lang="pl-PL" dirty="0"/>
              <a:t>•	stwierdzające tytuł prawny do nieruchomości </a:t>
            </a:r>
          </a:p>
          <a:p>
            <a:pPr marL="0" indent="0">
              <a:buNone/>
            </a:pPr>
            <a:r>
              <a:rPr lang="pl-PL" dirty="0"/>
              <a:t>•	wypis z katastru nieruchomości i kopię mapy katastralnej obejmującej nieruchomość podlegającą podziałowi;</a:t>
            </a:r>
          </a:p>
          <a:p>
            <a:pPr marL="0" indent="0">
              <a:buNone/>
            </a:pPr>
            <a:r>
              <a:rPr lang="pl-PL" dirty="0"/>
              <a:t>•	decyzję o warunkach zabudowy i zagospodarowania terenu, jeżeli została wydana </a:t>
            </a:r>
          </a:p>
          <a:p>
            <a:pPr marL="0" indent="0">
              <a:buNone/>
            </a:pPr>
            <a:r>
              <a:rPr lang="pl-PL" dirty="0"/>
              <a:t>•	pozwolenia wojewódzkiego konserwatora zabytków na podział tej nieruchomości, w przypadku nieruchomości wpisanej do rejestru zabytków;</a:t>
            </a:r>
          </a:p>
          <a:p>
            <a:pPr marL="0" indent="0">
              <a:buNone/>
            </a:pPr>
            <a:r>
              <a:rPr lang="pl-PL" dirty="0"/>
              <a:t>•	wstępny projekt podziału</a:t>
            </a:r>
          </a:p>
          <a:p>
            <a:pPr marL="0" indent="0">
              <a:buNone/>
            </a:pPr>
            <a:r>
              <a:rPr lang="pl-PL" dirty="0"/>
              <a:t>•	protokół z przyjęcia granic nieruchomości;</a:t>
            </a:r>
          </a:p>
          <a:p>
            <a:pPr marL="0" indent="0">
              <a:buNone/>
            </a:pPr>
            <a:r>
              <a:rPr lang="pl-PL" dirty="0"/>
              <a:t>•	wykaz zmian gruntowych;</a:t>
            </a:r>
          </a:p>
          <a:p>
            <a:pPr marL="0" indent="0">
              <a:buNone/>
            </a:pPr>
            <a:r>
              <a:rPr lang="pl-PL" dirty="0"/>
              <a:t>•	wykaz synchronizacyjny, jeżeli oznaczenie działek gruntu w katastrze nieruchomości jest inne niż w księdze wieczystej;</a:t>
            </a:r>
          </a:p>
          <a:p>
            <a:pPr marL="0" indent="0">
              <a:buNone/>
            </a:pPr>
            <a:r>
              <a:rPr lang="pl-PL" dirty="0"/>
              <a:t>•	mapę z projektem podziału.</a:t>
            </a:r>
          </a:p>
          <a:p>
            <a:pPr marL="0" indent="0">
              <a:buNone/>
            </a:pPr>
            <a:r>
              <a:rPr lang="pl-PL" dirty="0"/>
              <a:t>(art. 97 ust. 1-1a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759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070154-B7FD-48BC-8419-CEA5A7C9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Podział nieruchomości z urzędu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DD059-8826-4256-B08B-8E5D375D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Podziału nieruchomości można dokonać z urzędu</a:t>
            </a:r>
            <a:r>
              <a:rPr lang="pl-PL" dirty="0"/>
              <a:t>, jeżeli:</a:t>
            </a:r>
          </a:p>
          <a:p>
            <a:pPr marL="0" indent="0">
              <a:buNone/>
            </a:pPr>
            <a:r>
              <a:rPr lang="pl-PL" dirty="0"/>
              <a:t>- jest on </a:t>
            </a:r>
            <a:r>
              <a:rPr lang="pl-PL" b="1" dirty="0"/>
              <a:t>niezbędny do realizacji celów publicznych;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nieruchomość stanowi własność gminy i nie została oddana w użytkowanie wieczyste.</a:t>
            </a:r>
          </a:p>
          <a:p>
            <a:pPr marL="0" indent="0">
              <a:buNone/>
            </a:pPr>
            <a:r>
              <a:rPr lang="pl-PL" dirty="0"/>
              <a:t>(art. 97 ust. 3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0403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3122B4-07D4-406A-A3CA-EC1603F37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Procedura podziału nieruchomości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DE45EC-E50F-4BC7-85D9-C62225906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Zgodność proponowanego podziału nieruchomości </a:t>
            </a:r>
            <a:r>
              <a:rPr lang="pl-PL" dirty="0"/>
              <a:t>z ustaleniami </a:t>
            </a:r>
            <a:r>
              <a:rPr lang="pl-PL" b="1" dirty="0"/>
              <a:t>planu miejscowego opiniuje wójt</a:t>
            </a:r>
            <a:r>
              <a:rPr lang="pl-PL" dirty="0"/>
              <a:t>, burmistrz albo prezydent miasta. </a:t>
            </a:r>
          </a:p>
          <a:p>
            <a:pPr marL="0" indent="0">
              <a:buNone/>
            </a:pPr>
            <a:r>
              <a:rPr lang="pl-PL" dirty="0"/>
              <a:t>W przypadku podziału nieruchomości położonej na obszarze, dla którego </a:t>
            </a:r>
            <a:r>
              <a:rPr lang="pl-PL" b="1" dirty="0"/>
              <a:t>brak jest planu miejscowego, opinia dotyczy spełnienia warunków: </a:t>
            </a:r>
          </a:p>
          <a:p>
            <a:pPr marL="514350" indent="-514350">
              <a:buAutoNum type="arabicPeriod"/>
            </a:pPr>
            <a:r>
              <a:rPr lang="pl-PL" dirty="0"/>
              <a:t>niesprzeczności z odrębnymi przepisami oraz </a:t>
            </a:r>
          </a:p>
          <a:p>
            <a:pPr marL="514350" indent="-514350">
              <a:buAutoNum type="arabicPeriod"/>
            </a:pPr>
            <a:r>
              <a:rPr lang="pl-PL" dirty="0"/>
              <a:t>zgodności z warunkami określonymi w decyzji o warunkach zabudowy i zagospodarowania terenu. </a:t>
            </a:r>
          </a:p>
          <a:p>
            <a:pPr marL="0" indent="0">
              <a:buNone/>
            </a:pPr>
            <a:r>
              <a:rPr lang="pl-PL" dirty="0"/>
              <a:t>Opinię, o której mowa w ust. 4, wyraża się w </a:t>
            </a:r>
            <a:r>
              <a:rPr lang="pl-PL" b="1" dirty="0"/>
              <a:t>formie postanowienia, na które przysługuje zażalenie.</a:t>
            </a:r>
          </a:p>
          <a:p>
            <a:pPr marL="0" indent="0">
              <a:buNone/>
            </a:pPr>
            <a:r>
              <a:rPr lang="pl-PL" dirty="0"/>
              <a:t>(art. 93 ust. 4-5 </a:t>
            </a:r>
            <a:r>
              <a:rPr lang="pl-PL" dirty="0" err="1"/>
              <a:t>u.g.n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685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B09D1-9030-40A4-BEEB-284587E4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Zawieszenie postępowania w sprawie podziału nieruchomości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BDC7F7-1958-46E2-AF8F-E61948A6B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Jeżeli w przypadku braku planu miejscowego,  wniosek o podział został złożony:</a:t>
            </a:r>
          </a:p>
          <a:p>
            <a:pPr marL="0" indent="0">
              <a:buNone/>
            </a:pPr>
            <a:r>
              <a:rPr lang="pl-PL" dirty="0"/>
              <a:t>1)  po upływie 6 miesięcy, licząc od dnia podjęcia przez gminę uchwały o przystąpieniu do sporządzenia planu miejscowego, lub</a:t>
            </a:r>
          </a:p>
          <a:p>
            <a:pPr marL="0" indent="0">
              <a:buNone/>
            </a:pPr>
            <a:r>
              <a:rPr lang="pl-PL" dirty="0"/>
              <a:t>2)  po wyłożeniu projektu planu miejscowego do publicznego wglądu</a:t>
            </a:r>
          </a:p>
          <a:p>
            <a:pPr marL="0" indent="0">
              <a:buNone/>
            </a:pPr>
            <a:r>
              <a:rPr lang="pl-PL" dirty="0"/>
              <a:t>- postępowanie w sprawie </a:t>
            </a:r>
            <a:r>
              <a:rPr lang="pl-PL" b="1" dirty="0"/>
              <a:t>podziału nieruchomości zawiesza się do czasu uchwalenia planu miejscowego, </a:t>
            </a:r>
            <a:r>
              <a:rPr lang="pl-PL" dirty="0"/>
              <a:t>jednak nie dłużej niż </a:t>
            </a:r>
            <a:r>
              <a:rPr lang="pl-PL" b="1" dirty="0"/>
              <a:t>na okres 6 miesięcy</a:t>
            </a:r>
            <a:r>
              <a:rPr lang="pl-PL" dirty="0"/>
              <a:t>, licząc od dnia złożenia wniosku o podział. Jeżeli w okresie zawieszenia postępowania w sprawie podziału nieruchomości plan miejscowy nie zostanie uchwalony, stosuje się przepis ust. 1.</a:t>
            </a:r>
          </a:p>
          <a:p>
            <a:pPr marL="0" indent="0">
              <a:buNone/>
            </a:pPr>
            <a:r>
              <a:rPr lang="pl-PL" dirty="0"/>
              <a:t>Jeżeli nie został uchwalony plan miejscowy dla obszarów objętych, na mocy przepisów odrębnych, </a:t>
            </a:r>
            <a:r>
              <a:rPr lang="pl-PL" b="1" dirty="0"/>
              <a:t>obowiązkiem sporządzenia takiego planu, postępowanie w sprawie podziału nieruchomości zawiesza się do czasu uchwalenia tego planu.</a:t>
            </a:r>
          </a:p>
          <a:p>
            <a:pPr marL="0" indent="0">
              <a:buNone/>
            </a:pPr>
            <a:r>
              <a:rPr lang="pl-PL" dirty="0"/>
              <a:t>(art. 94 ust. 2-3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780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Podział nieruchomości niezależny od planu miejscowego lub decyzji o warunkach zabudowy i zagospodarowania terenu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Niezależnie od ustaleń planu miejscowego, a w przypadku braku planu niezależnie od decyzji o warunkach zabudowy i zagospodarowania terenu, podział nieruchomości może nastąpić w celu:</a:t>
            </a:r>
          </a:p>
          <a:p>
            <a:pPr marL="0" indent="0">
              <a:buNone/>
            </a:pPr>
            <a:r>
              <a:rPr lang="pl-PL" dirty="0"/>
              <a:t>•	</a:t>
            </a:r>
            <a:r>
              <a:rPr lang="pl-PL" b="1" dirty="0"/>
              <a:t>zniesienia współwłasności nieruchomości zabudowanej </a:t>
            </a:r>
            <a:r>
              <a:rPr lang="pl-PL" dirty="0"/>
              <a:t>co najmniej dwoma budynkami, wzniesionymi na podstawie pozwolenia na budowę, jeżeli podział ma polegać na wydzieleniu dla poszczególnych współwłaścicieli, wskazanych we wspólnym wniosku, budynków wraz z działkami gruntu niezbędnymi do prawidłowego korzystania z tych budynków;</a:t>
            </a:r>
          </a:p>
          <a:p>
            <a:pPr marL="0" indent="0">
              <a:buNone/>
            </a:pPr>
            <a:r>
              <a:rPr lang="pl-PL" dirty="0"/>
              <a:t>•	</a:t>
            </a:r>
            <a:r>
              <a:rPr lang="pl-PL" b="1" dirty="0"/>
              <a:t>wydzielenia działki budowlanej, jeżeli budynek został wzniesiony na tej działce przez samoistnego posiadacza w dobrej wierze;</a:t>
            </a:r>
          </a:p>
          <a:p>
            <a:pPr marL="0" indent="0">
              <a:buNone/>
            </a:pPr>
            <a:r>
              <a:rPr lang="pl-PL" dirty="0"/>
              <a:t>•	wydzielenia części nieruchomości, której własność lub użytkowanie wieczyste zostały nabyte z mocy prawa;</a:t>
            </a:r>
          </a:p>
          <a:p>
            <a:pPr marL="0" indent="0">
              <a:buNone/>
            </a:pPr>
            <a:r>
              <a:rPr lang="pl-PL" dirty="0"/>
              <a:t>•	realizacji roszczeń do części nieruchomości, wynikających z przepisów niniejszej ustawy lub z odrębnych ustaw;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360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03A8D-9F74-4D70-8E1D-FCC3F25C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Pojęcie - Wybudowanie urządzeń infrastruktury technicznej cz.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264E7-8DC2-4791-B027-F5C99AB62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Przepisy niniejszego rozdziału stosuje się do nieruchomości bez względu na ich rodzaj i położenie, </a:t>
            </a:r>
            <a:r>
              <a:rPr lang="pl-PL" b="1" dirty="0"/>
              <a:t>jeżeli urządzenia infrastruktury technicznej zostały wybudowane z udziałem środków Skarbu Państwa, jednostek samorządu terytorialnego, środków pochodzących z budżetu Unii Europejskiej lub ze źródeł zagranicznych niepodlegających zwrotowi</a:t>
            </a:r>
            <a:r>
              <a:rPr lang="pl-PL" dirty="0"/>
              <a:t>, z wyłączeniem nieruchomości przeznaczonych w planie miejscowym na cele rolne i leśne, a w przypadku braku planu miejscowego do nieruchomości wykorzystywanych na cele rolne i leśne. </a:t>
            </a:r>
          </a:p>
          <a:p>
            <a:pPr marL="0" indent="0">
              <a:buNone/>
            </a:pPr>
            <a:r>
              <a:rPr lang="pl-PL" dirty="0"/>
              <a:t>(art. 143 ust. 1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6856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Podział nieruchomości niezależny od planu miejscowego lub decyzji o warunkach zabudowy i zagospodarowania terenu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•	realizacji przepisów dotyczących </a:t>
            </a:r>
            <a:r>
              <a:rPr lang="pl-PL" b="1" dirty="0"/>
              <a:t>przekształcenia prawa użytkowania wieczystego gruntów zabudowanych na cele mieszkaniowe w prawo własności tych gruntów;</a:t>
            </a:r>
          </a:p>
          <a:p>
            <a:pPr marL="0" indent="0">
              <a:buNone/>
            </a:pPr>
            <a:r>
              <a:rPr lang="pl-PL" dirty="0"/>
              <a:t>•	realizacji przepisów dotyczących przekształceń własnościowych albo likwidacji przedsiębiorstw państwowych lub samorządowych;</a:t>
            </a:r>
          </a:p>
          <a:p>
            <a:pPr marL="0" indent="0">
              <a:buNone/>
            </a:pPr>
            <a:r>
              <a:rPr lang="pl-PL" dirty="0"/>
              <a:t>•	wydzielenia części nieruchomości </a:t>
            </a:r>
            <a:r>
              <a:rPr lang="pl-PL" b="1" dirty="0"/>
              <a:t>objętej decyzją o ustaleniu lokalizacji drogi publicznej;</a:t>
            </a:r>
          </a:p>
          <a:p>
            <a:pPr marL="0" indent="0">
              <a:buNone/>
            </a:pPr>
            <a:r>
              <a:rPr lang="pl-PL" dirty="0"/>
              <a:t>•	wydzielenia części nieruchomości </a:t>
            </a:r>
            <a:r>
              <a:rPr lang="pl-PL" b="1" dirty="0"/>
              <a:t>objętej decyzją o ustaleniu lokalizacji linii kolejowej;</a:t>
            </a:r>
          </a:p>
          <a:p>
            <a:pPr marL="0" indent="0">
              <a:buNone/>
            </a:pPr>
            <a:r>
              <a:rPr lang="pl-PL" dirty="0"/>
              <a:t>•	wydzielenia części nieruchomości </a:t>
            </a:r>
            <a:r>
              <a:rPr lang="pl-PL" b="1" dirty="0"/>
              <a:t>objętej decyzją o zezwoleniu na realizację inwestycji w zakresie lotniska użytku publicznego </a:t>
            </a:r>
          </a:p>
          <a:p>
            <a:pPr marL="0" indent="0">
              <a:buNone/>
            </a:pPr>
            <a:r>
              <a:rPr lang="pl-PL" dirty="0"/>
              <a:t>•	wydzielenia części nieruchomości </a:t>
            </a:r>
            <a:r>
              <a:rPr lang="pl-PL" b="1" dirty="0"/>
              <a:t>objętej decyzją o pozwoleniu na realizację inwestycji w zakresie budowli przeciwpowodziowych;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8515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Podział nieruchomości niezależny od planu miejscowego lub decyzji o warunkach zabudowy i zagospodarowania terenu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•	wydzielenia części nieruchomości </a:t>
            </a:r>
            <a:r>
              <a:rPr lang="pl-PL" b="1" dirty="0"/>
              <a:t>objętej decyzją o ustaleniu lokalizacji inwestycji w rozumieniu przepisów ustawy o odbudowie Pałacu Saskiego</a:t>
            </a:r>
          </a:p>
          <a:p>
            <a:pPr marL="0" indent="0">
              <a:buNone/>
            </a:pPr>
            <a:r>
              <a:rPr lang="pl-PL" dirty="0"/>
              <a:t>•	wydzielenia działki budowlanej niezbędnej do korzystania z budynku mieszkalnego;</a:t>
            </a:r>
          </a:p>
          <a:p>
            <a:pPr marL="0" indent="0">
              <a:buNone/>
            </a:pPr>
            <a:r>
              <a:rPr lang="pl-PL" dirty="0"/>
              <a:t>•	</a:t>
            </a:r>
            <a:r>
              <a:rPr lang="pl-PL" b="1" dirty="0"/>
              <a:t>wydzielenia działek gruntu na terenach zamkniętych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95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7648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Podział nieruchomości niezależny od planu miejscowego lub decyzji o warunkach zabudowy i zagospodarowania terenu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Podziału nieruchomości dokonuje się na </a:t>
            </a:r>
            <a:r>
              <a:rPr lang="pl-PL" b="1" dirty="0"/>
              <a:t>podstawie decyzji wójta, burmistrza albo prezydenta miasta zatwierdzającej podział.</a:t>
            </a:r>
          </a:p>
          <a:p>
            <a:pPr marL="0" indent="0">
              <a:buNone/>
            </a:pPr>
            <a:r>
              <a:rPr lang="pl-PL" dirty="0"/>
              <a:t>W odniesieniu do nieruchomości </a:t>
            </a:r>
            <a:r>
              <a:rPr lang="pl-PL" b="1" dirty="0"/>
              <a:t>wpisanej do rejestru zabytków </a:t>
            </a:r>
            <a:r>
              <a:rPr lang="pl-PL" dirty="0"/>
              <a:t>decyzję o podziale nieruchomości wydaje się po uzyskaniu </a:t>
            </a:r>
            <a:r>
              <a:rPr lang="pl-PL" b="1" dirty="0"/>
              <a:t>pozwolenia wojewódzkiego konserwatora zabytków na podział tej nieruchomości.</a:t>
            </a:r>
          </a:p>
          <a:p>
            <a:pPr marL="0" indent="0">
              <a:buNone/>
            </a:pPr>
            <a:r>
              <a:rPr lang="pl-PL" dirty="0"/>
              <a:t>(art. 96 ust. 1-1a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4727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Podział nieruchomości niezależny od planu miejscowego lub decyzji o warunkach zabudowy i zagospodarowania terenu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W przypadku wydzielenia nieruchomości</a:t>
            </a:r>
            <a:r>
              <a:rPr lang="pl-PL" dirty="0"/>
              <a:t>, której własność lub użytkowanie wieczyste </a:t>
            </a:r>
            <a:r>
              <a:rPr lang="pl-PL" b="1" dirty="0"/>
              <a:t>zostały nabyte z mocy prawa, albo w przypadku wydzielenia części nieruchomości na potrzeby zwrotu wywłaszczonej nieruchomości nie wydaje się decyzji o podzielne nieruchomości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Ostateczna decyzja o nabyciu własności lub użytkowania wieczystego albo ostateczna decyzja o zwrocie wywłaszczonej nieruchomości zatwierdza podział.</a:t>
            </a:r>
          </a:p>
          <a:p>
            <a:pPr marL="0" indent="0">
              <a:buNone/>
            </a:pPr>
            <a:r>
              <a:rPr lang="pl-PL" b="1" dirty="0"/>
              <a:t>W przypadku gdy o podziale nieruchomości orzeka sąd, nie wydaje się decyzji o podzielę nieruchomości.</a:t>
            </a:r>
          </a:p>
          <a:p>
            <a:pPr marL="0" indent="0">
              <a:buNone/>
            </a:pPr>
            <a:r>
              <a:rPr lang="pl-PL" dirty="0"/>
              <a:t>Jeżeli podział nieruchomości jest uzależniony od ustaleń planu miejscowego, a w razie braku planu - od warunków określonych w odrębnych przepisach i decyzji o warunkach zabudowy i zagospodarowaniu przestrzennym, </a:t>
            </a:r>
            <a:r>
              <a:rPr lang="pl-PL" b="1" dirty="0"/>
              <a:t>sąd zasięga opinii wójta (burmistrza, prezydenta miasta), a w odniesieniu do nieruchomości wpisanej do rejestru zabytków także opinii wojewódzkiego konserwatora zabytków. </a:t>
            </a:r>
          </a:p>
          <a:p>
            <a:pPr marL="0" indent="0">
              <a:buNone/>
            </a:pPr>
            <a:r>
              <a:rPr lang="pl-PL" dirty="0"/>
              <a:t>(art. 96 ust. 1b-2 </a:t>
            </a:r>
            <a:r>
              <a:rPr lang="pl-PL" dirty="0" err="1"/>
              <a:t>u.g.n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6651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Podział nieruchomości niezależny od planu miejscowego lub decyzji o warunkach zabudowy i zagospodarowania terenu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Podział nieruchomości polegający na wydzieleniu wchodzących w jej skład działek gruntu, odrębnie oznaczonych w katastrze nieruchomości, nie wymaga wydania decyzji zatwierdzającej podział.</a:t>
            </a:r>
          </a:p>
          <a:p>
            <a:pPr marL="0" indent="0">
              <a:buNone/>
            </a:pPr>
            <a:r>
              <a:rPr lang="pl-PL" b="1" dirty="0"/>
              <a:t>Decyzja lub orzeczenie sądu</a:t>
            </a:r>
            <a:r>
              <a:rPr lang="pl-PL" dirty="0"/>
              <a:t>, o których mowa w ust. 1 i 2, </a:t>
            </a:r>
            <a:r>
              <a:rPr lang="pl-PL" b="1" dirty="0"/>
              <a:t>stanowią podstawę do dokonania wpisów w księdze wieczystej oraz w katastrze nieruchomości.</a:t>
            </a:r>
          </a:p>
          <a:p>
            <a:pPr marL="0" indent="0">
              <a:buNone/>
            </a:pPr>
            <a:r>
              <a:rPr lang="pl-PL" dirty="0"/>
              <a:t>(art. 96 ust. 3- 4 </a:t>
            </a:r>
            <a:r>
              <a:rPr lang="pl-PL" dirty="0" err="1"/>
              <a:t>u.g.n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6399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6A365-E732-4A73-A7FD-7B48BB5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Podział nieruchomości o nieuregulowanym stanie prawnym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FE95B1-0288-4160-AF8C-962F74BD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W przypadku dokonywania z urzędu podziału nieruchomości o nieuregulowanym stanie prawnym stosuje się następujące zasady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•	</a:t>
            </a:r>
            <a:r>
              <a:rPr lang="pl-PL" b="1" dirty="0"/>
              <a:t>informację</a:t>
            </a:r>
            <a:r>
              <a:rPr lang="pl-PL" dirty="0"/>
              <a:t> o zamiarze dokonania podziału nieruchomości wójt, burmistrz albo prezydent miasta </a:t>
            </a:r>
            <a:r>
              <a:rPr lang="pl-PL" b="1" dirty="0"/>
              <a:t>podaje do publicznej wiadomości w sposób zwyczajowo przyjęty </a:t>
            </a:r>
            <a:r>
              <a:rPr lang="pl-PL" dirty="0"/>
              <a:t>w danej miejscowości oraz na stronach internetowych urzędu gminy, a także przez ogłoszenie w prasie o zasięgu ogólnopolskim;</a:t>
            </a:r>
          </a:p>
          <a:p>
            <a:pPr marL="0" indent="0">
              <a:buNone/>
            </a:pPr>
            <a:r>
              <a:rPr lang="pl-PL" dirty="0"/>
              <a:t>•	</a:t>
            </a:r>
            <a:r>
              <a:rPr lang="pl-PL" b="1" dirty="0"/>
              <a:t>jeżeli w terminie 2 miesięcy od dnia ogłoszenia nie zgłoszą się osoby</a:t>
            </a:r>
            <a:r>
              <a:rPr lang="pl-PL" dirty="0"/>
              <a:t>, które wykażą, że przysługują im prawa rzeczowe do nieruchomości,</a:t>
            </a:r>
            <a:r>
              <a:rPr lang="pl-PL" b="1" dirty="0"/>
              <a:t> można wszcząć postępowanie w sprawie podziału nieruchomości;</a:t>
            </a:r>
          </a:p>
          <a:p>
            <a:pPr marL="0" indent="0">
              <a:buNone/>
            </a:pPr>
            <a:r>
              <a:rPr lang="pl-PL" dirty="0"/>
              <a:t>•	</a:t>
            </a:r>
            <a:r>
              <a:rPr lang="pl-PL" b="1" dirty="0"/>
              <a:t>po bezskutecznym upływie terminu</a:t>
            </a:r>
            <a:r>
              <a:rPr lang="pl-PL" dirty="0"/>
              <a:t>, o którym mowa w pkt 2, wójt, burmistrz albo prezydent miasta </a:t>
            </a:r>
            <a:r>
              <a:rPr lang="pl-PL" b="1" dirty="0"/>
              <a:t>może wydać decyzję zatwierdzającą podział nieruchomości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•	decyzja podlega ogłoszeniu </a:t>
            </a:r>
          </a:p>
          <a:p>
            <a:pPr marL="0" indent="0">
              <a:buNone/>
            </a:pPr>
            <a:r>
              <a:rPr lang="pl-PL" dirty="0"/>
              <a:t>(art. 97a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9792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Wydzielenie działek pod drogi publiczne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Działki gruntu wydzielone pod drogi publiczne</a:t>
            </a:r>
            <a:r>
              <a:rPr lang="pl-PL" dirty="0"/>
              <a:t>: gminne, powiatowe, wojewódzkie, krajowe - </a:t>
            </a:r>
            <a:r>
              <a:rPr lang="pl-PL" b="1" dirty="0"/>
              <a:t>z nieruchomości, której podział został dokonany na wniosek właściciela, przechodzą, z mocy prawa, odpowiednio na własność </a:t>
            </a:r>
            <a:r>
              <a:rPr lang="pl-PL" dirty="0"/>
              <a:t>gminy, powiatu, województwa lub Skarbu Państwa z dniem, w którym decyzja zatwierdzająca podział stała się ostateczna albo orzeczenie o podziale prawomocne. </a:t>
            </a:r>
          </a:p>
          <a:p>
            <a:pPr marL="0" indent="0">
              <a:buNone/>
            </a:pPr>
            <a:r>
              <a:rPr lang="pl-PL" dirty="0"/>
              <a:t>Przepis ten stosuje się także do nieruchomości, której podział został dokonany na wniosek użytkownika wieczystego, z tym że prawo użytkowania wieczystego działek gruntu wydzielonych pod drogi publiczne wygasa z dniem, w którym decyzja zatwierdzająca podział stała się ostateczna albo orzeczenie o podziale prawomocne. </a:t>
            </a:r>
          </a:p>
          <a:p>
            <a:pPr marL="0" indent="0">
              <a:buNone/>
            </a:pPr>
            <a:r>
              <a:rPr lang="pl-PL" b="1" dirty="0"/>
              <a:t>Przepis stosuje się odpowiednio przy wydzielaniu działek gruntu pod poszerzenie istniejących dróg publicznych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98 ust. 1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7300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Wydzielenie działek pod drogi publiczne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Właściwy organ składa wniosek o ujawnienie w księdze wieczystej praw gminy,</a:t>
            </a:r>
            <a:r>
              <a:rPr lang="pl-PL" dirty="0"/>
              <a:t> powiatu, województwa lub Skarbu Państwa do działek gruntu wydzielonych pod drogi publiczne lub pod poszerzenie istniejących dróg publicznych. </a:t>
            </a:r>
            <a:r>
              <a:rPr lang="pl-PL" b="1" dirty="0"/>
              <a:t>Podstawą wpisu tych praw do księgi wieczystej jest ostateczna decyzja zatwierdzająca podział.</a:t>
            </a:r>
          </a:p>
          <a:p>
            <a:pPr marL="0" indent="0">
              <a:buNone/>
            </a:pPr>
            <a:r>
              <a:rPr lang="pl-PL" b="1" dirty="0"/>
              <a:t>Za działki gruntu, o których mowa w ust. 1, przysługuje odszkodowanie w wysokości uzgodnionej między właścicielem lub użytkownikiem wieczystym a właściwym organem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Przepis art. 131 stosuje się odpowiednio. Jeżeli do takiego uzgodnienia nie dojdzie, na wniosek właściciela lub użytkownika wieczystego odszkodowanie ustala się i wypłaca według zasad i trybu obowiązujących przy wywłaszczaniu nieruchomości.</a:t>
            </a:r>
          </a:p>
          <a:p>
            <a:pPr marL="0" indent="0">
              <a:buNone/>
            </a:pPr>
            <a:r>
              <a:rPr lang="pl-PL" dirty="0"/>
              <a:t>(art. 98 ust. 2-3 </a:t>
            </a:r>
            <a:r>
              <a:rPr lang="pl-PL" dirty="0" err="1"/>
              <a:t>u.g.n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6596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Opłata </a:t>
            </a:r>
            <a:r>
              <a:rPr lang="pl-PL" b="1" dirty="0" err="1"/>
              <a:t>adiacencka</a:t>
            </a:r>
            <a:r>
              <a:rPr lang="pl-PL" b="1" dirty="0"/>
              <a:t> cz. 1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Jeżeli w wyniku podziału nieruchomości dokonanego na wniosek właściciela lub użytkownika wieczystego</a:t>
            </a:r>
            <a:r>
              <a:rPr lang="pl-PL" dirty="0"/>
              <a:t>, który wniósł opłaty roczne za cały okres użytkowania tego prawa, wzrośnie jej wartość, wójt, burmistrz albo prezydent miasta może ustalić, w </a:t>
            </a:r>
            <a:r>
              <a:rPr lang="pl-PL" b="1" dirty="0"/>
              <a:t>drodze decyzji, opłatę </a:t>
            </a:r>
            <a:r>
              <a:rPr lang="pl-PL" b="1" dirty="0" err="1"/>
              <a:t>adiacencką</a:t>
            </a:r>
            <a:r>
              <a:rPr lang="pl-PL" b="1" dirty="0"/>
              <a:t> z tego tytułu. </a:t>
            </a:r>
          </a:p>
          <a:p>
            <a:pPr marL="0" indent="0">
              <a:buNone/>
            </a:pPr>
            <a:r>
              <a:rPr lang="pl-PL" dirty="0"/>
              <a:t>Wysokość stawki procentowej opłaty </a:t>
            </a:r>
            <a:r>
              <a:rPr lang="pl-PL" dirty="0" err="1"/>
              <a:t>adiacenckiej</a:t>
            </a:r>
            <a:r>
              <a:rPr lang="pl-PL" dirty="0"/>
              <a:t> ustala rada gminy, w drodze uchwały, w wysokości nie większej niż 30% różnicy wartości nieruchomości. Wszczęcie postępowania w sprawie ustalenia opłaty </a:t>
            </a:r>
            <a:r>
              <a:rPr lang="pl-PL" dirty="0" err="1"/>
              <a:t>adiacenckiej</a:t>
            </a:r>
            <a:r>
              <a:rPr lang="pl-PL" dirty="0"/>
              <a:t> może nastąpić w terminie do 3 lat od dnia, w którym decyzja zatwierdzająca podział nieruchomości stała się ostateczna albo orzeczenie o podziale stało się prawomocne. </a:t>
            </a:r>
          </a:p>
          <a:p>
            <a:pPr marL="0" indent="0">
              <a:buNone/>
            </a:pPr>
            <a:r>
              <a:rPr lang="pl-PL" dirty="0"/>
              <a:t>(art. 98a ust. 1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616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Opłata </a:t>
            </a:r>
            <a:r>
              <a:rPr lang="pl-PL" b="1" dirty="0" err="1"/>
              <a:t>adiacencka</a:t>
            </a:r>
            <a:r>
              <a:rPr lang="pl-PL" b="1" dirty="0"/>
              <a:t> cz. 2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Ustalenie opłaty </a:t>
            </a:r>
            <a:r>
              <a:rPr lang="pl-PL" dirty="0" err="1"/>
              <a:t>adiacenckiej</a:t>
            </a:r>
            <a:r>
              <a:rPr lang="pl-PL" dirty="0"/>
              <a:t> może nastąpić, jeżeli w dniu, w którym decyzja zatwierdzająca podział nieruchomości stała się ostateczna albo orzeczenie o podziale nieruchomości stało się prawomocne, obowiązywała uchwała rady gminy, o której mowa w ust. 1. </a:t>
            </a:r>
          </a:p>
          <a:p>
            <a:pPr marL="0" indent="0">
              <a:buNone/>
            </a:pPr>
            <a:r>
              <a:rPr lang="pl-PL" dirty="0"/>
              <a:t>Do ustalenia opłaty </a:t>
            </a:r>
            <a:r>
              <a:rPr lang="pl-PL" dirty="0" err="1"/>
              <a:t>adiacenckiej</a:t>
            </a:r>
            <a:r>
              <a:rPr lang="pl-PL" dirty="0"/>
              <a:t> przyjmuje się stawkę procentową obowiązującą w dniu, w którym decyzja zatwierdzająca podział nieruchomości stała się ostateczna albo orzeczenie o podziale nieruchomości stało się prawomocne.</a:t>
            </a:r>
          </a:p>
          <a:p>
            <a:pPr marL="0" indent="0">
              <a:buNone/>
            </a:pPr>
            <a:r>
              <a:rPr lang="pl-PL" dirty="0"/>
              <a:t>(art. 98a ust. 1a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303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03A8D-9F74-4D70-8E1D-FCC3F25C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Pojęcie - Wybudowanie urządzeń infrastruktury technicznej cz.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264E7-8DC2-4791-B027-F5C99AB62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Przez budowę urządzeń infrastruktury technicznej rozumie się budowę </a:t>
            </a:r>
            <a:r>
              <a:rPr lang="pl-PL" b="1" dirty="0"/>
              <a:t>drogi</a:t>
            </a:r>
            <a:r>
              <a:rPr lang="pl-PL" dirty="0"/>
              <a:t> oraz wybudowanie pod ziemią, na ziemi albo nad ziemią </a:t>
            </a:r>
            <a:r>
              <a:rPr lang="pl-PL" b="1" dirty="0"/>
              <a:t>przewodów lub urządzeń wodociągowych, kanalizacyjnych, ciepłowniczych, elektrycznych, gazowych i telekomunikacyjnych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143 ust. 2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1326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Opłata </a:t>
            </a:r>
            <a:r>
              <a:rPr lang="pl-PL" b="1" dirty="0" err="1"/>
              <a:t>adiacencka</a:t>
            </a:r>
            <a:r>
              <a:rPr lang="pl-PL" b="1" dirty="0"/>
              <a:t> cz. 3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Wartość nieruchomości przed podziałem i po podziale określa się według cen na dzień, </a:t>
            </a:r>
            <a:r>
              <a:rPr lang="pl-PL" dirty="0"/>
              <a:t>w którym decyzja zatwierdzająca podział nieruchomości </a:t>
            </a:r>
            <a:r>
              <a:rPr lang="pl-PL" b="1" dirty="0"/>
              <a:t>stała się ostateczna albo orzeczenie o podziale stało się prawomocne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Stan nieruchomości przed podziałem przyjmuje się na dzień wydania decyzji zatwierdzającej podział nieruchomości</a:t>
            </a:r>
            <a:r>
              <a:rPr lang="pl-PL" dirty="0"/>
              <a:t>, a </a:t>
            </a:r>
            <a:r>
              <a:rPr lang="pl-PL" b="1" dirty="0"/>
              <a:t>stan nieruchomości po podziale przyjmuje się na dzień, w którym decyzja zatwierdzająca podział nieruchomości stała się ostateczna </a:t>
            </a:r>
            <a:r>
              <a:rPr lang="pl-PL" dirty="0"/>
              <a:t>albo orzeczenie o podziale stało się prawomocne, przy czym nie uwzględnia się części składowych nieruchomości. Wartość nieruchomości przyjmuje się jako sumę wartości działek możliwych do samodzielnego zagospodarowania wchodzących w skład nieruchomości podlegającej podziałowi.</a:t>
            </a:r>
          </a:p>
          <a:p>
            <a:pPr marL="0" indent="0">
              <a:buNone/>
            </a:pPr>
            <a:r>
              <a:rPr lang="pl-PL" dirty="0"/>
              <a:t>(art. 98a ust. 1b </a:t>
            </a:r>
            <a:r>
              <a:rPr lang="pl-PL" dirty="0" err="1"/>
              <a:t>u.g.n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4996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Połączenie i ponowny podział nieruchomości cz. 1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Właściciele albo użytkownicy wieczyści nieruchomości ukształtowanych w sposób uniemożliwiający ich racjonalne zagospodarowanie mogą złożyć </a:t>
            </a:r>
            <a:r>
              <a:rPr lang="pl-PL" b="1" dirty="0"/>
              <a:t>zgodny wniosek o ich połączenie i ponowny podział na działki gruntu, jeżeli przysługują im jednorodne prawa do tych nieruchomości</a:t>
            </a:r>
            <a:r>
              <a:rPr lang="pl-PL" dirty="0"/>
              <a:t>. Do wniosku należy dołączyć, złożone w formie aktu notarialnego, zobowiązanie do dokonania zamiany, o której mowa w ust. 3.</a:t>
            </a:r>
          </a:p>
          <a:p>
            <a:pPr marL="0" indent="0">
              <a:buNone/>
            </a:pPr>
            <a:r>
              <a:rPr lang="pl-PL" dirty="0"/>
              <a:t>(art. 98b ust. 1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36103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Połączenie i ponowny podział nieruchomości cz. 2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Podziału nieruchomości, o którym mowa w ust. 1, dokonuje się pod warunkiem, że </a:t>
            </a:r>
            <a:r>
              <a:rPr lang="pl-PL" b="1" dirty="0"/>
              <a:t>właściciele albo użytkownicy wieczyści dokonają, w drodze zamiany, wzajemnego przeniesienia praw do części ich nieruchomości, </a:t>
            </a:r>
            <a:r>
              <a:rPr lang="pl-PL" dirty="0"/>
              <a:t>które weszły w skład nowo wydzielonych działek gruntu. </a:t>
            </a:r>
          </a:p>
          <a:p>
            <a:pPr marL="0" indent="0">
              <a:buNone/>
            </a:pPr>
            <a:r>
              <a:rPr lang="pl-PL" dirty="0"/>
              <a:t>(art. 98b ust. 3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5632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Podział nieruchomości rolnych i leśnych cz.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Przepisów niniejszego rozdziału nie stosuje się do nieruchomości położonych na obszarach przeznaczonych w planach miejscowych na cele rolne i leśne</a:t>
            </a:r>
            <a:r>
              <a:rPr lang="pl-PL" dirty="0"/>
              <a:t>, a w przypadku braku planu miejscowego do nieruchomości wykorzystywanych na cele rolne i leśne, </a:t>
            </a:r>
            <a:r>
              <a:rPr lang="pl-PL" b="1" dirty="0"/>
              <a:t>chyba że dokonanie podziału spowodowałoby konieczność wydzielenia nowych dróg niebędących niezbędnymi drogami dojazdowymi do nieruchomości wchodzących w skład gospodarstw rolnych albo spowodowałoby wydzielenie działek gruntu o powierzchni mniejszej niż 0,3000 ha.</a:t>
            </a:r>
          </a:p>
          <a:p>
            <a:pPr marL="0" indent="0">
              <a:buNone/>
            </a:pPr>
            <a:r>
              <a:rPr lang="pl-PL" dirty="0"/>
              <a:t>(art. 92 ust. 1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44710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Podział nieruchomości rolnych i leśnych cz. 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Za nieruchomości wykorzystywane na cele rolne i leśne </a:t>
            </a:r>
            <a:r>
              <a:rPr lang="pl-PL" dirty="0"/>
              <a:t>uznaje się nieruchomości wykazane w </a:t>
            </a:r>
            <a:r>
              <a:rPr lang="pl-PL" b="1" dirty="0"/>
              <a:t>katastrze nieruchomości jako użytki rolne albo grunty leśne oraz zadrzewione i zakrzewione</a:t>
            </a:r>
            <a:r>
              <a:rPr lang="pl-PL" dirty="0"/>
              <a:t>, a także wchodzące w skład nieruchomości rolnych użytki kopalne, nieużytki i drogi, </a:t>
            </a:r>
            <a:r>
              <a:rPr lang="pl-PL" b="1" dirty="0"/>
              <a:t>jeżeli nie ustalono dla nich warunków zabudowy i zagospodarowania terenu.</a:t>
            </a:r>
          </a:p>
          <a:p>
            <a:pPr marL="0" indent="0">
              <a:buNone/>
            </a:pPr>
            <a:r>
              <a:rPr lang="pl-PL" dirty="0"/>
              <a:t>(art. 92 ust. 2 </a:t>
            </a:r>
            <a:r>
              <a:rPr lang="pl-PL" dirty="0" err="1"/>
              <a:t>u.g.n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4158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AB9D5-0573-4CA9-A604-80011A31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Podział nieruchomości rolnych i leśnych cz. 3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A096F-20A2-4769-9414-0D5CC92F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Podział nieruchomości położonych na obszarach przeznaczonych w planach miejscowych na cele rolne i leśne, a w przypadku braku planu miejscowego wykorzystywanych na cele rolne i leśne, </a:t>
            </a:r>
            <a:r>
              <a:rPr lang="pl-PL" b="1" dirty="0"/>
              <a:t>powodujący wydzielenie działki gruntu o powierzchni mniejszej niż 0,3000 ha, jest dopuszczalny, pod warunkiem że działka ta zostanie przeznaczona na powiększenie sąsiedniej nieruchomości lub dokonana zostanie regulacja granic między sąsiadującymi nieruchomościami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W decyzji zatwierdzającej podział nieruchomości określa się termin na przeniesienie praw do wydzielonych działek gruntu, który nie może być dłuższy niż 6 miesięcy od dnia</a:t>
            </a:r>
            <a:r>
              <a:rPr lang="pl-PL" dirty="0"/>
              <a:t>, w którym decyzja zatwierdzająca podział nieruchomości stała się ostateczna. </a:t>
            </a:r>
          </a:p>
          <a:p>
            <a:pPr marL="0" indent="0">
              <a:buNone/>
            </a:pPr>
            <a:r>
              <a:rPr lang="pl-PL" dirty="0"/>
              <a:t>(art. 93 ust. 2a </a:t>
            </a:r>
            <a:r>
              <a:rPr lang="pl-PL" dirty="0" err="1"/>
              <a:t>u.g.n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3441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CEF74-56F1-4A77-A41D-F35006550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B8AAFAA-3D83-4317-B57F-A559892BBC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89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03A8D-9F74-4D70-8E1D-FCC3F25C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Pojęcie - Wybudowanie urządzeń infrastruktury technicznej cz.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264E7-8DC2-4791-B027-F5C99AB62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Właściciele</a:t>
            </a:r>
            <a:r>
              <a:rPr lang="pl-PL" dirty="0"/>
              <a:t> nieruchomości </a:t>
            </a:r>
            <a:r>
              <a:rPr lang="pl-PL" b="1" dirty="0"/>
              <a:t>uczestniczą w kosztach budowy urządzeń infrastruktury technicznej </a:t>
            </a:r>
            <a:r>
              <a:rPr lang="pl-PL" dirty="0"/>
              <a:t>przez wnoszenie na rzecz gminy opłat </a:t>
            </a:r>
            <a:r>
              <a:rPr lang="pl-PL" dirty="0" err="1"/>
              <a:t>adiacenckich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Przepis o opłacie </a:t>
            </a:r>
            <a:r>
              <a:rPr lang="pl-PL" dirty="0" err="1"/>
              <a:t>adiacenckiej</a:t>
            </a:r>
            <a:r>
              <a:rPr lang="pl-PL" dirty="0"/>
              <a:t> stosuje się także do </a:t>
            </a:r>
            <a:r>
              <a:rPr lang="pl-PL" b="1" dirty="0"/>
              <a:t>użytkowników wieczystych</a:t>
            </a:r>
            <a:r>
              <a:rPr lang="pl-PL" dirty="0"/>
              <a:t> nieruchomości gruntowych, którzy na podstawie odrębnych przepisów nie mają obowiązku wnoszenia opłat rocznych za użytkowanie wieczyste lub wnieśli, za zgodą właściwego organu, jednorazowo opłaty roczne za cały okres użytkowania wieczystego.</a:t>
            </a:r>
          </a:p>
          <a:p>
            <a:pPr marL="0" indent="0">
              <a:buNone/>
            </a:pPr>
            <a:r>
              <a:rPr lang="pl-PL" dirty="0"/>
              <a:t>(art. 144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751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03A8D-9F74-4D70-8E1D-FCC3F25C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Wysokość opłaty </a:t>
            </a:r>
            <a:r>
              <a:rPr lang="pl-PL" b="1" dirty="0" err="1"/>
              <a:t>adiacenckiej</a:t>
            </a:r>
            <a:r>
              <a:rPr lang="pl-PL" b="1" dirty="0"/>
              <a:t>  cz. 1</a:t>
            </a:r>
            <a:endParaRPr lang="pl-PL" sz="36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264E7-8DC2-4791-B027-F5C99AB62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Wójt, </a:t>
            </a:r>
            <a:r>
              <a:rPr lang="pl-PL" dirty="0"/>
              <a:t>burmistrz albo prezydent miasta </a:t>
            </a:r>
            <a:r>
              <a:rPr lang="pl-PL" b="1" dirty="0"/>
              <a:t>może, w drodze decyzji</a:t>
            </a:r>
            <a:r>
              <a:rPr lang="pl-PL" dirty="0"/>
              <a:t>, ustalić opłatę </a:t>
            </a:r>
            <a:r>
              <a:rPr lang="pl-PL" dirty="0" err="1"/>
              <a:t>adiacencką</a:t>
            </a:r>
            <a:r>
              <a:rPr lang="pl-PL" dirty="0"/>
              <a:t> </a:t>
            </a:r>
            <a:r>
              <a:rPr lang="pl-PL" b="1" dirty="0"/>
              <a:t>każdorazowo po stworzeniu warunków do podłączenia n</a:t>
            </a:r>
            <a:r>
              <a:rPr lang="pl-PL" dirty="0"/>
              <a:t>ieruchomości do poszczególnych urządzeń infrastruktury technicznej albo po stworzeniu warunków do korzystania z wybudowanej drogi.</a:t>
            </a:r>
          </a:p>
          <a:p>
            <a:pPr marL="0" indent="0">
              <a:buNone/>
            </a:pPr>
            <a:r>
              <a:rPr lang="pl-PL" dirty="0"/>
              <a:t>(art. 145 ust. 1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031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03A8D-9F74-4D70-8E1D-FCC3F25C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Wysokość opłaty </a:t>
            </a:r>
            <a:r>
              <a:rPr lang="pl-PL" b="1" dirty="0" err="1"/>
              <a:t>adiacenckiej</a:t>
            </a:r>
            <a:r>
              <a:rPr lang="pl-PL" b="1" dirty="0"/>
              <a:t>  cz. 2</a:t>
            </a:r>
            <a:endParaRPr lang="pl-PL" sz="36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264E7-8DC2-4791-B027-F5C99AB62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Wszczęcie postępowania w sprawie ustalenia opłaty </a:t>
            </a:r>
            <a:r>
              <a:rPr lang="pl-PL" b="1" dirty="0" err="1"/>
              <a:t>adiacenckiej</a:t>
            </a:r>
            <a:r>
              <a:rPr lang="pl-PL" b="1" dirty="0"/>
              <a:t> może nastąpić w terminie do 3 lat od dnia stworzenia warunków do podłączenia </a:t>
            </a:r>
            <a:r>
              <a:rPr lang="pl-PL" dirty="0"/>
              <a:t>nieruchomości do poszczególnych urządzeń infrastruktury technicznej albo od dnia stworzenia warunków do korzystania z wybudowanej drogi, </a:t>
            </a:r>
            <a:r>
              <a:rPr lang="pl-PL" b="1" dirty="0"/>
              <a:t>jeżeli w dniu stworzenia tych warunków obowiązywała uchwała rady gminy, o której mowa w art. 146 ust. 2. </a:t>
            </a:r>
          </a:p>
          <a:p>
            <a:pPr marL="0" indent="0">
              <a:buNone/>
            </a:pPr>
            <a:r>
              <a:rPr lang="pl-PL" b="1" dirty="0"/>
              <a:t>Do ustalenia opłaty przyjmuje się stawkę procentową określoną w uchwale rady gminy obowiązującą w dniu, w którym stworzono warunki do podłączenia </a:t>
            </a:r>
            <a:r>
              <a:rPr lang="pl-PL" dirty="0"/>
              <a:t>nieruchomości do poszczególnych urządzeń infrastruktury technicznej albo w dniu stworzenia warunków do korzystania z wybudowanej drogi.</a:t>
            </a:r>
          </a:p>
          <a:p>
            <a:pPr marL="0" indent="0">
              <a:buNone/>
            </a:pPr>
            <a:r>
              <a:rPr lang="pl-PL" dirty="0"/>
              <a:t>(art. 145 ust. 2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267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03A8D-9F74-4D70-8E1D-FCC3F25C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Wysokość opłaty </a:t>
            </a:r>
            <a:r>
              <a:rPr lang="pl-PL" b="1" dirty="0" err="1"/>
              <a:t>adiacenckiej</a:t>
            </a:r>
            <a:r>
              <a:rPr lang="pl-PL" b="1" dirty="0"/>
              <a:t>  cz. 3</a:t>
            </a:r>
            <a:endParaRPr lang="pl-PL" sz="36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A264E7-8DC2-4791-B027-F5C99AB62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Ustalenie i wysokość opłaty </a:t>
            </a:r>
            <a:r>
              <a:rPr lang="pl-PL" dirty="0" err="1"/>
              <a:t>adiacenckiej</a:t>
            </a:r>
            <a:r>
              <a:rPr lang="pl-PL" dirty="0"/>
              <a:t> z</a:t>
            </a:r>
            <a:r>
              <a:rPr lang="pl-PL" b="1" dirty="0"/>
              <a:t>ależą od wzrostu wartości nieruchomości spowodowanego budową urządzeń infrastruktury technicznej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Ustalenie opłaty </a:t>
            </a:r>
            <a:r>
              <a:rPr lang="pl-PL" dirty="0" err="1"/>
              <a:t>adiacenckiej</a:t>
            </a:r>
            <a:r>
              <a:rPr lang="pl-PL" dirty="0"/>
              <a:t> następuje po uzyskaniu </a:t>
            </a:r>
            <a:r>
              <a:rPr lang="pl-PL" b="1" dirty="0"/>
              <a:t>opinii rzeczoznawcy majątkowego, określającej wartości nieruchomości.</a:t>
            </a:r>
          </a:p>
          <a:p>
            <a:pPr marL="0" indent="0">
              <a:buNone/>
            </a:pPr>
            <a:r>
              <a:rPr lang="pl-PL" b="1" dirty="0"/>
              <a:t>Wysokość opłaty </a:t>
            </a:r>
            <a:r>
              <a:rPr lang="pl-PL" b="1" dirty="0" err="1"/>
              <a:t>adiacenckiej</a:t>
            </a:r>
            <a:r>
              <a:rPr lang="pl-PL" b="1" dirty="0"/>
              <a:t> wynosi nie więcej niż 50% różnicy między wartością, jaką nieruchomość miała przed wybudowaniem urządzeń infrastruktury technicznej, a wartością, jaką nieruchomość ma po ich wybudowaniu</a:t>
            </a:r>
            <a:r>
              <a:rPr lang="pl-PL" dirty="0"/>
              <a:t>. Wysokość stawki procentowej opłaty </a:t>
            </a:r>
            <a:r>
              <a:rPr lang="pl-PL" dirty="0" err="1"/>
              <a:t>adiacenckiej</a:t>
            </a:r>
            <a:r>
              <a:rPr lang="pl-PL" dirty="0"/>
              <a:t> ustala rada gminy w drodze uchwały.</a:t>
            </a:r>
          </a:p>
          <a:p>
            <a:pPr marL="0" indent="0">
              <a:buNone/>
            </a:pPr>
            <a:r>
              <a:rPr lang="pl-PL" b="1" dirty="0"/>
              <a:t>Wartość nieruchomości </a:t>
            </a:r>
            <a:r>
              <a:rPr lang="pl-PL" dirty="0"/>
              <a:t>według stanu przed wybudowaniem urządzeń infrastruktury technicznej i po ich wybudowaniu określa się </a:t>
            </a:r>
            <a:r>
              <a:rPr lang="pl-PL" b="1" dirty="0"/>
              <a:t>według cen na dzień, w którym stworzono warunki </a:t>
            </a:r>
            <a:r>
              <a:rPr lang="pl-PL" dirty="0"/>
              <a:t>do podłączenia nieruchomości do poszczególnych urządzeń infrastruktury technicznej albo na dzień stworzenia warunków do korzystania z wybudowanej drogi.</a:t>
            </a:r>
          </a:p>
          <a:p>
            <a:pPr marL="0" indent="0">
              <a:buNone/>
            </a:pPr>
            <a:r>
              <a:rPr lang="pl-PL" dirty="0"/>
              <a:t>(art. 146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943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DB5882-6D30-42EB-AA82-ACCC75CAC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Wpłata opłaty </a:t>
            </a:r>
            <a:r>
              <a:rPr lang="pl-PL" b="1" dirty="0" err="1"/>
              <a:t>adiacenckiej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6683F-3569-4F2E-A56C-BBFE6CE45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Opłata </a:t>
            </a:r>
            <a:r>
              <a:rPr lang="pl-PL" dirty="0" err="1"/>
              <a:t>adiacencka</a:t>
            </a:r>
            <a:r>
              <a:rPr lang="pl-PL" dirty="0"/>
              <a:t> może być, </a:t>
            </a:r>
            <a:r>
              <a:rPr lang="pl-PL" b="1" dirty="0"/>
              <a:t>na wniosek właściciela nieruchomości, rozłożona na raty roczne płatne w okresie do 10 lat. </a:t>
            </a:r>
            <a:r>
              <a:rPr lang="pl-PL" dirty="0"/>
              <a:t>Warunki rozłożenia na raty określa się w </a:t>
            </a:r>
            <a:r>
              <a:rPr lang="pl-PL" b="1" dirty="0"/>
              <a:t>decyzji o ustaleniu opłaty</a:t>
            </a:r>
            <a:r>
              <a:rPr lang="pl-PL" dirty="0"/>
              <a:t>. Należność gminy z tego tytułu podlega </a:t>
            </a:r>
            <a:r>
              <a:rPr lang="pl-PL" b="1" dirty="0"/>
              <a:t>zabezpieczeniu, w tym przez ustanowienie hipoteki.</a:t>
            </a:r>
            <a:r>
              <a:rPr lang="pl-PL" dirty="0"/>
              <a:t> </a:t>
            </a:r>
            <a:r>
              <a:rPr lang="pl-PL" b="1" dirty="0"/>
              <a:t>Decyzja o ustaleniu opłaty </a:t>
            </a:r>
            <a:r>
              <a:rPr lang="pl-PL" b="1" dirty="0" err="1"/>
              <a:t>adiacenckiej</a:t>
            </a:r>
            <a:r>
              <a:rPr lang="pl-PL" b="1" dirty="0"/>
              <a:t> stanowi podstawę wpisu do księgi wieczystej.</a:t>
            </a:r>
          </a:p>
          <a:p>
            <a:pPr marL="0" indent="0">
              <a:buNone/>
            </a:pPr>
            <a:r>
              <a:rPr lang="pl-PL" b="1" dirty="0"/>
              <a:t>Raty, o których mowa w ust. 1, podlegają oprocentowaniu przy zastosowaniu stopy procentowej </a:t>
            </a:r>
            <a:r>
              <a:rPr lang="pl-PL" dirty="0"/>
              <a:t>równej stopie redyskonta weksli stosowanej przez Narodowy Bank Polski.</a:t>
            </a:r>
          </a:p>
          <a:p>
            <a:pPr marL="0" indent="0">
              <a:buNone/>
            </a:pPr>
            <a:r>
              <a:rPr lang="pl-PL" dirty="0"/>
              <a:t>(art. 147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69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DB5882-6D30-42EB-AA82-ACCC75CAC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Wpłata opłaty </a:t>
            </a:r>
            <a:r>
              <a:rPr lang="pl-PL" b="1" dirty="0" err="1"/>
              <a:t>adiacenckiej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6683F-3569-4F2E-A56C-BBFE6CE4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Obowiązek wnoszenia opłaty </a:t>
            </a:r>
            <a:r>
              <a:rPr lang="pl-PL" dirty="0" err="1"/>
              <a:t>adiacenckiej</a:t>
            </a:r>
            <a:r>
              <a:rPr lang="pl-PL" dirty="0"/>
              <a:t> powstaje po upływie 14 dni od dnia, w którym decyzja o ustaleniu opłaty stała się ostateczna. W przypadku rozłożenia opłaty na raty obowiązek ten dotyczy wpłacenia pierwszej raty.</a:t>
            </a:r>
          </a:p>
          <a:p>
            <a:pPr marL="0" indent="0">
              <a:buNone/>
            </a:pPr>
            <a:r>
              <a:rPr lang="pl-PL" dirty="0"/>
              <a:t>Do skutków zwłoki lub opóźnienia w zapłacie opłaty </a:t>
            </a:r>
            <a:r>
              <a:rPr lang="pl-PL" dirty="0" err="1"/>
              <a:t>adiacenckiej</a:t>
            </a:r>
            <a:r>
              <a:rPr lang="pl-PL" dirty="0"/>
              <a:t> stosuje się odpowiednio przepisy Kodeksu cywilnego.</a:t>
            </a:r>
          </a:p>
          <a:p>
            <a:pPr marL="0" indent="0">
              <a:buNone/>
            </a:pPr>
            <a:r>
              <a:rPr lang="pl-PL" b="1" dirty="0"/>
              <a:t>Wysokość opłaty </a:t>
            </a:r>
            <a:r>
              <a:rPr lang="pl-PL" b="1" dirty="0" err="1"/>
              <a:t>adiacenckiej</a:t>
            </a:r>
            <a:r>
              <a:rPr lang="pl-PL" b="1" dirty="0"/>
              <a:t> ustalona w decyzji podlega waloryzacji począwszy od pierwszego dnia miesiąca następującego po miesiącu, w którym wydana została decyzja, do pierwszego dnia miesiąca, w którym powstał obowiązek zapłaty.</a:t>
            </a:r>
          </a:p>
          <a:p>
            <a:pPr marL="0" indent="0">
              <a:buNone/>
            </a:pPr>
            <a:r>
              <a:rPr lang="pl-PL" dirty="0"/>
              <a:t>Na poczet opłaty </a:t>
            </a:r>
            <a:r>
              <a:rPr lang="pl-PL" dirty="0" err="1"/>
              <a:t>adiacenckiej</a:t>
            </a:r>
            <a:r>
              <a:rPr lang="pl-PL" dirty="0"/>
              <a:t> zalicza się </a:t>
            </a:r>
            <a:r>
              <a:rPr lang="pl-PL" b="1" dirty="0"/>
              <a:t>wartość świadczeń pieniężnych wniesionych przez właściciela lub użytkownika wieczystego nieruchomości na rzecz budowy poszczególnych urządzeń infrastruktury technicznej.</a:t>
            </a:r>
          </a:p>
          <a:p>
            <a:pPr marL="0" indent="0">
              <a:buNone/>
            </a:pPr>
            <a:r>
              <a:rPr lang="pl-PL" b="1" dirty="0"/>
              <a:t>Do ulg w spłacie oraz umarzania </a:t>
            </a:r>
            <a:r>
              <a:rPr lang="pl-PL" dirty="0"/>
              <a:t>należności z tytułu opłaty </a:t>
            </a:r>
            <a:r>
              <a:rPr lang="pl-PL" dirty="0" err="1"/>
              <a:t>adiacenckiej</a:t>
            </a:r>
            <a:r>
              <a:rPr lang="pl-PL" dirty="0"/>
              <a:t> stosuje się przepisy ustawy o finansach publicznych.</a:t>
            </a:r>
          </a:p>
          <a:p>
            <a:pPr marL="0" indent="0">
              <a:buNone/>
            </a:pPr>
            <a:r>
              <a:rPr lang="pl-PL" dirty="0"/>
              <a:t>(art. 148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6208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3297</Words>
  <Application>Microsoft Office PowerPoint</Application>
  <PresentationFormat>Panoramiczny</PresentationFormat>
  <Paragraphs>166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Motyw pakietu Office</vt:lpstr>
      <vt:lpstr>Opłata adiacencka </vt:lpstr>
      <vt:lpstr>Pojęcie - Wybudowanie urządzeń infrastruktury technicznej cz. 1 </vt:lpstr>
      <vt:lpstr>Pojęcie - Wybudowanie urządzeń infrastruktury technicznej cz. 2</vt:lpstr>
      <vt:lpstr>Pojęcie - Wybudowanie urządzeń infrastruktury technicznej cz. 3</vt:lpstr>
      <vt:lpstr>Wysokość opłaty adiacenckiej  cz. 1</vt:lpstr>
      <vt:lpstr>Wysokość opłaty adiacenckiej  cz. 2</vt:lpstr>
      <vt:lpstr>Wysokość opłaty adiacenckiej  cz. 3</vt:lpstr>
      <vt:lpstr>Wpłata opłaty adiacenckiej </vt:lpstr>
      <vt:lpstr>Wpłata opłaty adiacenckiej </vt:lpstr>
      <vt:lpstr>Podział nieruchomości </vt:lpstr>
      <vt:lpstr>Wymogi względem podziału nieruchomości </vt:lpstr>
      <vt:lpstr>Niedopuszczalność podziału nieruchomości </vt:lpstr>
      <vt:lpstr>Zapewnienie dostępu do drogi publicznej</vt:lpstr>
      <vt:lpstr>Podział zabudowanej nieruchomości </vt:lpstr>
      <vt:lpstr>Wniosek o podział nieruchomości </vt:lpstr>
      <vt:lpstr>Podział nieruchomości z urzędu </vt:lpstr>
      <vt:lpstr>Procedura podziału nieruchomości </vt:lpstr>
      <vt:lpstr>Zawieszenie postępowania w sprawie podziału nieruchomości</vt:lpstr>
      <vt:lpstr>Podział nieruchomości niezależny od planu miejscowego lub decyzji o warunkach zabudowy i zagospodarowania terenu </vt:lpstr>
      <vt:lpstr>Podział nieruchomości niezależny od planu miejscowego lub decyzji o warunkach zabudowy i zagospodarowania terenu </vt:lpstr>
      <vt:lpstr>Podział nieruchomości niezależny od planu miejscowego lub decyzji o warunkach zabudowy i zagospodarowania terenu </vt:lpstr>
      <vt:lpstr>Podział nieruchomości niezależny od planu miejscowego lub decyzji o warunkach zabudowy i zagospodarowania terenu </vt:lpstr>
      <vt:lpstr>Podział nieruchomości niezależny od planu miejscowego lub decyzji o warunkach zabudowy i zagospodarowania terenu </vt:lpstr>
      <vt:lpstr>Podział nieruchomości niezależny od planu miejscowego lub decyzji o warunkach zabudowy i zagospodarowania terenu </vt:lpstr>
      <vt:lpstr>Podział nieruchomości o nieuregulowanym stanie prawnym</vt:lpstr>
      <vt:lpstr>Wydzielenie działek pod drogi publiczne</vt:lpstr>
      <vt:lpstr>Wydzielenie działek pod drogi publiczne</vt:lpstr>
      <vt:lpstr>Opłata adiacencka cz. 1 </vt:lpstr>
      <vt:lpstr>Opłata adiacencka cz. 2 </vt:lpstr>
      <vt:lpstr>Opłata adiacencka cz. 3 </vt:lpstr>
      <vt:lpstr>Połączenie i ponowny podział nieruchomości cz. 1</vt:lpstr>
      <vt:lpstr>Połączenie i ponowny podział nieruchomości cz. 2</vt:lpstr>
      <vt:lpstr>Podział nieruchomości rolnych i leśnych cz. 1 </vt:lpstr>
      <vt:lpstr>Podział nieruchomości rolnych i leśnych cz. 2 </vt:lpstr>
      <vt:lpstr>Podział nieruchomości rolnych i leśnych cz. 3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 Błażewski</dc:creator>
  <cp:lastModifiedBy>Maciej Błażewski</cp:lastModifiedBy>
  <cp:revision>14</cp:revision>
  <dcterms:created xsi:type="dcterms:W3CDTF">2022-04-28T18:06:54Z</dcterms:created>
  <dcterms:modified xsi:type="dcterms:W3CDTF">2022-04-28T21:46:56Z</dcterms:modified>
</cp:coreProperties>
</file>