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83" r:id="rId4"/>
    <p:sldId id="280" r:id="rId5"/>
    <p:sldId id="259" r:id="rId6"/>
    <p:sldId id="284" r:id="rId7"/>
    <p:sldId id="281" r:id="rId8"/>
    <p:sldId id="260" r:id="rId9"/>
    <p:sldId id="257" r:id="rId10"/>
    <p:sldId id="261" r:id="rId11"/>
    <p:sldId id="262" r:id="rId12"/>
    <p:sldId id="263" r:id="rId13"/>
    <p:sldId id="286" r:id="rId14"/>
    <p:sldId id="264" r:id="rId15"/>
    <p:sldId id="282" r:id="rId16"/>
    <p:sldId id="270" r:id="rId17"/>
    <p:sldId id="268" r:id="rId18"/>
    <p:sldId id="285" r:id="rId19"/>
    <p:sldId id="269" r:id="rId20"/>
    <p:sldId id="271" r:id="rId21"/>
    <p:sldId id="272" r:id="rId22"/>
    <p:sldId id="265" r:id="rId23"/>
    <p:sldId id="273" r:id="rId24"/>
    <p:sldId id="266" r:id="rId25"/>
    <p:sldId id="267" r:id="rId26"/>
    <p:sldId id="276" r:id="rId27"/>
    <p:sldId id="275" r:id="rId28"/>
    <p:sldId id="274" r:id="rId29"/>
    <p:sldId id="277" r:id="rId30"/>
    <p:sldId id="279" r:id="rId31"/>
    <p:sldId id="278" r:id="rId3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94E5C8-EB61-4020-9B6F-A388CEB3D3A3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E5C8-EB61-4020-9B6F-A388CEB3D3A3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E5C8-EB61-4020-9B6F-A388CEB3D3A3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E5C8-EB61-4020-9B6F-A388CEB3D3A3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E5C8-EB61-4020-9B6F-A388CEB3D3A3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E5C8-EB61-4020-9B6F-A388CEB3D3A3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E5C8-EB61-4020-9B6F-A388CEB3D3A3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E5C8-EB61-4020-9B6F-A388CEB3D3A3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E5C8-EB61-4020-9B6F-A388CEB3D3A3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394E5C8-EB61-4020-9B6F-A388CEB3D3A3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94E5C8-EB61-4020-9B6F-A388CEB3D3A3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94E5C8-EB61-4020-9B6F-A388CEB3D3A3}" type="datetimeFigureOut">
              <a:rPr lang="pl-PL" smtClean="0"/>
              <a:t>24.02.2021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2985B37-AA8E-4A49-BA19-DE0F4FE3B745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PRACY 2</a:t>
            </a:r>
            <a:br>
              <a:rPr lang="pl-PL" dirty="0"/>
            </a:br>
            <a:r>
              <a:rPr lang="pl-PL" dirty="0"/>
              <a:t>Zbiorowe prawo pracy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/>
              <a:t>SSA - PRAWO PRACY 2</a:t>
            </a:r>
          </a:p>
          <a:p>
            <a:pPr algn="r"/>
            <a:r>
              <a:rPr lang="pl-PL" dirty="0"/>
              <a:t>Dr Jacek Borowicz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None/>
            </a:pPr>
            <a:r>
              <a:rPr lang="pl-PL" dirty="0"/>
              <a:t>	</a:t>
            </a:r>
            <a:r>
              <a:rPr lang="pl-PL" b="1" dirty="0"/>
              <a:t>ZPP (W UJĘCIU FUNKCJONALNYM) TWORZY:</a:t>
            </a:r>
          </a:p>
          <a:p>
            <a:r>
              <a:rPr lang="pl-PL" dirty="0"/>
              <a:t>organizacyjne i prawne warunki optymalnego  funkcjonowania IPP, oraz </a:t>
            </a:r>
          </a:p>
          <a:p>
            <a:r>
              <a:rPr lang="pl-PL" dirty="0"/>
              <a:t>ramy organizacyjno-prawne dla: </a:t>
            </a:r>
          </a:p>
          <a:p>
            <a:pPr marL="109728" indent="0">
              <a:buNone/>
            </a:pPr>
            <a:r>
              <a:rPr lang="pl-PL" dirty="0"/>
              <a:t>- artykułowania rozbieżnych interesów stron stosunku pracy,</a:t>
            </a:r>
          </a:p>
          <a:p>
            <a:pPr marL="109728" indent="0">
              <a:buNone/>
            </a:pPr>
            <a:r>
              <a:rPr lang="pl-PL" dirty="0"/>
              <a:t>- uzgadniania - typowo negocjacyjnego możliwości realizacji tych interesów,</a:t>
            </a:r>
          </a:p>
          <a:p>
            <a:pPr marL="109728" indent="0">
              <a:buNone/>
            </a:pPr>
            <a:r>
              <a:rPr lang="pl-PL" dirty="0"/>
              <a:t>- rozwiązywania konfliktów - jeśli wystąpią.</a:t>
            </a:r>
          </a:p>
          <a:p>
            <a:pPr marL="109728" indent="0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	</a:t>
            </a:r>
            <a:r>
              <a:rPr lang="pl-PL" b="1" dirty="0"/>
              <a:t>ZPP JAKO CZĘŚĆ PP  </a:t>
            </a:r>
          </a:p>
          <a:p>
            <a:pPr algn="ctr">
              <a:buNone/>
            </a:pPr>
            <a:r>
              <a:rPr lang="pl-PL" b="1" dirty="0"/>
              <a:t>WYRÓŻNIANA ZE WZGLĘDU NA </a:t>
            </a:r>
          </a:p>
          <a:p>
            <a:pPr algn="ctr">
              <a:buNone/>
            </a:pPr>
            <a:r>
              <a:rPr lang="pl-PL" b="1" dirty="0"/>
              <a:t>SPECYFICZNĄ KATEGORIĄ STOSUNKÓW PRACY:</a:t>
            </a:r>
            <a:endParaRPr lang="pl-PL" dirty="0"/>
          </a:p>
          <a:p>
            <a:pPr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Czyli na ZPP składają się tzw. </a:t>
            </a:r>
          </a:p>
          <a:p>
            <a:pPr algn="ctr">
              <a:buNone/>
            </a:pPr>
            <a:r>
              <a:rPr lang="pl-PL" u="sng" dirty="0"/>
              <a:t>zbiorowe stosunki pracy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Podmioty zbiorowych stosunków pracy:</a:t>
            </a:r>
          </a:p>
          <a:p>
            <a:pPr>
              <a:buNone/>
            </a:pPr>
            <a:endParaRPr lang="pl-PL" b="1" dirty="0"/>
          </a:p>
          <a:p>
            <a:r>
              <a:rPr lang="pl-PL" dirty="0"/>
              <a:t>związki zawodowe</a:t>
            </a:r>
          </a:p>
          <a:p>
            <a:r>
              <a:rPr lang="pl-PL" dirty="0"/>
              <a:t>załoga zakładu pracy </a:t>
            </a:r>
          </a:p>
          <a:p>
            <a:r>
              <a:rPr lang="pl-PL" dirty="0"/>
              <a:t>pracodawca/pracodawcy </a:t>
            </a:r>
          </a:p>
          <a:p>
            <a:r>
              <a:rPr lang="pl-PL" dirty="0"/>
              <a:t>organizacje pracodawców</a:t>
            </a:r>
          </a:p>
          <a:p>
            <a:endParaRPr lang="pl-PL" dirty="0"/>
          </a:p>
          <a:p>
            <a:r>
              <a:rPr lang="pl-PL" dirty="0"/>
              <a:t>Uwaga - niektóre mogą występować zarówno w IPP jak i ZPP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Podmioty zbiorowych stosunków pracy:</a:t>
            </a:r>
          </a:p>
          <a:p>
            <a:pPr algn="ctr">
              <a:buNone/>
            </a:pPr>
            <a:r>
              <a:rPr lang="pl-PL" b="1" dirty="0"/>
              <a:t>CZYLI JAKICH?</a:t>
            </a:r>
          </a:p>
          <a:p>
            <a:pPr algn="ctr">
              <a:buNone/>
            </a:pPr>
            <a:r>
              <a:rPr lang="pl-PL" b="1" dirty="0"/>
              <a:t>ZSP USTALANIA WARUNKÓW PRACY I PŁACY</a:t>
            </a:r>
          </a:p>
          <a:p>
            <a:pPr algn="ctr">
              <a:buNone/>
            </a:pPr>
            <a:r>
              <a:rPr lang="pl-PL" b="1" dirty="0"/>
              <a:t>ZSP WSPÓŁZARZĄDZANIA ZAKŁADEM PRACY</a:t>
            </a:r>
          </a:p>
          <a:p>
            <a:pPr algn="ctr">
              <a:buNone/>
            </a:pPr>
            <a:r>
              <a:rPr lang="pl-PL" b="1" dirty="0"/>
              <a:t>ZSP ROZWIĄZYWANIA SPORÓW ZBIORÓW</a:t>
            </a:r>
          </a:p>
          <a:p>
            <a:pPr algn="ctr">
              <a:buNone/>
            </a:pPr>
            <a:r>
              <a:rPr lang="pl-PL" b="1" dirty="0"/>
              <a:t>ZSP ŚWIADCZEŃ SOCJALNYCH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  <p:extLst>
      <p:ext uri="{BB962C8B-B14F-4D97-AF65-F5344CB8AC3E}">
        <p14:creationId xmlns:p14="http://schemas.microsoft.com/office/powerpoint/2010/main" val="3878178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/>
              <a:t>ZAKRES REGULACJI ZBIOROWEGO PRAWA PRACY</a:t>
            </a:r>
          </a:p>
          <a:p>
            <a:endParaRPr lang="pl-PL" dirty="0"/>
          </a:p>
          <a:p>
            <a:pPr marL="109728" indent="0">
              <a:buNone/>
            </a:pPr>
            <a:r>
              <a:rPr lang="pl-PL" dirty="0"/>
              <a:t>Prawo </a:t>
            </a:r>
          </a:p>
          <a:p>
            <a:pPr marL="109728" indent="0">
              <a:buNone/>
            </a:pPr>
            <a:r>
              <a:rPr lang="pl-PL" dirty="0"/>
              <a:t>koalicji</a:t>
            </a:r>
          </a:p>
          <a:p>
            <a:pPr marL="109728" indent="0" algn="ctr">
              <a:buNone/>
            </a:pPr>
            <a:r>
              <a:rPr lang="pl-PL" dirty="0"/>
              <a:t>Prawo porozumień </a:t>
            </a:r>
          </a:p>
          <a:p>
            <a:pPr marL="109728" indent="0" algn="ctr">
              <a:buNone/>
            </a:pPr>
            <a:r>
              <a:rPr lang="pl-PL" dirty="0"/>
              <a:t>zbiorowych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r">
              <a:buNone/>
            </a:pPr>
            <a:r>
              <a:rPr lang="pl-PL" dirty="0"/>
              <a:t>Rozwiązywanie sporów</a:t>
            </a:r>
          </a:p>
          <a:p>
            <a:pPr marL="109728" indent="0" algn="r">
              <a:buNone/>
            </a:pPr>
            <a:r>
              <a:rPr lang="pl-PL" dirty="0"/>
              <a:t> zbiorowych</a:t>
            </a:r>
          </a:p>
          <a:p>
            <a:pPr marL="109728" indent="0">
              <a:buNone/>
            </a:pPr>
            <a:r>
              <a:rPr lang="pl-PL" dirty="0"/>
              <a:t>Partycypacja</a:t>
            </a:r>
          </a:p>
          <a:p>
            <a:pPr marL="109728" indent="0">
              <a:buNone/>
            </a:pPr>
            <a:r>
              <a:rPr lang="pl-PL" dirty="0"/>
              <a:t> pracownicza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835696" y="1916832"/>
            <a:ext cx="2448272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flipH="1">
            <a:off x="1619672" y="1916832"/>
            <a:ext cx="2664296" cy="2880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283968" y="1916832"/>
            <a:ext cx="432048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283968" y="1916832"/>
            <a:ext cx="4104456" cy="2232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None/>
            </a:pPr>
            <a:r>
              <a:rPr lang="pl-PL" b="1" dirty="0"/>
              <a:t>PRZEDMIOT ZBIOROWEGO PRAWA PRACY:</a:t>
            </a:r>
          </a:p>
          <a:p>
            <a:r>
              <a:rPr lang="pl-PL" dirty="0"/>
              <a:t>Prawna regulacji działalności związków zawodowych, </a:t>
            </a:r>
          </a:p>
          <a:p>
            <a:r>
              <a:rPr lang="pl-PL" dirty="0"/>
              <a:t>Uprawnienia załogi zakładu pracy (współzarządzanie - PARTYCYPACJA), </a:t>
            </a:r>
          </a:p>
          <a:p>
            <a:r>
              <a:rPr lang="pl-PL" dirty="0"/>
              <a:t>Prawna regulacji działalności organizacji pracodawców</a:t>
            </a:r>
          </a:p>
          <a:p>
            <a:r>
              <a:rPr lang="pl-PL" dirty="0"/>
              <a:t>Rozwiązywanie sporów zbiorowych</a:t>
            </a:r>
          </a:p>
          <a:p>
            <a:r>
              <a:rPr lang="pl-PL" dirty="0"/>
              <a:t>Tworzenie norm autonomicznego prawa pracy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  <p:extLst>
      <p:ext uri="{BB962C8B-B14F-4D97-AF65-F5344CB8AC3E}">
        <p14:creationId xmlns:p14="http://schemas.microsoft.com/office/powerpoint/2010/main" val="2306068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pl-PL" b="1" dirty="0"/>
              <a:t>Źródła ZPP</a:t>
            </a:r>
          </a:p>
          <a:p>
            <a:endParaRPr lang="pl-PL" b="1" dirty="0"/>
          </a:p>
          <a:p>
            <a:pPr algn="ctr">
              <a:buNone/>
            </a:pPr>
            <a:r>
              <a:rPr lang="pl-PL" b="1" dirty="0"/>
              <a:t>KONSTYTUCJA</a:t>
            </a:r>
            <a:endParaRPr lang="pl-PL" dirty="0"/>
          </a:p>
          <a:p>
            <a:pPr algn="ctr">
              <a:buNone/>
            </a:pPr>
            <a:r>
              <a:rPr lang="pl-PL" b="1" dirty="0"/>
              <a:t>RZECZYPOSPOLITEJ POLSKIEJ</a:t>
            </a:r>
            <a:endParaRPr lang="pl-PL" dirty="0"/>
          </a:p>
          <a:p>
            <a:pPr algn="ctr">
              <a:buNone/>
            </a:pPr>
            <a:r>
              <a:rPr lang="pl-PL" dirty="0"/>
              <a:t>z dnia 2 kwietnia 1997 r.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b="1" dirty="0"/>
          </a:p>
          <a:p>
            <a:pPr algn="ctr">
              <a:buNone/>
            </a:pPr>
            <a:r>
              <a:rPr lang="pl-PL" b="1" dirty="0"/>
              <a:t>Art. 12.</a:t>
            </a:r>
            <a:r>
              <a:rPr lang="pl-PL" dirty="0"/>
              <a:t> </a:t>
            </a:r>
          </a:p>
          <a:p>
            <a:pPr>
              <a:buNone/>
            </a:pPr>
            <a:r>
              <a:rPr lang="pl-PL" dirty="0"/>
              <a:t>	Rzeczpospolita Polska zapewnia </a:t>
            </a:r>
            <a:r>
              <a:rPr lang="pl-PL" b="1" u="sng" dirty="0"/>
              <a:t>wolność tworzenia i działania związków zawodowych</a:t>
            </a:r>
            <a:r>
              <a:rPr lang="pl-PL" dirty="0"/>
              <a:t>, organizacji społeczno-zawodowych rolników, stowarzyszeń, ruchów obywatelskich, innych dobrowolnych zrzeszeń oraz fundacji.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b="1" dirty="0"/>
          </a:p>
          <a:p>
            <a:pPr marL="109728" indent="0" algn="ctr">
              <a:buNone/>
            </a:pPr>
            <a:r>
              <a:rPr lang="pl-PL" dirty="0"/>
              <a:t>[Zasada społecznej gospodarki rynkowej] </a:t>
            </a:r>
          </a:p>
          <a:p>
            <a:pPr marL="109728" indent="0" algn="ctr">
              <a:buNone/>
            </a:pPr>
            <a:r>
              <a:rPr lang="pl-PL" b="1" dirty="0"/>
              <a:t>Art.  20.  </a:t>
            </a:r>
          </a:p>
          <a:p>
            <a:pPr marL="109728" indent="0">
              <a:buNone/>
            </a:pPr>
            <a:r>
              <a:rPr lang="pl-PL" dirty="0"/>
              <a:t>Społeczna gospodarka rynkowa oparta na wolności działalności gospodarczej, własności prywatnej oraz </a:t>
            </a:r>
            <a:r>
              <a:rPr lang="pl-PL" b="1" u="sng" dirty="0"/>
              <a:t>solidarności, dialogu i współpracy partnerów społecznych </a:t>
            </a:r>
            <a:r>
              <a:rPr lang="pl-PL" dirty="0"/>
              <a:t>stanowi podstawę ustroju gospodarczego Rzeczypospolitej Polskiej.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  <p:extLst>
      <p:ext uri="{BB962C8B-B14F-4D97-AF65-F5344CB8AC3E}">
        <p14:creationId xmlns:p14="http://schemas.microsoft.com/office/powerpoint/2010/main" val="1633111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Art. 59.</a:t>
            </a:r>
            <a:r>
              <a:rPr lang="pl-PL" dirty="0"/>
              <a:t> </a:t>
            </a:r>
          </a:p>
          <a:p>
            <a:pPr>
              <a:buNone/>
            </a:pPr>
            <a:r>
              <a:rPr lang="pl-PL" dirty="0"/>
              <a:t>1. Zapewnia się </a:t>
            </a:r>
            <a:r>
              <a:rPr lang="pl-PL" b="1" u="sng" dirty="0"/>
              <a:t>wolność zrzeszania się </a:t>
            </a:r>
            <a:r>
              <a:rPr lang="pl-PL" u="sng" dirty="0"/>
              <a:t>w związkach zawodowych, organizacjach społeczno-zawodowych rolników oraz w organizacjach pracodawców.</a:t>
            </a:r>
          </a:p>
          <a:p>
            <a:pPr>
              <a:buNone/>
            </a:pPr>
            <a:r>
              <a:rPr lang="pl-PL" dirty="0"/>
              <a:t>2. Związki zawodowe oraz pracodawcy i ich organizacje mają </a:t>
            </a:r>
            <a:r>
              <a:rPr lang="pl-PL" b="1" u="sng" dirty="0"/>
              <a:t>prawo do rokowań</a:t>
            </a:r>
            <a:r>
              <a:rPr lang="pl-PL" dirty="0"/>
              <a:t>, w szczególności w celu </a:t>
            </a:r>
            <a:r>
              <a:rPr lang="pl-PL" b="1" u="sng" dirty="0"/>
              <a:t>rozwiązywania sporów zbiorowych</a:t>
            </a:r>
            <a:r>
              <a:rPr lang="pl-PL" dirty="0"/>
              <a:t>, oraz do </a:t>
            </a:r>
            <a:r>
              <a:rPr lang="pl-PL" b="1" u="sng" dirty="0"/>
              <a:t>zawierania układów zbiorowych pracy</a:t>
            </a:r>
            <a:r>
              <a:rPr lang="pl-PL" dirty="0"/>
              <a:t> i </a:t>
            </a:r>
            <a:r>
              <a:rPr lang="pl-PL" b="1" u="sng" dirty="0"/>
              <a:t>innych porozumień</a:t>
            </a:r>
            <a:r>
              <a:rPr lang="pl-PL" dirty="0"/>
              <a:t>.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endParaRPr lang="pl-PL" dirty="0"/>
          </a:p>
          <a:p>
            <a:pPr marL="109728" indent="0" algn="ctr">
              <a:buNone/>
            </a:pPr>
            <a:r>
              <a:rPr lang="pl-PL" b="1" dirty="0"/>
              <a:t>ZBIOROWE PRAWO PRACY (ZPP)</a:t>
            </a:r>
          </a:p>
          <a:p>
            <a:endParaRPr lang="pl-PL" dirty="0"/>
          </a:p>
          <a:p>
            <a:r>
              <a:rPr lang="pl-PL" dirty="0"/>
              <a:t>BRAK USTAWOWEJ DEFINICJI ZPP</a:t>
            </a:r>
          </a:p>
          <a:p>
            <a:endParaRPr lang="pl-PL" dirty="0"/>
          </a:p>
          <a:p>
            <a:r>
              <a:rPr lang="pl-PL" dirty="0"/>
              <a:t>SPORY WOKÓŁ POJĘCIA ZPP</a:t>
            </a:r>
          </a:p>
          <a:p>
            <a:endParaRPr lang="pl-PL" dirty="0"/>
          </a:p>
          <a:p>
            <a:r>
              <a:rPr lang="pl-PL" dirty="0"/>
              <a:t>ROZPROSZENIE PRZEPISÓW ZPP </a:t>
            </a:r>
          </a:p>
          <a:p>
            <a:pPr marL="109728" indent="0">
              <a:buNone/>
            </a:pPr>
            <a:r>
              <a:rPr lang="pl-PL" dirty="0"/>
              <a:t>	</a:t>
            </a:r>
            <a:r>
              <a:rPr lang="pl-PL" i="1" dirty="0"/>
              <a:t>( …obecnie –ale jak będzie w przyszłości?)</a:t>
            </a:r>
          </a:p>
          <a:p>
            <a:pPr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Art. 59.</a:t>
            </a:r>
            <a:r>
              <a:rPr lang="pl-PL" dirty="0"/>
              <a:t> </a:t>
            </a:r>
          </a:p>
          <a:p>
            <a:pPr>
              <a:buNone/>
            </a:pPr>
            <a:r>
              <a:rPr lang="pl-PL" dirty="0"/>
              <a:t>3. Związkom zawodowym przysługuje </a:t>
            </a:r>
            <a:r>
              <a:rPr lang="pl-PL" b="1" u="sng" dirty="0"/>
              <a:t>prawo do organizowania strajków pracowniczych i innych form protestu</a:t>
            </a:r>
            <a:r>
              <a:rPr lang="pl-PL" dirty="0"/>
              <a:t> w granicach określonych w ustawie. Ze względu na dobro publiczne ustawa może ograniczyć prowadzenie strajku lub zakazać go w odniesieniu do określonych kategorii pracowników lub w określonych dziedzinach.</a:t>
            </a:r>
          </a:p>
          <a:p>
            <a:pPr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Art. 59.</a:t>
            </a:r>
            <a:r>
              <a:rPr lang="pl-PL" dirty="0"/>
              <a:t> </a:t>
            </a:r>
          </a:p>
          <a:p>
            <a:pPr>
              <a:buNone/>
            </a:pPr>
            <a:r>
              <a:rPr lang="pl-PL" dirty="0"/>
              <a:t>4. Zakres wolności zrzeszania się w związkach zawodowych i organizacjach pracodawców oraz innych wolności związkowych może podlegać tylko takim </a:t>
            </a:r>
            <a:r>
              <a:rPr lang="pl-PL" b="1" u="sng" dirty="0"/>
              <a:t>ograniczeniom ustawowym</a:t>
            </a:r>
            <a:r>
              <a:rPr lang="pl-PL" dirty="0"/>
              <a:t>, jakie są dopuszczalne przez wiążące Rzeczpospolitą Polską umowy międzynarodowe.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b="1" dirty="0"/>
              <a:t>USTAWA Z DNIA 26 CZERWCA 1974 R.</a:t>
            </a:r>
          </a:p>
          <a:p>
            <a:pPr algn="ctr">
              <a:buNone/>
            </a:pPr>
            <a:r>
              <a:rPr lang="pl-PL" b="1" dirty="0"/>
              <a:t>KODEKS PRACY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pl-PL" b="1" dirty="0"/>
              <a:t>KP - ZASADY PRAWA PRACY</a:t>
            </a:r>
          </a:p>
          <a:p>
            <a:pPr>
              <a:buNone/>
            </a:pPr>
            <a:r>
              <a:rPr lang="pl-PL" b="1" dirty="0"/>
              <a:t>Art. 18</a:t>
            </a:r>
            <a:r>
              <a:rPr lang="pl-PL" b="1" baseline="30000" dirty="0"/>
              <a:t>1</a:t>
            </a:r>
            <a:r>
              <a:rPr lang="pl-PL" b="1" dirty="0"/>
              <a:t>.</a:t>
            </a:r>
            <a:r>
              <a:rPr lang="pl-PL" dirty="0"/>
              <a:t> § 1. Pracownicy i pracodawcy, w celu reprezentacji i obrony swoich praw i interesów, mają </a:t>
            </a:r>
            <a:r>
              <a:rPr lang="pl-PL" u="sng" dirty="0"/>
              <a:t>prawo tworzyć organizacje i przystępować do tych organizacji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b="1" dirty="0"/>
              <a:t>Art. 18</a:t>
            </a:r>
            <a:r>
              <a:rPr lang="pl-PL" b="1" baseline="30000" dirty="0"/>
              <a:t>1</a:t>
            </a:r>
            <a:r>
              <a:rPr lang="pl-PL" b="1" dirty="0"/>
              <a:t>.</a:t>
            </a:r>
            <a:r>
              <a:rPr lang="pl-PL" dirty="0"/>
              <a:t> § 2. Zasady tworzenia i działania organizacji, o których mowa w § 1, określa </a:t>
            </a:r>
            <a:r>
              <a:rPr lang="pl-PL" u="sng" dirty="0"/>
              <a:t>ustawa o związkach zawodowych, ustawa o organizacjach pracodawców oraz inne przepisy prawa</a:t>
            </a:r>
            <a:r>
              <a:rPr lang="pl-PL" dirty="0"/>
              <a:t>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endParaRPr lang="pl-PL" b="1" dirty="0"/>
          </a:p>
          <a:p>
            <a:pPr algn="ctr"/>
            <a:r>
              <a:rPr lang="pl-PL" b="1" dirty="0"/>
              <a:t>KP - ZASADY PRAWA PRACY </a:t>
            </a:r>
          </a:p>
          <a:p>
            <a:pPr algn="ctr"/>
            <a:endParaRPr lang="pl-PL" b="1" dirty="0"/>
          </a:p>
          <a:p>
            <a:pPr>
              <a:buNone/>
            </a:pPr>
            <a:r>
              <a:rPr lang="pl-PL" b="1" dirty="0"/>
              <a:t>Art. 18</a:t>
            </a:r>
            <a:r>
              <a:rPr lang="pl-PL" b="1" baseline="30000" dirty="0"/>
              <a:t>2</a:t>
            </a:r>
            <a:r>
              <a:rPr lang="pl-PL" b="1" dirty="0"/>
              <a:t>.</a:t>
            </a:r>
            <a:r>
              <a:rPr lang="pl-PL" dirty="0"/>
              <a:t> Pracownicy </a:t>
            </a:r>
            <a:r>
              <a:rPr lang="pl-PL" u="sng" dirty="0"/>
              <a:t>uczestniczą w zarządzaniu zakładem pracy </a:t>
            </a:r>
            <a:r>
              <a:rPr lang="pl-PL" dirty="0"/>
              <a:t>w zakresie i na zasadach określonych w odrębnych przepisach.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pl-PL" b="1" dirty="0"/>
              <a:t>KP - ZASADY PRAWA PRACY </a:t>
            </a:r>
          </a:p>
          <a:p>
            <a:endParaRPr lang="pl-PL" b="1" dirty="0"/>
          </a:p>
          <a:p>
            <a:pPr>
              <a:buNone/>
            </a:pPr>
            <a:r>
              <a:rPr lang="pl-PL" b="1" dirty="0"/>
              <a:t>	Art. 18</a:t>
            </a:r>
            <a:r>
              <a:rPr lang="pl-PL" b="1" baseline="30000" dirty="0"/>
              <a:t>3</a:t>
            </a:r>
            <a:r>
              <a:rPr lang="pl-PL" b="1" dirty="0"/>
              <a:t>.</a:t>
            </a:r>
            <a:r>
              <a:rPr lang="pl-PL" dirty="0"/>
              <a:t> Pracodawcy oraz organy administracji są obowiązani tworzyć warunki umożliwiające korzystanie z uprawnień określonych w przepisach, o których mowa w art. 18</a:t>
            </a:r>
            <a:r>
              <a:rPr lang="pl-PL" baseline="30000" dirty="0"/>
              <a:t>1</a:t>
            </a:r>
            <a:r>
              <a:rPr lang="pl-PL" dirty="0"/>
              <a:t> i 18</a:t>
            </a:r>
            <a:r>
              <a:rPr lang="pl-PL" baseline="30000" dirty="0"/>
              <a:t>2</a:t>
            </a:r>
            <a:r>
              <a:rPr lang="pl-PL" dirty="0"/>
              <a:t>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endParaRPr lang="pl-PL" b="1" dirty="0"/>
          </a:p>
          <a:p>
            <a:pPr algn="ctr"/>
            <a:r>
              <a:rPr lang="pl-PL" b="1" dirty="0"/>
              <a:t>KP - ROZMAITE SZCZEGÓŁOWE UPRAWNIENIA ZAKŁADOWEJ ORGANIZACJI ZWIĄZKOWEJ </a:t>
            </a:r>
          </a:p>
          <a:p>
            <a:pPr marL="109728" indent="0" algn="ctr">
              <a:buNone/>
            </a:pPr>
            <a:r>
              <a:rPr lang="pl-PL" b="1" dirty="0"/>
              <a:t>W INDYWIDULANYCH SPRAWACH PRACOWNICZYCH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  <p:extLst>
      <p:ext uri="{BB962C8B-B14F-4D97-AF65-F5344CB8AC3E}">
        <p14:creationId xmlns:p14="http://schemas.microsoft.com/office/powerpoint/2010/main" val="20139278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/>
            <a:endParaRPr lang="pl-PL" b="1" dirty="0"/>
          </a:p>
          <a:p>
            <a:pPr algn="ctr"/>
            <a:r>
              <a:rPr lang="pl-PL" b="1" dirty="0"/>
              <a:t>KP - ZASADY TWORZENIA REGULAMINÓW (PRACY, WYNAGRADZANIA ) </a:t>
            </a:r>
          </a:p>
          <a:p>
            <a:pPr marL="109728" indent="0" algn="ctr">
              <a:buNone/>
            </a:pPr>
            <a:r>
              <a:rPr lang="pl-PL" b="1" dirty="0"/>
              <a:t>ORAZ </a:t>
            </a:r>
          </a:p>
          <a:p>
            <a:pPr marL="109728" indent="0" algn="ctr">
              <a:buNone/>
            </a:pPr>
            <a:r>
              <a:rPr lang="pl-PL" b="1" dirty="0"/>
              <a:t>ZAWIERANIA UKŁADÓW ZBIOROWYCH PRACY (ZAKŁADOWYCH I PONADZAKŁADOWYCH)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  <p:extLst>
      <p:ext uri="{BB962C8B-B14F-4D97-AF65-F5344CB8AC3E}">
        <p14:creationId xmlns:p14="http://schemas.microsoft.com/office/powerpoint/2010/main" val="12538789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INNE (NAJWAŻNIEJSZE) USTAWY ZPP:</a:t>
            </a:r>
          </a:p>
          <a:p>
            <a:endParaRPr lang="pl-PL" dirty="0"/>
          </a:p>
          <a:p>
            <a:r>
              <a:rPr lang="pl-PL" dirty="0"/>
              <a:t>Ustawa z dn. 23 maja 1991 r. </a:t>
            </a:r>
            <a:r>
              <a:rPr lang="pl-PL" i="1" dirty="0"/>
              <a:t>o związkach zawodowych</a:t>
            </a:r>
          </a:p>
          <a:p>
            <a:r>
              <a:rPr lang="pl-PL" dirty="0"/>
              <a:t>Ustawa z dn. 23 maja 1991 r. </a:t>
            </a:r>
            <a:r>
              <a:rPr lang="pl-PL" i="1" dirty="0"/>
              <a:t>o rozwiązywaniu sporów zbiorowych</a:t>
            </a:r>
          </a:p>
          <a:p>
            <a:r>
              <a:rPr lang="pl-PL" dirty="0"/>
              <a:t>Ustawa z dn. 23 maja 1991 r. </a:t>
            </a:r>
            <a:r>
              <a:rPr lang="pl-PL" i="1" dirty="0"/>
              <a:t>o organizacjach pracodawców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  <p:extLst>
      <p:ext uri="{BB962C8B-B14F-4D97-AF65-F5344CB8AC3E}">
        <p14:creationId xmlns:p14="http://schemas.microsoft.com/office/powerpoint/2010/main" val="16618867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pl-PL" dirty="0"/>
              <a:t>Ustawa z dn. 13 marca 2003 r. </a:t>
            </a:r>
            <a:r>
              <a:rPr lang="pl-PL" i="1" dirty="0"/>
              <a:t>o szczególnych zasadach rozwiązywania z pracownikami stosunków pracy z przyczyn niedotyczących pracowników</a:t>
            </a:r>
          </a:p>
          <a:p>
            <a:r>
              <a:rPr lang="pl-PL" dirty="0"/>
              <a:t>Ustawa z dnia 24 lipca 2015 r. </a:t>
            </a:r>
            <a:r>
              <a:rPr lang="pl-PL" i="1" dirty="0"/>
              <a:t>o Radzie Dialogu Społecznego i innych instytucjach dialogu społecznego</a:t>
            </a:r>
          </a:p>
          <a:p>
            <a:r>
              <a:rPr lang="pl-PL" dirty="0"/>
              <a:t>Ustawa z dn. 7 kwietnia 2006 r. </a:t>
            </a:r>
            <a:r>
              <a:rPr lang="pl-PL" i="1" dirty="0"/>
              <a:t>o informowaniu pracowników i przeprowadzaniu z nimi konsultacji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  <p:extLst>
      <p:ext uri="{BB962C8B-B14F-4D97-AF65-F5344CB8AC3E}">
        <p14:creationId xmlns:p14="http://schemas.microsoft.com/office/powerpoint/2010/main" val="4056316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endParaRPr lang="pl-PL" dirty="0"/>
          </a:p>
          <a:p>
            <a:pPr marL="109728" indent="0" algn="ctr">
              <a:buNone/>
            </a:pPr>
            <a:r>
              <a:rPr lang="pl-PL" b="1" dirty="0"/>
              <a:t>ZBIOROWE PRAWO PRACY (ZPP)</a:t>
            </a:r>
          </a:p>
          <a:p>
            <a:endParaRPr lang="pl-PL" dirty="0"/>
          </a:p>
          <a:p>
            <a:pPr marL="109728" indent="0" algn="ctr">
              <a:buNone/>
            </a:pPr>
            <a:r>
              <a:rPr lang="pl-PL" b="1" dirty="0"/>
              <a:t>Założenia wstępne</a:t>
            </a:r>
          </a:p>
          <a:p>
            <a:pPr marL="109728" indent="0">
              <a:buNone/>
            </a:pPr>
            <a:endParaRPr lang="pl-PL" dirty="0"/>
          </a:p>
          <a:p>
            <a:r>
              <a:rPr lang="pl-PL" dirty="0"/>
              <a:t>Istnieją prawa i interesy o charakterze grupowym, znajdujące odniesienie do określonej zbiorowości pracowników i/lub pracodawców</a:t>
            </a:r>
          </a:p>
          <a:p>
            <a:r>
              <a:rPr lang="pl-PL" dirty="0"/>
              <a:t>Istnieje rozbieżność /brak tożsamości interesów partnerów społecznych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  <p:extLst>
      <p:ext uri="{BB962C8B-B14F-4D97-AF65-F5344CB8AC3E}">
        <p14:creationId xmlns:p14="http://schemas.microsoft.com/office/powerpoint/2010/main" val="213774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/>
          </a:p>
          <a:p>
            <a:r>
              <a:rPr lang="pl-PL" dirty="0"/>
              <a:t>Ustawa z dn. 25 września 1981 r. o </a:t>
            </a:r>
            <a:r>
              <a:rPr lang="pl-PL" i="1" dirty="0"/>
              <a:t>samorządzie załogi przedsiębiorstwa państwowego</a:t>
            </a:r>
          </a:p>
          <a:p>
            <a:pPr marL="109728" indent="0">
              <a:buNone/>
            </a:pPr>
            <a:endParaRPr lang="pl-PL" i="1" dirty="0"/>
          </a:p>
          <a:p>
            <a:r>
              <a:rPr lang="pl-PL" dirty="0"/>
              <a:t>Ustawa z dni. 25 września 1981 r. o </a:t>
            </a:r>
            <a:r>
              <a:rPr lang="pl-PL" i="1" dirty="0"/>
              <a:t>przedsiębiorstwach państwowych</a:t>
            </a:r>
            <a:r>
              <a:rPr lang="pl-PL" dirty="0"/>
              <a:t>.</a:t>
            </a: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  <p:extLst>
      <p:ext uri="{BB962C8B-B14F-4D97-AF65-F5344CB8AC3E}">
        <p14:creationId xmlns:p14="http://schemas.microsoft.com/office/powerpoint/2010/main" val="11373640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109728" indent="0">
              <a:buNone/>
            </a:pPr>
            <a:endParaRPr lang="pl-PL" dirty="0"/>
          </a:p>
          <a:p>
            <a:r>
              <a:rPr lang="pl-PL" dirty="0"/>
              <a:t>Ustawa z dn. 5 kwietnia 2002 r. </a:t>
            </a:r>
            <a:r>
              <a:rPr lang="pl-PL" i="1" dirty="0"/>
              <a:t>o europejskiej radzie zakładowej</a:t>
            </a:r>
          </a:p>
          <a:p>
            <a:pPr marL="109728" indent="0">
              <a:buNone/>
            </a:pPr>
            <a:endParaRPr lang="pl-PL" i="1" dirty="0"/>
          </a:p>
          <a:p>
            <a:r>
              <a:rPr lang="pl-PL" dirty="0"/>
              <a:t>Ustawa z dn. 22 lipca 2006 r. </a:t>
            </a:r>
            <a:r>
              <a:rPr lang="pl-PL" i="1" dirty="0"/>
              <a:t>o spółdzielni europejskiej</a:t>
            </a:r>
          </a:p>
          <a:p>
            <a:pPr marL="109728" indent="0">
              <a:buNone/>
            </a:pPr>
            <a:endParaRPr lang="pl-PL" i="1" dirty="0"/>
          </a:p>
          <a:p>
            <a:r>
              <a:rPr lang="pl-PL"/>
              <a:t>Ustawa </a:t>
            </a:r>
            <a:r>
              <a:rPr lang="pl-PL" dirty="0"/>
              <a:t>z dnia 10 października 2002 r.</a:t>
            </a:r>
          </a:p>
          <a:p>
            <a:pPr marL="109728" indent="0">
              <a:buNone/>
            </a:pPr>
            <a:r>
              <a:rPr lang="pl-PL" i="1" dirty="0"/>
              <a:t>o minimalnym wynagrodzeniu za pracę</a:t>
            </a:r>
          </a:p>
          <a:p>
            <a:endParaRPr lang="pl-PL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  <p:extLst>
      <p:ext uri="{BB962C8B-B14F-4D97-AF65-F5344CB8AC3E}">
        <p14:creationId xmlns:p14="http://schemas.microsoft.com/office/powerpoint/2010/main" val="2901989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INDYWIDUALNE PRAWO PRACY (IPP)</a:t>
            </a:r>
          </a:p>
          <a:p>
            <a:pPr algn="ctr">
              <a:buNone/>
            </a:pPr>
            <a:r>
              <a:rPr lang="pl-PL" b="1" dirty="0"/>
              <a:t>A </a:t>
            </a:r>
          </a:p>
          <a:p>
            <a:pPr algn="ctr">
              <a:buNone/>
            </a:pPr>
            <a:r>
              <a:rPr lang="pl-PL" b="1" dirty="0"/>
              <a:t>ZBIOROWE PRAWO PRACY (ZPP)</a:t>
            </a:r>
          </a:p>
          <a:p>
            <a:pPr algn="ctr">
              <a:buNone/>
            </a:pPr>
            <a:endParaRPr lang="pl-PL" dirty="0"/>
          </a:p>
          <a:p>
            <a:pPr algn="just"/>
            <a:r>
              <a:rPr lang="pl-PL" dirty="0"/>
              <a:t>IPP – pierwotne historycznie                                  i genetycznie!</a:t>
            </a:r>
          </a:p>
          <a:p>
            <a:r>
              <a:rPr lang="pl-PL" dirty="0"/>
              <a:t>ZPP – pojawia się w pewnym momencie historycznym i istnieje ze względu na potrzebę optymalizacji funkcjonowania IPP</a:t>
            </a:r>
          </a:p>
          <a:p>
            <a:r>
              <a:rPr lang="pl-PL" dirty="0"/>
              <a:t>Powiązanie IPP i ZPP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  <p:extLst>
      <p:ext uri="{BB962C8B-B14F-4D97-AF65-F5344CB8AC3E}">
        <p14:creationId xmlns:p14="http://schemas.microsoft.com/office/powerpoint/2010/main" val="1017034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dirty="0"/>
          </a:p>
          <a:p>
            <a:pPr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b="1" dirty="0"/>
              <a:t>ZPP </a:t>
            </a:r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/>
              <a:t>ODRĘBNA CZĘŚĆ PRAWA PRACY ODRÓŻNIAJĄCA SIĘ PRZEDMIOTEM REGULACJI</a:t>
            </a:r>
          </a:p>
          <a:p>
            <a:endParaRPr lang="pl-PL" dirty="0"/>
          </a:p>
          <a:p>
            <a:pPr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dirty="0"/>
          </a:p>
          <a:p>
            <a:pPr marL="109728" indent="0" algn="ctr">
              <a:buNone/>
            </a:pPr>
            <a:r>
              <a:rPr lang="pl-PL" b="1" dirty="0"/>
              <a:t>PRZEDMIOT ZPP</a:t>
            </a:r>
          </a:p>
          <a:p>
            <a:pPr marL="109728" indent="0" algn="just">
              <a:buNone/>
            </a:pPr>
            <a:r>
              <a:rPr lang="pl-PL" b="1" dirty="0"/>
              <a:t>Stosunki prawne, których treścią są prawa                  i interesy o charakterze grupowym odnoszące się do określonej grupy/zbiorowości pracowników i/lub pracodawców - nie zaś do konkretnego pracownika i/lub pracodawcy.</a:t>
            </a:r>
          </a:p>
          <a:p>
            <a:endParaRPr lang="pl-PL" dirty="0"/>
          </a:p>
          <a:p>
            <a:endParaRPr lang="pl-PL" dirty="0"/>
          </a:p>
          <a:p>
            <a:pPr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  <p:extLst>
      <p:ext uri="{BB962C8B-B14F-4D97-AF65-F5344CB8AC3E}">
        <p14:creationId xmlns:p14="http://schemas.microsoft.com/office/powerpoint/2010/main" val="2057820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dirty="0"/>
          </a:p>
          <a:p>
            <a:pPr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sz="4400" dirty="0"/>
              <a:t>PRAWO PRACY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marL="109728" indent="0" algn="ctr">
              <a:buNone/>
            </a:pPr>
            <a:r>
              <a:rPr lang="pl-PL" sz="4400" dirty="0"/>
              <a:t>IPP                                 ZPP</a:t>
            </a:r>
          </a:p>
          <a:p>
            <a:pPr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1547664" y="3140968"/>
            <a:ext cx="3096344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644008" y="3140968"/>
            <a:ext cx="2808312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856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dirty="0"/>
          </a:p>
          <a:p>
            <a:endParaRPr lang="pl-PL" dirty="0"/>
          </a:p>
          <a:p>
            <a:pPr marL="109728" indent="0" algn="ctr">
              <a:buNone/>
            </a:pPr>
            <a:r>
              <a:rPr lang="pl-PL" b="1" dirty="0"/>
              <a:t>ZPP </a:t>
            </a:r>
            <a:r>
              <a:rPr lang="pl-PL" dirty="0"/>
              <a:t> 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UJĘCIE FUNKCJONALNE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algn="ctr">
              <a:buNone/>
            </a:pPr>
            <a:r>
              <a:rPr lang="pl-PL" dirty="0"/>
              <a:t>Indywidualne </a:t>
            </a:r>
          </a:p>
          <a:p>
            <a:pPr algn="ctr">
              <a:buNone/>
            </a:pPr>
            <a:r>
              <a:rPr lang="pl-PL" dirty="0"/>
              <a:t>prawo pracy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Zbiorowe prawo pracy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u="sng" dirty="0"/>
              <a:t>Zbiorowe prawo pracy</a:t>
            </a:r>
          </a:p>
        </p:txBody>
      </p:sp>
      <p:sp>
        <p:nvSpPr>
          <p:cNvPr id="5" name="Elipsa 4"/>
          <p:cNvSpPr/>
          <p:nvPr/>
        </p:nvSpPr>
        <p:spPr>
          <a:xfrm>
            <a:off x="2987824" y="2636912"/>
            <a:ext cx="3600400" cy="13681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/>
          <p:nvPr/>
        </p:nvSpPr>
        <p:spPr>
          <a:xfrm>
            <a:off x="971600" y="1844824"/>
            <a:ext cx="7416824" cy="41044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górę 7"/>
          <p:cNvSpPr/>
          <p:nvPr/>
        </p:nvSpPr>
        <p:spPr>
          <a:xfrm>
            <a:off x="4139952" y="4149080"/>
            <a:ext cx="936104" cy="10081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361</TotalTime>
  <Words>995</Words>
  <Application>Microsoft Office PowerPoint</Application>
  <PresentationFormat>Pokaz na ekranie (4:3)</PresentationFormat>
  <Paragraphs>194</Paragraphs>
  <Slides>31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6" baseType="lpstr">
      <vt:lpstr>Lucida Sans Unicode</vt:lpstr>
      <vt:lpstr>Verdana</vt:lpstr>
      <vt:lpstr>Wingdings 2</vt:lpstr>
      <vt:lpstr>Wingdings 3</vt:lpstr>
      <vt:lpstr>Hol</vt:lpstr>
      <vt:lpstr>PRAWO PRACY 2 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  <vt:lpstr>Zbiorowe prawo pracy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Zbiorowe prawo pracy</dc:title>
  <dc:creator>borowicz</dc:creator>
  <cp:lastModifiedBy>Jacek Borowicz</cp:lastModifiedBy>
  <cp:revision>30</cp:revision>
  <dcterms:created xsi:type="dcterms:W3CDTF">2016-03-16T11:00:13Z</dcterms:created>
  <dcterms:modified xsi:type="dcterms:W3CDTF">2021-02-24T13:40:12Z</dcterms:modified>
</cp:coreProperties>
</file>