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5" r:id="rId4"/>
    <p:sldId id="274" r:id="rId5"/>
    <p:sldId id="290" r:id="rId6"/>
    <p:sldId id="289" r:id="rId7"/>
    <p:sldId id="288" r:id="rId8"/>
    <p:sldId id="287" r:id="rId9"/>
    <p:sldId id="286" r:id="rId10"/>
    <p:sldId id="285" r:id="rId11"/>
    <p:sldId id="284" r:id="rId12"/>
    <p:sldId id="283" r:id="rId13"/>
    <p:sldId id="282" r:id="rId14"/>
    <p:sldId id="281" r:id="rId15"/>
    <p:sldId id="280" r:id="rId16"/>
    <p:sldId id="279" r:id="rId17"/>
    <p:sldId id="278" r:id="rId18"/>
    <p:sldId id="277" r:id="rId19"/>
    <p:sldId id="291" r:id="rId20"/>
    <p:sldId id="258" r:id="rId2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3EF099-032F-4EE5-BB9E-E8A1B0E0A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5E1DC50-DAD7-4561-84F4-882FF020E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F7ABA2-2E8D-4CB8-BF05-E9C0B1BA7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8DE452A-70D4-4E8A-AC08-7B0A10CB4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7C796F-80B2-461C-9E9F-D73A40A7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325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44F989-A2B3-4C40-8FE5-CD321BC13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9FDD04A-48B6-4713-91BE-5C228C5A9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600A5F-F68B-4A8E-A88C-06CD150F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AC72EB-A4DD-4FF6-992C-64CF9E43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798263B-52BE-4A2A-8A1F-5AA051538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813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C441A52-B085-4C57-8958-B356F4292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9B06F1D-9181-4F16-8F0B-2A5F249A3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B72D4A-B8AB-4B05-9552-53112E309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E20460-D759-427A-ABDC-9403F6CCF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61F6B0A-546E-468A-B3E2-B74632E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42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DA2CC-D913-4DF2-BF39-E84AD1D4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4F9590-6BDA-4D96-8CB9-831F2DFBE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483C71-E3E9-43D0-904D-7C0C3FC3B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06489CA-3F86-4C91-9E80-10B621238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19F3847-B3BE-48B0-A77D-634EFCB21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603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0FDF0A-AD45-42A0-99CC-647927C1C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7D619E8-0E05-4022-9770-9BBE58BAD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16657B-064E-43CF-BCB0-BD1F5973D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0E5613E-5519-4057-AA8B-4671B89D2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2AEB1F-5F4B-4EC4-AF8A-9472D3E4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801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97CD9-DDAB-47E6-B71E-CB776842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1C16465-72D3-4BA5-8A20-535A84EA3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52B0E6-972D-4C6C-A0E0-C9A655776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91E0F8-2608-4A31-9D7B-90DB543BB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EC5244A-FE7D-46ED-AE81-383FAC1E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7CB837-7BEC-4EA4-8D43-88DB66C18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14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DEF520-EECD-49C3-A855-006CA7E9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8B263AC-C082-4B17-BA40-D8BA39871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B0C7EB-A567-4585-A96E-A8C81B143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76E3FE8-81AB-4050-BFCC-A24872D18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4946FD4-31D1-467E-B3A6-4C269C93F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9A6C7CB-4693-4A9E-B925-559071B1A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9D567D2-383D-4E85-8D54-56A63B101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6ADF0FD-F797-4498-8E5D-A5C31BBC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27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C1AD64-E325-4048-B9FB-F2C146BF6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858C55D-F35B-4A9B-A1DC-06CEB0068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706AC88-9570-41A5-92A7-729416C03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DFBA0AB-AB23-4469-9FC4-998258B60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28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66AC52D-DF62-43B7-829F-C517109E6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412596C-C3D8-4BBA-9755-3885E75F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6374C2-CE2F-49E8-95E6-421394254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95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FC767C-06E2-48B1-89F0-9E5A7D674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28E39D-D5BA-4F14-B2D1-9989686F5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67B3273-8F69-4209-98BE-E9ECD86CE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B13E55-0C56-447E-B976-EB470FA59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253C77-0FE2-4D4C-AC02-9574E7A5F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2F86254-EE12-49B4-8CFD-F7CDE3DCE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2998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BECAE1-F0CA-4032-B7BD-8756D201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6E1ECBA-DE0F-4281-8857-6641F3A29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A54E1A6-8450-44D4-9799-53AD151D8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D3DB71-C186-46D9-A44E-70E47E2D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EA367CD-EC74-4D9B-AA45-330D080E8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E6DBC7-944A-4F7F-B870-03640AD5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274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06108AA-E473-4C37-8165-556BF8169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0408364-07C7-4303-8789-3E7FA9F68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B5D978A-1E6C-4A0B-B51C-5A11599670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3EF48-B023-405F-BEDF-65B94C876BAE}" type="datetimeFigureOut">
              <a:rPr lang="pl-PL" smtClean="0"/>
              <a:t>17.10.2021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CD98A24-2372-4C79-84A8-8AED23A9AE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CCF8A3-68EB-4E88-92B1-8CACBAB0CA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8D0F6-0329-433F-8647-E6CE571120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98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466156-C7FD-408C-B903-F3F92C702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Akty prawa miejscowego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DEE6EA3-ED91-4B41-ACCB-C3F808ED70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9653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porządkowe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Przepisy porządkowe, o których mowa w ust. 3, mogą przewidywać za ich naruszanie karę grzywny wymierzaną w trybie i na zasadach określonych w prawie o wykroczeniach.</a:t>
            </a:r>
          </a:p>
          <a:p>
            <a:pPr marL="0" indent="0">
              <a:buNone/>
            </a:pPr>
            <a:r>
              <a:rPr lang="pl-PL" dirty="0"/>
              <a:t>(art. 40 ust. 4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55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porządkowe w gminie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Akty prawa miejscowego ustanawia rada gminy w formie uchwały.</a:t>
            </a:r>
          </a:p>
          <a:p>
            <a:pPr marL="0" indent="0">
              <a:buNone/>
            </a:pPr>
            <a:r>
              <a:rPr lang="pl-PL" dirty="0"/>
              <a:t>W przypadku niecierpiącym zwłoki przepisy porządkowe może wydać wójt, w formie zarządzenia.</a:t>
            </a:r>
          </a:p>
          <a:p>
            <a:pPr marL="0" indent="0">
              <a:buNone/>
            </a:pPr>
            <a:r>
              <a:rPr lang="pl-PL" dirty="0"/>
              <a:t>Zarządzenie, o którym mowa w art. 41 ust. 2 </a:t>
            </a:r>
            <a:r>
              <a:rPr lang="pl-PL" dirty="0" err="1"/>
              <a:t>usg</a:t>
            </a:r>
            <a:r>
              <a:rPr lang="pl-PL" dirty="0"/>
              <a:t>, podlega zatwierdzeniu na najbliższej sesji rady gminy. Traci ono moc w razie odmowy zatwierdzenia bądź nieprzedstawienia do zatwierdzenia na najbliższej sesji rady.</a:t>
            </a:r>
          </a:p>
          <a:p>
            <a:pPr marL="0" indent="0">
              <a:buNone/>
            </a:pPr>
            <a:r>
              <a:rPr lang="pl-PL" dirty="0"/>
              <a:t>W razie nieprzedstawienia do zatwierdzenia lub odmowy zatwierdzenia zarządzenia rada gminy określa termin utraty jego mocy obowiązującej.</a:t>
            </a:r>
          </a:p>
          <a:p>
            <a:pPr marL="0" indent="0">
              <a:buNone/>
            </a:pPr>
            <a:r>
              <a:rPr lang="pl-PL" dirty="0"/>
              <a:t>Wójt przesyła przepisy porządkowe do wiadomości wójtom sąsiednich gmin i staroście powiatu, w którym leży gmina, następnego dnia po ich ustanowieniu.</a:t>
            </a:r>
          </a:p>
          <a:p>
            <a:pPr marL="0" indent="0">
              <a:buNone/>
            </a:pPr>
            <a:r>
              <a:rPr lang="pl-PL" dirty="0"/>
              <a:t>(art. 41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8187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porządkowe w powiecie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Akty prawa miejscowego powiatu stanowi rada powiatu w formie uchwały, jeżeli ustawa upoważniająca do wydania aktu nie stanowi inaczej.</a:t>
            </a:r>
          </a:p>
          <a:p>
            <a:pPr marL="0" indent="0">
              <a:buNone/>
            </a:pPr>
            <a:r>
              <a:rPr lang="pl-PL" dirty="0"/>
              <a:t>Powiatowe przepisy porządkowe, o których mowa w art. 41 </a:t>
            </a:r>
            <a:r>
              <a:rPr lang="pl-PL" dirty="0" err="1"/>
              <a:t>usp</a:t>
            </a:r>
            <a:r>
              <a:rPr lang="pl-PL" dirty="0"/>
              <a:t>, w przypadkach niecierpiących zwłoki, może wydać zarząd.</a:t>
            </a:r>
          </a:p>
          <a:p>
            <a:pPr marL="0" indent="0">
              <a:buNone/>
            </a:pPr>
            <a:r>
              <a:rPr lang="pl-PL" dirty="0"/>
              <a:t>Powiatowe przepisy porządkowe, o których mowa w art. 42 ust. 2 </a:t>
            </a:r>
            <a:r>
              <a:rPr lang="pl-PL" dirty="0" err="1"/>
              <a:t>usp</a:t>
            </a:r>
            <a:r>
              <a:rPr lang="pl-PL" dirty="0"/>
              <a:t>, podlegają zatwierdzeniu na najbliższej sesji rady powiatu. Tracą one moc w razie nieprzedłożenia ich do zatwierdzenia lub odmowy zatwierdzenia. Termin utraty mocy obowiązującej określa rada powiatu.</a:t>
            </a:r>
          </a:p>
          <a:p>
            <a:pPr marL="0" indent="0">
              <a:buNone/>
            </a:pPr>
            <a:r>
              <a:rPr lang="pl-PL" dirty="0"/>
              <a:t>Starosta przesyła przepisy porządkowe do wiadomości organom wykonawczym gmin położonych na obszarze powiatu i starostom sąsiednich powiatów następnego dnia po ich ustanowieniu.</a:t>
            </a:r>
          </a:p>
          <a:p>
            <a:pPr marL="0" indent="0">
              <a:buNone/>
            </a:pPr>
            <a:r>
              <a:rPr lang="pl-PL" dirty="0"/>
              <a:t>(art. 42 </a:t>
            </a:r>
            <a:r>
              <a:rPr lang="pl-PL" dirty="0" err="1"/>
              <a:t>usp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9535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Obywatelska inicjatywa uchwałodawcza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191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Grupa mieszkańców gminy, posiadających czynne prawa wyborcze do organu stanowiącego, może wystąpić z obywatelską inicjatywą uchwałodawczą.</a:t>
            </a:r>
          </a:p>
          <a:p>
            <a:pPr marL="0" indent="0">
              <a:buNone/>
            </a:pPr>
            <a:r>
              <a:rPr lang="pl-PL" dirty="0"/>
              <a:t>Grupa mieszkańców, o której mowa w Art. 41a ust. 1 </a:t>
            </a:r>
            <a:r>
              <a:rPr lang="pl-PL" dirty="0" err="1"/>
              <a:t>usg</a:t>
            </a:r>
            <a:r>
              <a:rPr lang="pl-PL" dirty="0"/>
              <a:t>, musi liczyć:</a:t>
            </a:r>
          </a:p>
          <a:p>
            <a:pPr marL="0" indent="0">
              <a:buNone/>
            </a:pPr>
            <a:r>
              <a:rPr lang="pl-PL" dirty="0"/>
              <a:t>1) w gminie do 5000 mieszkańców - co najmniej 100 osób;</a:t>
            </a:r>
          </a:p>
          <a:p>
            <a:pPr marL="0" indent="0">
              <a:buNone/>
            </a:pPr>
            <a:r>
              <a:rPr lang="pl-PL" dirty="0"/>
              <a:t>2) w gminie do 20 000 mieszkańców - co najmniej 200 osób;</a:t>
            </a:r>
          </a:p>
          <a:p>
            <a:pPr marL="0" indent="0">
              <a:buNone/>
            </a:pPr>
            <a:r>
              <a:rPr lang="pl-PL" dirty="0"/>
              <a:t>3) w gminie powyżej 20 000 mieszkańców - co najmniej 300 osób.</a:t>
            </a:r>
          </a:p>
          <a:p>
            <a:pPr marL="0" indent="0">
              <a:buNone/>
            </a:pPr>
            <a:r>
              <a:rPr lang="pl-PL" dirty="0"/>
              <a:t>Projekt uchwały zgłoszony w ramach obywatelskiej inicjatywy uchwałodawczej staje się przedmiotem obrad rady gminy na najbliższej sesji po złożeniu projektu, jednak nie później niż po upływie 3 miesięcy od dnia złożenia projektu.</a:t>
            </a:r>
          </a:p>
          <a:p>
            <a:pPr marL="0" indent="0">
              <a:buNone/>
            </a:pPr>
            <a:r>
              <a:rPr lang="pl-PL" dirty="0"/>
              <a:t>Komitet inicjatywy uchwałodawczej ma prawo wskazywać osoby uprawnione do reprezentowania komitetu podczas prac rady gminy.</a:t>
            </a:r>
          </a:p>
          <a:p>
            <a:pPr marL="0" indent="0">
              <a:buNone/>
            </a:pPr>
            <a:r>
              <a:rPr lang="pl-PL" dirty="0"/>
              <a:t>(art. 41a ust. 1-4 </a:t>
            </a:r>
            <a:r>
              <a:rPr lang="pl-PL" dirty="0" err="1"/>
              <a:t>usg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485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Obywatelska inicjatywa uchwałodawcza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Rada gminy określi w drodze uchwały: </a:t>
            </a:r>
          </a:p>
          <a:p>
            <a:pPr marL="0" indent="0">
              <a:buNone/>
            </a:pPr>
            <a:r>
              <a:rPr lang="pl-PL" dirty="0"/>
              <a:t>- szczegółowe zasady wnoszenia inicjatyw obywatelskich, </a:t>
            </a:r>
          </a:p>
          <a:p>
            <a:pPr marL="0" indent="0">
              <a:buNone/>
            </a:pPr>
            <a:r>
              <a:rPr lang="pl-PL" dirty="0"/>
              <a:t>- zasady tworzenia komitetów inicjatyw uchwałodawczych, </a:t>
            </a:r>
          </a:p>
          <a:p>
            <a:pPr marL="0" indent="0">
              <a:buNone/>
            </a:pPr>
            <a:r>
              <a:rPr lang="pl-PL" dirty="0"/>
              <a:t>- zasady promocji obywatelskich inicjatyw uchwałodawczych, </a:t>
            </a:r>
          </a:p>
          <a:p>
            <a:pPr marL="0" indent="0">
              <a:buNone/>
            </a:pPr>
            <a:r>
              <a:rPr lang="pl-PL" dirty="0"/>
              <a:t>- formalne wymogi, jakim muszą odpowiadać składane projekty, z zastrzeżeniem przepisów niniejszej ustawy.</a:t>
            </a:r>
          </a:p>
          <a:p>
            <a:pPr marL="0" indent="0">
              <a:buNone/>
            </a:pPr>
            <a:r>
              <a:rPr lang="pl-PL" dirty="0"/>
              <a:t>(art. 41a ust. 5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1655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Ogłaszanie aktów prawa miejscowego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Zasady i tryb ogłaszania aktów prawa miejscowego określa ustawa z dnia 20 lipca 2000 r. o ogłaszaniu aktów normatywnych i niektórych innych aktów prawnych </a:t>
            </a:r>
          </a:p>
          <a:p>
            <a:pPr marL="0" indent="0">
              <a:buNone/>
            </a:pPr>
            <a:r>
              <a:rPr lang="pl-PL" dirty="0"/>
              <a:t>(art. 42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8220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Ogłaszanie aktów prawa miejscowego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W wojewódzkim dzienniku urzędowym ogłasza się:</a:t>
            </a:r>
          </a:p>
          <a:p>
            <a:pPr marL="0" indent="0">
              <a:buNone/>
            </a:pPr>
            <a:r>
              <a:rPr lang="pl-PL" dirty="0"/>
              <a:t>-  akty prawa miejscowego stanowione przez sejmik województwa, organ powiatu oraz organ gminy, w tym statuty województwa, powiatu i gminy;</a:t>
            </a:r>
          </a:p>
          <a:p>
            <a:pPr marL="0" indent="0">
              <a:buNone/>
            </a:pPr>
            <a:r>
              <a:rPr lang="pl-PL" dirty="0"/>
              <a:t>- wyroki sądu administracyjnego uwzględniające skargi na akty prawa miejscowego stanowionego przez: wojewodę i organy administracji niezespolonej, organ samorządu województwa, organ powiatu i organ gminy;</a:t>
            </a:r>
          </a:p>
          <a:p>
            <a:pPr marL="0" indent="0">
              <a:buNone/>
            </a:pPr>
            <a:r>
              <a:rPr lang="pl-PL" dirty="0"/>
              <a:t>- rozstrzygnięcia nadzorcze dotyczące aktów prawa miejscowego stanowionych przez jednostki samorządu terytorialnego;</a:t>
            </a:r>
          </a:p>
          <a:p>
            <a:pPr marL="0" indent="0">
              <a:buNone/>
            </a:pPr>
            <a:r>
              <a:rPr lang="pl-PL" dirty="0"/>
              <a:t> (art. 13 pkt. 2, 5 , 8a </a:t>
            </a:r>
            <a:r>
              <a:rPr lang="pl-PL" dirty="0" err="1"/>
              <a:t>uoan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541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Ogłaszanie aktów prawa miejscowego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wydaje wojewódzki dziennik urzędowy.</a:t>
            </a:r>
          </a:p>
          <a:p>
            <a:pPr marL="0" indent="0">
              <a:buNone/>
            </a:pPr>
            <a:r>
              <a:rPr lang="pl-PL" dirty="0"/>
              <a:t>(art. 23 </a:t>
            </a:r>
            <a:r>
              <a:rPr lang="pl-PL" dirty="0" err="1"/>
              <a:t>uoan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Podstawą do ogłoszenia aktu normatywnego lub innego aktu prawnego jest akt w formie dokumentu elektronicznego opatrzony kwalifikowanym podpisem elektronicznym przez upoważniony do wydania aktu organ.</a:t>
            </a:r>
          </a:p>
          <a:p>
            <a:pPr marL="0" indent="0">
              <a:buNone/>
            </a:pPr>
            <a:r>
              <a:rPr lang="pl-PL" dirty="0"/>
              <a:t>(art. 15 ust. 1 </a:t>
            </a:r>
            <a:r>
              <a:rPr lang="pl-PL" dirty="0" err="1"/>
              <a:t>uoan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34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Akty prawa miejscowego po połączeniu gmin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Akty prawa miejscowego ustanowione przez organy gmin przed połączeniem gmin stają się aktami prawa miejscowego gminy powstałej w wyniku połączenia gmin, obowiązującymi na obszarze działania organów, które je ustanowiły, do dnia wejścia w życie nowych aktów prawa miejscowego ustanowionych przez organ gminy powstałej w wyniku połączenia gmin, jednak nie dłużej niż przez okres 3 lat od dnia połączenia.</a:t>
            </a:r>
          </a:p>
          <a:p>
            <a:pPr marL="0" indent="0">
              <a:buNone/>
            </a:pPr>
            <a:r>
              <a:rPr lang="pl-PL" dirty="0"/>
              <a:t>(art.  4ea ust. 5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981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Akty prawa miejscowego po zmianie granic gminy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Akty prawa miejscowego z zakresu planowania i zagospodarowania przestrzennego ustanowione przez organ gminy przed zmianą granic:</a:t>
            </a:r>
          </a:p>
          <a:p>
            <a:pPr marL="0" lvl="0" indent="0">
              <a:buNone/>
            </a:pPr>
            <a:r>
              <a:rPr lang="pl-PL" dirty="0"/>
              <a:t>- w części dotyczącej obszaru, który został wyłączony z tej gminy, stają się aktami prawa miejscowego gminy, do której ten obszar został włączony i obowiązują do dnia wejścia w życie nowych aktów prawa miejscowego ustanowionych przez organ tej gminy, jednak nie dłużej niż przez okres 3 lat od dnia zmiany granic gminy;</a:t>
            </a:r>
          </a:p>
          <a:p>
            <a:pPr marL="0" lvl="0" indent="0">
              <a:buNone/>
            </a:pPr>
            <a:r>
              <a:rPr lang="pl-PL" dirty="0"/>
              <a:t>- w części dotyczącej obszaru, który nie został wyłączony z tej gminy, pozostają w mocy.</a:t>
            </a:r>
          </a:p>
          <a:p>
            <a:pPr marL="0" indent="0">
              <a:buNone/>
            </a:pPr>
            <a:r>
              <a:rPr lang="pl-PL" dirty="0"/>
              <a:t>(art. 4eb ust. 2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90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Akty prawa miejscowego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Przepisy wykonawcze </a:t>
            </a:r>
          </a:p>
          <a:p>
            <a:pPr>
              <a:buFontTx/>
              <a:buChar char="-"/>
            </a:pPr>
            <a:r>
              <a:rPr lang="pl-PL" dirty="0"/>
              <a:t>Przepisy statutowe </a:t>
            </a:r>
          </a:p>
          <a:p>
            <a:pPr>
              <a:buFontTx/>
              <a:buChar char="-"/>
            </a:pPr>
            <a:r>
              <a:rPr lang="pl-PL" dirty="0"/>
              <a:t>Przepisy porządkowe </a:t>
            </a:r>
          </a:p>
        </p:txBody>
      </p:sp>
    </p:spTree>
    <p:extLst>
      <p:ext uri="{BB962C8B-B14F-4D97-AF65-F5344CB8AC3E}">
        <p14:creationId xmlns:p14="http://schemas.microsoft.com/office/powerpoint/2010/main" val="2460380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b="1" dirty="0"/>
          </a:p>
          <a:p>
            <a:pPr marL="0" indent="0" algn="ctr">
              <a:buNone/>
            </a:pPr>
            <a:r>
              <a:rPr lang="pl-PL" sz="5400" b="1" dirty="0"/>
              <a:t>Dziękuję za uwagę </a:t>
            </a:r>
          </a:p>
        </p:txBody>
      </p:sp>
    </p:spTree>
    <p:extLst>
      <p:ext uri="{BB962C8B-B14F-4D97-AF65-F5344CB8AC3E}">
        <p14:creationId xmlns:p14="http://schemas.microsoft.com/office/powerpoint/2010/main" val="35885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wykonawcze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 podstawie upoważnień ustawowych gminie przysługuje prawo stanowienia aktów prawa miejscowego obowiązujących na obszarze gminy. </a:t>
            </a:r>
          </a:p>
          <a:p>
            <a:pPr marL="0" indent="0">
              <a:buNone/>
            </a:pPr>
            <a:r>
              <a:rPr lang="pl-PL" dirty="0"/>
              <a:t>(art. 40 ust. 1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890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Przykład przepisu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Kształtowanie i prowadzenie polityki przestrzennej na terenie gminy, w tym uchwalanie studium uwarunkowań i kierunków zagospodarowania przestrzennego gminy oraz miejscowych planów zagospodarowania przestrzennego, z wyjątkiem morskich wód wewnętrznych, morza terytorialnego i wyłącznej strefy ekonomicznej oraz terenów zamkniętych, należy do zadań własnych gminy.</a:t>
            </a:r>
          </a:p>
          <a:p>
            <a:pPr marL="0" indent="0">
              <a:buNone/>
            </a:pPr>
            <a:r>
              <a:rPr lang="pl-PL" dirty="0"/>
              <a:t>(art. 3 ust. 1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Ustalenie przeznaczenia terenu, rozmieszczenie inwestycji celu publicznego oraz określenie sposobów zagospodarowania i warunków zabudowy terenu następuje w miejscowym planie zagospodarowania przestrzennego.</a:t>
            </a:r>
          </a:p>
          <a:p>
            <a:pPr marL="0" indent="0">
              <a:buNone/>
            </a:pPr>
            <a:r>
              <a:rPr lang="pl-PL" dirty="0"/>
              <a:t>(art. 4 ust. 1 </a:t>
            </a:r>
            <a:r>
              <a:rPr lang="pl-PL" dirty="0" err="1"/>
              <a:t>upzp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2883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Przykład przepisu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W planie miejscowym określa się obowiązkowo:</a:t>
            </a:r>
          </a:p>
          <a:p>
            <a:pPr marL="0" indent="0">
              <a:buNone/>
            </a:pPr>
            <a:r>
              <a:rPr lang="pl-PL" dirty="0"/>
              <a:t>1) przeznaczenie terenów oraz linie rozgraniczające tereny o różnym przeznaczeniu lub różnych zasadach zagospodarowania;</a:t>
            </a:r>
          </a:p>
          <a:p>
            <a:pPr marL="0" indent="0">
              <a:buNone/>
            </a:pPr>
            <a:r>
              <a:rPr lang="pl-PL" dirty="0"/>
              <a:t>2)  zasady ochrony i kształtowania ładu przestrzennego;</a:t>
            </a:r>
          </a:p>
          <a:p>
            <a:pPr marL="0" indent="0">
              <a:buNone/>
            </a:pPr>
            <a:r>
              <a:rPr lang="pl-PL" dirty="0"/>
              <a:t>3)  zasady ochrony środowiska, przyrody i krajobrazu;</a:t>
            </a:r>
          </a:p>
          <a:p>
            <a:pPr marL="0" indent="0">
              <a:buNone/>
            </a:pPr>
            <a:r>
              <a:rPr lang="pl-PL" dirty="0"/>
              <a:t>3a)  zasady kształtowania krajobrazu;</a:t>
            </a:r>
          </a:p>
          <a:p>
            <a:pPr marL="0" indent="0">
              <a:buNone/>
            </a:pPr>
            <a:r>
              <a:rPr lang="pl-PL" dirty="0"/>
              <a:t>4)  zasady ochrony dziedzictwa kulturowego i zabytków, w tym krajobrazów kulturowych, oraz dóbr kultury współczesnej;</a:t>
            </a:r>
          </a:p>
          <a:p>
            <a:pPr marL="0" indent="0">
              <a:buNone/>
            </a:pPr>
            <a:r>
              <a:rPr lang="pl-PL" dirty="0"/>
              <a:t>5)  wymagania wynikające z potrzeb kształtowania przestrzeni publicznych;</a:t>
            </a:r>
          </a:p>
          <a:p>
            <a:pPr marL="0" indent="0">
              <a:buNone/>
            </a:pPr>
            <a:r>
              <a:rPr lang="pl-PL" dirty="0"/>
              <a:t>6)  zasady kształtowania zabudowy oraz wskaźniki zagospodarowania terenu, maksymalną i minimalną intensywność zabudowy jako wskaźnik powierzchni całkowitej zabudowy w odniesieniu do powierzchni działki budowlanej, minimalny udział procentowy powierzchni biologicznie czynnej w odniesieniu do powierzchni działki budowlanej, maksymalną wysokość zabudowy, minimalną liczbę miejsc do parkowania w tym miejsca przeznaczone na parkowanie pojazdów zaopatrzonych w kartę parkingową i sposób ich realizacji oraz linie zabudowy i gabaryty obiektów;</a:t>
            </a:r>
          </a:p>
          <a:p>
            <a:pPr marL="0" indent="0">
              <a:buNone/>
            </a:pPr>
            <a:r>
              <a:rPr lang="pl-PL" dirty="0"/>
              <a:t>(art. 15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828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Przykład przepisu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W planie miejscowym określa się obowiązkowo:</a:t>
            </a:r>
          </a:p>
          <a:p>
            <a:pPr marL="0" indent="0">
              <a:buNone/>
            </a:pPr>
            <a:r>
              <a:rPr lang="pl-PL" dirty="0"/>
              <a:t>7)  granice i sposoby zagospodarowania terenów lub obiektów podlegających ochronie, na podstawie odrębnych przepisów, terenów górniczych, a także obszarów szczególnego zagrożenia powodzią, obszarów osuwania się mas ziemnych, krajobrazów priorytetowych określonych w audycie krajobrazowym oraz w planach zagospodarowania przestrzennego województwa;</a:t>
            </a:r>
          </a:p>
          <a:p>
            <a:pPr marL="0" indent="0">
              <a:buNone/>
            </a:pPr>
            <a:r>
              <a:rPr lang="pl-PL" dirty="0"/>
              <a:t>8)  szczegółowe zasady i warunki scalania i podziału nieruchomości objętych planem miejscowym;</a:t>
            </a:r>
          </a:p>
          <a:p>
            <a:pPr marL="0" indent="0">
              <a:buNone/>
            </a:pPr>
            <a:r>
              <a:rPr lang="pl-PL" dirty="0"/>
              <a:t>9)  szczególne warunki zagospodarowania terenów oraz ograniczenia w ich użytkowaniu, w tym zakaz zabudowy;</a:t>
            </a:r>
          </a:p>
          <a:p>
            <a:pPr marL="0" indent="0">
              <a:buNone/>
            </a:pPr>
            <a:r>
              <a:rPr lang="pl-PL" dirty="0"/>
              <a:t>10)  zasady modernizacji, rozbudowy i budowy systemów komunikacji i infrastruktury technicznej;</a:t>
            </a:r>
          </a:p>
          <a:p>
            <a:pPr marL="0" indent="0">
              <a:buNone/>
            </a:pPr>
            <a:r>
              <a:rPr lang="pl-PL" dirty="0"/>
              <a:t>11)  sposób i termin tymczasowego zagospodarowania, urządzania i użytkowania terenów;</a:t>
            </a:r>
          </a:p>
          <a:p>
            <a:pPr marL="0" indent="0">
              <a:buNone/>
            </a:pPr>
            <a:r>
              <a:rPr lang="pl-PL" dirty="0"/>
              <a:t>12)  stawki procentowe, na podstawie których ustala się opłatę, o której mowa w art. 36 ust. 4 </a:t>
            </a:r>
            <a:r>
              <a:rPr lang="pl-PL" dirty="0" err="1"/>
              <a:t>upzp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(art. 15 ust. 2 </a:t>
            </a:r>
            <a:r>
              <a:rPr lang="pl-PL" dirty="0" err="1"/>
              <a:t>upzp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33732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/>
              <a:t> </a:t>
            </a:r>
            <a:br>
              <a:rPr lang="pl-PL" dirty="0"/>
            </a:br>
            <a:r>
              <a:rPr lang="pl-PL" b="1" dirty="0"/>
              <a:t>Przepisy statutowe</a:t>
            </a:r>
            <a:br>
              <a:rPr lang="pl-PL" dirty="0"/>
            </a:br>
            <a:endParaRPr lang="pl-PL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 podstawie ustawy o samorządzie gminnym organy gminy mogą wydawać akty prawa miejscowego w zakresie:</a:t>
            </a:r>
          </a:p>
          <a:p>
            <a:pPr marL="0" indent="0">
              <a:buNone/>
            </a:pPr>
            <a:r>
              <a:rPr lang="pl-PL" dirty="0"/>
              <a:t>1) wewnętrznego ustroju gminy oraz jednostek pomocniczych;</a:t>
            </a:r>
          </a:p>
          <a:p>
            <a:pPr marL="0" indent="0">
              <a:buNone/>
            </a:pPr>
            <a:r>
              <a:rPr lang="pl-PL" dirty="0"/>
              <a:t>2) organizacji urzędów i instytucji gminnych;</a:t>
            </a:r>
          </a:p>
          <a:p>
            <a:pPr marL="0" indent="0">
              <a:buNone/>
            </a:pPr>
            <a:r>
              <a:rPr lang="pl-PL" dirty="0"/>
              <a:t>3) zasad zarządu mieniem gminy;</a:t>
            </a:r>
          </a:p>
          <a:p>
            <a:pPr marL="0" indent="0">
              <a:buNone/>
            </a:pPr>
            <a:r>
              <a:rPr lang="pl-PL" dirty="0"/>
              <a:t>4) zasad i trybu korzystania z gminnych obiektów i urządzeń użyteczności publicznej.</a:t>
            </a:r>
          </a:p>
          <a:p>
            <a:pPr marL="0" indent="0">
              <a:buNone/>
            </a:pPr>
            <a:r>
              <a:rPr lang="pl-PL" dirty="0"/>
              <a:t>(art. 40 ust. 2 </a:t>
            </a:r>
            <a:r>
              <a:rPr lang="pl-PL" dirty="0" err="1"/>
              <a:t>usg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126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statutowe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O ustroju gminy stanowi jej statut.</a:t>
            </a:r>
          </a:p>
          <a:p>
            <a:pPr marL="0" indent="0">
              <a:buNone/>
            </a:pPr>
            <a:r>
              <a:rPr lang="pl-PL" dirty="0"/>
              <a:t>(art. 3 ust. 1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- Zasady tworzenia, łączenia, podziału oraz znoszenia jednostki pomocniczej określa statut gminy (art. 5 ust. 3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r>
              <a:rPr lang="pl-PL" dirty="0"/>
              <a:t>- Zasady dostępu do dokumentów i korzystania z nich (związanych z jawnością działania gminy) określa statut gminy (art. 11b ust. 3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r>
              <a:rPr lang="pl-PL" dirty="0"/>
              <a:t>- Zasady i tryb działania komisji rewizyjnej określa statut gminy (art. 18a ust. 5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r>
              <a:rPr lang="pl-PL" dirty="0"/>
              <a:t>- Zasady i tryb działania komisji skarg, wniosków i petycji określa statut gminy (art. 18b ust. 3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r>
              <a:rPr lang="pl-PL" dirty="0"/>
              <a:t>- Organizację wewnętrzną oraz tryb pracy organów gminy określa statut gminy (art. 22 ust. 1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r>
              <a:rPr lang="pl-PL" dirty="0"/>
              <a:t>- Zasady działania klubów radnych określa statut gminy (art. 23 ust. 4 </a:t>
            </a:r>
            <a:r>
              <a:rPr lang="pl-PL" dirty="0" err="1"/>
              <a:t>usg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0516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B8F116-A072-45EA-9097-DBE26FDB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Przepisy porządkowe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B1DD1B-2596-49AA-9965-83B4EE897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10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 zakresie nieuregulowanym w odrębnych ustawach lub innych przepisach powszechnie obowiązujących rada gminy może wydawać przepisy porządkowe, jeżeli jest to niezbędne dla ochrony życia lub zdrowia obywateli oraz dla zapewnienia porządku, spokoju i bezpieczeństwa publicznego. (art. 40 ust. 3 </a:t>
            </a:r>
            <a:r>
              <a:rPr lang="pl-PL" dirty="0" err="1"/>
              <a:t>usg</a:t>
            </a:r>
            <a:r>
              <a:rPr lang="pl-PL" dirty="0"/>
              <a:t>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zakresie nieuregulowanym w odrębnych ustawach lub innych przepisach powszechnie obowiązujących, w szczególnie uzasadnionych przypadkach, rada powiatu może wydawać powiatowe przepisy porządkowe, jeżeli jest to niezbędne do ochrony życia, zdrowia lub mienia obywateli, ochrony środowiska naturalnego albo do zapewnienia porządku, spokoju i bezpieczeństwa publicznego, o ile przyczyny te występują na obszarze więcej niż jednej gminy. (art. 41 ust. 1 </a:t>
            </a:r>
            <a:r>
              <a:rPr lang="pl-PL" dirty="0" err="1"/>
              <a:t>usp</a:t>
            </a:r>
            <a:r>
              <a:rPr lang="pl-PL" dirty="0"/>
              <a:t>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 zakresie nieuregulowanym w przepisach powszechnie obowiązujących wojewoda może wydawać rozporządzenia porządkowe, jeżeli jest to niezbędne do ochrony życia, zdrowia lub mienia oraz do zapewnienia porządku, spokoju i bezpieczeństwa publicznego. (art. 60 ust. 1 </a:t>
            </a:r>
            <a:r>
              <a:rPr lang="pl-PL" dirty="0" err="1"/>
              <a:t>uwarw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061291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1660</Words>
  <Application>Microsoft Office PowerPoint</Application>
  <PresentationFormat>Panoramiczny</PresentationFormat>
  <Paragraphs>113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Motyw pakietu Office</vt:lpstr>
      <vt:lpstr>Akty prawa miejscowego </vt:lpstr>
      <vt:lpstr>Akty prawa miejscowego </vt:lpstr>
      <vt:lpstr>Przepisy wykonawcze</vt:lpstr>
      <vt:lpstr>Przykład przepisu wykonawczego</vt:lpstr>
      <vt:lpstr>Przykład przepisu wykonawczego</vt:lpstr>
      <vt:lpstr>Przykład przepisu wykonawczego</vt:lpstr>
      <vt:lpstr>  Przepisy statutowe </vt:lpstr>
      <vt:lpstr>Przepisy statutowe</vt:lpstr>
      <vt:lpstr>Przepisy porządkowe</vt:lpstr>
      <vt:lpstr>Przepisy porządkowe</vt:lpstr>
      <vt:lpstr>Przepisy porządkowe w gminie </vt:lpstr>
      <vt:lpstr>Przepisy porządkowe w powiecie </vt:lpstr>
      <vt:lpstr>Obywatelska inicjatywa uchwałodawcza</vt:lpstr>
      <vt:lpstr>Obywatelska inicjatywa uchwałodawcza</vt:lpstr>
      <vt:lpstr>Ogłaszanie aktów prawa miejscowego</vt:lpstr>
      <vt:lpstr>Ogłaszanie aktów prawa miejscowego</vt:lpstr>
      <vt:lpstr>Ogłaszanie aktów prawa miejscowego</vt:lpstr>
      <vt:lpstr>Akty prawa miejscowego po połączeniu gmin</vt:lpstr>
      <vt:lpstr>Akty prawa miejscowego po zmianie granic gminy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Akty prawa miejscowego </dc:title>
  <dc:creator>Maciej Błażewski</dc:creator>
  <cp:lastModifiedBy>Maciej Błażewski</cp:lastModifiedBy>
  <cp:revision>2</cp:revision>
  <dcterms:created xsi:type="dcterms:W3CDTF">2021-10-17T19:19:09Z</dcterms:created>
  <dcterms:modified xsi:type="dcterms:W3CDTF">2021-10-17T19:34:20Z</dcterms:modified>
</cp:coreProperties>
</file>