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0" r:id="rId4"/>
    <p:sldId id="258" r:id="rId5"/>
    <p:sldId id="280" r:id="rId6"/>
    <p:sldId id="281" r:id="rId7"/>
    <p:sldId id="275" r:id="rId8"/>
    <p:sldId id="276" r:id="rId9"/>
    <p:sldId id="277" r:id="rId10"/>
    <p:sldId id="259" r:id="rId11"/>
    <p:sldId id="278" r:id="rId12"/>
    <p:sldId id="268" r:id="rId13"/>
    <p:sldId id="261" r:id="rId14"/>
    <p:sldId id="279" r:id="rId15"/>
    <p:sldId id="262" r:id="rId16"/>
    <p:sldId id="263" r:id="rId17"/>
    <p:sldId id="264" r:id="rId18"/>
    <p:sldId id="265" r:id="rId19"/>
    <p:sldId id="266" r:id="rId20"/>
    <p:sldId id="283" r:id="rId21"/>
    <p:sldId id="267" r:id="rId22"/>
    <p:sldId id="269" r:id="rId23"/>
    <p:sldId id="270" r:id="rId24"/>
    <p:sldId id="282" r:id="rId25"/>
    <p:sldId id="271" r:id="rId26"/>
    <p:sldId id="272" r:id="rId27"/>
    <p:sldId id="273" r:id="rId28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498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-192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rójkąt prostokątny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ytuł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17" name="Podtytuł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pl-PL"/>
              <a:t>Kliknij, aby edytować styl wzorca podtytułu</a:t>
            </a:r>
            <a:endParaRPr kumimoji="0" lang="en-US"/>
          </a:p>
        </p:txBody>
      </p:sp>
      <p:grpSp>
        <p:nvGrpSpPr>
          <p:cNvPr id="2" name="Grupa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Dowolny kształt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Dowolny kształt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Dowolny kształt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Łącznik prostoliniowy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Symbol zastępczy daty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A7075729-3F2F-481A-B724-FDEBCDF23B6E}" type="datetimeFigureOut">
              <a:rPr lang="pl-PL" smtClean="0"/>
              <a:pPr/>
              <a:t>10.03.2021</a:t>
            </a:fld>
            <a:endParaRPr lang="pl-PL"/>
          </a:p>
        </p:txBody>
      </p:sp>
      <p:sp>
        <p:nvSpPr>
          <p:cNvPr id="19" name="Symbol zastępczy stopki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27" name="Symbol zastępczy numeru slajd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4297418-CA46-4739-A916-BCE5D7F8481A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75729-3F2F-481A-B724-FDEBCDF23B6E}" type="datetimeFigureOut">
              <a:rPr lang="pl-PL" smtClean="0"/>
              <a:pPr/>
              <a:t>10.03.2021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97418-CA46-4739-A916-BCE5D7F8481A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75729-3F2F-481A-B724-FDEBCDF23B6E}" type="datetimeFigureOut">
              <a:rPr lang="pl-PL" smtClean="0"/>
              <a:pPr/>
              <a:t>10.03.2021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97418-CA46-4739-A916-BCE5D7F8481A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75729-3F2F-481A-B724-FDEBCDF23B6E}" type="datetimeFigureOut">
              <a:rPr lang="pl-PL" smtClean="0"/>
              <a:pPr/>
              <a:t>10.03.2021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97418-CA46-4739-A916-BCE5D7F8481A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7" name="Tytuł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75729-3F2F-481A-B724-FDEBCDF23B6E}" type="datetimeFigureOut">
              <a:rPr lang="pl-PL" smtClean="0"/>
              <a:pPr/>
              <a:t>10.03.2021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97418-CA46-4739-A916-BCE5D7F8481A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7" name="Pag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Pag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75729-3F2F-481A-B724-FDEBCDF23B6E}" type="datetimeFigureOut">
              <a:rPr lang="pl-PL" smtClean="0"/>
              <a:pPr/>
              <a:t>10.03.2021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97418-CA46-4739-A916-BCE5D7F8481A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8" name="Tytuł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ównani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/>
              <a:t>Kliknij, aby edytować style wzorca tekstu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75729-3F2F-481A-B724-FDEBCDF23B6E}" type="datetimeFigureOut">
              <a:rPr lang="pl-PL" smtClean="0"/>
              <a:pPr/>
              <a:t>10.03.2021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97418-CA46-4739-A916-BCE5D7F8481A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75729-3F2F-481A-B724-FDEBCDF23B6E}" type="datetimeFigureOut">
              <a:rPr lang="pl-PL" smtClean="0"/>
              <a:pPr/>
              <a:t>10.03.2021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97418-CA46-4739-A916-BCE5D7F8481A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6" name="Tytuł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75729-3F2F-481A-B724-FDEBCDF23B6E}" type="datetimeFigureOut">
              <a:rPr lang="pl-PL" smtClean="0"/>
              <a:pPr/>
              <a:t>10.03.2021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97418-CA46-4739-A916-BCE5D7F8481A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A7075729-3F2F-481A-B724-FDEBCDF23B6E}" type="datetimeFigureOut">
              <a:rPr lang="pl-PL" smtClean="0"/>
              <a:pPr/>
              <a:t>10.03.2021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97418-CA46-4739-A916-BCE5D7F8481A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pl-PL"/>
              <a:t>Kliknij, aby edytować style wzorca tekstu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pl-PL"/>
              <a:t>Kliknij ikonę, aby dodać obraz</a:t>
            </a:r>
            <a:endParaRPr kumimoji="0" lang="en-US" dirty="0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A7075729-3F2F-481A-B724-FDEBCDF23B6E}" type="datetimeFigureOut">
              <a:rPr lang="pl-PL" smtClean="0"/>
              <a:pPr/>
              <a:t>10.03.2021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4297418-CA46-4739-A916-BCE5D7F8481A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8" name="Dowolny kształt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Dowolny kształt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Trójkąt prostokątny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Łącznik prostoliniowy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Pag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Pag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owolny kształt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Dowolny kształt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Trójkąt prostokątny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Łącznik prostoliniowy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Symbol zastępczy tytułu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0" name="Symbol zastępczy tekstu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l-PL"/>
              <a:t>Kliknij, aby edytować style wzorca tekstu</a:t>
            </a:r>
          </a:p>
          <a:p>
            <a:pPr lvl="1" eaLnBrk="1" latinLnBrk="0" hangingPunct="1"/>
            <a:r>
              <a:rPr kumimoji="0" lang="pl-PL"/>
              <a:t>Drugi poziom</a:t>
            </a:r>
          </a:p>
          <a:p>
            <a:pPr lvl="2" eaLnBrk="1" latinLnBrk="0" hangingPunct="1"/>
            <a:r>
              <a:rPr kumimoji="0" lang="pl-PL"/>
              <a:t>Trzeci poziom</a:t>
            </a:r>
          </a:p>
          <a:p>
            <a:pPr lvl="3" eaLnBrk="1" latinLnBrk="0" hangingPunct="1"/>
            <a:r>
              <a:rPr kumimoji="0" lang="pl-PL"/>
              <a:t>Czwarty poziom</a:t>
            </a:r>
          </a:p>
          <a:p>
            <a:pPr lvl="4" eaLnBrk="1" latinLnBrk="0" hangingPunct="1"/>
            <a:r>
              <a:rPr kumimoji="0" lang="pl-PL"/>
              <a:t>Piąty poziom</a:t>
            </a:r>
            <a:endParaRPr kumimoji="0" lang="en-US"/>
          </a:p>
        </p:txBody>
      </p:sp>
      <p:sp>
        <p:nvSpPr>
          <p:cNvPr id="10" name="Symbol zastępczy daty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A7075729-3F2F-481A-B724-FDEBCDF23B6E}" type="datetimeFigureOut">
              <a:rPr lang="pl-PL" smtClean="0"/>
              <a:pPr/>
              <a:t>10.03.2021</a:t>
            </a:fld>
            <a:endParaRPr lang="pl-PL"/>
          </a:p>
        </p:txBody>
      </p:sp>
      <p:sp>
        <p:nvSpPr>
          <p:cNvPr id="22" name="Symbol zastępczy stopki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18" name="Symbol zastępczy numeru slajdu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14297418-CA46-4739-A916-BCE5D7F8481A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/>
              <a:t>STOSUNEK PRACY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pl-PL" dirty="0"/>
              <a:t>Dr Jacek Borowicz</a:t>
            </a:r>
          </a:p>
        </p:txBody>
      </p:sp>
    </p:spTree>
    <p:extLst>
      <p:ext uri="{BB962C8B-B14F-4D97-AF65-F5344CB8AC3E}">
        <p14:creationId xmlns:p14="http://schemas.microsoft.com/office/powerpoint/2010/main" val="115829710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dirty="0"/>
          </a:p>
          <a:p>
            <a:pPr marL="109728" indent="0">
              <a:buNone/>
            </a:pPr>
            <a:r>
              <a:rPr lang="pl-PL" sz="3600" b="1" dirty="0"/>
              <a:t>Zobowiązania pracodawcy:</a:t>
            </a:r>
          </a:p>
          <a:p>
            <a:endParaRPr lang="pl-PL" sz="3600" dirty="0"/>
          </a:p>
          <a:p>
            <a:pPr algn="r"/>
            <a:r>
              <a:rPr lang="pl-PL" sz="3600" dirty="0"/>
              <a:t>zatrudnianie pracownika</a:t>
            </a:r>
            <a:r>
              <a:rPr lang="pl-PL" dirty="0"/>
              <a:t> </a:t>
            </a:r>
          </a:p>
          <a:p>
            <a:pPr>
              <a:buNone/>
            </a:pP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/>
              <a:t>Stosunek pracy - definicja</a:t>
            </a:r>
          </a:p>
        </p:txBody>
      </p:sp>
    </p:spTree>
    <p:extLst>
      <p:ext uri="{BB962C8B-B14F-4D97-AF65-F5344CB8AC3E}">
        <p14:creationId xmlns:p14="http://schemas.microsoft.com/office/powerpoint/2010/main" val="403541410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dirty="0"/>
          </a:p>
          <a:p>
            <a:pPr marL="109728" indent="0">
              <a:buNone/>
            </a:pPr>
            <a:r>
              <a:rPr lang="pl-PL" sz="3600" b="1" dirty="0"/>
              <a:t>Zobowiązania pracodawcy:</a:t>
            </a:r>
          </a:p>
          <a:p>
            <a:pPr marL="109728" indent="0">
              <a:buNone/>
            </a:pPr>
            <a:endParaRPr lang="pl-PL" sz="3600" dirty="0"/>
          </a:p>
          <a:p>
            <a:pPr algn="r"/>
            <a:r>
              <a:rPr lang="pl-PL" sz="3600" dirty="0"/>
              <a:t>zatrudnianie pracownika </a:t>
            </a:r>
          </a:p>
          <a:p>
            <a:pPr algn="r"/>
            <a:r>
              <a:rPr lang="pl-PL" sz="3600" dirty="0"/>
              <a:t>wypłata wynagrodzenia</a:t>
            </a:r>
          </a:p>
          <a:p>
            <a:pPr>
              <a:buNone/>
            </a:pP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/>
              <a:t>Stosunek pracy - definicja</a:t>
            </a:r>
          </a:p>
        </p:txBody>
      </p:sp>
    </p:spTree>
    <p:extLst>
      <p:ext uri="{BB962C8B-B14F-4D97-AF65-F5344CB8AC3E}">
        <p14:creationId xmlns:p14="http://schemas.microsoft.com/office/powerpoint/2010/main" val="403541410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pl-PL" sz="1000" dirty="0"/>
          </a:p>
          <a:p>
            <a:pPr algn="ctr">
              <a:buNone/>
            </a:pPr>
            <a:endParaRPr lang="pl-PL" sz="1000" dirty="0"/>
          </a:p>
          <a:p>
            <a:pPr algn="ctr">
              <a:buNone/>
            </a:pPr>
            <a:r>
              <a:rPr lang="pl-PL" sz="1000" dirty="0"/>
              <a:t>STOSUNEK PRACY DWUSTRONNIE ZOBOWIĄZAUJĄCY</a:t>
            </a:r>
          </a:p>
          <a:p>
            <a:pPr algn="ctr">
              <a:buNone/>
            </a:pPr>
            <a:endParaRPr lang="pl-PL" dirty="0"/>
          </a:p>
          <a:p>
            <a:pPr algn="ctr">
              <a:buNone/>
            </a:pPr>
            <a:r>
              <a:rPr lang="pl-PL" dirty="0"/>
              <a:t>PRACOWNIK</a:t>
            </a:r>
          </a:p>
          <a:p>
            <a:pPr algn="ctr">
              <a:buNone/>
            </a:pPr>
            <a:endParaRPr lang="pl-PL" dirty="0"/>
          </a:p>
          <a:p>
            <a:pPr algn="ctr">
              <a:buNone/>
            </a:pPr>
            <a:endParaRPr lang="pl-PL" dirty="0"/>
          </a:p>
          <a:p>
            <a:pPr algn="ctr">
              <a:buNone/>
            </a:pPr>
            <a:endParaRPr lang="pl-PL" dirty="0"/>
          </a:p>
          <a:p>
            <a:pPr algn="ctr">
              <a:buNone/>
            </a:pPr>
            <a:r>
              <a:rPr lang="pl-PL" dirty="0"/>
              <a:t>PRACODAWCA</a:t>
            </a:r>
          </a:p>
          <a:p>
            <a:pPr>
              <a:buNone/>
            </a:pPr>
            <a:endParaRPr lang="pl-PL" dirty="0"/>
          </a:p>
          <a:p>
            <a:pPr>
              <a:buNone/>
            </a:pPr>
            <a:endParaRPr lang="pl-PL" dirty="0"/>
          </a:p>
          <a:p>
            <a:pPr>
              <a:buNone/>
            </a:pPr>
            <a:endParaRPr lang="pl-PL" dirty="0"/>
          </a:p>
          <a:p>
            <a:pPr>
              <a:buNone/>
            </a:pPr>
            <a:endParaRPr lang="pl-PL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i="1" u="sng" dirty="0"/>
              <a:t>Zobowiązaniowy stosunek pracy</a:t>
            </a:r>
          </a:p>
        </p:txBody>
      </p:sp>
      <p:sp>
        <p:nvSpPr>
          <p:cNvPr id="4" name="Strzałka zakrzywiona w prawo 3"/>
          <p:cNvSpPr/>
          <p:nvPr/>
        </p:nvSpPr>
        <p:spPr>
          <a:xfrm>
            <a:off x="827584" y="2492896"/>
            <a:ext cx="2520280" cy="2664296"/>
          </a:xfrm>
          <a:prstGeom prst="curvedRightArrow">
            <a:avLst>
              <a:gd name="adj1" fmla="val 25000"/>
              <a:gd name="adj2" fmla="val 52857"/>
              <a:gd name="adj3" fmla="val 25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chemeClr val="tx1"/>
              </a:solidFill>
            </a:endParaRPr>
          </a:p>
        </p:txBody>
      </p:sp>
      <p:sp>
        <p:nvSpPr>
          <p:cNvPr id="6" name="Strzałka zakrzywiona w górę 5"/>
          <p:cNvSpPr/>
          <p:nvPr/>
        </p:nvSpPr>
        <p:spPr>
          <a:xfrm rot="16200000">
            <a:off x="5562110" y="2582906"/>
            <a:ext cx="2880320" cy="2124236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481910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endParaRPr lang="pl-PL" dirty="0"/>
          </a:p>
          <a:p>
            <a:endParaRPr lang="pl-PL" dirty="0"/>
          </a:p>
          <a:p>
            <a:pPr algn="ctr">
              <a:buNone/>
            </a:pPr>
            <a:r>
              <a:rPr lang="pl-PL" sz="3600" b="1" dirty="0"/>
              <a:t>STOSUNEK PRACY: </a:t>
            </a:r>
            <a:br>
              <a:rPr lang="pl-PL" sz="3600" b="1" dirty="0"/>
            </a:br>
            <a:r>
              <a:rPr lang="pl-PL" sz="3600" b="1" dirty="0"/>
              <a:t>charakterystyka typologiczna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/>
              <a:t>Stosunek pracy</a:t>
            </a:r>
          </a:p>
        </p:txBody>
      </p:sp>
    </p:spTree>
    <p:extLst>
      <p:ext uri="{BB962C8B-B14F-4D97-AF65-F5344CB8AC3E}">
        <p14:creationId xmlns:p14="http://schemas.microsoft.com/office/powerpoint/2010/main" val="175993132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endParaRPr lang="pl-PL" dirty="0"/>
          </a:p>
          <a:p>
            <a:endParaRPr lang="pl-PL" dirty="0"/>
          </a:p>
          <a:p>
            <a:pPr marL="109728" indent="0" algn="ctr">
              <a:buNone/>
            </a:pPr>
            <a:r>
              <a:rPr lang="pl-PL" sz="4400" b="1" dirty="0"/>
              <a:t>DOBROWOLNOŚĆ</a:t>
            </a:r>
          </a:p>
          <a:p>
            <a:pPr algn="ctr"/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/>
              <a:t>Stosunek pracy – </a:t>
            </a:r>
            <a:br>
              <a:rPr lang="pl-PL" sz="2800" i="1" u="sng" dirty="0"/>
            </a:br>
            <a:r>
              <a:rPr lang="pl-PL" sz="2800" i="1" u="sng" dirty="0"/>
              <a:t>charakterystyka typologiczna</a:t>
            </a:r>
          </a:p>
        </p:txBody>
      </p:sp>
    </p:spTree>
    <p:extLst>
      <p:ext uri="{BB962C8B-B14F-4D97-AF65-F5344CB8AC3E}">
        <p14:creationId xmlns:p14="http://schemas.microsoft.com/office/powerpoint/2010/main" val="175993132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endParaRPr lang="pl-PL" dirty="0"/>
          </a:p>
          <a:p>
            <a:endParaRPr lang="pl-PL" dirty="0"/>
          </a:p>
          <a:p>
            <a:pPr marL="109728" indent="0" algn="ctr">
              <a:buNone/>
            </a:pPr>
            <a:r>
              <a:rPr lang="pl-PL" sz="4400" b="1" dirty="0"/>
              <a:t>OSOBISTY CHARAKTER</a:t>
            </a:r>
          </a:p>
          <a:p>
            <a:pPr algn="ctr"/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/>
              <a:t>Stosunek pracy – </a:t>
            </a:r>
            <a:br>
              <a:rPr lang="pl-PL" sz="2800" i="1" u="sng" dirty="0"/>
            </a:br>
            <a:r>
              <a:rPr lang="pl-PL" sz="2800" i="1" u="sng" dirty="0"/>
              <a:t>charakterystyka typologiczna</a:t>
            </a:r>
          </a:p>
        </p:txBody>
      </p:sp>
    </p:spTree>
    <p:extLst>
      <p:ext uri="{BB962C8B-B14F-4D97-AF65-F5344CB8AC3E}">
        <p14:creationId xmlns:p14="http://schemas.microsoft.com/office/powerpoint/2010/main" val="209964316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endParaRPr lang="pl-PL" dirty="0"/>
          </a:p>
          <a:p>
            <a:endParaRPr lang="pl-PL" dirty="0"/>
          </a:p>
          <a:p>
            <a:pPr marL="109728" indent="0" algn="ctr">
              <a:buNone/>
            </a:pPr>
            <a:r>
              <a:rPr lang="pl-PL" sz="4400" b="1" dirty="0"/>
              <a:t>ODPŁATNOŚĆ</a:t>
            </a:r>
          </a:p>
          <a:p>
            <a:pPr algn="ctr"/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/>
              <a:t>Stosunek pracy – </a:t>
            </a:r>
            <a:br>
              <a:rPr lang="pl-PL" sz="2800" i="1" u="sng" dirty="0"/>
            </a:br>
            <a:r>
              <a:rPr lang="pl-PL" sz="2800" i="1" u="sng" dirty="0"/>
              <a:t>charakterystyka typologiczna</a:t>
            </a:r>
          </a:p>
        </p:txBody>
      </p:sp>
    </p:spTree>
    <p:extLst>
      <p:ext uri="{BB962C8B-B14F-4D97-AF65-F5344CB8AC3E}">
        <p14:creationId xmlns:p14="http://schemas.microsoft.com/office/powerpoint/2010/main" val="125530745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endParaRPr lang="pl-PL" dirty="0"/>
          </a:p>
          <a:p>
            <a:endParaRPr lang="pl-PL" dirty="0"/>
          </a:p>
          <a:p>
            <a:pPr marL="109728" indent="0" algn="ctr">
              <a:buNone/>
            </a:pPr>
            <a:r>
              <a:rPr lang="pl-PL" sz="4400" b="1" dirty="0"/>
              <a:t>CIĄGŁOŚĆ ŚWIADCZENIA PRACY/ZATRUDNIENIA</a:t>
            </a:r>
          </a:p>
          <a:p>
            <a:pPr algn="ctr">
              <a:buNone/>
            </a:pP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/>
              <a:t>Stosunek pracy – </a:t>
            </a:r>
            <a:br>
              <a:rPr lang="pl-PL" sz="2800" i="1" u="sng" dirty="0"/>
            </a:br>
            <a:r>
              <a:rPr lang="pl-PL" sz="2800" i="1" u="sng" dirty="0"/>
              <a:t>charakterystyka typologiczna</a:t>
            </a:r>
          </a:p>
        </p:txBody>
      </p:sp>
    </p:spTree>
    <p:extLst>
      <p:ext uri="{BB962C8B-B14F-4D97-AF65-F5344CB8AC3E}">
        <p14:creationId xmlns:p14="http://schemas.microsoft.com/office/powerpoint/2010/main" val="384026675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endParaRPr lang="pl-PL" dirty="0"/>
          </a:p>
          <a:p>
            <a:endParaRPr lang="pl-PL" dirty="0"/>
          </a:p>
          <a:p>
            <a:pPr marL="109728" indent="0" algn="ctr">
              <a:buNone/>
            </a:pPr>
            <a:r>
              <a:rPr lang="pl-PL" sz="4400" b="1" dirty="0"/>
              <a:t>STARANNE DZIAŁANIE</a:t>
            </a:r>
          </a:p>
          <a:p>
            <a:pPr algn="ctr"/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/>
              <a:t>Stosunek pracy – </a:t>
            </a:r>
            <a:br>
              <a:rPr lang="pl-PL" sz="2800" i="1" u="sng" dirty="0"/>
            </a:br>
            <a:r>
              <a:rPr lang="pl-PL" sz="2800" i="1" u="sng" dirty="0"/>
              <a:t>charakterystyka typologiczna</a:t>
            </a:r>
          </a:p>
        </p:txBody>
      </p:sp>
    </p:spTree>
    <p:extLst>
      <p:ext uri="{BB962C8B-B14F-4D97-AF65-F5344CB8AC3E}">
        <p14:creationId xmlns:p14="http://schemas.microsoft.com/office/powerpoint/2010/main" val="337749471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109728" indent="0">
              <a:buNone/>
            </a:pPr>
            <a:endParaRPr lang="pl-PL" dirty="0"/>
          </a:p>
          <a:p>
            <a:pPr marL="109728" indent="0" algn="ctr">
              <a:buNone/>
            </a:pPr>
            <a:r>
              <a:rPr lang="pl-PL" sz="4400" b="1" dirty="0"/>
              <a:t>PODPORZĄDKOWANIE PRACOWNIKA –</a:t>
            </a:r>
          </a:p>
          <a:p>
            <a:pPr marL="109728" indent="0" algn="ctr">
              <a:buNone/>
            </a:pPr>
            <a:r>
              <a:rPr lang="pl-PL" sz="4400" b="1" dirty="0"/>
              <a:t>A</a:t>
            </a:r>
          </a:p>
          <a:p>
            <a:pPr marL="109728" indent="0" algn="ctr">
              <a:buNone/>
            </a:pPr>
            <a:r>
              <a:rPr lang="pl-PL" sz="4400" b="1" dirty="0"/>
              <a:t> PRACA POD KIEROWNICTWEM PRACODAWCY</a:t>
            </a:r>
          </a:p>
          <a:p>
            <a:pPr algn="ctr"/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/>
              <a:t>Stosunek pracy – </a:t>
            </a:r>
            <a:br>
              <a:rPr lang="pl-PL" sz="2800" i="1" u="sng" dirty="0"/>
            </a:br>
            <a:r>
              <a:rPr lang="pl-PL" sz="2800" i="1" u="sng" dirty="0"/>
              <a:t>charakterystyka typologiczna</a:t>
            </a:r>
          </a:p>
        </p:txBody>
      </p:sp>
    </p:spTree>
    <p:extLst>
      <p:ext uri="{BB962C8B-B14F-4D97-AF65-F5344CB8AC3E}">
        <p14:creationId xmlns:p14="http://schemas.microsoft.com/office/powerpoint/2010/main" val="32670460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b="1" dirty="0"/>
          </a:p>
          <a:p>
            <a:endParaRPr lang="pl-PL" b="1" dirty="0"/>
          </a:p>
          <a:p>
            <a:endParaRPr lang="pl-PL" b="1" dirty="0"/>
          </a:p>
          <a:p>
            <a:pPr marL="109728" indent="0" algn="ctr">
              <a:buNone/>
            </a:pPr>
            <a:r>
              <a:rPr lang="pl-PL" sz="4400" b="1" dirty="0"/>
              <a:t>Art. 22. </a:t>
            </a:r>
            <a:r>
              <a:rPr lang="pl-PL" sz="4400" dirty="0"/>
              <a:t>§ 1. kodeksu pracy</a:t>
            </a:r>
          </a:p>
          <a:p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/>
              <a:t>Stosunek pracy - definicja</a:t>
            </a:r>
          </a:p>
        </p:txBody>
      </p:sp>
    </p:spTree>
    <p:extLst>
      <p:ext uri="{BB962C8B-B14F-4D97-AF65-F5344CB8AC3E}">
        <p14:creationId xmlns:p14="http://schemas.microsoft.com/office/powerpoint/2010/main" val="27520776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>
              <a:buNone/>
            </a:pPr>
            <a:endParaRPr lang="pl-PL" dirty="0"/>
          </a:p>
          <a:p>
            <a:pPr marL="109728" indent="0">
              <a:buNone/>
            </a:pPr>
            <a:endParaRPr lang="pl-PL" dirty="0"/>
          </a:p>
          <a:p>
            <a:pPr marL="109728" indent="0">
              <a:buNone/>
            </a:pPr>
            <a:endParaRPr lang="pl-PL" dirty="0"/>
          </a:p>
          <a:p>
            <a:pPr marL="109728" indent="0" algn="ctr">
              <a:buNone/>
            </a:pPr>
            <a:r>
              <a:rPr lang="pl-PL" dirty="0"/>
              <a:t>Problem tzw. podporządkowania autonomicznego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/>
              <a:t>Stosunek pracy – </a:t>
            </a:r>
            <a:br>
              <a:rPr lang="pl-PL" sz="2800" i="1" u="sng" dirty="0"/>
            </a:br>
            <a:r>
              <a:rPr lang="pl-PL" sz="2800" i="1" u="sng" dirty="0"/>
              <a:t>charakterystyka typologiczna</a:t>
            </a:r>
          </a:p>
        </p:txBody>
      </p:sp>
    </p:spTree>
    <p:extLst>
      <p:ext uri="{BB962C8B-B14F-4D97-AF65-F5344CB8AC3E}">
        <p14:creationId xmlns:p14="http://schemas.microsoft.com/office/powerpoint/2010/main" val="56272811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109728" indent="0">
              <a:buNone/>
            </a:pPr>
            <a:endParaRPr lang="pl-PL" dirty="0"/>
          </a:p>
          <a:p>
            <a:pPr marL="109728" indent="0" algn="ctr">
              <a:buNone/>
            </a:pPr>
            <a:r>
              <a:rPr lang="pl-PL" sz="4400" b="1" dirty="0"/>
              <a:t>RYZYKO PRACODAWCY</a:t>
            </a:r>
          </a:p>
          <a:p>
            <a:pPr marL="109728" indent="0" algn="ctr">
              <a:buNone/>
            </a:pPr>
            <a:endParaRPr lang="pl-PL" sz="4400" b="1" dirty="0"/>
          </a:p>
          <a:p>
            <a:pPr algn="r"/>
            <a:r>
              <a:rPr lang="pl-PL" sz="4400" dirty="0"/>
              <a:t>techniczno-organizacyjne</a:t>
            </a:r>
          </a:p>
          <a:p>
            <a:pPr algn="r"/>
            <a:r>
              <a:rPr lang="pl-PL" sz="4400" dirty="0"/>
              <a:t> socjalne</a:t>
            </a:r>
          </a:p>
          <a:p>
            <a:pPr algn="r"/>
            <a:r>
              <a:rPr lang="pl-PL" sz="4400" dirty="0"/>
              <a:t> osobowe</a:t>
            </a:r>
          </a:p>
          <a:p>
            <a:pPr algn="r"/>
            <a:r>
              <a:rPr lang="pl-PL" sz="4400" dirty="0"/>
              <a:t>gospodarcze(?)</a:t>
            </a:r>
          </a:p>
          <a:p>
            <a:pPr algn="ctr"/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/>
              <a:t>Stosunek pracy – </a:t>
            </a:r>
            <a:br>
              <a:rPr lang="pl-PL" sz="2800" i="1" u="sng" dirty="0"/>
            </a:br>
            <a:r>
              <a:rPr lang="pl-PL" sz="2800" i="1" u="sng" dirty="0"/>
              <a:t>charakterystyka typologiczna</a:t>
            </a:r>
          </a:p>
        </p:txBody>
      </p:sp>
    </p:spTree>
    <p:extLst>
      <p:ext uri="{BB962C8B-B14F-4D97-AF65-F5344CB8AC3E}">
        <p14:creationId xmlns:p14="http://schemas.microsoft.com/office/powerpoint/2010/main" val="221539397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>
              <a:buNone/>
            </a:pPr>
            <a:endParaRPr lang="pl-PL" dirty="0"/>
          </a:p>
          <a:p>
            <a:pPr marL="109728" indent="0" algn="ctr">
              <a:buNone/>
            </a:pPr>
            <a:r>
              <a:rPr lang="pl-PL" sz="3600" dirty="0"/>
              <a:t>PROBLEM ZASTĘPOWANIA ZATRUDNIENIA PRACOWNICZEGO PRZEZ ZATRUDNIENIE CYWILNOPRAWNE I SAMOZATRUDNIENIE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/>
              <a:t>Stosunek pracy  a zatrudnienie cywilnoprawne i </a:t>
            </a:r>
            <a:r>
              <a:rPr lang="pl-PL" sz="2800" i="1" u="sng" dirty="0" err="1"/>
              <a:t>samozatrudnienie</a:t>
            </a:r>
            <a:endParaRPr lang="pl-PL" sz="2800" i="1" u="sng" dirty="0"/>
          </a:p>
        </p:txBody>
      </p:sp>
    </p:spTree>
    <p:extLst>
      <p:ext uri="{BB962C8B-B14F-4D97-AF65-F5344CB8AC3E}">
        <p14:creationId xmlns:p14="http://schemas.microsoft.com/office/powerpoint/2010/main" val="394332919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 algn="ctr">
              <a:buNone/>
            </a:pPr>
            <a:r>
              <a:rPr lang="pl-PL" b="1" dirty="0"/>
              <a:t>Przypadek 1. Dodatkowe godziny pracy</a:t>
            </a:r>
          </a:p>
          <a:p>
            <a:pPr marL="109728" indent="0">
              <a:buNone/>
            </a:pPr>
            <a:endParaRPr lang="pl-PL" dirty="0"/>
          </a:p>
          <a:p>
            <a:pPr marL="109728" indent="0">
              <a:buNone/>
            </a:pPr>
            <a:r>
              <a:rPr lang="pl-PL" i="1" dirty="0"/>
              <a:t>W związku z nagłym, korzystnym zamówieniem pracodawca zaproponował grupie pracowników zatrudnionych na umowy o pracę jako monterzy produktu X pozostanie po normalnych godzinach pracy i wykonanie dodatkowej partii produktu X. Podstawą tej dodatkowej pracy  i wypłaty wynagrodzeń za nią miała być umowa cywilnoprawna.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/>
              <a:t>Stosunek pracy  a zatrudnienie cywilnoprawne i </a:t>
            </a:r>
            <a:r>
              <a:rPr lang="pl-PL" sz="2800" i="1" u="sng" dirty="0" err="1"/>
              <a:t>samozatrudnienie</a:t>
            </a:r>
            <a:endParaRPr lang="pl-PL" sz="2800" i="1" u="sng" dirty="0"/>
          </a:p>
        </p:txBody>
      </p:sp>
    </p:spTree>
    <p:extLst>
      <p:ext uri="{BB962C8B-B14F-4D97-AF65-F5344CB8AC3E}">
        <p14:creationId xmlns:p14="http://schemas.microsoft.com/office/powerpoint/2010/main" val="287592674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 algn="ctr">
              <a:buNone/>
            </a:pPr>
            <a:r>
              <a:rPr lang="pl-PL" b="1" dirty="0"/>
              <a:t>Przypadek 2. „Dobra zmiana”</a:t>
            </a:r>
          </a:p>
          <a:p>
            <a:pPr marL="109728" indent="0">
              <a:buNone/>
            </a:pPr>
            <a:endParaRPr lang="pl-PL" dirty="0"/>
          </a:p>
          <a:p>
            <a:pPr marL="109728" indent="0">
              <a:buNone/>
            </a:pPr>
            <a:r>
              <a:rPr lang="pl-PL" i="1" dirty="0"/>
              <a:t>Pracodawca zaproponował grupie 10 pracowników zatrudnianych na umowy o pracę jako operatorzy maszyny Y zamianę umów o pracę na umowy cywilnoprawne podkreślając, że więcej w ten sposób zarobią dzięki temu chociażby, że nie będą ograniczeni czasem pracy wg. </a:t>
            </a:r>
            <a:r>
              <a:rPr lang="pl-PL" i="1" dirty="0" err="1"/>
              <a:t>Kp</a:t>
            </a:r>
            <a:r>
              <a:rPr lang="pl-PL" i="1" dirty="0"/>
              <a:t>. i będą pracować ile dusza zapragnie…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/>
              <a:t>Stosunek pracy  a zatrudnienie cywilnoprawne i </a:t>
            </a:r>
            <a:r>
              <a:rPr lang="pl-PL" sz="2800" i="1" u="sng" dirty="0" err="1"/>
              <a:t>samozatrudnienie</a:t>
            </a:r>
            <a:endParaRPr lang="pl-PL" sz="2800" i="1" u="sng" dirty="0"/>
          </a:p>
        </p:txBody>
      </p:sp>
    </p:spTree>
    <p:extLst>
      <p:ext uri="{BB962C8B-B14F-4D97-AF65-F5344CB8AC3E}">
        <p14:creationId xmlns:p14="http://schemas.microsoft.com/office/powerpoint/2010/main" val="375869952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 algn="ctr">
              <a:buNone/>
            </a:pPr>
            <a:r>
              <a:rPr lang="pl-PL" b="1" dirty="0"/>
              <a:t>Przypadek 3.  Zenona przedsiębiorca</a:t>
            </a:r>
          </a:p>
          <a:p>
            <a:pPr marL="109728" indent="0">
              <a:buNone/>
            </a:pPr>
            <a:endParaRPr lang="pl-PL" dirty="0"/>
          </a:p>
          <a:p>
            <a:pPr marL="109728" indent="0">
              <a:buNone/>
            </a:pPr>
            <a:r>
              <a:rPr lang="pl-PL" i="1" dirty="0"/>
              <a:t>Pracownik Zenon B. jest serwisantem maszyn wykorzystywanych u jego pracodawcy. Szef zaproponował mu, aby ten zgodził się na rozwiązanie umowy o pracę i założył własną firmę serwisująca takie maszyny. Z tą firmą pracodawca nawiąże umowę i Zenon, już jako przedsiębiorca, będzie dalej robił to samo, co do tej pory u swego byłego pracodawcy.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/>
              <a:t>Stosunek pracy  a zatrudnienie cywilnoprawne i </a:t>
            </a:r>
            <a:r>
              <a:rPr lang="pl-PL" sz="2800" i="1" u="sng" dirty="0" err="1"/>
              <a:t>samozatrudnienie</a:t>
            </a:r>
            <a:endParaRPr lang="pl-PL" sz="2800" i="1" u="sng" dirty="0"/>
          </a:p>
        </p:txBody>
      </p:sp>
    </p:spTree>
    <p:extLst>
      <p:ext uri="{BB962C8B-B14F-4D97-AF65-F5344CB8AC3E}">
        <p14:creationId xmlns:p14="http://schemas.microsoft.com/office/powerpoint/2010/main" val="279657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>
              <a:buNone/>
            </a:pPr>
            <a:endParaRPr lang="pl-PL" dirty="0"/>
          </a:p>
          <a:p>
            <a:pPr marL="109728" indent="0" algn="ctr">
              <a:buNone/>
            </a:pPr>
            <a:r>
              <a:rPr lang="pl-PL" dirty="0"/>
              <a:t>Rozwiązanie przypadków</a:t>
            </a:r>
          </a:p>
          <a:p>
            <a:pPr marL="109728" indent="0" algn="ctr">
              <a:buNone/>
            </a:pPr>
            <a:endParaRPr lang="pl-PL" dirty="0"/>
          </a:p>
          <a:p>
            <a:pPr marL="109728" indent="0" algn="ctr">
              <a:buNone/>
            </a:pPr>
            <a:endParaRPr lang="pl-PL" dirty="0"/>
          </a:p>
          <a:p>
            <a:pPr marL="109728" indent="0" algn="ctr">
              <a:buNone/>
            </a:pPr>
            <a:r>
              <a:rPr lang="pl-PL" sz="4400" b="1" dirty="0"/>
              <a:t>Art. 22 § 1</a:t>
            </a:r>
            <a:r>
              <a:rPr lang="pl-PL" sz="4400" b="1" baseline="30000" dirty="0"/>
              <a:t>1</a:t>
            </a:r>
            <a:r>
              <a:rPr lang="pl-PL" sz="4400" b="1" dirty="0"/>
              <a:t>. k.p.</a:t>
            </a:r>
          </a:p>
          <a:p>
            <a:pPr marL="109728" indent="0" algn="ctr">
              <a:buNone/>
            </a:pPr>
            <a:endParaRPr lang="pl-PL" sz="4400" b="1" dirty="0"/>
          </a:p>
          <a:p>
            <a:pPr marL="109728" indent="0" algn="ctr">
              <a:buNone/>
            </a:pPr>
            <a:r>
              <a:rPr lang="pl-PL" sz="4400" b="1" dirty="0"/>
              <a:t>Art. 22 § 1</a:t>
            </a:r>
            <a:r>
              <a:rPr lang="pl-PL" sz="4400" b="1" baseline="30000" dirty="0"/>
              <a:t>2</a:t>
            </a:r>
            <a:r>
              <a:rPr lang="pl-PL" sz="4400" b="1" dirty="0"/>
              <a:t>. k.p. </a:t>
            </a:r>
            <a:endParaRPr lang="pl-PL" sz="4400" b="1" i="1" dirty="0"/>
          </a:p>
          <a:p>
            <a:pPr marL="109728" indent="0" algn="ctr">
              <a:buNone/>
            </a:pPr>
            <a:endParaRPr lang="pl-PL" dirty="0"/>
          </a:p>
          <a:p>
            <a:pPr marL="109728" indent="0" algn="ctr">
              <a:buNone/>
            </a:pPr>
            <a:endParaRPr lang="pl-PL" dirty="0"/>
          </a:p>
          <a:p>
            <a:endParaRPr lang="pl-PL" dirty="0"/>
          </a:p>
          <a:p>
            <a:pPr marL="109728" indent="0" algn="ctr">
              <a:buNone/>
            </a:pPr>
            <a:endParaRPr lang="pl-PL" i="1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/>
              <a:t>Stosunek pracy  a zatrudnienie cywilnoprawne i </a:t>
            </a:r>
            <a:r>
              <a:rPr lang="pl-PL" sz="2800" i="1" u="sng" dirty="0" err="1"/>
              <a:t>samozatrudnienie</a:t>
            </a:r>
            <a:endParaRPr lang="pl-PL" sz="2800" i="1" u="sng" dirty="0"/>
          </a:p>
        </p:txBody>
      </p:sp>
    </p:spTree>
    <p:extLst>
      <p:ext uri="{BB962C8B-B14F-4D97-AF65-F5344CB8AC3E}">
        <p14:creationId xmlns:p14="http://schemas.microsoft.com/office/powerpoint/2010/main" val="149211500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>
              <a:buNone/>
            </a:pPr>
            <a:endParaRPr lang="pl-PL" i="1" dirty="0"/>
          </a:p>
          <a:p>
            <a:pPr marL="109728" indent="0" algn="ctr">
              <a:buNone/>
            </a:pPr>
            <a:r>
              <a:rPr lang="pl-PL" dirty="0"/>
              <a:t>Art.  22.  §  1 k.p.  </a:t>
            </a:r>
          </a:p>
          <a:p>
            <a:pPr marL="109728" indent="0" algn="just">
              <a:buNone/>
            </a:pPr>
            <a:r>
              <a:rPr lang="pl-PL" dirty="0"/>
              <a:t>Przez nawiązanie stosunku pracy pracownik zobowiązuje się do wykonywania pracy określonego rodzaju na rzecz pracodawcy i pod jego kierownictwem oraz w miejscu i czasie wyznaczonym przez pracodawcę, a pracodawca - do zatrudniania pracownika za wynagrodzeniem.</a:t>
            </a:r>
          </a:p>
          <a:p>
            <a:pPr marL="109728" indent="0">
              <a:buNone/>
            </a:pPr>
            <a:endParaRPr lang="pl-PL" i="1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/>
              <a:t>Stosunek pracy  a zatrudnienie cywilnoprawne</a:t>
            </a:r>
          </a:p>
        </p:txBody>
      </p:sp>
    </p:spTree>
    <p:extLst>
      <p:ext uri="{BB962C8B-B14F-4D97-AF65-F5344CB8AC3E}">
        <p14:creationId xmlns:p14="http://schemas.microsoft.com/office/powerpoint/2010/main" val="22106693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b="1" dirty="0"/>
          </a:p>
          <a:p>
            <a:endParaRPr lang="pl-PL" b="1" dirty="0"/>
          </a:p>
          <a:p>
            <a:pPr marL="109728" indent="0" algn="ctr">
              <a:buNone/>
            </a:pPr>
            <a:r>
              <a:rPr lang="pl-PL" sz="3200" b="1" dirty="0"/>
              <a:t>prawa</a:t>
            </a:r>
          </a:p>
          <a:p>
            <a:pPr marL="109728" indent="0" algn="ctr">
              <a:buNone/>
            </a:pPr>
            <a:r>
              <a:rPr lang="pl-PL" sz="3200" b="1" dirty="0"/>
              <a:t>Pracownik</a:t>
            </a:r>
            <a:r>
              <a:rPr lang="pl-PL" sz="3200" dirty="0"/>
              <a:t>              </a:t>
            </a:r>
            <a:r>
              <a:rPr lang="pl-PL" sz="3200" b="1" dirty="0"/>
              <a:t>i</a:t>
            </a:r>
            <a:r>
              <a:rPr lang="pl-PL" sz="3200" dirty="0"/>
              <a:t>            </a:t>
            </a:r>
            <a:r>
              <a:rPr lang="pl-PL" sz="3200" b="1" dirty="0"/>
              <a:t>Pracodawca</a:t>
            </a:r>
          </a:p>
          <a:p>
            <a:pPr marL="109728" indent="0" algn="ctr">
              <a:buNone/>
            </a:pPr>
            <a:r>
              <a:rPr lang="pl-PL" sz="3200" b="1" dirty="0"/>
              <a:t>obowiązki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/>
              <a:t>Stosunek pracy - definicja</a:t>
            </a:r>
          </a:p>
        </p:txBody>
      </p:sp>
      <p:sp>
        <p:nvSpPr>
          <p:cNvPr id="4" name="Strzałka w prawo 3"/>
          <p:cNvSpPr/>
          <p:nvPr/>
        </p:nvSpPr>
        <p:spPr>
          <a:xfrm>
            <a:off x="2915816" y="3140968"/>
            <a:ext cx="1224136" cy="1440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6" name="Strzałka w prawo 5"/>
          <p:cNvSpPr/>
          <p:nvPr/>
        </p:nvSpPr>
        <p:spPr>
          <a:xfrm rot="10800000">
            <a:off x="5220072" y="3140967"/>
            <a:ext cx="864096" cy="1440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7" name="Elipsa 6"/>
          <p:cNvSpPr/>
          <p:nvPr/>
        </p:nvSpPr>
        <p:spPr>
          <a:xfrm>
            <a:off x="3491880" y="2204864"/>
            <a:ext cx="2304256" cy="223224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274633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endParaRPr lang="pl-PL" b="1" dirty="0"/>
          </a:p>
          <a:p>
            <a:pPr marL="109728" indent="0">
              <a:buNone/>
            </a:pPr>
            <a:r>
              <a:rPr lang="pl-PL" sz="3600" b="1" dirty="0"/>
              <a:t>Zobowiązania pracownika:</a:t>
            </a:r>
          </a:p>
          <a:p>
            <a:pPr marL="109728" indent="0">
              <a:buNone/>
            </a:pPr>
            <a:endParaRPr lang="pl-PL" sz="3600" dirty="0"/>
          </a:p>
          <a:p>
            <a:pPr algn="r"/>
            <a:r>
              <a:rPr lang="pl-PL" sz="3600" dirty="0"/>
              <a:t>wykonywanie pracy określonego rodzaju 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/>
              <a:t>Stosunek pracy - definicja</a:t>
            </a:r>
          </a:p>
        </p:txBody>
      </p:sp>
    </p:spTree>
    <p:extLst>
      <p:ext uri="{BB962C8B-B14F-4D97-AF65-F5344CB8AC3E}">
        <p14:creationId xmlns:p14="http://schemas.microsoft.com/office/powerpoint/2010/main" val="23213057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endParaRPr lang="pl-PL" b="1" dirty="0"/>
          </a:p>
          <a:p>
            <a:pPr marL="109728" indent="0" algn="ctr">
              <a:buNone/>
            </a:pPr>
            <a:r>
              <a:rPr lang="pl-PL" sz="3600" dirty="0"/>
              <a:t>wykonywanie pracy określonego rodzaju</a:t>
            </a:r>
          </a:p>
          <a:p>
            <a:pPr algn="r"/>
            <a:endParaRPr lang="pl-PL" sz="3600" dirty="0"/>
          </a:p>
          <a:p>
            <a:pPr algn="r"/>
            <a:endParaRPr lang="pl-PL" sz="3600" dirty="0"/>
          </a:p>
          <a:p>
            <a:pPr marL="109728" indent="0" algn="ctr">
              <a:buNone/>
            </a:pPr>
            <a:r>
              <a:rPr lang="pl-PL" sz="3600" dirty="0"/>
              <a:t>wykonywanie usługi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/>
              <a:t>Stosunek pracy - definicja</a:t>
            </a:r>
          </a:p>
        </p:txBody>
      </p:sp>
      <p:sp>
        <p:nvSpPr>
          <p:cNvPr id="4" name="Nie równa się 3"/>
          <p:cNvSpPr/>
          <p:nvPr/>
        </p:nvSpPr>
        <p:spPr>
          <a:xfrm>
            <a:off x="3322712" y="3287109"/>
            <a:ext cx="2498576" cy="914400"/>
          </a:xfrm>
          <a:prstGeom prst="mathNotEqua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52329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endParaRPr lang="pl-PL" b="1" dirty="0"/>
          </a:p>
          <a:p>
            <a:pPr marL="109728" indent="0" algn="ctr">
              <a:buNone/>
            </a:pPr>
            <a:r>
              <a:rPr lang="pl-PL" sz="3600" dirty="0"/>
              <a:t>wykonywanie pracy określonego rodzaju</a:t>
            </a:r>
          </a:p>
          <a:p>
            <a:pPr algn="r"/>
            <a:endParaRPr lang="pl-PL" sz="3600" dirty="0"/>
          </a:p>
          <a:p>
            <a:pPr algn="r"/>
            <a:endParaRPr lang="pl-PL" sz="3600" dirty="0"/>
          </a:p>
          <a:p>
            <a:pPr marL="109728" indent="0" algn="ctr">
              <a:buNone/>
            </a:pPr>
            <a:r>
              <a:rPr lang="pl-PL" sz="3600" dirty="0"/>
              <a:t>pełnienie służby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/>
              <a:t>Stosunek pracy - definicja</a:t>
            </a:r>
          </a:p>
        </p:txBody>
      </p:sp>
      <p:sp>
        <p:nvSpPr>
          <p:cNvPr id="4" name="Nie równa się 3"/>
          <p:cNvSpPr/>
          <p:nvPr/>
        </p:nvSpPr>
        <p:spPr>
          <a:xfrm>
            <a:off x="3322712" y="3287109"/>
            <a:ext cx="2498576" cy="914400"/>
          </a:xfrm>
          <a:prstGeom prst="mathNotEqua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25455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endParaRPr lang="pl-PL" b="1" dirty="0"/>
          </a:p>
          <a:p>
            <a:pPr marL="109728" indent="0">
              <a:buNone/>
            </a:pPr>
            <a:r>
              <a:rPr lang="pl-PL" sz="3600" b="1" dirty="0"/>
              <a:t>Zobowiązania pracownika:</a:t>
            </a:r>
          </a:p>
          <a:p>
            <a:pPr marL="109728" indent="0">
              <a:buNone/>
            </a:pPr>
            <a:endParaRPr lang="pl-PL" sz="3600" dirty="0"/>
          </a:p>
          <a:p>
            <a:pPr algn="r"/>
            <a:r>
              <a:rPr lang="pl-PL" sz="3600" dirty="0"/>
              <a:t>wykonywanie pracy określonego rodzaju </a:t>
            </a:r>
          </a:p>
          <a:p>
            <a:pPr algn="r"/>
            <a:r>
              <a:rPr lang="pl-PL" sz="3600" dirty="0"/>
              <a:t>na rzecz pracodawcy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/>
              <a:t>Stosunek pracy - definicja</a:t>
            </a:r>
          </a:p>
        </p:txBody>
      </p:sp>
    </p:spTree>
    <p:extLst>
      <p:ext uri="{BB962C8B-B14F-4D97-AF65-F5344CB8AC3E}">
        <p14:creationId xmlns:p14="http://schemas.microsoft.com/office/powerpoint/2010/main" val="23213057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>
              <a:buNone/>
            </a:pPr>
            <a:endParaRPr lang="pl-PL" b="1" dirty="0"/>
          </a:p>
          <a:p>
            <a:pPr marL="109728" indent="0">
              <a:buNone/>
            </a:pPr>
            <a:r>
              <a:rPr lang="pl-PL" sz="3600" b="1" dirty="0"/>
              <a:t>Zobowiązania pracownika:</a:t>
            </a:r>
          </a:p>
          <a:p>
            <a:pPr algn="r"/>
            <a:r>
              <a:rPr lang="pl-PL" sz="3600" dirty="0"/>
              <a:t>wykonywania pracy określonego rodzaju </a:t>
            </a:r>
          </a:p>
          <a:p>
            <a:pPr algn="r"/>
            <a:r>
              <a:rPr lang="pl-PL" sz="3600" dirty="0"/>
              <a:t>na rzecz pracodawcy</a:t>
            </a:r>
          </a:p>
          <a:p>
            <a:pPr algn="r"/>
            <a:r>
              <a:rPr lang="pl-PL" sz="3600" dirty="0"/>
              <a:t>pod jego kierownictwem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/>
              <a:t>Stosunek pracy - definicja</a:t>
            </a:r>
          </a:p>
        </p:txBody>
      </p:sp>
    </p:spTree>
    <p:extLst>
      <p:ext uri="{BB962C8B-B14F-4D97-AF65-F5344CB8AC3E}">
        <p14:creationId xmlns:p14="http://schemas.microsoft.com/office/powerpoint/2010/main" val="23213057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>
              <a:buNone/>
            </a:pPr>
            <a:endParaRPr lang="pl-PL" b="1" dirty="0"/>
          </a:p>
          <a:p>
            <a:pPr marL="109728" indent="0">
              <a:buNone/>
            </a:pPr>
            <a:r>
              <a:rPr lang="pl-PL" sz="3200" b="1" dirty="0"/>
              <a:t>Zobowiązania pracownika:</a:t>
            </a:r>
          </a:p>
          <a:p>
            <a:pPr algn="r"/>
            <a:r>
              <a:rPr lang="pl-PL" sz="3200" dirty="0"/>
              <a:t>wykonywania pracy określonego rodzaju </a:t>
            </a:r>
          </a:p>
          <a:p>
            <a:pPr algn="r"/>
            <a:r>
              <a:rPr lang="pl-PL" sz="3200" dirty="0"/>
              <a:t>na rzecz pracodawcy</a:t>
            </a:r>
          </a:p>
          <a:p>
            <a:pPr algn="r"/>
            <a:r>
              <a:rPr lang="pl-PL" sz="3200" dirty="0"/>
              <a:t> pod jego kierownictwem</a:t>
            </a:r>
          </a:p>
          <a:p>
            <a:pPr algn="r"/>
            <a:r>
              <a:rPr lang="pl-PL" sz="3200" dirty="0"/>
              <a:t>w miejscu i czasie wyznaczonym przez pracodawcę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/>
              <a:t>Stosunek pracy - definicja</a:t>
            </a:r>
          </a:p>
        </p:txBody>
      </p:sp>
    </p:spTree>
    <p:extLst>
      <p:ext uri="{BB962C8B-B14F-4D97-AF65-F5344CB8AC3E}">
        <p14:creationId xmlns:p14="http://schemas.microsoft.com/office/powerpoint/2010/main" val="232130576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ol">
  <a:themeElements>
    <a:clrScheme name="Hol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Hol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Hol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339</TotalTime>
  <Words>526</Words>
  <Application>Microsoft Office PowerPoint</Application>
  <PresentationFormat>Pokaz na ekranie (4:3)</PresentationFormat>
  <Paragraphs>143</Paragraphs>
  <Slides>27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27</vt:i4>
      </vt:variant>
    </vt:vector>
  </HeadingPairs>
  <TitlesOfParts>
    <vt:vector size="32" baseType="lpstr">
      <vt:lpstr>Lucida Sans Unicode</vt:lpstr>
      <vt:lpstr>Verdana</vt:lpstr>
      <vt:lpstr>Wingdings 2</vt:lpstr>
      <vt:lpstr>Wingdings 3</vt:lpstr>
      <vt:lpstr>Hol</vt:lpstr>
      <vt:lpstr>STOSUNEK PRACY</vt:lpstr>
      <vt:lpstr>Stosunek pracy - definicja</vt:lpstr>
      <vt:lpstr>Stosunek pracy - definicja</vt:lpstr>
      <vt:lpstr>Stosunek pracy - definicja</vt:lpstr>
      <vt:lpstr>Stosunek pracy - definicja</vt:lpstr>
      <vt:lpstr>Stosunek pracy - definicja</vt:lpstr>
      <vt:lpstr>Stosunek pracy - definicja</vt:lpstr>
      <vt:lpstr>Stosunek pracy - definicja</vt:lpstr>
      <vt:lpstr>Stosunek pracy - definicja</vt:lpstr>
      <vt:lpstr>Stosunek pracy - definicja</vt:lpstr>
      <vt:lpstr>Stosunek pracy - definicja</vt:lpstr>
      <vt:lpstr>Zobowiązaniowy stosunek pracy</vt:lpstr>
      <vt:lpstr>Stosunek pracy</vt:lpstr>
      <vt:lpstr>Stosunek pracy –  charakterystyka typologiczna</vt:lpstr>
      <vt:lpstr>Stosunek pracy –  charakterystyka typologiczna</vt:lpstr>
      <vt:lpstr>Stosunek pracy –  charakterystyka typologiczna</vt:lpstr>
      <vt:lpstr>Stosunek pracy –  charakterystyka typologiczna</vt:lpstr>
      <vt:lpstr>Stosunek pracy –  charakterystyka typologiczna</vt:lpstr>
      <vt:lpstr>Stosunek pracy –  charakterystyka typologiczna</vt:lpstr>
      <vt:lpstr>Stosunek pracy –  charakterystyka typologiczna</vt:lpstr>
      <vt:lpstr>Stosunek pracy –  charakterystyka typologiczna</vt:lpstr>
      <vt:lpstr>Stosunek pracy  a zatrudnienie cywilnoprawne i samozatrudnienie</vt:lpstr>
      <vt:lpstr>Stosunek pracy  a zatrudnienie cywilnoprawne i samozatrudnienie</vt:lpstr>
      <vt:lpstr>Stosunek pracy  a zatrudnienie cywilnoprawne i samozatrudnienie</vt:lpstr>
      <vt:lpstr>Stosunek pracy  a zatrudnienie cywilnoprawne i samozatrudnienie</vt:lpstr>
      <vt:lpstr>Stosunek pracy  a zatrudnienie cywilnoprawne i samozatrudnienie</vt:lpstr>
      <vt:lpstr>Stosunek pracy  a zatrudnienie cywilnoprawne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STOSUNEK PRACY</dc:title>
  <dc:creator>Jacek</dc:creator>
  <cp:lastModifiedBy>Jacek Borowicz</cp:lastModifiedBy>
  <cp:revision>34</cp:revision>
  <dcterms:created xsi:type="dcterms:W3CDTF">2014-10-13T09:27:32Z</dcterms:created>
  <dcterms:modified xsi:type="dcterms:W3CDTF">2021-03-10T15:46:25Z</dcterms:modified>
</cp:coreProperties>
</file>