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0" r:id="rId2"/>
    <p:sldId id="257" r:id="rId3"/>
    <p:sldId id="261" r:id="rId4"/>
    <p:sldId id="263" r:id="rId5"/>
    <p:sldId id="262" r:id="rId6"/>
    <p:sldId id="306" r:id="rId7"/>
    <p:sldId id="301" r:id="rId8"/>
    <p:sldId id="317" r:id="rId9"/>
    <p:sldId id="318" r:id="rId10"/>
    <p:sldId id="302" r:id="rId11"/>
    <p:sldId id="264" r:id="rId12"/>
    <p:sldId id="265" r:id="rId13"/>
    <p:sldId id="268" r:id="rId14"/>
    <p:sldId id="266" r:id="rId15"/>
    <p:sldId id="270" r:id="rId16"/>
    <p:sldId id="271" r:id="rId17"/>
    <p:sldId id="269" r:id="rId18"/>
    <p:sldId id="304" r:id="rId19"/>
    <p:sldId id="272" r:id="rId20"/>
    <p:sldId id="273" r:id="rId21"/>
    <p:sldId id="274" r:id="rId22"/>
    <p:sldId id="303" r:id="rId23"/>
    <p:sldId id="267" r:id="rId24"/>
    <p:sldId id="275" r:id="rId25"/>
    <p:sldId id="277" r:id="rId26"/>
    <p:sldId id="278" r:id="rId27"/>
    <p:sldId id="279" r:id="rId28"/>
    <p:sldId id="305" r:id="rId29"/>
    <p:sldId id="280" r:id="rId30"/>
    <p:sldId id="282" r:id="rId31"/>
    <p:sldId id="283" r:id="rId32"/>
    <p:sldId id="284" r:id="rId3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:a16="http://schemas.microsoft.com/office/drawing/2014/main" id="{3C11EAEF-25A4-4C90-8CF8-3294A92DB6E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58666BBD-AD02-48D1-A4B6-95A2C059A2FD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3B31042-3592-4491-B62C-FA661258C0A5}" type="datetime1">
              <a: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14.12.2020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6402D296-21DA-48D0-AE9A-40351ED43628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17F0FABD-FE46-4F60-96E8-B777BDDA16AF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4B74EA1-B3CC-4E0F-81D1-49CF1B816E0F}" type="slidenum">
              <a:t>‹#›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1801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:a16="http://schemas.microsoft.com/office/drawing/2014/main" id="{35D6DBF2-92A5-400A-94B7-F9653F6571A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29553207-B70D-4F54-8B31-9E7D03D8584A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86FAF7B-CB92-4D0D-A34C-D9090440F9DD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4" name="Obraz slajdu — symbol zastępczy 3">
            <a:extLst>
              <a:ext uri="{FF2B5EF4-FFF2-40B4-BE49-F238E27FC236}">
                <a16:creationId xmlns:a16="http://schemas.microsoft.com/office/drawing/2014/main" id="{FC66B248-09D0-4718-A166-9B9FA569CF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atki — symbol zastępczy 4">
            <a:extLst>
              <a:ext uri="{FF2B5EF4-FFF2-40B4-BE49-F238E27FC236}">
                <a16:creationId xmlns:a16="http://schemas.microsoft.com/office/drawing/2014/main" id="{31D44704-E87B-4C1E-A81D-C2E57686E643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36E0AA57-862A-4477-BBEC-219E4234E0DB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65EC141C-79D2-4483-843A-AA321AF9F3B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822B347-4585-4054-8633-F2BAE74F022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677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D8A6445D-FCF7-4787-BC99-D009B5DC25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43EF39F9-B1CC-4959-BB34-C4487CC863C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05E0267-4D36-486D-B644-575AF0EA9AB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29B5EA-8D80-4A18-AF7C-478DF59D2886}" type="slidenum">
              <a:t>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3DCB5910-1582-44E1-B50E-2E883F9066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6B39B99A-2021-4944-832B-A0B950D9AD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CE0B8132-66B4-44C2-81F4-68EB59B78EE5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21E2A68-3441-4F5E-ADD1-D98E2804772E}" type="slidenum">
              <a:t>10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3FED822F-FCFF-4A66-9B11-2EE0DED08E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C5C8B7CE-CF48-497C-B37F-93ED566F56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801C087B-2086-4E23-A1A1-F53DB8DD4F72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A59F7AF-73B2-43F9-BCC0-45587A2A21A4}" type="slidenum">
              <a:t>11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1799C66D-23D4-499B-8700-759D141F52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D35B2F8C-8E23-4522-9FF6-D8FCCD8936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28C7692-F251-4E3B-BC53-33FE5EB18963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9465194-3F4E-47B7-96E5-BC0BEB246E3B}" type="slidenum">
              <a:t>12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CB401F67-398D-40D5-976F-ABAA533832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573B4386-8B1C-4591-A91B-5C2EBDB1AE1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A93083F8-005A-4FFA-9767-7F6E5E1995A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749203A-AF3D-44F9-A357-2FFBC9B64B2B}" type="slidenum">
              <a:t>13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77DB86AA-CCE8-4973-A4AD-F5C40D32AF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AB22FC50-33C6-4C29-9F85-E6996FD8E04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9DEC478B-3EA7-4B5A-919F-07CEE04B12F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3901509-A6AC-4586-8001-AABE95BF3CBA}" type="slidenum">
              <a:t>14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D9732BB0-6826-4513-AA1D-C3CCC11CBE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1AA6CC0-8C22-46B7-A831-BBF7C9C426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FB4EFAE9-814C-4F1A-B9B7-D438F04669C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6585D9C-9EF6-49C4-A23D-3D60A44A342E}" type="slidenum">
              <a:t>15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695ED84D-6878-4C0E-83BB-C4161E00A1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5D941358-7E2A-46F6-9976-30B3E3B7122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F5757B1-DB26-47EE-AC7B-89592680A135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6723CA6-3241-4EC5-9423-B675406F1432}" type="slidenum">
              <a:t>16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A00F5FE1-AEDC-498F-893A-8ED4C4B1F9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7514F81C-1009-4BE3-90E0-344621EE587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6B610A97-6F94-4B37-9AF3-D713EABDDB96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445E88-D1C1-40A8-892B-12A1698C6818}" type="slidenum">
              <a:t>17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335BB6CB-9BBE-48DE-8D3E-6B1AB22172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7EEC182F-EEAF-4E89-BE8F-C7B05BE7E65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2FBC6E4-750B-4FAA-88B7-AE7E8DC4B4B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45CBEB-F519-4B52-B653-227580374AA9}" type="slidenum">
              <a:t>18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51BEA898-DA81-4AC7-9B48-A39F6FE5C8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2978644B-DD5D-4FB4-AEBC-E002E1756C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8D7AE4C2-75FB-4CA1-8BC4-DCEB1911D97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8EC536-5BCB-4A2E-BDF9-8D162BEE156A}" type="slidenum">
              <a:t>19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53C59C4E-32FC-4853-809D-95CD9A9082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839C668-D988-4D31-9954-2F6B6278193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6D7CA025-7DE1-456B-94B2-CD42C1203587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BD667F-1D78-4BE6-855C-D57BA5A5A72B}" type="slidenum">
              <a:t>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E3423A8D-9966-4643-9D1E-5DA760AEB3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CA28B9A9-A1D1-46B4-936F-D812CC72E4B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AE87666E-D8C3-4DEE-A6F1-2B05190AC60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EB7BC3-AB28-4F7B-B9DB-1EA38E20ABCC}" type="slidenum">
              <a:t>20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B0ECB88E-EF75-4B4B-B758-C456E83398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CCCC640F-B82D-4031-96C5-B5E84152706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7F81DDA-B107-47F6-BDB6-14D8C052D48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71BEE11-BEB5-46E7-AD3E-98A5DF2BB270}" type="slidenum">
              <a:t>21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742DB274-B121-4B62-BA3E-9BAF25FD16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83E34A71-2751-4858-9EE4-91B16B85574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EDB1E91-7E85-47D8-81C1-ABE1EED97AF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B6D609F-24E3-44C2-8F71-377C14A0F30F}" type="slidenum">
              <a:t>22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10D3C3CC-B2B7-400E-A8F9-14CCA51123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E8B05E0-19D1-4431-8C28-E2A8AF7ED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F086C2F8-C91C-4677-BD72-C1C79EA1B60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C98BE8F-8F46-47D3-AD40-55B700546887}" type="slidenum">
              <a:t>23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DA7CB852-98B6-4D4A-96B5-2FFF074DBE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7CB7D996-DFE0-4BA4-AAB0-64B1FCB4C4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8873FA51-0B75-4894-9098-362380F7A01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FAF4C8-603A-42CC-9987-6FCA8014219B}" type="slidenum">
              <a:t>24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BD3BA254-DD54-4948-A50C-CC4800C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10219657-2BA7-4647-BBB3-55E9F04792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B5CED8A-2F58-4227-984F-007922A0B2F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80787E7-AFFC-4D7E-A438-8AD7D72BF59F}" type="slidenum">
              <a:t>25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16CCC5DF-FAD6-487E-85E5-48D1CFD215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29DABB65-07DE-4E4B-8104-4839B4898E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84EDACE6-9CC1-4BB2-A5A5-C37999C7F581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E284CFC-F04B-4001-887E-B207192C2672}" type="slidenum">
              <a:t>26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85285507-AA01-4378-9C7B-F94F0CF674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F33FAEE6-B786-4666-AD31-9CC1B29A3C1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7C36F8E1-58F4-4508-8909-9D7A09ABE64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DA2620-F736-4D80-BD15-22F2DCC17A99}" type="slidenum">
              <a:t>27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B15FE7D4-1961-4E45-9331-8E1E05785E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9074A5A-A092-4B37-BB7A-4E9168C379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C88ADCDB-E288-496C-8E8D-758D16D972F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627908-1E3C-4605-B6A9-97416415A7D5}" type="slidenum">
              <a:t>28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1E63604C-2DF9-4897-A442-43483C1779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9E4E6C06-079F-4441-A540-6FE2B34BABF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0693D45-2B47-46A4-8AB8-63A6416FCE93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72781C5-69AB-4E43-A57C-67D3539507A7}" type="slidenum">
              <a:t>29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F5DF427A-FF7E-40F4-87F8-4331563DAC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88EBBC57-94EB-4D8A-8766-5EC7A0324D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E4A7098-A1D0-4C9D-9662-5ACF3ABDFA2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915FA6-F466-41A0-97D1-887A543ADABE}" type="slidenum">
              <a:t>3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3F1DDAED-DE60-4EAF-B585-2E03508DA3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4CF16EF-39CF-4541-846D-06764036F6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2D29E0BF-CF24-4A60-B45C-6BE4753EFC17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440EA4-4A97-4001-AED7-80B72DA9DA49}" type="slidenum">
              <a:t>30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FC7A7806-D266-48F1-94F7-4BA928A2AF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61579CF7-9135-44C8-B88E-CD3076A5CD9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BECC1FEB-30E6-464C-B666-01FAA0FCA2D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993D053-9BFE-42B4-AA98-11FFD9625128}" type="slidenum">
              <a:t>31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CDB56820-8029-4A23-85BB-D65FCA5C63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280B29E-8195-472F-8910-39A7B4E5A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8BEE5F4-9ED7-42B6-8AC0-D3D940A669E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DCC2011-B159-403E-BE00-066988D5D153}" type="slidenum">
              <a:t>32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6C27E32D-9DFF-46EA-B64C-260AD4DDD9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DF859C26-488E-451E-B264-36455E35A5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A266786E-5477-484F-8029-FA8158F71074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39ACB5-49AD-41F7-8630-8F26C0D2CF5F}" type="slidenum">
              <a:t>4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B5E33488-B140-48B8-BC0E-C9A258D406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CDC2051D-75F2-40FD-93AA-8A7A431FD3D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71115C4C-C86B-4FDC-B32B-ED960FD5FA57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EF16936-43DC-47E0-96E9-90D6B0B74692}" type="slidenum">
              <a:t>5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485FC3DC-DFD9-45D9-9E5C-3AB73C0043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CF62036D-FE30-4244-8E94-D70F8C8F9E2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31F1278-D720-4017-8828-CAF4C9A906F1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7411E9F-1DF4-44B9-AF31-CCFF727E2DFD}" type="slidenum">
              <a:t>6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7C38859E-ACBE-4860-9354-2DA7F20DD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F73C8E80-D430-4ADC-98CF-F2BC160C83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9420AB12-A1A0-4123-AF96-3B558C3F32D5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DA08D2E-4978-4703-A78E-9F7C4CE92DA6}" type="slidenum">
              <a:t>7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40FAC2D7-8B16-4E03-AA86-7F1793EF8A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F7BABF45-2B94-47FC-AB12-92BA07BC03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B24A743-A70D-4478-996C-DB037181301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D1240FB-9A41-48A6-BE4E-2038E4C150A1}" type="slidenum">
              <a:t>8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05C9796E-4A06-48C8-849A-EFE84A2C9B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7E1FE55-392A-4B0D-82E6-DC6FF5AE191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8E90210D-C208-490B-A0D9-29F745124C2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4975F2F-BC8D-4109-B39C-1B97E370B699}" type="slidenum">
              <a:t>9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8">
            <a:extLst>
              <a:ext uri="{FF2B5EF4-FFF2-40B4-BE49-F238E27FC236}">
                <a16:creationId xmlns:a16="http://schemas.microsoft.com/office/drawing/2014/main" id="{80B1B291-96EE-4357-9099-D9163DA34316}"/>
              </a:ext>
            </a:extLst>
          </p:cNvPr>
          <p:cNvGrpSpPr/>
          <p:nvPr/>
        </p:nvGrpSpPr>
        <p:grpSpPr>
          <a:xfrm>
            <a:off x="546097" y="-4764"/>
            <a:ext cx="5014918" cy="6862763"/>
            <a:chOff x="546097" y="-4764"/>
            <a:chExt cx="5014918" cy="6862763"/>
          </a:xfrm>
        </p:grpSpPr>
        <p:sp>
          <p:nvSpPr>
            <p:cNvPr id="3" name="Dowolny kształt 6">
              <a:extLst>
                <a:ext uri="{FF2B5EF4-FFF2-40B4-BE49-F238E27FC236}">
                  <a16:creationId xmlns:a16="http://schemas.microsoft.com/office/drawing/2014/main" id="{FEB25C3B-83A1-4B1E-8B26-7646DBE265ED}"/>
                </a:ext>
              </a:extLst>
            </p:cNvPr>
            <p:cNvSpPr/>
            <p:nvPr/>
          </p:nvSpPr>
          <p:spPr>
            <a:xfrm>
              <a:off x="984251" y="-4764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Dowolny kształt 7">
              <a:extLst>
                <a:ext uri="{FF2B5EF4-FFF2-40B4-BE49-F238E27FC236}">
                  <a16:creationId xmlns:a16="http://schemas.microsoft.com/office/drawing/2014/main" id="{EA9FD04E-3C54-49AF-8C8D-27D0DAEE2192}"/>
                </a:ext>
              </a:extLst>
            </p:cNvPr>
            <p:cNvSpPr/>
            <p:nvPr/>
          </p:nvSpPr>
          <p:spPr>
            <a:xfrm>
              <a:off x="546097" y="-4764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9">
              <a:extLst>
                <a:ext uri="{FF2B5EF4-FFF2-40B4-BE49-F238E27FC236}">
                  <a16:creationId xmlns:a16="http://schemas.microsoft.com/office/drawing/2014/main" id="{0342476C-ECF8-45F3-B0F6-D6EB3C7379E8}"/>
                </a:ext>
              </a:extLst>
            </p:cNvPr>
            <p:cNvSpPr/>
            <p:nvPr/>
          </p:nvSpPr>
          <p:spPr>
            <a:xfrm>
              <a:off x="546097" y="2582859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0">
              <a:extLst>
                <a:ext uri="{FF2B5EF4-FFF2-40B4-BE49-F238E27FC236}">
                  <a16:creationId xmlns:a16="http://schemas.microsoft.com/office/drawing/2014/main" id="{0FCC501C-7887-403A-BB0B-5C0235329CE5}"/>
                </a:ext>
              </a:extLst>
            </p:cNvPr>
            <p:cNvSpPr/>
            <p:nvPr/>
          </p:nvSpPr>
          <p:spPr>
            <a:xfrm>
              <a:off x="989015" y="2692395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1">
              <a:extLst>
                <a:ext uri="{FF2B5EF4-FFF2-40B4-BE49-F238E27FC236}">
                  <a16:creationId xmlns:a16="http://schemas.microsoft.com/office/drawing/2014/main" id="{37E8C1DF-1F64-4057-9D3E-517D01483CBF}"/>
                </a:ext>
              </a:extLst>
            </p:cNvPr>
            <p:cNvSpPr/>
            <p:nvPr/>
          </p:nvSpPr>
          <p:spPr>
            <a:xfrm>
              <a:off x="984251" y="2687641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2">
              <a:extLst>
                <a:ext uri="{FF2B5EF4-FFF2-40B4-BE49-F238E27FC236}">
                  <a16:creationId xmlns:a16="http://schemas.microsoft.com/office/drawing/2014/main" id="{E0580D6E-5E52-493D-807C-4B563EEA5631}"/>
                </a:ext>
              </a:extLst>
            </p:cNvPr>
            <p:cNvSpPr/>
            <p:nvPr/>
          </p:nvSpPr>
          <p:spPr>
            <a:xfrm>
              <a:off x="546097" y="2578095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9" name="Tytuł 1">
            <a:extLst>
              <a:ext uri="{FF2B5EF4-FFF2-40B4-BE49-F238E27FC236}">
                <a16:creationId xmlns:a16="http://schemas.microsoft.com/office/drawing/2014/main" id="{F33D9DDE-7B6F-4D6B-9713-883AFE1D64A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28402" y="1380067"/>
            <a:ext cx="8574621" cy="2616198"/>
          </a:xfrm>
        </p:spPr>
        <p:txBody>
          <a:bodyPr anchor="b" anchorCtr="0"/>
          <a:lstStyle>
            <a:lvl1pPr algn="r"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6B3B4455-8370-443C-8FB5-5890539A312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515380" y="3996266"/>
            <a:ext cx="6987643" cy="1388534"/>
          </a:xfrm>
        </p:spPr>
        <p:txBody>
          <a:bodyPr anchor="t"/>
          <a:lstStyle>
            <a:lvl1pPr marL="0" indent="0" algn="r">
              <a:spcBef>
                <a:spcPts val="500"/>
              </a:spcBef>
              <a:buNone/>
              <a:defRPr sz="2100"/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11" name="Data — symbol zastępczy 3">
            <a:extLst>
              <a:ext uri="{FF2B5EF4-FFF2-40B4-BE49-F238E27FC236}">
                <a16:creationId xmlns:a16="http://schemas.microsoft.com/office/drawing/2014/main" id="{633B6466-1093-486C-9E63-8C8769B2FC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1A5FD3-9E80-458E-8C67-4EE6341B2DF2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12" name="Stopka — symbol zastępczy 4">
            <a:extLst>
              <a:ext uri="{FF2B5EF4-FFF2-40B4-BE49-F238E27FC236}">
                <a16:creationId xmlns:a16="http://schemas.microsoft.com/office/drawing/2014/main" id="{65F8D629-24BC-4E22-8CF4-75836D2AD2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332415" y="5883277"/>
            <a:ext cx="4324042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3" name="Numer slajdu — symbol zastępczy 5">
            <a:extLst>
              <a:ext uri="{FF2B5EF4-FFF2-40B4-BE49-F238E27FC236}">
                <a16:creationId xmlns:a16="http://schemas.microsoft.com/office/drawing/2014/main" id="{C8C2B1BB-8C33-4269-B2A4-121D35229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2F1236-DBF8-4CB6-863B-19FBCC6FC86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568337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zny 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057081-D103-4D46-B189-5903E3B96C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4732861"/>
            <a:ext cx="10018715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Obraz — symbol zastępczy 2">
            <a:extLst>
              <a:ext uri="{FF2B5EF4-FFF2-40B4-BE49-F238E27FC236}">
                <a16:creationId xmlns:a16="http://schemas.microsoft.com/office/drawing/2014/main" id="{3899E729-ED68-49F8-B10E-BFBC58E18635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2386007" y="932111"/>
            <a:ext cx="8225942" cy="3164976"/>
          </a:xfrm>
          <a:ln w="38103">
            <a:solidFill>
              <a:srgbClr val="CDD0D1"/>
            </a:solidFill>
            <a:prstDash val="solid"/>
          </a:ln>
        </p:spPr>
        <p:txBody>
          <a:bodyPr anchor="t"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pl-PL"/>
              <a:t>Kliknij ikonę, aby dodać obraz</a:t>
            </a:r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19B4CB93-CFDA-4958-8B3B-BEEB476A627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5299606"/>
            <a:ext cx="10018715" cy="493711"/>
          </a:xfrm>
        </p:spPr>
        <p:txBody>
          <a:bodyPr anchorCtr="1"/>
          <a:lstStyle>
            <a:lvl1pPr marL="0" indent="0" algn="ctr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FDE371E5-9BD7-4450-B330-1F2E22007C8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43606B-30D6-46F6-8D33-C91968432ED4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3538FC40-77AE-4554-81F0-114DE47EC71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94416182-9A4D-47AD-8072-7DF21D8B29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71793D-8E79-4487-AAC0-6AE1324AB6F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507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BB8B56-545C-4E3C-87CE-519E02AC01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685800"/>
            <a:ext cx="10018715" cy="3047996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39268F1C-B01E-4381-978C-9737429F35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343400"/>
            <a:ext cx="10018715" cy="1447796"/>
          </a:xfrm>
        </p:spPr>
        <p:txBody>
          <a:bodyPr anchorCtr="1"/>
          <a:lstStyle>
            <a:lvl1pPr marL="0" indent="0" algn="ct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34AEF93D-FBA4-4B2E-8A3C-E6E4602F21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312473-0EC6-4365-84D5-4DC08867F2DA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36902981-B44D-4032-A3FB-01C9B5684A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0B41295C-A558-4360-8E31-F1D8671333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DA6E66-412A-4E36-9AF1-E7E572BB55A6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606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3">
            <a:extLst>
              <a:ext uri="{FF2B5EF4-FFF2-40B4-BE49-F238E27FC236}">
                <a16:creationId xmlns:a16="http://schemas.microsoft.com/office/drawing/2014/main" id="{3E2B107B-2E4C-443B-A912-EE7870F6579F}"/>
              </a:ext>
            </a:extLst>
          </p:cNvPr>
          <p:cNvSpPr txBox="1"/>
          <p:nvPr/>
        </p:nvSpPr>
        <p:spPr>
          <a:xfrm>
            <a:off x="1598608" y="86301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“</a:t>
            </a:r>
          </a:p>
        </p:txBody>
      </p:sp>
      <p:sp>
        <p:nvSpPr>
          <p:cNvPr id="3" name="Pole tekstowe 14">
            <a:extLst>
              <a:ext uri="{FF2B5EF4-FFF2-40B4-BE49-F238E27FC236}">
                <a16:creationId xmlns:a16="http://schemas.microsoft.com/office/drawing/2014/main" id="{B9139F0F-2A70-46DB-A775-F708415FA5E1}"/>
              </a:ext>
            </a:extLst>
          </p:cNvPr>
          <p:cNvSpPr txBox="1"/>
          <p:nvPr/>
        </p:nvSpPr>
        <p:spPr>
          <a:xfrm>
            <a:off x="10893420" y="2819396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”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B25C94D-EE6E-4CEE-A84E-114A859BDA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08211" y="685800"/>
            <a:ext cx="8990015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5" name="Tekst — symbol zastępczy 9">
            <a:extLst>
              <a:ext uri="{FF2B5EF4-FFF2-40B4-BE49-F238E27FC236}">
                <a16:creationId xmlns:a16="http://schemas.microsoft.com/office/drawing/2014/main" id="{DF04A031-1BDF-43BF-92E3-22E8E9F1043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36811" y="3429000"/>
            <a:ext cx="8532815" cy="381003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Tekst — symbol zastępczy 2">
            <a:extLst>
              <a:ext uri="{FF2B5EF4-FFF2-40B4-BE49-F238E27FC236}">
                <a16:creationId xmlns:a16="http://schemas.microsoft.com/office/drawing/2014/main" id="{53DE0BC0-513A-40C5-85A4-3469AF83887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343400"/>
            <a:ext cx="10018715" cy="1447796"/>
          </a:xfrm>
        </p:spPr>
        <p:txBody>
          <a:bodyPr anchorCtr="1"/>
          <a:lstStyle>
            <a:lvl1pPr marL="0" indent="0" algn="ct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a — symbol zastępczy 3">
            <a:extLst>
              <a:ext uri="{FF2B5EF4-FFF2-40B4-BE49-F238E27FC236}">
                <a16:creationId xmlns:a16="http://schemas.microsoft.com/office/drawing/2014/main" id="{EEE4853E-6A14-447C-A60C-FDB244AA45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436BC6-E8A5-475B-A2CC-B51F96108043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8" name="Stopka — symbol zastępczy 4">
            <a:extLst>
              <a:ext uri="{FF2B5EF4-FFF2-40B4-BE49-F238E27FC236}">
                <a16:creationId xmlns:a16="http://schemas.microsoft.com/office/drawing/2014/main" id="{1C2ED723-6845-485D-9C47-7296064E89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Numer slajdu — symbol zastępczy 5">
            <a:extLst>
              <a:ext uri="{FF2B5EF4-FFF2-40B4-BE49-F238E27FC236}">
                <a16:creationId xmlns:a16="http://schemas.microsoft.com/office/drawing/2014/main" id="{F38D1B55-57A9-413F-8448-3DC7B5B26B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C1A168-47F0-4EBA-B667-E0D7AF1D514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15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7EEBB3-D83D-4AF1-985A-B14D1C1DAE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3308582"/>
            <a:ext cx="10018705" cy="1468800"/>
          </a:xfrm>
        </p:spPr>
        <p:txBody>
          <a:bodyPr anchor="b" anchorCtr="0"/>
          <a:lstStyle>
            <a:lvl1pPr algn="r"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0F1C7AA5-7944-4FE6-B321-07ACF838BE5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777383"/>
            <a:ext cx="10018705" cy="860395"/>
          </a:xfrm>
        </p:spPr>
        <p:txBody>
          <a:bodyPr anchor="t"/>
          <a:lstStyle>
            <a:lvl1pPr marL="0" indent="0" algn="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7B806AFA-363D-472F-AD8E-DB6A344D6B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EFAF2A-7A92-4C92-85EC-0173731823D1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BB4A1846-3278-40EB-9A98-751F3B69D7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C4D67754-76FE-4CF4-8547-2C79055076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22D2F1-1D22-4AB4-A2C2-8BFAEDD77D3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3345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— 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3">
            <a:extLst>
              <a:ext uri="{FF2B5EF4-FFF2-40B4-BE49-F238E27FC236}">
                <a16:creationId xmlns:a16="http://schemas.microsoft.com/office/drawing/2014/main" id="{6E10058A-6CEB-4DB2-A8F3-99B11645956C}"/>
              </a:ext>
            </a:extLst>
          </p:cNvPr>
          <p:cNvSpPr txBox="1"/>
          <p:nvPr/>
        </p:nvSpPr>
        <p:spPr>
          <a:xfrm>
            <a:off x="1598608" y="86301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“</a:t>
            </a:r>
          </a:p>
        </p:txBody>
      </p:sp>
      <p:sp>
        <p:nvSpPr>
          <p:cNvPr id="3" name="Pole tekstowe 14">
            <a:extLst>
              <a:ext uri="{FF2B5EF4-FFF2-40B4-BE49-F238E27FC236}">
                <a16:creationId xmlns:a16="http://schemas.microsoft.com/office/drawing/2014/main" id="{D27710A9-8A72-469A-B874-2136A20A9FB1}"/>
              </a:ext>
            </a:extLst>
          </p:cNvPr>
          <p:cNvSpPr txBox="1"/>
          <p:nvPr/>
        </p:nvSpPr>
        <p:spPr>
          <a:xfrm>
            <a:off x="10893420" y="2819396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”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E1419ED5-2020-4B94-98D6-85BE028DF5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08211" y="685800"/>
            <a:ext cx="8990015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5" name="Tekst — symbol zastępczy 9">
            <a:extLst>
              <a:ext uri="{FF2B5EF4-FFF2-40B4-BE49-F238E27FC236}">
                <a16:creationId xmlns:a16="http://schemas.microsoft.com/office/drawing/2014/main" id="{F1FE49F2-5204-4190-A307-5A0E9023BA9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3886200"/>
            <a:ext cx="10018705" cy="888997"/>
          </a:xfrm>
        </p:spPr>
        <p:txBody>
          <a:bodyPr anchor="b"/>
          <a:lstStyle>
            <a:lvl1pPr marL="0" algn="r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Tekst — symbol zastępczy 2">
            <a:extLst>
              <a:ext uri="{FF2B5EF4-FFF2-40B4-BE49-F238E27FC236}">
                <a16:creationId xmlns:a16="http://schemas.microsoft.com/office/drawing/2014/main" id="{EDBCD15B-06BD-40CD-9FFC-B4C8F7D872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775197"/>
            <a:ext cx="10018705" cy="1015998"/>
          </a:xfrm>
        </p:spPr>
        <p:txBody>
          <a:bodyPr anchor="t"/>
          <a:lstStyle>
            <a:lvl1pPr marL="0" indent="0" algn="r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a — symbol zastępczy 3">
            <a:extLst>
              <a:ext uri="{FF2B5EF4-FFF2-40B4-BE49-F238E27FC236}">
                <a16:creationId xmlns:a16="http://schemas.microsoft.com/office/drawing/2014/main" id="{20F74E48-319E-4BA7-BEF8-1A9A18F32BA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F69AA5-4103-4FBB-9389-A9794CE876F9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8" name="Stopka — symbol zastępczy 4">
            <a:extLst>
              <a:ext uri="{FF2B5EF4-FFF2-40B4-BE49-F238E27FC236}">
                <a16:creationId xmlns:a16="http://schemas.microsoft.com/office/drawing/2014/main" id="{89EA1CCA-55C3-485A-9A2B-1B6434F2212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Numer slajdu — symbol zastępczy 5">
            <a:extLst>
              <a:ext uri="{FF2B5EF4-FFF2-40B4-BE49-F238E27FC236}">
                <a16:creationId xmlns:a16="http://schemas.microsoft.com/office/drawing/2014/main" id="{5228EFF6-1CEC-4328-B1C3-A273D1F9F1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198402-9D1F-45D3-B4DE-2AA8E68E46F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122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9D9AF3-66EA-4A57-9212-ECD1362F83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685800"/>
            <a:ext cx="10018715" cy="27273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— symbol zastępczy 9">
            <a:extLst>
              <a:ext uri="{FF2B5EF4-FFF2-40B4-BE49-F238E27FC236}">
                <a16:creationId xmlns:a16="http://schemas.microsoft.com/office/drawing/2014/main" id="{1D956690-BC4A-4ACC-B90C-96C443C8A45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3505196"/>
            <a:ext cx="10018715" cy="838203"/>
          </a:xfrm>
        </p:spPr>
        <p:txBody>
          <a:bodyPr anchor="b"/>
          <a:lstStyle>
            <a:lvl1pPr marL="0"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kst — symbol zastępczy 2">
            <a:extLst>
              <a:ext uri="{FF2B5EF4-FFF2-40B4-BE49-F238E27FC236}">
                <a16:creationId xmlns:a16="http://schemas.microsoft.com/office/drawing/2014/main" id="{72E2523B-F6A5-4075-8B0B-E5FEB170820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343400"/>
            <a:ext cx="10018715" cy="1447796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3">
            <a:extLst>
              <a:ext uri="{FF2B5EF4-FFF2-40B4-BE49-F238E27FC236}">
                <a16:creationId xmlns:a16="http://schemas.microsoft.com/office/drawing/2014/main" id="{A78E666D-14B8-49E8-9653-17E3A30911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34D4B7-5FBB-4402-B6C8-4E9078F93734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6" name="Stopka — symbol zastępczy 4">
            <a:extLst>
              <a:ext uri="{FF2B5EF4-FFF2-40B4-BE49-F238E27FC236}">
                <a16:creationId xmlns:a16="http://schemas.microsoft.com/office/drawing/2014/main" id="{BE78FEBD-052A-49D2-8414-953BE33E72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5">
            <a:extLst>
              <a:ext uri="{FF2B5EF4-FFF2-40B4-BE49-F238E27FC236}">
                <a16:creationId xmlns:a16="http://schemas.microsoft.com/office/drawing/2014/main" id="{ADC57375-34C4-4F6D-A677-7C4B82CC37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74245B-AAA2-444B-9488-CE388C21A498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83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6CFCE6-F53D-480E-BFFC-6F90F433DB1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pionowy — symbol zastępczy 2">
            <a:extLst>
              <a:ext uri="{FF2B5EF4-FFF2-40B4-BE49-F238E27FC236}">
                <a16:creationId xmlns:a16="http://schemas.microsoft.com/office/drawing/2014/main" id="{1690DFC5-D72E-4DCF-A789-E0D8F71BCEC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4C802AE7-3A75-4027-AE7C-14B171C272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61364-7B8D-4584-B94A-2B9B03C36A0D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B81591E4-2C67-425F-9240-B4AB9FEDA5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D1FB4F29-7E5B-4D34-9132-0A455185F8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C1E5BA-0675-4CC0-9C11-96089AD337E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5503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52A6AC5-D46A-4B11-8B79-05BFE8DE0CC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9732654" y="685800"/>
            <a:ext cx="1770369" cy="5105396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pionowy — symbol zastępczy 2">
            <a:extLst>
              <a:ext uri="{FF2B5EF4-FFF2-40B4-BE49-F238E27FC236}">
                <a16:creationId xmlns:a16="http://schemas.microsoft.com/office/drawing/2014/main" id="{FB2BE68C-01B1-467D-B5FA-1194AA49F0E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1484308" y="685800"/>
            <a:ext cx="8019745" cy="5105396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790C49BD-5735-457C-8C37-D6517DC1DB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04B15E-A8A8-49D3-B6A2-DF32D4B2EF20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2B7AB255-6396-4244-8AAD-8795CEDA2FA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37214E2F-4EAB-48DD-AC98-5F523CA4FF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4F677B-6548-472D-B7D5-4CC6BF1F08E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7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87BA62-A0E1-430E-A957-6316EB3D50A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8B13B876-1C18-43C4-991C-00104596B13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2453D693-C7B4-4F98-854A-CF83C20A1A6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99582D-B89C-4FB3-98D2-7ABADD1DE778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18BBF369-BB77-4CA7-B9F2-A7CFA80489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8E4B5B6F-6D1D-4842-8DB8-0A709349B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0951860" y="5867128"/>
            <a:ext cx="5511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3A589FF-E405-4C1B-838A-C2988051CCF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15742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DE5939-91C0-4FB3-A92B-5935E75205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72280" y="2667003"/>
            <a:ext cx="8930743" cy="2110380"/>
          </a:xfrm>
        </p:spPr>
        <p:txBody>
          <a:bodyPr anchor="b" anchorCtr="0"/>
          <a:lstStyle>
            <a:lvl1pPr algn="r"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079FAAA4-EA1C-4361-9431-ADC950FE3E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572280" y="4777383"/>
            <a:ext cx="8930743" cy="860395"/>
          </a:xfrm>
        </p:spPr>
        <p:txBody>
          <a:bodyPr anchor="t"/>
          <a:lstStyle>
            <a:lvl1pPr marL="0" indent="0" algn="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CFC7A559-DF58-4D37-A3EE-F30D9B1588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5BA641-BF9D-453F-974D-43B85FEEC005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FC76BD9D-B092-4C37-948B-469BF0024B2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E01B023F-A321-4201-8512-EEF3649C65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D1C6E7-9096-41FB-A37B-0746945C1F0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701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4DADA-70CF-4F4A-A36A-E1BA7E52D20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5198AE57-F9EA-4151-B0DA-68B5E65751B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84308" y="2667003"/>
            <a:ext cx="4895057" cy="3124203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2A8D630-205F-4B0D-9590-C8C9401EBE7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607966" y="2667003"/>
            <a:ext cx="4895057" cy="3124203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DB0599F1-0A2C-4D5C-9CE6-03EFB3CB048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84458C-2BAF-4B36-A34A-7B0B611FAB4E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6F398B7E-C550-486D-88F1-72D46D1D185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D2768F11-3170-41EE-ADAC-45B41A6C87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B0D16A-0AB8-42DD-B949-F2D6D0A7D4D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433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C1BABB-4856-412C-A817-C916E238E86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0A9FB15B-7391-468B-933F-B5840B1AD3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772180" y="2658535"/>
            <a:ext cx="4607186" cy="576264"/>
          </a:xfrm>
        </p:spPr>
        <p:txBody>
          <a:bodyPr anchor="b">
            <a:noAutofit/>
          </a:bodyPr>
          <a:lstStyle>
            <a:lvl1pPr marL="0" indent="0">
              <a:spcBef>
                <a:spcPts val="700"/>
              </a:spcBef>
              <a:buNone/>
              <a:defRPr sz="2800">
                <a:solidFill>
                  <a:srgbClr val="1287C3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7F2E16DC-4F4D-4E79-BE74-E29C6784A71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484308" y="3335338"/>
            <a:ext cx="4895057" cy="2455858"/>
          </a:xfrm>
        </p:spPr>
        <p:txBody>
          <a:bodyPr anchor="t"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FD3955E1-ABB5-49FE-923F-60B7051D263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880485" y="2667003"/>
            <a:ext cx="4622538" cy="576264"/>
          </a:xfrm>
        </p:spPr>
        <p:txBody>
          <a:bodyPr anchor="b">
            <a:noAutofit/>
          </a:bodyPr>
          <a:lstStyle>
            <a:lvl1pPr marL="0" indent="0">
              <a:spcBef>
                <a:spcPts val="700"/>
              </a:spcBef>
              <a:buNone/>
              <a:defRPr sz="2800">
                <a:solidFill>
                  <a:srgbClr val="1287C3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22105784-042E-4B74-8E29-329C92FA55F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607966" y="3335338"/>
            <a:ext cx="4895057" cy="2455858"/>
          </a:xfrm>
        </p:spPr>
        <p:txBody>
          <a:bodyPr anchor="t"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Data — symbol zastępczy 6">
            <a:extLst>
              <a:ext uri="{FF2B5EF4-FFF2-40B4-BE49-F238E27FC236}">
                <a16:creationId xmlns:a16="http://schemas.microsoft.com/office/drawing/2014/main" id="{E2E75A3A-4CEB-4BF6-914E-9289E4CE3A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C20565-9FF8-4766-A04F-F0F8F6B52DD6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8" name="Stopka — symbol zastępczy 7">
            <a:extLst>
              <a:ext uri="{FF2B5EF4-FFF2-40B4-BE49-F238E27FC236}">
                <a16:creationId xmlns:a16="http://schemas.microsoft.com/office/drawing/2014/main" id="{86583E3C-CA0C-4DC8-9865-D416BD5692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Numer slajdu — symbol zastępczy 8">
            <a:extLst>
              <a:ext uri="{FF2B5EF4-FFF2-40B4-BE49-F238E27FC236}">
                <a16:creationId xmlns:a16="http://schemas.microsoft.com/office/drawing/2014/main" id="{3984FB66-B723-4CD4-AA7D-1CBC40B5A8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7E5D71-8EFE-4149-A7D9-1E25138DD83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65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E4F4B1-6D4C-4461-BF1F-89C844D42E7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8763C242-65D0-44A0-ACB8-E388A331CC9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8EFB02-E3F9-41B2-873F-8DA54808B0DC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9AA359E1-0ED5-4B64-B76A-0305808D64B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96A375E4-1727-4D33-8CC4-B64F59680F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029C9F-5A79-4E3B-930D-4EA2399C95D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140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36326D28-F30C-4E55-BC7F-8485BAACE99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AA1D24-6F52-4CC3-A405-5F43B95DE4A1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D747266A-BA4D-46BE-99E8-449CC490C24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5A3AB9B-B32B-4974-B188-9F238401DC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169604-4289-4206-9CCF-F3F3C7E7220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352467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091BCF-76D2-4989-8BF3-6FC0F8D09A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1600200"/>
            <a:ext cx="3549124" cy="137160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2BAD6F0F-CE75-492D-A324-1E90F0AD095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62033" y="685800"/>
            <a:ext cx="6240990" cy="5105396"/>
          </a:xfrm>
        </p:spPr>
        <p:txBody>
          <a:bodyPr/>
          <a:lstStyle>
            <a:lvl1pPr>
              <a:spcBef>
                <a:spcPts val="500"/>
              </a:spcBef>
              <a:defRPr sz="20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spcBef>
                <a:spcPts val="300"/>
              </a:spcBef>
              <a:defRPr sz="1400"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F97D70CE-3D94-4E7C-A892-C2684A870F4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484308" y="2971800"/>
            <a:ext cx="3549124" cy="1828800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0D65AE48-21F7-4F79-AA89-81D9758B441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C5EB9C-9C45-40C1-97D4-CE7D51007B76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1B9236A4-0218-4A88-ADB3-4AC3A72713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35DA2259-3499-40ED-BDB4-5849AF2AD6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09828C-C33C-4DEA-B83F-28193131B96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029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C31B93-A544-4B51-B619-32A74A5EB6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2727" y="1752603"/>
            <a:ext cx="5426159" cy="1371600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Obraz — symbol zastępczy 2">
            <a:extLst>
              <a:ext uri="{FF2B5EF4-FFF2-40B4-BE49-F238E27FC236}">
                <a16:creationId xmlns:a16="http://schemas.microsoft.com/office/drawing/2014/main" id="{753BA9DE-5D7D-49FA-8B16-7A3460BC036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7594686" y="914400"/>
            <a:ext cx="3280976" cy="4572000"/>
          </a:xfrm>
          <a:ln w="38103">
            <a:solidFill>
              <a:srgbClr val="CDD0D1"/>
            </a:solidFill>
            <a:prstDash val="solid"/>
          </a:ln>
        </p:spPr>
        <p:txBody>
          <a:bodyPr anchor="t"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pl-PL"/>
              <a:t>Kliknij ikonę, aby dodać obraz</a:t>
            </a:r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08F27CBA-417D-476D-A374-3FECE896AA4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482727" y="3124203"/>
            <a:ext cx="5426159" cy="1828800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CFCC2501-6F30-4C6D-A556-F6127A38B09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5B2A15-8BAF-421D-AEEB-EED4B73A5B96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2E7E71D6-54B2-4244-8850-CE41CE55E6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907D1E53-F571-4959-B7A2-C664231840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493E58-F9E4-4D4D-80D9-B8E8C37459A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18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6">
            <a:extLst>
              <a:ext uri="{FF2B5EF4-FFF2-40B4-BE49-F238E27FC236}">
                <a16:creationId xmlns:a16="http://schemas.microsoft.com/office/drawing/2014/main" id="{B2352657-CB6E-46BE-B4AE-DEF9204D4B96}"/>
              </a:ext>
            </a:extLst>
          </p:cNvPr>
          <p:cNvGrpSpPr/>
          <p:nvPr/>
        </p:nvGrpSpPr>
        <p:grpSpPr>
          <a:xfrm>
            <a:off x="150811" y="0"/>
            <a:ext cx="2436812" cy="6858000"/>
            <a:chOff x="150811" y="0"/>
            <a:chExt cx="2436812" cy="6858000"/>
          </a:xfrm>
        </p:grpSpPr>
        <p:sp>
          <p:nvSpPr>
            <p:cNvPr id="3" name="Dowolny kształt 6">
              <a:extLst>
                <a:ext uri="{FF2B5EF4-FFF2-40B4-BE49-F238E27FC236}">
                  <a16:creationId xmlns:a16="http://schemas.microsoft.com/office/drawing/2014/main" id="{7FCEAE12-9FCE-42EC-B610-D94539B3900C}"/>
                </a:ext>
              </a:extLst>
            </p:cNvPr>
            <p:cNvSpPr/>
            <p:nvPr/>
          </p:nvSpPr>
          <p:spPr>
            <a:xfrm>
              <a:off x="457200" y="0"/>
              <a:ext cx="1122361" cy="53292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07"/>
                <a:gd name="f4" fmla="val 3357"/>
                <a:gd name="f5" fmla="val 3330"/>
                <a:gd name="f6" fmla="val 156"/>
                <a:gd name="f7" fmla="val 547"/>
                <a:gd name="f8" fmla="*/ f0 1 707"/>
                <a:gd name="f9" fmla="*/ f1 1 3357"/>
                <a:gd name="f10" fmla="+- f4 0 f2"/>
                <a:gd name="f11" fmla="+- f3 0 f2"/>
                <a:gd name="f12" fmla="*/ f11 1 707"/>
                <a:gd name="f13" fmla="*/ f10 1 3357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707" h="3357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Dowolny kształt 7">
              <a:extLst>
                <a:ext uri="{FF2B5EF4-FFF2-40B4-BE49-F238E27FC236}">
                  <a16:creationId xmlns:a16="http://schemas.microsoft.com/office/drawing/2014/main" id="{FF345932-6F11-409C-A191-ED0CF20FC7C4}"/>
                </a:ext>
              </a:extLst>
            </p:cNvPr>
            <p:cNvSpPr/>
            <p:nvPr/>
          </p:nvSpPr>
          <p:spPr>
            <a:xfrm>
              <a:off x="150811" y="0"/>
              <a:ext cx="1117597" cy="52768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04"/>
                <a:gd name="f4" fmla="val 3324"/>
                <a:gd name="f5" fmla="val 545"/>
                <a:gd name="f6" fmla="val 3300"/>
                <a:gd name="f7" fmla="val 157"/>
                <a:gd name="f8" fmla="*/ f0 1 704"/>
                <a:gd name="f9" fmla="*/ f1 1 3324"/>
                <a:gd name="f10" fmla="+- f4 0 f2"/>
                <a:gd name="f11" fmla="+- f3 0 f2"/>
                <a:gd name="f12" fmla="*/ f11 1 704"/>
                <a:gd name="f13" fmla="*/ f10 1 3324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704" h="3324">
                  <a:moveTo>
                    <a:pt x="f3" y="f2"/>
                  </a:moveTo>
                  <a:lnTo>
                    <a:pt x="f5" y="f2"/>
                  </a:lnTo>
                  <a:lnTo>
                    <a:pt x="f2" y="f6"/>
                  </a:lnTo>
                  <a:lnTo>
                    <a:pt x="f7" y="f4"/>
                  </a:lnTo>
                  <a:lnTo>
                    <a:pt x="f3" y="f2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8">
              <a:extLst>
                <a:ext uri="{FF2B5EF4-FFF2-40B4-BE49-F238E27FC236}">
                  <a16:creationId xmlns:a16="http://schemas.microsoft.com/office/drawing/2014/main" id="{689AE28F-D9A9-427D-BC80-F23289E92871}"/>
                </a:ext>
              </a:extLst>
            </p:cNvPr>
            <p:cNvSpPr/>
            <p:nvPr/>
          </p:nvSpPr>
          <p:spPr>
            <a:xfrm>
              <a:off x="150811" y="5238753"/>
              <a:ext cx="1228725" cy="16192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4"/>
                <a:gd name="f4" fmla="val 1020"/>
                <a:gd name="f5" fmla="val 740"/>
                <a:gd name="f6" fmla="*/ f0 1 774"/>
                <a:gd name="f7" fmla="*/ f1 1 1020"/>
                <a:gd name="f8" fmla="+- f4 0 f2"/>
                <a:gd name="f9" fmla="+- f3 0 f2"/>
                <a:gd name="f10" fmla="*/ f9 1 774"/>
                <a:gd name="f11" fmla="*/ f8 1 1020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774" h="1020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9">
              <a:extLst>
                <a:ext uri="{FF2B5EF4-FFF2-40B4-BE49-F238E27FC236}">
                  <a16:creationId xmlns:a16="http://schemas.microsoft.com/office/drawing/2014/main" id="{910B32C5-8D6A-4277-9E47-B1335FFDCF78}"/>
                </a:ext>
              </a:extLst>
            </p:cNvPr>
            <p:cNvSpPr/>
            <p:nvPr/>
          </p:nvSpPr>
          <p:spPr>
            <a:xfrm>
              <a:off x="457200" y="5291139"/>
              <a:ext cx="1495428" cy="156686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42"/>
                <a:gd name="f4" fmla="val 987"/>
                <a:gd name="f5" fmla="val 909"/>
                <a:gd name="f6" fmla="*/ f0 1 942"/>
                <a:gd name="f7" fmla="*/ f1 1 987"/>
                <a:gd name="f8" fmla="+- f4 0 f2"/>
                <a:gd name="f9" fmla="+- f3 0 f2"/>
                <a:gd name="f10" fmla="*/ f9 1 942"/>
                <a:gd name="f11" fmla="*/ f8 1 987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942" h="987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0">
              <a:extLst>
                <a:ext uri="{FF2B5EF4-FFF2-40B4-BE49-F238E27FC236}">
                  <a16:creationId xmlns:a16="http://schemas.microsoft.com/office/drawing/2014/main" id="{857C62E8-C7E3-4AB3-A305-978EF81E6218}"/>
                </a:ext>
              </a:extLst>
            </p:cNvPr>
            <p:cNvSpPr/>
            <p:nvPr/>
          </p:nvSpPr>
          <p:spPr>
            <a:xfrm>
              <a:off x="457200" y="5286375"/>
              <a:ext cx="2130423" cy="157162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42"/>
                <a:gd name="f4" fmla="val 990"/>
                <a:gd name="f5" fmla="val 3"/>
                <a:gd name="f6" fmla="val 942"/>
                <a:gd name="f7" fmla="val 156"/>
                <a:gd name="f8" fmla="val 27"/>
                <a:gd name="f9" fmla="*/ f0 1 1342"/>
                <a:gd name="f10" fmla="*/ f1 1 990"/>
                <a:gd name="f11" fmla="+- f4 0 f2"/>
                <a:gd name="f12" fmla="+- f3 0 f2"/>
                <a:gd name="f13" fmla="*/ f12 1 1342"/>
                <a:gd name="f14" fmla="*/ f11 1 990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342" h="990">
                  <a:moveTo>
                    <a:pt x="f2" y="f5"/>
                  </a:move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1">
              <a:extLst>
                <a:ext uri="{FF2B5EF4-FFF2-40B4-BE49-F238E27FC236}">
                  <a16:creationId xmlns:a16="http://schemas.microsoft.com/office/drawing/2014/main" id="{DD0B800F-98A5-4562-A754-F67B3E0B47AD}"/>
                </a:ext>
              </a:extLst>
            </p:cNvPr>
            <p:cNvSpPr/>
            <p:nvPr/>
          </p:nvSpPr>
          <p:spPr>
            <a:xfrm>
              <a:off x="150811" y="5238753"/>
              <a:ext cx="1695453" cy="16192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68"/>
                <a:gd name="f4" fmla="val 1020"/>
                <a:gd name="f5" fmla="val 184"/>
                <a:gd name="f6" fmla="val 60"/>
                <a:gd name="f7" fmla="val 154"/>
                <a:gd name="f8" fmla="val 27"/>
                <a:gd name="f9" fmla="val 157"/>
                <a:gd name="f10" fmla="val 24"/>
                <a:gd name="f11" fmla="val 774"/>
                <a:gd name="f12" fmla="*/ f0 1 1068"/>
                <a:gd name="f13" fmla="*/ f1 1 1020"/>
                <a:gd name="f14" fmla="+- f4 0 f2"/>
                <a:gd name="f15" fmla="+- f3 0 f2"/>
                <a:gd name="f16" fmla="*/ f15 1 1068"/>
                <a:gd name="f17" fmla="*/ f14 1 1020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068" h="1020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8"/>
                  </a:lnTo>
                  <a:lnTo>
                    <a:pt x="f9" y="f10"/>
                  </a:lnTo>
                  <a:lnTo>
                    <a:pt x="f7" y="f10"/>
                  </a:lnTo>
                  <a:lnTo>
                    <a:pt x="f2" y="f2"/>
                  </a:lnTo>
                  <a:lnTo>
                    <a:pt x="f2" y="f2"/>
                  </a:lnTo>
                  <a:lnTo>
                    <a:pt x="f11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9" name="Tytuł — symbol zastępczy 1">
            <a:extLst>
              <a:ext uri="{FF2B5EF4-FFF2-40B4-BE49-F238E27FC236}">
                <a16:creationId xmlns:a16="http://schemas.microsoft.com/office/drawing/2014/main" id="{258DD995-E0F0-40BF-A7C4-89156234BE2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685800"/>
            <a:ext cx="10018715" cy="1752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" name="Tekst — symbol zastępczy 2">
            <a:extLst>
              <a:ext uri="{FF2B5EF4-FFF2-40B4-BE49-F238E27FC236}">
                <a16:creationId xmlns:a16="http://schemas.microsoft.com/office/drawing/2014/main" id="{99B3BAB9-739E-4C0E-AC87-5F9F6587D80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484308" y="2667003"/>
            <a:ext cx="10018715" cy="31242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Data — symbol zastępczy 3">
            <a:extLst>
              <a:ext uri="{FF2B5EF4-FFF2-40B4-BE49-F238E27FC236}">
                <a16:creationId xmlns:a16="http://schemas.microsoft.com/office/drawing/2014/main" id="{6FF8B8F0-D511-4DD5-83A0-57A5CA02592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9732654" y="5883277"/>
            <a:ext cx="11430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0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defRPr>
            </a:lvl1pPr>
          </a:lstStyle>
          <a:p>
            <a:pPr lvl="0"/>
            <a:fld id="{FA7FC921-1BC4-425F-BF15-3BD279EC3F67}" type="datetime1">
              <a:rPr lang="pl-PL"/>
              <a:pPr lvl="0"/>
              <a:t>14.12.2020</a:t>
            </a:fld>
            <a:endParaRPr lang="pl-PL"/>
          </a:p>
        </p:txBody>
      </p:sp>
      <p:sp>
        <p:nvSpPr>
          <p:cNvPr id="12" name="Stopka — symbol zastępczy 4">
            <a:extLst>
              <a:ext uri="{FF2B5EF4-FFF2-40B4-BE49-F238E27FC236}">
                <a16:creationId xmlns:a16="http://schemas.microsoft.com/office/drawing/2014/main" id="{E3C633B2-E478-41A1-A75F-9FE68B2BD22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572280" y="5883277"/>
            <a:ext cx="708417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0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defRPr>
            </a:lvl1pPr>
          </a:lstStyle>
          <a:p>
            <a:pPr lvl="0"/>
            <a:endParaRPr lang="pl-PL"/>
          </a:p>
        </p:txBody>
      </p:sp>
      <p:sp>
        <p:nvSpPr>
          <p:cNvPr id="13" name="Numer slajdu — symbol zastępczy 5">
            <a:extLst>
              <a:ext uri="{FF2B5EF4-FFF2-40B4-BE49-F238E27FC236}">
                <a16:creationId xmlns:a16="http://schemas.microsoft.com/office/drawing/2014/main" id="{F597A8C2-D6F5-4084-ADD2-618ECAC80BF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951860" y="5883277"/>
            <a:ext cx="55116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0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defRPr>
            </a:lvl1pPr>
          </a:lstStyle>
          <a:p>
            <a:pPr lvl="0"/>
            <a:fld id="{B6725BEC-C1DE-44CD-A67F-6CC8C00147A1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ctr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pl-PL" sz="4000" b="0" i="0" u="none" strike="noStrike" kern="1200" cap="none" spc="0" baseline="0">
          <a:solidFill>
            <a:srgbClr val="000000"/>
          </a:solidFill>
          <a:uFillTx/>
          <a:latin typeface="Corbel"/>
        </a:defRPr>
      </a:lvl1pPr>
    </p:titleStyle>
    <p:bodyStyle>
      <a:lvl1pPr marL="285750" marR="0" lvl="0" indent="-285750" algn="l" defTabSz="457200" rtl="0" fontAlgn="auto" hangingPunct="1">
        <a:lnSpc>
          <a:spcPct val="100000"/>
        </a:lnSpc>
        <a:spcBef>
          <a:spcPts val="6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pl-PL" sz="2400" b="0" i="0" u="none" strike="noStrike" kern="1200" cap="none" spc="0" baseline="0">
          <a:solidFill>
            <a:srgbClr val="000000"/>
          </a:solidFill>
          <a:uFillTx/>
          <a:latin typeface="Corbel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5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Corbel"/>
        </a:defRPr>
      </a:lvl2pPr>
      <a:lvl3pPr marL="1200150" marR="0" lvl="2" indent="-28575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orbel"/>
        </a:defRPr>
      </a:lvl3pPr>
      <a:lvl4pPr marL="1543050" marR="0" lvl="3" indent="-17145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pl-PL" sz="1600" b="0" i="0" u="none" strike="noStrike" kern="1200" cap="none" spc="0" baseline="0">
          <a:solidFill>
            <a:srgbClr val="000000"/>
          </a:solidFill>
          <a:uFillTx/>
          <a:latin typeface="Corbel"/>
        </a:defRPr>
      </a:lvl4pPr>
      <a:lvl5pPr marL="2000250" marR="0" lvl="4" indent="-17145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pl-PL" sz="1400" b="0" i="0" u="none" strike="noStrike" kern="1200" cap="none" spc="0" baseline="0">
          <a:solidFill>
            <a:srgbClr val="000000"/>
          </a:solidFill>
          <a:uFillTx/>
          <a:latin typeface="Corbe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55109EFD-14A8-434D-BD8F-B6B424E64F96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A4B71B0A-0561-4142-B660-C53D5760698A}"/>
              </a:ext>
            </a:extLst>
          </p:cNvPr>
          <p:cNvGrpSpPr/>
          <p:nvPr/>
        </p:nvGrpSpPr>
        <p:grpSpPr>
          <a:xfrm>
            <a:off x="6526209" y="0"/>
            <a:ext cx="5014918" cy="6857999"/>
            <a:chOff x="6526209" y="0"/>
            <a:chExt cx="5014918" cy="6857999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B07F3522-A2DF-4321-B665-F38D29EACEDC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095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E44CBDBB-E3B7-4D73-AC34-B91EFE2ED952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14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E23A9C3D-8149-4CC7-93C6-3CF93222BE5A}"/>
                </a:ext>
              </a:extLst>
            </p:cNvPr>
            <p:cNvSpPr/>
            <p:nvPr/>
          </p:nvSpPr>
          <p:spPr>
            <a:xfrm flipH="1">
              <a:off x="8847140" y="2585831"/>
              <a:ext cx="2693986" cy="42721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244BBC8E-FE32-4323-9A0F-FB0AD8EE3A83}"/>
                </a:ext>
              </a:extLst>
            </p:cNvPr>
            <p:cNvSpPr/>
            <p:nvPr/>
          </p:nvSpPr>
          <p:spPr>
            <a:xfrm flipH="1">
              <a:off x="7766044" y="2695294"/>
              <a:ext cx="3332165" cy="41627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79BC577E-0255-45F8-988B-96051622489E}"/>
                </a:ext>
              </a:extLst>
            </p:cNvPr>
            <p:cNvSpPr/>
            <p:nvPr/>
          </p:nvSpPr>
          <p:spPr>
            <a:xfrm flipH="1">
              <a:off x="6526209" y="2690530"/>
              <a:ext cx="4576764" cy="41674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7CF989E3-91F5-417F-84CD-722ECF5600DF}"/>
                </a:ext>
              </a:extLst>
            </p:cNvPr>
            <p:cNvSpPr/>
            <p:nvPr/>
          </p:nvSpPr>
          <p:spPr>
            <a:xfrm flipH="1">
              <a:off x="7956551" y="2581067"/>
              <a:ext cx="3584576" cy="42769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619D1100-CD10-4DEF-8481-443FE296A13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80775" y="2930011"/>
            <a:ext cx="6500195" cy="3285868"/>
          </a:xfrm>
        </p:spPr>
        <p:txBody>
          <a:bodyPr/>
          <a:lstStyle/>
          <a:p>
            <a:pPr lvl="0" algn="l"/>
            <a:r>
              <a:rPr lang="pl-PL" sz="5400" dirty="0">
                <a:solidFill>
                  <a:srgbClr val="FFFFFF"/>
                </a:solidFill>
              </a:rPr>
              <a:t>PODSTAWY PROCESU KARNEGO</a:t>
            </a:r>
            <a:br>
              <a:rPr lang="pl-PL" sz="2800" dirty="0">
                <a:solidFill>
                  <a:srgbClr val="FFFFFF"/>
                </a:solidFill>
              </a:rPr>
            </a:br>
            <a:r>
              <a:rPr lang="pl-PL" sz="2800" dirty="0">
                <a:solidFill>
                  <a:srgbClr val="FFFFFF"/>
                </a:solidFill>
              </a:rPr>
              <a:t>Kryminologia 2020/2021</a:t>
            </a:r>
            <a:br>
              <a:rPr lang="pl-PL" sz="2800" dirty="0">
                <a:solidFill>
                  <a:srgbClr val="FFFFFF"/>
                </a:solidFill>
              </a:rPr>
            </a:br>
            <a:r>
              <a:rPr lang="pl-PL" sz="2800" dirty="0">
                <a:solidFill>
                  <a:srgbClr val="FFFFFF"/>
                </a:solidFill>
              </a:rPr>
              <a:t>mgr </a:t>
            </a:r>
            <a:r>
              <a:rPr lang="pl-PL" sz="2800">
                <a:solidFill>
                  <a:srgbClr val="FFFFFF"/>
                </a:solidFill>
              </a:rPr>
              <a:t>Klaudia Grum</a:t>
            </a:r>
            <a:endParaRPr lang="pl-PL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A4C845AB-70B4-49CE-9B43-2193190D30F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935C73DB-645A-4BF1-9E8E-4945A7F3513B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BFBB57BD-54AB-448D-9DBC-1FFE5D9ABF18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465C1972-D55D-4214-BB4E-4D9B40AAA15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4AACC2F8-E1C4-4E85-8D77-7FDA5A9BA3B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395E7EAB-136E-4531-B003-1ABD08662DFD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5B913731-C78D-4442-B735-AF40783EBD9D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AF6BD8BF-1999-4D70-9873-06E1C216634F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ED0CEC57-08F0-4EDB-A4FF-300BBECB20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Oskarżony 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AEA82835-8E94-480A-BCDE-4AC12E68935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4105" y="2504751"/>
            <a:ext cx="4903808" cy="3227457"/>
          </a:xfrm>
        </p:spPr>
        <p:txBody>
          <a:bodyPr/>
          <a:lstStyle/>
          <a:p>
            <a:pPr marL="0" lvl="0" indent="0">
              <a:buNone/>
            </a:pPr>
            <a:r>
              <a:rPr lang="pl-PL" b="1">
                <a:solidFill>
                  <a:srgbClr val="FFFFFF"/>
                </a:solidFill>
              </a:rPr>
              <a:t>osoba, przeciwko której wniesiono </a:t>
            </a:r>
            <a:r>
              <a:rPr lang="pl-PL" b="1">
                <a:solidFill>
                  <a:srgbClr val="FF0000"/>
                </a:solidFill>
              </a:rPr>
              <a:t>akt oskarżenia </a:t>
            </a:r>
            <a:r>
              <a:rPr lang="pl-PL" b="1">
                <a:solidFill>
                  <a:srgbClr val="FFFFFF"/>
                </a:solidFill>
              </a:rPr>
              <a:t>do sądu, a także osoba, co do której prokurator złożył </a:t>
            </a:r>
            <a:r>
              <a:rPr lang="pl-PL" b="1">
                <a:solidFill>
                  <a:srgbClr val="FF0000"/>
                </a:solidFill>
              </a:rPr>
              <a:t>wniosek o warunkowe umorzenie postępowania</a:t>
            </a:r>
            <a:r>
              <a:rPr lang="pl-PL" b="1">
                <a:solidFill>
                  <a:srgbClr val="FFFFFF"/>
                </a:solidFill>
              </a:rPr>
              <a:t> lub skierował </a:t>
            </a:r>
            <a:r>
              <a:rPr lang="pl-PL" b="1">
                <a:solidFill>
                  <a:srgbClr val="FF0000"/>
                </a:solidFill>
              </a:rPr>
              <a:t>wniosek z art. 335 § 1 (wniosek o skazanie bez rozprawy)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420F0CEF-7665-4924-A2E4-523B016ED788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426C8C75-E587-40B1-8D6A-5B16BC4CC3BD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655B07D7-8285-4565-A924-811A6BFAD68A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6D2287FD-29DD-4F21-B5A8-54D2EDA00D6B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FE3F9EA0-DA09-4F1A-8FEF-17B3E4538CE1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DEE23B8F-86D7-4EC6-94D7-F857E13381A4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9461017A-4BF7-4744-A33F-E6D81E3076A3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BE9BF86B-9B77-4153-A2CF-01C2E963AA9B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0B13072F-224A-48FF-86D4-4C8034BB75DA}"/>
              </a:ext>
            </a:extLst>
          </p:cNvPr>
          <p:cNvGrpSpPr/>
          <p:nvPr/>
        </p:nvGrpSpPr>
        <p:grpSpPr>
          <a:xfrm>
            <a:off x="2662486" y="671197"/>
            <a:ext cx="5290690" cy="5585100"/>
            <a:chOff x="2662486" y="671197"/>
            <a:chExt cx="5290690" cy="5585100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A25288F9-4AD4-4152-89C2-2539675E1819}"/>
                </a:ext>
              </a:extLst>
            </p:cNvPr>
            <p:cNvSpPr/>
            <p:nvPr/>
          </p:nvSpPr>
          <p:spPr>
            <a:xfrm>
              <a:off x="2719809" y="680359"/>
              <a:ext cx="2035655" cy="11309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5651"/>
                <a:gd name="f7" fmla="val 1130917"/>
                <a:gd name="f8" fmla="val 113092"/>
                <a:gd name="f9" fmla="val 50633"/>
                <a:gd name="f10" fmla="val 1922559"/>
                <a:gd name="f11" fmla="val 1985018"/>
                <a:gd name="f12" fmla="val 1017825"/>
                <a:gd name="f13" fmla="val 1080284"/>
                <a:gd name="f14" fmla="+- 0 0 -90"/>
                <a:gd name="f15" fmla="*/ f3 1 2035651"/>
                <a:gd name="f16" fmla="*/ f4 1 1130917"/>
                <a:gd name="f17" fmla="+- f7 0 f5"/>
                <a:gd name="f18" fmla="+- f6 0 f5"/>
                <a:gd name="f19" fmla="*/ f14 f0 1"/>
                <a:gd name="f20" fmla="*/ f18 1 2035651"/>
                <a:gd name="f21" fmla="*/ f17 1 1130917"/>
                <a:gd name="f22" fmla="*/ 0 f18 1"/>
                <a:gd name="f23" fmla="*/ 113092 f17 1"/>
                <a:gd name="f24" fmla="*/ 113092 f18 1"/>
                <a:gd name="f25" fmla="*/ 0 f17 1"/>
                <a:gd name="f26" fmla="*/ 1922559 f18 1"/>
                <a:gd name="f27" fmla="*/ 2035651 f18 1"/>
                <a:gd name="f28" fmla="*/ 1017825 f17 1"/>
                <a:gd name="f29" fmla="*/ 1130917 f17 1"/>
                <a:gd name="f30" fmla="*/ f19 1 f2"/>
                <a:gd name="f31" fmla="*/ f22 1 2035651"/>
                <a:gd name="f32" fmla="*/ f23 1 1130917"/>
                <a:gd name="f33" fmla="*/ f24 1 2035651"/>
                <a:gd name="f34" fmla="*/ f25 1 1130917"/>
                <a:gd name="f35" fmla="*/ f26 1 2035651"/>
                <a:gd name="f36" fmla="*/ f27 1 2035651"/>
                <a:gd name="f37" fmla="*/ f28 1 1130917"/>
                <a:gd name="f38" fmla="*/ f29 1 113091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5651" h="113091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EFB7B1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43615" tIns="143615" rIns="143615" bIns="143615" anchor="ctr" anchorCtr="1" compatLnSpc="1">
              <a:noAutofit/>
            </a:bodyPr>
            <a:lstStyle/>
            <a:p>
              <a:pPr marL="0" marR="0" lvl="0" indent="0" algn="ctr" defTabSz="12890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podejrzany</a:t>
              </a: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12C86203-6607-4E1C-8F9E-9AA33F157F29}"/>
                </a:ext>
              </a:extLst>
            </p:cNvPr>
            <p:cNvSpPr/>
            <p:nvPr/>
          </p:nvSpPr>
          <p:spPr>
            <a:xfrm>
              <a:off x="5917521" y="671197"/>
              <a:ext cx="2035655" cy="11309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5651"/>
                <a:gd name="f7" fmla="val 1130917"/>
                <a:gd name="f8" fmla="val 113092"/>
                <a:gd name="f9" fmla="val 50633"/>
                <a:gd name="f10" fmla="val 1922559"/>
                <a:gd name="f11" fmla="val 1985018"/>
                <a:gd name="f12" fmla="val 1017825"/>
                <a:gd name="f13" fmla="val 1080284"/>
                <a:gd name="f14" fmla="+- 0 0 -90"/>
                <a:gd name="f15" fmla="*/ f3 1 2035651"/>
                <a:gd name="f16" fmla="*/ f4 1 1130917"/>
                <a:gd name="f17" fmla="+- f7 0 f5"/>
                <a:gd name="f18" fmla="+- f6 0 f5"/>
                <a:gd name="f19" fmla="*/ f14 f0 1"/>
                <a:gd name="f20" fmla="*/ f18 1 2035651"/>
                <a:gd name="f21" fmla="*/ f17 1 1130917"/>
                <a:gd name="f22" fmla="*/ 0 f18 1"/>
                <a:gd name="f23" fmla="*/ 113092 f17 1"/>
                <a:gd name="f24" fmla="*/ 113092 f18 1"/>
                <a:gd name="f25" fmla="*/ 0 f17 1"/>
                <a:gd name="f26" fmla="*/ 1922559 f18 1"/>
                <a:gd name="f27" fmla="*/ 2035651 f18 1"/>
                <a:gd name="f28" fmla="*/ 1017825 f17 1"/>
                <a:gd name="f29" fmla="*/ 1130917 f17 1"/>
                <a:gd name="f30" fmla="*/ f19 1 f2"/>
                <a:gd name="f31" fmla="*/ f22 1 2035651"/>
                <a:gd name="f32" fmla="*/ f23 1 1130917"/>
                <a:gd name="f33" fmla="*/ f24 1 2035651"/>
                <a:gd name="f34" fmla="*/ f25 1 1130917"/>
                <a:gd name="f35" fmla="*/ f26 1 2035651"/>
                <a:gd name="f36" fmla="*/ f27 1 2035651"/>
                <a:gd name="f37" fmla="*/ f28 1 1130917"/>
                <a:gd name="f38" fmla="*/ f29 1 113091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5651" h="113091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A93023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43615" tIns="143615" rIns="143615" bIns="143615" anchor="ctr" anchorCtr="1" compatLnSpc="1">
              <a:noAutofit/>
            </a:bodyPr>
            <a:lstStyle/>
            <a:p>
              <a:pPr marL="0" marR="0" lvl="0" indent="0" algn="ctr" defTabSz="12890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oskarżony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84957509-8299-4A98-AF0B-30A6AA9E4744}"/>
                </a:ext>
              </a:extLst>
            </p:cNvPr>
            <p:cNvSpPr/>
            <p:nvPr/>
          </p:nvSpPr>
          <p:spPr>
            <a:xfrm>
              <a:off x="4783738" y="5408109"/>
              <a:ext cx="848188" cy="84818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5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Prostokąt 13">
              <a:extLst>
                <a:ext uri="{FF2B5EF4-FFF2-40B4-BE49-F238E27FC236}">
                  <a16:creationId xmlns:a16="http://schemas.microsoft.com/office/drawing/2014/main" id="{3FDCE2C0-8A76-47E6-A128-FD667339D2F4}"/>
                </a:ext>
              </a:extLst>
            </p:cNvPr>
            <p:cNvSpPr/>
            <p:nvPr/>
          </p:nvSpPr>
          <p:spPr>
            <a:xfrm rot="239989">
              <a:off x="2662486" y="5044645"/>
              <a:ext cx="5090684" cy="355975"/>
            </a:xfrm>
            <a:prstGeom prst="rect">
              <a:avLst/>
            </a:pr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2A25E432-F28D-43FD-BFD1-38874B2F3703}"/>
                </a:ext>
              </a:extLst>
            </p:cNvPr>
            <p:cNvSpPr/>
            <p:nvPr/>
          </p:nvSpPr>
          <p:spPr>
            <a:xfrm rot="239989">
              <a:off x="5718995" y="4154622"/>
              <a:ext cx="2031138" cy="9463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1134"/>
                <a:gd name="f7" fmla="val 946301"/>
                <a:gd name="f8" fmla="val 157720"/>
                <a:gd name="f9" fmla="val 70614"/>
                <a:gd name="f10" fmla="val 1873414"/>
                <a:gd name="f11" fmla="val 1960520"/>
                <a:gd name="f12" fmla="val 788581"/>
                <a:gd name="f13" fmla="val 875687"/>
                <a:gd name="f14" fmla="+- 0 0 -90"/>
                <a:gd name="f15" fmla="*/ f3 1 2031134"/>
                <a:gd name="f16" fmla="*/ f4 1 946301"/>
                <a:gd name="f17" fmla="+- f7 0 f5"/>
                <a:gd name="f18" fmla="+- f6 0 f5"/>
                <a:gd name="f19" fmla="*/ f14 f0 1"/>
                <a:gd name="f20" fmla="*/ f18 1 2031134"/>
                <a:gd name="f21" fmla="*/ f17 1 946301"/>
                <a:gd name="f22" fmla="*/ 0 f18 1"/>
                <a:gd name="f23" fmla="*/ 157720 f17 1"/>
                <a:gd name="f24" fmla="*/ 157720 f18 1"/>
                <a:gd name="f25" fmla="*/ 0 f17 1"/>
                <a:gd name="f26" fmla="*/ 1873414 f18 1"/>
                <a:gd name="f27" fmla="*/ 2031134 f18 1"/>
                <a:gd name="f28" fmla="*/ 788581 f17 1"/>
                <a:gd name="f29" fmla="*/ 946301 f17 1"/>
                <a:gd name="f30" fmla="*/ f19 1 f2"/>
                <a:gd name="f31" fmla="*/ f22 1 2031134"/>
                <a:gd name="f32" fmla="*/ f23 1 946301"/>
                <a:gd name="f33" fmla="*/ f24 1 2031134"/>
                <a:gd name="f34" fmla="*/ f25 1 946301"/>
                <a:gd name="f35" fmla="*/ f26 1 2031134"/>
                <a:gd name="f36" fmla="*/ f27 1 2031134"/>
                <a:gd name="f37" fmla="*/ f28 1 946301"/>
                <a:gd name="f38" fmla="*/ f29 1 9463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1134" h="9463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3345" tIns="103345" rIns="103345" bIns="103345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5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Wniosek z art. 335 §1 kpk</a:t>
              </a:r>
            </a:p>
          </p:txBody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EAAAD0BD-ACD7-421D-A9B8-0380436BEF47}"/>
                </a:ext>
              </a:extLst>
            </p:cNvPr>
            <p:cNvSpPr/>
            <p:nvPr/>
          </p:nvSpPr>
          <p:spPr>
            <a:xfrm rot="239989">
              <a:off x="5792503" y="3136794"/>
              <a:ext cx="2031138" cy="9463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1134"/>
                <a:gd name="f7" fmla="val 946301"/>
                <a:gd name="f8" fmla="val 157720"/>
                <a:gd name="f9" fmla="val 70614"/>
                <a:gd name="f10" fmla="val 1873414"/>
                <a:gd name="f11" fmla="val 1960520"/>
                <a:gd name="f12" fmla="val 788581"/>
                <a:gd name="f13" fmla="val 875687"/>
                <a:gd name="f14" fmla="+- 0 0 -90"/>
                <a:gd name="f15" fmla="*/ f3 1 2031134"/>
                <a:gd name="f16" fmla="*/ f4 1 946301"/>
                <a:gd name="f17" fmla="+- f7 0 f5"/>
                <a:gd name="f18" fmla="+- f6 0 f5"/>
                <a:gd name="f19" fmla="*/ f14 f0 1"/>
                <a:gd name="f20" fmla="*/ f18 1 2031134"/>
                <a:gd name="f21" fmla="*/ f17 1 946301"/>
                <a:gd name="f22" fmla="*/ 0 f18 1"/>
                <a:gd name="f23" fmla="*/ 157720 f17 1"/>
                <a:gd name="f24" fmla="*/ 157720 f18 1"/>
                <a:gd name="f25" fmla="*/ 0 f17 1"/>
                <a:gd name="f26" fmla="*/ 1873414 f18 1"/>
                <a:gd name="f27" fmla="*/ 2031134 f18 1"/>
                <a:gd name="f28" fmla="*/ 788581 f17 1"/>
                <a:gd name="f29" fmla="*/ 946301 f17 1"/>
                <a:gd name="f30" fmla="*/ f19 1 f2"/>
                <a:gd name="f31" fmla="*/ f22 1 2031134"/>
                <a:gd name="f32" fmla="*/ f23 1 946301"/>
                <a:gd name="f33" fmla="*/ f24 1 2031134"/>
                <a:gd name="f34" fmla="*/ f25 1 946301"/>
                <a:gd name="f35" fmla="*/ f26 1 2031134"/>
                <a:gd name="f36" fmla="*/ f27 1 2031134"/>
                <a:gd name="f37" fmla="*/ f28 1 946301"/>
                <a:gd name="f38" fmla="*/ f29 1 9463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1134" h="9463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3345" tIns="103345" rIns="103345" bIns="103345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5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Wniosek o warunkowe umorzenie postępowania</a:t>
              </a:r>
            </a:p>
          </p:txBody>
        </p:sp>
        <p:sp>
          <p:nvSpPr>
            <p:cNvPr id="17" name="Dowolny kształt: kształt 16">
              <a:extLst>
                <a:ext uri="{FF2B5EF4-FFF2-40B4-BE49-F238E27FC236}">
                  <a16:creationId xmlns:a16="http://schemas.microsoft.com/office/drawing/2014/main" id="{D6F85766-57D7-48B8-A7E0-282700F5B22E}"/>
                </a:ext>
              </a:extLst>
            </p:cNvPr>
            <p:cNvSpPr/>
            <p:nvPr/>
          </p:nvSpPr>
          <p:spPr>
            <a:xfrm rot="239989">
              <a:off x="5866021" y="2141588"/>
              <a:ext cx="2031138" cy="9463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1134"/>
                <a:gd name="f7" fmla="val 946301"/>
                <a:gd name="f8" fmla="val 157720"/>
                <a:gd name="f9" fmla="val 70614"/>
                <a:gd name="f10" fmla="val 1873414"/>
                <a:gd name="f11" fmla="val 1960520"/>
                <a:gd name="f12" fmla="val 788581"/>
                <a:gd name="f13" fmla="val 875687"/>
                <a:gd name="f14" fmla="+- 0 0 -90"/>
                <a:gd name="f15" fmla="*/ f3 1 2031134"/>
                <a:gd name="f16" fmla="*/ f4 1 946301"/>
                <a:gd name="f17" fmla="+- f7 0 f5"/>
                <a:gd name="f18" fmla="+- f6 0 f5"/>
                <a:gd name="f19" fmla="*/ f14 f0 1"/>
                <a:gd name="f20" fmla="*/ f18 1 2031134"/>
                <a:gd name="f21" fmla="*/ f17 1 946301"/>
                <a:gd name="f22" fmla="*/ 0 f18 1"/>
                <a:gd name="f23" fmla="*/ 157720 f17 1"/>
                <a:gd name="f24" fmla="*/ 157720 f18 1"/>
                <a:gd name="f25" fmla="*/ 0 f17 1"/>
                <a:gd name="f26" fmla="*/ 1873414 f18 1"/>
                <a:gd name="f27" fmla="*/ 2031134 f18 1"/>
                <a:gd name="f28" fmla="*/ 788581 f17 1"/>
                <a:gd name="f29" fmla="*/ 946301 f17 1"/>
                <a:gd name="f30" fmla="*/ f19 1 f2"/>
                <a:gd name="f31" fmla="*/ f22 1 2031134"/>
                <a:gd name="f32" fmla="*/ f23 1 946301"/>
                <a:gd name="f33" fmla="*/ f24 1 2031134"/>
                <a:gd name="f34" fmla="*/ f25 1 946301"/>
                <a:gd name="f35" fmla="*/ f26 1 2031134"/>
                <a:gd name="f36" fmla="*/ f27 1 2031134"/>
                <a:gd name="f37" fmla="*/ f28 1 946301"/>
                <a:gd name="f38" fmla="*/ f29 1 9463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1134" h="9463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A93023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3345" tIns="103345" rIns="103345" bIns="103345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5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Akt oskarżenia</a:t>
              </a:r>
            </a:p>
          </p:txBody>
        </p:sp>
        <p:sp>
          <p:nvSpPr>
            <p:cNvPr id="18" name="Dowolny kształt: kształt 17">
              <a:extLst>
                <a:ext uri="{FF2B5EF4-FFF2-40B4-BE49-F238E27FC236}">
                  <a16:creationId xmlns:a16="http://schemas.microsoft.com/office/drawing/2014/main" id="{74ECDF10-D758-4F1D-9651-2F78531C96F9}"/>
                </a:ext>
              </a:extLst>
            </p:cNvPr>
            <p:cNvSpPr/>
            <p:nvPr/>
          </p:nvSpPr>
          <p:spPr>
            <a:xfrm rot="239989">
              <a:off x="2806887" y="3951058"/>
              <a:ext cx="2031138" cy="9463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1134"/>
                <a:gd name="f7" fmla="val 946301"/>
                <a:gd name="f8" fmla="val 157720"/>
                <a:gd name="f9" fmla="val 70614"/>
                <a:gd name="f10" fmla="val 1873414"/>
                <a:gd name="f11" fmla="val 1960520"/>
                <a:gd name="f12" fmla="val 788581"/>
                <a:gd name="f13" fmla="val 875687"/>
                <a:gd name="f14" fmla="+- 0 0 -90"/>
                <a:gd name="f15" fmla="*/ f3 1 2031134"/>
                <a:gd name="f16" fmla="*/ f4 1 946301"/>
                <a:gd name="f17" fmla="+- f7 0 f5"/>
                <a:gd name="f18" fmla="+- f6 0 f5"/>
                <a:gd name="f19" fmla="*/ f14 f0 1"/>
                <a:gd name="f20" fmla="*/ f18 1 2031134"/>
                <a:gd name="f21" fmla="*/ f17 1 946301"/>
                <a:gd name="f22" fmla="*/ 0 f18 1"/>
                <a:gd name="f23" fmla="*/ 157720 f17 1"/>
                <a:gd name="f24" fmla="*/ 157720 f18 1"/>
                <a:gd name="f25" fmla="*/ 0 f17 1"/>
                <a:gd name="f26" fmla="*/ 1873414 f18 1"/>
                <a:gd name="f27" fmla="*/ 2031134 f18 1"/>
                <a:gd name="f28" fmla="*/ 788581 f17 1"/>
                <a:gd name="f29" fmla="*/ 946301 f17 1"/>
                <a:gd name="f30" fmla="*/ f19 1 f2"/>
                <a:gd name="f31" fmla="*/ f22 1 2031134"/>
                <a:gd name="f32" fmla="*/ f23 1 946301"/>
                <a:gd name="f33" fmla="*/ f24 1 2031134"/>
                <a:gd name="f34" fmla="*/ f25 1 946301"/>
                <a:gd name="f35" fmla="*/ f26 1 2031134"/>
                <a:gd name="f36" fmla="*/ f27 1 2031134"/>
                <a:gd name="f37" fmla="*/ f28 1 946301"/>
                <a:gd name="f38" fmla="*/ f29 1 9463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1134" h="9463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3345" tIns="103345" rIns="103345" bIns="103345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5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Przesłuchanie w charakterze podejrzanego</a:t>
              </a:r>
            </a:p>
          </p:txBody>
        </p:sp>
        <p:sp>
          <p:nvSpPr>
            <p:cNvPr id="19" name="Dowolny kształt: kształt 18">
              <a:extLst>
                <a:ext uri="{FF2B5EF4-FFF2-40B4-BE49-F238E27FC236}">
                  <a16:creationId xmlns:a16="http://schemas.microsoft.com/office/drawing/2014/main" id="{BA9DD295-A117-4BE7-A421-4C5F7752721F}"/>
                </a:ext>
              </a:extLst>
            </p:cNvPr>
            <p:cNvSpPr/>
            <p:nvPr/>
          </p:nvSpPr>
          <p:spPr>
            <a:xfrm rot="239989">
              <a:off x="2880395" y="2933230"/>
              <a:ext cx="2031138" cy="9463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1134"/>
                <a:gd name="f7" fmla="val 946301"/>
                <a:gd name="f8" fmla="val 157720"/>
                <a:gd name="f9" fmla="val 70614"/>
                <a:gd name="f10" fmla="val 1873414"/>
                <a:gd name="f11" fmla="val 1960520"/>
                <a:gd name="f12" fmla="val 788581"/>
                <a:gd name="f13" fmla="val 875687"/>
                <a:gd name="f14" fmla="+- 0 0 -90"/>
                <a:gd name="f15" fmla="*/ f3 1 2031134"/>
                <a:gd name="f16" fmla="*/ f4 1 946301"/>
                <a:gd name="f17" fmla="+- f7 0 f5"/>
                <a:gd name="f18" fmla="+- f6 0 f5"/>
                <a:gd name="f19" fmla="*/ f14 f0 1"/>
                <a:gd name="f20" fmla="*/ f18 1 2031134"/>
                <a:gd name="f21" fmla="*/ f17 1 946301"/>
                <a:gd name="f22" fmla="*/ 0 f18 1"/>
                <a:gd name="f23" fmla="*/ 157720 f17 1"/>
                <a:gd name="f24" fmla="*/ 157720 f18 1"/>
                <a:gd name="f25" fmla="*/ 0 f17 1"/>
                <a:gd name="f26" fmla="*/ 1873414 f18 1"/>
                <a:gd name="f27" fmla="*/ 2031134 f18 1"/>
                <a:gd name="f28" fmla="*/ 788581 f17 1"/>
                <a:gd name="f29" fmla="*/ 946301 f17 1"/>
                <a:gd name="f30" fmla="*/ f19 1 f2"/>
                <a:gd name="f31" fmla="*/ f22 1 2031134"/>
                <a:gd name="f32" fmla="*/ f23 1 946301"/>
                <a:gd name="f33" fmla="*/ f24 1 2031134"/>
                <a:gd name="f34" fmla="*/ f25 1 946301"/>
                <a:gd name="f35" fmla="*/ f26 1 2031134"/>
                <a:gd name="f36" fmla="*/ f27 1 2031134"/>
                <a:gd name="f37" fmla="*/ f28 1 946301"/>
                <a:gd name="f38" fmla="*/ f29 1 9463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1134" h="9463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EFB7B1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3345" tIns="103345" rIns="103345" bIns="103345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5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Postanowienie o przedstawieniu zarzutów 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4E2C18E8-12C1-442D-B548-87177191BC73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C0221D50-0A9C-40EE-8EF0-0D4407D2CF65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EE80F692-8E88-44C5-B510-43C5B1CCE33B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B15F6903-96D3-4684-BD7D-4FF76F92747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BA701FB5-DA67-47DB-BF3C-0D952AF14F16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5AC6C113-9CFF-4FEE-8FFE-8FE2E980BE8E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ADF2396B-6224-480B-96EC-0CF6FF8A3C96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E9D88321-D283-4D3E-BB03-ED95692F2CA5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4A849834-B006-49D5-AC17-5E7A171D31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Prawa oskarżonego</a:t>
            </a:r>
          </a:p>
        </p:txBody>
      </p:sp>
      <p:grpSp>
        <p:nvGrpSpPr>
          <p:cNvPr id="11" name="Symbol zastępczy zawartości 2">
            <a:extLst>
              <a:ext uri="{FF2B5EF4-FFF2-40B4-BE49-F238E27FC236}">
                <a16:creationId xmlns:a16="http://schemas.microsoft.com/office/drawing/2014/main" id="{AEA1AD33-87D2-4F92-AC64-2B8C5F1100EB}"/>
              </a:ext>
            </a:extLst>
          </p:cNvPr>
          <p:cNvGrpSpPr/>
          <p:nvPr/>
        </p:nvGrpSpPr>
        <p:grpSpPr>
          <a:xfrm>
            <a:off x="1466103" y="1904996"/>
            <a:ext cx="9326458" cy="3886200"/>
            <a:chOff x="1466103" y="1904996"/>
            <a:chExt cx="9326458" cy="3886200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A4B713BD-7A9E-4C3B-A08C-E4D98335C11F}"/>
                </a:ext>
              </a:extLst>
            </p:cNvPr>
            <p:cNvSpPr/>
            <p:nvPr/>
          </p:nvSpPr>
          <p:spPr>
            <a:xfrm>
              <a:off x="1466103" y="1904996"/>
              <a:ext cx="2487168" cy="1865376"/>
            </a:xfrm>
            <a:custGeom>
              <a:avLst>
                <a:gd name="f0" fmla="val 10800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-270"/>
                <a:gd name="f11" fmla="+- 0 0 -90"/>
                <a:gd name="f12" fmla="*/ f5 1 21600"/>
                <a:gd name="f13" fmla="*/ f6 1 21600"/>
                <a:gd name="f14" fmla="+- f8 0 f7"/>
                <a:gd name="f15" fmla="pin 0 f1 10800"/>
                <a:gd name="f16" fmla="pin 0 f0 216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19"/>
                <a:gd name="f27" fmla="*/ f20 f19 1"/>
                <a:gd name="f28" fmla="*/ 21600 f21 1"/>
                <a:gd name="f29" fmla="*/ 0 f21 1"/>
                <a:gd name="f30" fmla="*/ f19 f12 1"/>
                <a:gd name="f31" fmla="*/ f20 f13 1"/>
                <a:gd name="f32" fmla="+- f24 0 f3"/>
                <a:gd name="f33" fmla="+- f25 0 f3"/>
                <a:gd name="f34" fmla="*/ f27 1 10800"/>
                <a:gd name="f35" fmla="*/ f29 1 f21"/>
                <a:gd name="f36" fmla="*/ f28 1 f21"/>
                <a:gd name="f37" fmla="*/ f26 f12 1"/>
                <a:gd name="f38" fmla="+- f20 0 f34"/>
                <a:gd name="f39" fmla="*/ f36 f13 1"/>
                <a:gd name="f40" fmla="*/ f35 f12 1"/>
                <a:gd name="f41" fmla="*/ f36 f12 1"/>
                <a:gd name="f42" fmla="*/ f38 f13 1"/>
              </a:gdLst>
              <a:ahLst>
                <a:ahXY gdRefX="f1" minX="f7" maxX="f9" gdRefY="f0" minY="f7" maxY="f8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0" y="f31"/>
                </a:cxn>
                <a:cxn ang="f33">
                  <a:pos x="f41" y="f31"/>
                </a:cxn>
              </a:cxnLst>
              <a:rect l="f30" t="f42" r="f37" b="f39"/>
              <a:pathLst>
                <a:path w="21600" h="21600">
                  <a:moveTo>
                    <a:pt x="f19" y="f8"/>
                  </a:moveTo>
                  <a:lnTo>
                    <a:pt x="f19" y="f20"/>
                  </a:lnTo>
                  <a:lnTo>
                    <a:pt x="f7" y="f20"/>
                  </a:lnTo>
                  <a:lnTo>
                    <a:pt x="f9" y="f7"/>
                  </a:lnTo>
                  <a:lnTo>
                    <a:pt x="f8" y="f20"/>
                  </a:lnTo>
                  <a:lnTo>
                    <a:pt x="f26" y="f20"/>
                  </a:lnTo>
                  <a:lnTo>
                    <a:pt x="f26" y="f8"/>
                  </a:lnTo>
                  <a:close/>
                </a:path>
              </a:pathLst>
            </a:custGeom>
            <a:solidFill>
              <a:srgbClr val="E69289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E07AF9AF-9432-4325-89CE-B9E27FED1A78}"/>
                </a:ext>
              </a:extLst>
            </p:cNvPr>
            <p:cNvSpPr/>
            <p:nvPr/>
          </p:nvSpPr>
          <p:spPr>
            <a:xfrm>
              <a:off x="4027886" y="1904996"/>
              <a:ext cx="6018525" cy="18653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018530"/>
                <a:gd name="f7" fmla="val 1865376"/>
                <a:gd name="f8" fmla="+- 0 0 -90"/>
                <a:gd name="f9" fmla="*/ f3 1 6018530"/>
                <a:gd name="f10" fmla="*/ f4 1 1865376"/>
                <a:gd name="f11" fmla="+- f7 0 f5"/>
                <a:gd name="f12" fmla="+- f6 0 f5"/>
                <a:gd name="f13" fmla="*/ f8 f0 1"/>
                <a:gd name="f14" fmla="*/ f12 1 6018530"/>
                <a:gd name="f15" fmla="*/ f11 1 1865376"/>
                <a:gd name="f16" fmla="*/ 0 f12 1"/>
                <a:gd name="f17" fmla="*/ 0 f11 1"/>
                <a:gd name="f18" fmla="*/ 6018530 f12 1"/>
                <a:gd name="f19" fmla="*/ 1865376 f11 1"/>
                <a:gd name="f20" fmla="*/ f13 1 f2"/>
                <a:gd name="f21" fmla="*/ f16 1 6018530"/>
                <a:gd name="f22" fmla="*/ f17 1 1865376"/>
                <a:gd name="f23" fmla="*/ f18 1 6018530"/>
                <a:gd name="f24" fmla="*/ f19 1 1865376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018530" h="18653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376933" tIns="0" rIns="376933" bIns="376933" anchor="ctr" anchorCtr="0" compatLnSpc="1">
              <a:noAutofit/>
            </a:bodyPr>
            <a:lstStyle/>
            <a:p>
              <a:pPr marL="0" marR="0" lvl="0" indent="0" algn="l" defTabSz="23558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53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Prawo do obrony</a:t>
              </a: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CE64FD93-3E0D-4C6F-9A2A-0F5F53529559}"/>
                </a:ext>
              </a:extLst>
            </p:cNvPr>
            <p:cNvSpPr/>
            <p:nvPr/>
          </p:nvSpPr>
          <p:spPr>
            <a:xfrm>
              <a:off x="2212253" y="3925820"/>
              <a:ext cx="2487168" cy="1865376"/>
            </a:xfrm>
            <a:custGeom>
              <a:avLst>
                <a:gd name="f0" fmla="val 10800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-270"/>
                <a:gd name="f11" fmla="+- 0 0 -90"/>
                <a:gd name="f12" fmla="*/ f5 1 21600"/>
                <a:gd name="f13" fmla="*/ f6 1 21600"/>
                <a:gd name="f14" fmla="+- f8 0 f7"/>
                <a:gd name="f15" fmla="pin 0 f1 10800"/>
                <a:gd name="f16" fmla="pin 0 f0 216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19"/>
                <a:gd name="f27" fmla="+- 21600 0 f20"/>
                <a:gd name="f28" fmla="*/ 0 f21 1"/>
                <a:gd name="f29" fmla="*/ 21600 f21 1"/>
                <a:gd name="f30" fmla="*/ f19 f12 1"/>
                <a:gd name="f31" fmla="*/ f20 f13 1"/>
                <a:gd name="f32" fmla="+- f24 0 f3"/>
                <a:gd name="f33" fmla="+- f25 0 f3"/>
                <a:gd name="f34" fmla="*/ f27 f19 1"/>
                <a:gd name="f35" fmla="*/ f28 1 f21"/>
                <a:gd name="f36" fmla="*/ f29 1 f21"/>
                <a:gd name="f37" fmla="*/ f26 f12 1"/>
                <a:gd name="f38" fmla="*/ f34 1 10800"/>
                <a:gd name="f39" fmla="*/ f35 f13 1"/>
                <a:gd name="f40" fmla="*/ f35 f12 1"/>
                <a:gd name="f41" fmla="*/ f36 f12 1"/>
                <a:gd name="f42" fmla="+- f20 f38 0"/>
                <a:gd name="f43" fmla="*/ f42 f13 1"/>
              </a:gdLst>
              <a:ahLst>
                <a:ahXY gdRefX="f1" minX="f7" maxX="f9" gdRefY="f0" minY="f7" maxY="f8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0" y="f31"/>
                </a:cxn>
                <a:cxn ang="f33">
                  <a:pos x="f41" y="f31"/>
                </a:cxn>
              </a:cxnLst>
              <a:rect l="f30" t="f39" r="f37" b="f43"/>
              <a:pathLst>
                <a:path w="21600" h="21600">
                  <a:moveTo>
                    <a:pt x="f19" y="f7"/>
                  </a:moveTo>
                  <a:lnTo>
                    <a:pt x="f19" y="f20"/>
                  </a:lnTo>
                  <a:lnTo>
                    <a:pt x="f7" y="f20"/>
                  </a:lnTo>
                  <a:lnTo>
                    <a:pt x="f9" y="f8"/>
                  </a:lnTo>
                  <a:lnTo>
                    <a:pt x="f8" y="f20"/>
                  </a:lnTo>
                  <a:lnTo>
                    <a:pt x="f26" y="f20"/>
                  </a:lnTo>
                  <a:lnTo>
                    <a:pt x="f26" y="f7"/>
                  </a:lnTo>
                  <a:close/>
                </a:path>
              </a:pathLst>
            </a:custGeom>
            <a:solidFill>
              <a:srgbClr val="A93023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49C0B2E9-D474-4645-BBA2-28D3B259EA52}"/>
                </a:ext>
              </a:extLst>
            </p:cNvPr>
            <p:cNvSpPr/>
            <p:nvPr/>
          </p:nvSpPr>
          <p:spPr>
            <a:xfrm>
              <a:off x="4774036" y="3925820"/>
              <a:ext cx="6018525" cy="18653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018530"/>
                <a:gd name="f7" fmla="val 1865376"/>
                <a:gd name="f8" fmla="+- 0 0 -90"/>
                <a:gd name="f9" fmla="*/ f3 1 6018530"/>
                <a:gd name="f10" fmla="*/ f4 1 1865376"/>
                <a:gd name="f11" fmla="+- f7 0 f5"/>
                <a:gd name="f12" fmla="+- f6 0 f5"/>
                <a:gd name="f13" fmla="*/ f8 f0 1"/>
                <a:gd name="f14" fmla="*/ f12 1 6018530"/>
                <a:gd name="f15" fmla="*/ f11 1 1865376"/>
                <a:gd name="f16" fmla="*/ 0 f12 1"/>
                <a:gd name="f17" fmla="*/ 0 f11 1"/>
                <a:gd name="f18" fmla="*/ 6018530 f12 1"/>
                <a:gd name="f19" fmla="*/ 1865376 f11 1"/>
                <a:gd name="f20" fmla="*/ f13 1 f2"/>
                <a:gd name="f21" fmla="*/ f16 1 6018530"/>
                <a:gd name="f22" fmla="*/ f17 1 1865376"/>
                <a:gd name="f23" fmla="*/ f18 1 6018530"/>
                <a:gd name="f24" fmla="*/ f19 1 1865376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018530" h="18653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376933" tIns="0" rIns="376933" bIns="376933" anchor="ctr" anchorCtr="0" compatLnSpc="1">
              <a:noAutofit/>
            </a:bodyPr>
            <a:lstStyle/>
            <a:p>
              <a:pPr marL="0" marR="0" lvl="0" indent="0" algn="l" defTabSz="23558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53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Domniemanie niewinności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8799B50C-FFBE-4CC3-BEF3-90575AE86C08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A0522846-D45C-475C-86B2-519AA986C9D7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07D5A544-F60D-405F-ABDF-D1883EF45456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B761271B-B40F-4F2F-AE50-CD23E4D62277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748BEA03-AF7E-498A-8923-830778F8F51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8A09E443-2A88-4635-B938-FCA573F10166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9ED6B418-D213-4BF1-A476-C2117A03ACD3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F06A54AA-602E-4EE2-94CD-B165B1349E0D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947D7F08-11F4-45E3-AD81-2C839487A0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Zasada domniemania niewinności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E73F3BB5-9BB5-4FA1-9F78-12C46FD02E9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39597" y="353251"/>
            <a:ext cx="10532845" cy="5964109"/>
          </a:xfrm>
        </p:spPr>
        <p:txBody>
          <a:bodyPr/>
          <a:lstStyle/>
          <a:p>
            <a:pPr lvl="0"/>
            <a:r>
              <a:rPr lang="pl-PL">
                <a:solidFill>
                  <a:srgbClr val="FFFFFF"/>
                </a:solidFill>
              </a:rPr>
              <a:t>Oskarżonego uznaje się za niewinnego, dopóki jego wina nie zostanie stwierdzona prawomocnym wyrokiem. 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  <p:pic>
        <p:nvPicPr>
          <p:cNvPr id="12" name="Picture 2" descr="Znalezione obrazy dla zapytania: domniemanie prawne&quot;">
            <a:extLst>
              <a:ext uri="{FF2B5EF4-FFF2-40B4-BE49-F238E27FC236}">
                <a16:creationId xmlns:a16="http://schemas.microsoft.com/office/drawing/2014/main" id="{BC50D1EE-8C13-4BD5-9644-5208DDD3E3D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47733" y="3704371"/>
            <a:ext cx="2615376" cy="261537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56FB6368-D5BE-4FA7-9DAA-C6D6AD32A0EE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941E131-7BF9-4DE4-99B2-D41E21AE09CC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4F2C3FB-2726-49DE-922F-7AE00666FAB4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3F32A61D-215B-441C-9A68-E2789859358B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423A644F-3E32-4CCB-8189-F35D6C57804B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5A23A3F8-E882-4A61-A8CB-F24731B0561E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98E472DB-68CD-4BEA-B02C-B42E77C2921A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AD741D52-05E2-4F39-BC77-7C6C7BFFDCF6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F619711C-274E-4177-BEE5-17B133B2BA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4280" y="620786"/>
            <a:ext cx="11108743" cy="5170410"/>
          </a:xfrm>
        </p:spPr>
        <p:txBody>
          <a:bodyPr/>
          <a:lstStyle/>
          <a:p>
            <a:pPr lvl="0">
              <a:spcBef>
                <a:spcPts val="900"/>
              </a:spcBef>
            </a:pPr>
            <a:r>
              <a:rPr lang="pl-PL" sz="3600">
                <a:solidFill>
                  <a:srgbClr val="FFFFFF"/>
                </a:solidFill>
              </a:rPr>
              <a:t>Art. 5 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 sz="3600">
                <a:solidFill>
                  <a:srgbClr val="FFFFFF"/>
                </a:solidFill>
              </a:rPr>
              <a:t>§ 1.Oskarżonego uważa się za niewinnego, 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 sz="3600" b="1" u="sng">
                <a:solidFill>
                  <a:srgbClr val="FF0000"/>
                </a:solidFill>
              </a:rPr>
              <a:t>dopóki wina jego nie zostanie udowodniona</a:t>
            </a:r>
            <a:br>
              <a:rPr lang="pl-PL" sz="3600" b="1" u="sng">
                <a:solidFill>
                  <a:srgbClr val="FF0000"/>
                </a:solidFill>
              </a:rPr>
            </a:br>
            <a:r>
              <a:rPr lang="pl-PL" sz="3600" b="1" u="sng">
                <a:solidFill>
                  <a:srgbClr val="FF0000"/>
                </a:solidFill>
              </a:rPr>
              <a:t> i stwierdzona prawomocnym wyrokiem.</a:t>
            </a:r>
          </a:p>
          <a:p>
            <a:pPr lvl="0">
              <a:spcBef>
                <a:spcPts val="900"/>
              </a:spcBef>
            </a:pPr>
            <a:r>
              <a:rPr lang="pl-PL" sz="3600">
                <a:solidFill>
                  <a:srgbClr val="FFFFFF"/>
                </a:solidFill>
              </a:rPr>
              <a:t>§2.Wątpliwości, których nie usunięto w 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 sz="3600">
                <a:solidFill>
                  <a:srgbClr val="FFFFFF"/>
                </a:solidFill>
              </a:rPr>
              <a:t>postępowaniu dowodowym, rozstrzyga się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 sz="3600">
                <a:solidFill>
                  <a:srgbClr val="FFFFFF"/>
                </a:solidFill>
              </a:rPr>
              <a:t> na korzyść oskarżonego.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DE314CC7-7266-4D8A-B8FB-5A0135F8E198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239AAAAF-016E-43B8-865D-C15E0BB337FC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2F9720B3-60F7-43B6-9688-664ECFB6CD60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1A1081A9-2085-427D-85F6-B2D958EEDD67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E1CC587E-9206-4866-856A-6280567FEE97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48A5C504-113F-4102-A06F-62C26E10BFF2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C96C1A35-EB74-45FC-AE22-0EDC6BCD4E97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5BEED63F-F2D1-421B-9F66-351316644103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ED87B443-1CB7-4BF6-BFF0-DD1413700C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Koncepcje domniemania niewinności</a:t>
            </a:r>
          </a:p>
        </p:txBody>
      </p:sp>
      <p:grpSp>
        <p:nvGrpSpPr>
          <p:cNvPr id="11" name="Symbol zastępczy zawartości 2">
            <a:extLst>
              <a:ext uri="{FF2B5EF4-FFF2-40B4-BE49-F238E27FC236}">
                <a16:creationId xmlns:a16="http://schemas.microsoft.com/office/drawing/2014/main" id="{E3A634E6-93F5-400A-B313-717DA7095B7A}"/>
              </a:ext>
            </a:extLst>
          </p:cNvPr>
          <p:cNvGrpSpPr/>
          <p:nvPr/>
        </p:nvGrpSpPr>
        <p:grpSpPr>
          <a:xfrm>
            <a:off x="1487445" y="2692395"/>
            <a:ext cx="10015578" cy="3014997"/>
            <a:chOff x="1487445" y="2692395"/>
            <a:chExt cx="10015578" cy="3014997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4EDDC0BB-3239-41EE-B24D-FF834E1C3127}"/>
                </a:ext>
              </a:extLst>
            </p:cNvPr>
            <p:cNvSpPr/>
            <p:nvPr/>
          </p:nvSpPr>
          <p:spPr>
            <a:xfrm>
              <a:off x="1487445" y="2750798"/>
              <a:ext cx="3052578" cy="54720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547200"/>
                <a:gd name="f8" fmla="+- 0 0 -90"/>
                <a:gd name="f9" fmla="*/ f3 1 3052576"/>
                <a:gd name="f10" fmla="*/ f4 1 547200"/>
                <a:gd name="f11" fmla="+- f7 0 f5"/>
                <a:gd name="f12" fmla="+- f6 0 f5"/>
                <a:gd name="f13" fmla="*/ f8 f0 1"/>
                <a:gd name="f14" fmla="*/ f12 1 3052576"/>
                <a:gd name="f15" fmla="*/ f11 1 547200"/>
                <a:gd name="f16" fmla="*/ 0 f12 1"/>
                <a:gd name="f17" fmla="*/ 0 f11 1"/>
                <a:gd name="f18" fmla="*/ 3052576 f12 1"/>
                <a:gd name="f19" fmla="*/ 547200 f11 1"/>
                <a:gd name="f20" fmla="*/ f13 1 f2"/>
                <a:gd name="f21" fmla="*/ f16 1 3052576"/>
                <a:gd name="f22" fmla="*/ f17 1 547200"/>
                <a:gd name="f23" fmla="*/ f18 1 3052576"/>
                <a:gd name="f24" fmla="*/ f19 1 54720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54720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135130" tIns="77211" rIns="135130" bIns="77211" anchor="ctr" anchorCtr="1" compatLnSpc="1">
              <a:noAutofit/>
            </a:bodyPr>
            <a:lstStyle/>
            <a:p>
              <a:pPr marL="0" marR="0" lvl="0" indent="0" algn="ctr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subiektywistyczna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39DFC9E5-76A6-4521-ABBD-F834547A4629}"/>
                </a:ext>
              </a:extLst>
            </p:cNvPr>
            <p:cNvSpPr/>
            <p:nvPr/>
          </p:nvSpPr>
          <p:spPr>
            <a:xfrm>
              <a:off x="1487445" y="3298003"/>
              <a:ext cx="3052578" cy="24093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2409392"/>
                <a:gd name="f8" fmla="+- 0 0 -90"/>
                <a:gd name="f9" fmla="*/ f3 1 3052576"/>
                <a:gd name="f10" fmla="*/ f4 1 2409392"/>
                <a:gd name="f11" fmla="+- f7 0 f5"/>
                <a:gd name="f12" fmla="+- f6 0 f5"/>
                <a:gd name="f13" fmla="*/ f8 f0 1"/>
                <a:gd name="f14" fmla="*/ f12 1 3052576"/>
                <a:gd name="f15" fmla="*/ f11 1 2409392"/>
                <a:gd name="f16" fmla="*/ 0 f12 1"/>
                <a:gd name="f17" fmla="*/ 0 f11 1"/>
                <a:gd name="f18" fmla="*/ 3052576 f12 1"/>
                <a:gd name="f19" fmla="*/ 2409392 f11 1"/>
                <a:gd name="f20" fmla="*/ f13 1 f2"/>
                <a:gd name="f21" fmla="*/ f16 1 3052576"/>
                <a:gd name="f22" fmla="*/ f17 1 2409392"/>
                <a:gd name="f23" fmla="*/ f18 1 3052576"/>
                <a:gd name="f24" fmla="*/ f19 1 2409392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2409392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01342" tIns="101342" rIns="135130" bIns="152019" anchor="t" anchorCtr="0" compatLnSpc="1">
              <a:noAutofit/>
            </a:bodyPr>
            <a:lstStyle/>
            <a:p>
              <a:pPr marL="171450" marR="0" lvl="1" indent="-171450" algn="l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organ procesowy musi być subiektywnie (wewnętrznie) przekonany, że oskarżony jest niewinny</a:t>
              </a: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812397FA-0F93-4354-A2C1-D662B241C707}"/>
                </a:ext>
              </a:extLst>
            </p:cNvPr>
            <p:cNvSpPr/>
            <p:nvPr/>
          </p:nvSpPr>
          <p:spPr>
            <a:xfrm>
              <a:off x="4967377" y="2750798"/>
              <a:ext cx="3052578" cy="54720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547200"/>
                <a:gd name="f8" fmla="+- 0 0 -90"/>
                <a:gd name="f9" fmla="*/ f3 1 3052576"/>
                <a:gd name="f10" fmla="*/ f4 1 547200"/>
                <a:gd name="f11" fmla="+- f7 0 f5"/>
                <a:gd name="f12" fmla="+- f6 0 f5"/>
                <a:gd name="f13" fmla="*/ f8 f0 1"/>
                <a:gd name="f14" fmla="*/ f12 1 3052576"/>
                <a:gd name="f15" fmla="*/ f11 1 547200"/>
                <a:gd name="f16" fmla="*/ 0 f12 1"/>
                <a:gd name="f17" fmla="*/ 0 f11 1"/>
                <a:gd name="f18" fmla="*/ 3052576 f12 1"/>
                <a:gd name="f19" fmla="*/ 547200 f11 1"/>
                <a:gd name="f20" fmla="*/ f13 1 f2"/>
                <a:gd name="f21" fmla="*/ f16 1 3052576"/>
                <a:gd name="f22" fmla="*/ f17 1 547200"/>
                <a:gd name="f23" fmla="*/ f18 1 3052576"/>
                <a:gd name="f24" fmla="*/ f19 1 54720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54720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135130" tIns="77211" rIns="135130" bIns="77211" anchor="ctr" anchorCtr="1" compatLnSpc="1">
              <a:noAutofit/>
            </a:bodyPr>
            <a:lstStyle/>
            <a:p>
              <a:pPr marL="0" marR="0" lvl="0" indent="0" algn="ctr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obiektywistyczna</a:t>
              </a: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0D0DB4DD-694A-4F19-8D6A-7076A2E77B95}"/>
                </a:ext>
              </a:extLst>
            </p:cNvPr>
            <p:cNvSpPr/>
            <p:nvPr/>
          </p:nvSpPr>
          <p:spPr>
            <a:xfrm>
              <a:off x="4967377" y="3298003"/>
              <a:ext cx="3052578" cy="24093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2409392"/>
                <a:gd name="f8" fmla="+- 0 0 -90"/>
                <a:gd name="f9" fmla="*/ f3 1 3052576"/>
                <a:gd name="f10" fmla="*/ f4 1 2409392"/>
                <a:gd name="f11" fmla="+- f7 0 f5"/>
                <a:gd name="f12" fmla="+- f6 0 f5"/>
                <a:gd name="f13" fmla="*/ f8 f0 1"/>
                <a:gd name="f14" fmla="*/ f12 1 3052576"/>
                <a:gd name="f15" fmla="*/ f11 1 2409392"/>
                <a:gd name="f16" fmla="*/ 0 f12 1"/>
                <a:gd name="f17" fmla="*/ 0 f11 1"/>
                <a:gd name="f18" fmla="*/ 3052576 f12 1"/>
                <a:gd name="f19" fmla="*/ 2409392 f11 1"/>
                <a:gd name="f20" fmla="*/ f13 1 f2"/>
                <a:gd name="f21" fmla="*/ f16 1 3052576"/>
                <a:gd name="f22" fmla="*/ f17 1 2409392"/>
                <a:gd name="f23" fmla="*/ f18 1 3052576"/>
                <a:gd name="f24" fmla="*/ f19 1 2409392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2409392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01342" tIns="101342" rIns="135130" bIns="152019" anchor="t" anchorCtr="0" compatLnSpc="1">
              <a:noAutofit/>
            </a:bodyPr>
            <a:lstStyle/>
            <a:p>
              <a:pPr marL="342900" marR="0" lvl="1" indent="-342900" algn="l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nakaz uznawania oskarżonego za niewinnego niezależnie od własnych przekonań</a:t>
              </a:r>
            </a:p>
          </p:txBody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92EFC40F-776B-4BD3-B5E5-248DA1C19193}"/>
                </a:ext>
              </a:extLst>
            </p:cNvPr>
            <p:cNvSpPr/>
            <p:nvPr/>
          </p:nvSpPr>
          <p:spPr>
            <a:xfrm>
              <a:off x="8430009" y="2692395"/>
              <a:ext cx="3052578" cy="54720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547200"/>
                <a:gd name="f8" fmla="+- 0 0 -90"/>
                <a:gd name="f9" fmla="*/ f3 1 3052576"/>
                <a:gd name="f10" fmla="*/ f4 1 547200"/>
                <a:gd name="f11" fmla="+- f7 0 f5"/>
                <a:gd name="f12" fmla="+- f6 0 f5"/>
                <a:gd name="f13" fmla="*/ f8 f0 1"/>
                <a:gd name="f14" fmla="*/ f12 1 3052576"/>
                <a:gd name="f15" fmla="*/ f11 1 547200"/>
                <a:gd name="f16" fmla="*/ 0 f12 1"/>
                <a:gd name="f17" fmla="*/ 0 f11 1"/>
                <a:gd name="f18" fmla="*/ 3052576 f12 1"/>
                <a:gd name="f19" fmla="*/ 547200 f11 1"/>
                <a:gd name="f20" fmla="*/ f13 1 f2"/>
                <a:gd name="f21" fmla="*/ f16 1 3052576"/>
                <a:gd name="f22" fmla="*/ f17 1 547200"/>
                <a:gd name="f23" fmla="*/ f18 1 3052576"/>
                <a:gd name="f24" fmla="*/ f19 1 54720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54720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135130" tIns="77211" rIns="135130" bIns="77211" anchor="ctr" anchorCtr="1" compatLnSpc="1">
              <a:noAutofit/>
            </a:bodyPr>
            <a:lstStyle/>
            <a:p>
              <a:pPr marL="0" marR="0" lvl="0" indent="0" algn="ctr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Humanitarnego sceptyzmu</a:t>
              </a:r>
            </a:p>
          </p:txBody>
        </p:sp>
        <p:sp>
          <p:nvSpPr>
            <p:cNvPr id="17" name="Dowolny kształt: kształt 16">
              <a:extLst>
                <a:ext uri="{FF2B5EF4-FFF2-40B4-BE49-F238E27FC236}">
                  <a16:creationId xmlns:a16="http://schemas.microsoft.com/office/drawing/2014/main" id="{75390F17-D70F-4DCB-BBF0-A1A0303D2855}"/>
                </a:ext>
              </a:extLst>
            </p:cNvPr>
            <p:cNvSpPr/>
            <p:nvPr/>
          </p:nvSpPr>
          <p:spPr>
            <a:xfrm>
              <a:off x="8450445" y="3253426"/>
              <a:ext cx="3052578" cy="24093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2409392"/>
                <a:gd name="f8" fmla="+- 0 0 -90"/>
                <a:gd name="f9" fmla="*/ f3 1 3052576"/>
                <a:gd name="f10" fmla="*/ f4 1 2409392"/>
                <a:gd name="f11" fmla="+- f7 0 f5"/>
                <a:gd name="f12" fmla="+- f6 0 f5"/>
                <a:gd name="f13" fmla="*/ f8 f0 1"/>
                <a:gd name="f14" fmla="*/ f12 1 3052576"/>
                <a:gd name="f15" fmla="*/ f11 1 2409392"/>
                <a:gd name="f16" fmla="*/ 0 f12 1"/>
                <a:gd name="f17" fmla="*/ 0 f11 1"/>
                <a:gd name="f18" fmla="*/ 3052576 f12 1"/>
                <a:gd name="f19" fmla="*/ 2409392 f11 1"/>
                <a:gd name="f20" fmla="*/ f13 1 f2"/>
                <a:gd name="f21" fmla="*/ f16 1 3052576"/>
                <a:gd name="f22" fmla="*/ f17 1 2409392"/>
                <a:gd name="f23" fmla="*/ f18 1 3052576"/>
                <a:gd name="f24" fmla="*/ f19 1 2409392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2409392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01342" tIns="101342" rIns="135130" bIns="152019" anchor="t" anchorCtr="0" compatLnSpc="1">
              <a:noAutofit/>
            </a:bodyPr>
            <a:lstStyle/>
            <a:p>
              <a:pPr marL="171450" marR="0" lvl="1" indent="-171450" algn="l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oskarżonego traktuje się jak niewinnego – niedopuszczalne jest odnoszenie się do niego, jakby jego wina została udowodniona zanim postępowanie zostanie zakończone 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8EFB4A29-7397-4B79-9DA5-41E909C57BE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8062DD97-AF23-4375-B42C-61B8524C826A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278D65F9-3370-4D94-B210-D291D2234927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2EFF0A5D-53CB-4276-84BA-F7843D96236E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9C7D6C04-DBCD-47AD-ADF4-83F88CABE1D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404C3E99-F8F4-47BE-AE0A-C560042BADDD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5C66BE57-587D-4BFB-982C-84CC474A6D00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DB162E34-272E-4DD2-A3D7-B6284432DB73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459290EB-41AE-4519-B839-8FF994EED5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Obowiązki dowodowe oskarżonego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C58C0161-6F6C-4FD4-A069-3ACDC75ABB4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8504" y="1516066"/>
            <a:ext cx="10974519" cy="4275140"/>
          </a:xfrm>
        </p:spPr>
        <p:txBody>
          <a:bodyPr/>
          <a:lstStyle/>
          <a:p>
            <a:pPr lvl="0">
              <a:spcBef>
                <a:spcPts val="800"/>
              </a:spcBef>
            </a:pPr>
            <a:r>
              <a:rPr lang="pl-PL" sz="3200">
                <a:solidFill>
                  <a:srgbClr val="FFFFFF"/>
                </a:solidFill>
              </a:rPr>
              <a:t>art. 74 § 1 k.p.k. – oskarżony </a:t>
            </a:r>
            <a:r>
              <a:rPr lang="pl-PL" sz="3200">
                <a:solidFill>
                  <a:srgbClr val="FF0000"/>
                </a:solidFill>
              </a:rPr>
              <a:t>nie ma obowiązku </a:t>
            </a:r>
            <a:br>
              <a:rPr lang="pl-PL" sz="3200">
                <a:solidFill>
                  <a:srgbClr val="FF0000"/>
                </a:solidFill>
              </a:rPr>
            </a:br>
            <a:r>
              <a:rPr lang="pl-PL" sz="3200">
                <a:solidFill>
                  <a:srgbClr val="FF0000"/>
                </a:solidFill>
              </a:rPr>
              <a:t>dowodzenia swej niewinności </a:t>
            </a:r>
            <a:r>
              <a:rPr lang="pl-PL" sz="3200">
                <a:solidFill>
                  <a:srgbClr val="FFFFFF"/>
                </a:solidFill>
              </a:rPr>
              <a:t>ani dostarczania </a:t>
            </a:r>
            <a:br>
              <a:rPr lang="pl-PL" sz="3200">
                <a:solidFill>
                  <a:srgbClr val="FFFFFF"/>
                </a:solidFill>
              </a:rPr>
            </a:br>
            <a:r>
              <a:rPr lang="pl-PL" sz="3200">
                <a:solidFill>
                  <a:srgbClr val="FFFFFF"/>
                </a:solidFill>
              </a:rPr>
              <a:t>dowodów na swoją niekorzyść </a:t>
            </a:r>
            <a:br>
              <a:rPr lang="pl-PL" sz="3200">
                <a:solidFill>
                  <a:srgbClr val="FFFFFF"/>
                </a:solidFill>
              </a:rPr>
            </a:br>
            <a:r>
              <a:rPr lang="pl-PL" sz="3200">
                <a:solidFill>
                  <a:srgbClr val="FFFFFF"/>
                </a:solidFill>
              </a:rPr>
              <a:t>(zasada </a:t>
            </a:r>
            <a:r>
              <a:rPr lang="pl-PL" sz="3200" i="1">
                <a:solidFill>
                  <a:srgbClr val="FFFFFF"/>
                </a:solidFill>
              </a:rPr>
              <a:t>nemo se ipsum accusare tenetur</a:t>
            </a:r>
            <a:r>
              <a:rPr lang="pl-PL" sz="3200">
                <a:solidFill>
                  <a:srgbClr val="FFFFFF"/>
                </a:solidFill>
              </a:rPr>
              <a:t>) 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F1C1EB7-518F-4EE7-85AC-D85DA38AC46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6D71487-9220-4DB9-AD54-8CA2A513A2A7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D87683EF-F726-4809-A60F-FA96615663AD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D8A9F659-CA95-4BCD-9B23-F48C98E1CFC4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8904612D-A4E7-4C7F-A422-9642F098581A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BC2A0BF1-B822-4FBF-8D82-73AE64AF248F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BE321F39-60F3-4CE8-81F2-3A4075E07A43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E99C3AC5-0F9C-4A6A-925A-C85B51DEB47D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3F00119C-10BC-4F8A-80C2-7B39679D0B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Konsekwencje zasady domniemania niewinności</a:t>
            </a:r>
          </a:p>
        </p:txBody>
      </p:sp>
      <p:grpSp>
        <p:nvGrpSpPr>
          <p:cNvPr id="11" name="Symbol zastępczy zawartości 2">
            <a:extLst>
              <a:ext uri="{FF2B5EF4-FFF2-40B4-BE49-F238E27FC236}">
                <a16:creationId xmlns:a16="http://schemas.microsoft.com/office/drawing/2014/main" id="{EE9293DF-DB78-4D74-B54C-7649BBA4BE1C}"/>
              </a:ext>
            </a:extLst>
          </p:cNvPr>
          <p:cNvGrpSpPr/>
          <p:nvPr/>
        </p:nvGrpSpPr>
        <p:grpSpPr>
          <a:xfrm>
            <a:off x="1430176" y="2136468"/>
            <a:ext cx="6653448" cy="3877293"/>
            <a:chOff x="1430176" y="2136468"/>
            <a:chExt cx="6653448" cy="3877293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87830B99-E9BE-42B9-93FF-123FF59DE99F}"/>
                </a:ext>
              </a:extLst>
            </p:cNvPr>
            <p:cNvSpPr/>
            <p:nvPr/>
          </p:nvSpPr>
          <p:spPr>
            <a:xfrm>
              <a:off x="1430176" y="2136468"/>
              <a:ext cx="3856198" cy="38561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56197"/>
                <a:gd name="f7" fmla="val 1928099"/>
                <a:gd name="f8" fmla="val 863239"/>
                <a:gd name="f9" fmla="val 2992959"/>
                <a:gd name="f10" fmla="val 3856198"/>
                <a:gd name="f11" fmla="+- 0 0 -90"/>
                <a:gd name="f12" fmla="*/ f3 1 3856197"/>
                <a:gd name="f13" fmla="*/ f4 1 3856197"/>
                <a:gd name="f14" fmla="+- f6 0 f5"/>
                <a:gd name="f15" fmla="*/ f11 f0 1"/>
                <a:gd name="f16" fmla="*/ f14 1 3856197"/>
                <a:gd name="f17" fmla="*/ 0 f14 1"/>
                <a:gd name="f18" fmla="*/ 1928099 f14 1"/>
                <a:gd name="f19" fmla="*/ 3856198 f14 1"/>
                <a:gd name="f20" fmla="*/ f15 1 f2"/>
                <a:gd name="f21" fmla="*/ f17 1 3856197"/>
                <a:gd name="f22" fmla="*/ f18 1 3856197"/>
                <a:gd name="f23" fmla="*/ f19 1 3856197"/>
                <a:gd name="f24" fmla="*/ f5 1 f16"/>
                <a:gd name="f25" fmla="*/ f6 1 f16"/>
                <a:gd name="f26" fmla="+- f20 0 f1"/>
                <a:gd name="f27" fmla="*/ f21 1 f16"/>
                <a:gd name="f28" fmla="*/ f22 1 f16"/>
                <a:gd name="f29" fmla="*/ f23 1 f16"/>
                <a:gd name="f30" fmla="*/ f24 f12 1"/>
                <a:gd name="f31" fmla="*/ f25 f12 1"/>
                <a:gd name="f32" fmla="*/ f25 f13 1"/>
                <a:gd name="f33" fmla="*/ f24 f13 1"/>
                <a:gd name="f34" fmla="*/ f27 f12 1"/>
                <a:gd name="f35" fmla="*/ f28 f13 1"/>
                <a:gd name="f36" fmla="*/ f28 f12 1"/>
                <a:gd name="f37" fmla="*/ f27 f13 1"/>
                <a:gd name="f38" fmla="*/ f29 f12 1"/>
                <a:gd name="f39" fmla="*/ f29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4" y="f35"/>
                </a:cxn>
                <a:cxn ang="f26">
                  <a:pos x="f36" y="f37"/>
                </a:cxn>
                <a:cxn ang="f26">
                  <a:pos x="f38" y="f35"/>
                </a:cxn>
                <a:cxn ang="f26">
                  <a:pos x="f36" y="f39"/>
                </a:cxn>
                <a:cxn ang="f26">
                  <a:pos x="f34" y="f35"/>
                </a:cxn>
              </a:cxnLst>
              <a:rect l="f30" t="f33" r="f31" b="f32"/>
              <a:pathLst>
                <a:path w="3856197" h="385619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C24235">
                <a:alpha val="50000"/>
              </a:srgbClr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38481" tIns="454731" rIns="1094326" bIns="454731" anchor="ctr" anchorCtr="1" compatLnSpc="1">
              <a:noAutofit/>
            </a:bodyPr>
            <a:lstStyle/>
            <a:p>
              <a:pPr marL="0" marR="0" lvl="0" indent="0" algn="ctr" defTabSz="13334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000" b="1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To winę należy udowodnić, a nie to, że oskarżony jest niewinny! </a:t>
              </a:r>
              <a:endParaRPr lang="pl-PL" sz="3000" b="0" i="0" u="none" strike="noStrike" kern="1200" cap="none" spc="0" baseline="0">
                <a:solidFill>
                  <a:srgbClr val="FFFFFF"/>
                </a:solidFill>
                <a:uFillTx/>
                <a:latin typeface="Corbel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474EA083-0899-45D4-BD29-1900E71AF756}"/>
                </a:ext>
              </a:extLst>
            </p:cNvPr>
            <p:cNvSpPr/>
            <p:nvPr/>
          </p:nvSpPr>
          <p:spPr>
            <a:xfrm>
              <a:off x="4227426" y="2157563"/>
              <a:ext cx="3856198" cy="38561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56197"/>
                <a:gd name="f7" fmla="val 1928099"/>
                <a:gd name="f8" fmla="val 863239"/>
                <a:gd name="f9" fmla="val 2992959"/>
                <a:gd name="f10" fmla="val 3856198"/>
                <a:gd name="f11" fmla="+- 0 0 -90"/>
                <a:gd name="f12" fmla="*/ f3 1 3856197"/>
                <a:gd name="f13" fmla="*/ f4 1 3856197"/>
                <a:gd name="f14" fmla="+- f6 0 f5"/>
                <a:gd name="f15" fmla="*/ f11 f0 1"/>
                <a:gd name="f16" fmla="*/ f14 1 3856197"/>
                <a:gd name="f17" fmla="*/ 0 f14 1"/>
                <a:gd name="f18" fmla="*/ 1928099 f14 1"/>
                <a:gd name="f19" fmla="*/ 3856198 f14 1"/>
                <a:gd name="f20" fmla="*/ f15 1 f2"/>
                <a:gd name="f21" fmla="*/ f17 1 3856197"/>
                <a:gd name="f22" fmla="*/ f18 1 3856197"/>
                <a:gd name="f23" fmla="*/ f19 1 3856197"/>
                <a:gd name="f24" fmla="*/ f5 1 f16"/>
                <a:gd name="f25" fmla="*/ f6 1 f16"/>
                <a:gd name="f26" fmla="+- f20 0 f1"/>
                <a:gd name="f27" fmla="*/ f21 1 f16"/>
                <a:gd name="f28" fmla="*/ f22 1 f16"/>
                <a:gd name="f29" fmla="*/ f23 1 f16"/>
                <a:gd name="f30" fmla="*/ f24 f12 1"/>
                <a:gd name="f31" fmla="*/ f25 f12 1"/>
                <a:gd name="f32" fmla="*/ f25 f13 1"/>
                <a:gd name="f33" fmla="*/ f24 f13 1"/>
                <a:gd name="f34" fmla="*/ f27 f12 1"/>
                <a:gd name="f35" fmla="*/ f28 f13 1"/>
                <a:gd name="f36" fmla="*/ f28 f12 1"/>
                <a:gd name="f37" fmla="*/ f27 f13 1"/>
                <a:gd name="f38" fmla="*/ f29 f12 1"/>
                <a:gd name="f39" fmla="*/ f29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4" y="f35"/>
                </a:cxn>
                <a:cxn ang="f26">
                  <a:pos x="f36" y="f37"/>
                </a:cxn>
                <a:cxn ang="f26">
                  <a:pos x="f38" y="f35"/>
                </a:cxn>
                <a:cxn ang="f26">
                  <a:pos x="f36" y="f39"/>
                </a:cxn>
                <a:cxn ang="f26">
                  <a:pos x="f34" y="f35"/>
                </a:cxn>
              </a:cxnLst>
              <a:rect l="f30" t="f33" r="f31" b="f32"/>
              <a:pathLst>
                <a:path w="3856197" h="385619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CC1BF">
                <a:alpha val="50000"/>
              </a:srgbClr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94326" tIns="454731" rIns="538481" bIns="454731" anchor="ctr" anchorCtr="1" compatLnSpc="1">
              <a:noAutofit/>
            </a:bodyPr>
            <a:lstStyle/>
            <a:p>
              <a:pPr marL="0" marR="0" lvl="0" indent="0" algn="ctr" defTabSz="13334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000" b="1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To oskarżyciel ma obowiązek udowodnić winę. </a:t>
              </a:r>
              <a:endParaRPr lang="pl-PL" sz="3000" b="0" i="0" u="none" strike="noStrike" kern="1200" cap="none" spc="0" baseline="0">
                <a:solidFill>
                  <a:srgbClr val="FFFFFF"/>
                </a:solidFill>
                <a:uFillTx/>
                <a:latin typeface="Corbel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5FD841AF-1516-4E33-81AD-9ED30A568768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1A956F02-FEA6-4CE5-8D02-1963969A5500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6EED95C-F8FA-456B-A17C-DBBC7AFB9465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66E54807-152F-4AEF-B19C-772F0D6CE34F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A2533004-A60D-4CBE-8718-289156D4888B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302D3048-8759-436E-944D-8263D3B01BCC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D6804F3A-13E6-45C7-B745-A65B235E8B5B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88C94F02-D584-4535-9BFD-500EF060627E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6EB57E76-A4F9-468F-8811-67EE61570A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Obowiązki procesowe oskarżonego</a:t>
            </a:r>
          </a:p>
        </p:txBody>
      </p:sp>
      <p:grpSp>
        <p:nvGrpSpPr>
          <p:cNvPr id="11" name="Grupa 3">
            <a:extLst>
              <a:ext uri="{FF2B5EF4-FFF2-40B4-BE49-F238E27FC236}">
                <a16:creationId xmlns:a16="http://schemas.microsoft.com/office/drawing/2014/main" id="{3B968277-0697-4F82-9F5B-E789DAC78E8F}"/>
              </a:ext>
            </a:extLst>
          </p:cNvPr>
          <p:cNvGrpSpPr/>
          <p:nvPr/>
        </p:nvGrpSpPr>
        <p:grpSpPr>
          <a:xfrm>
            <a:off x="1292623" y="1973412"/>
            <a:ext cx="6420642" cy="4298950"/>
            <a:chOff x="1292623" y="1973412"/>
            <a:chExt cx="6420642" cy="4298950"/>
          </a:xfrm>
        </p:grpSpPr>
        <p:sp>
          <p:nvSpPr>
            <p:cNvPr id="12" name="Romb 5">
              <a:extLst>
                <a:ext uri="{FF2B5EF4-FFF2-40B4-BE49-F238E27FC236}">
                  <a16:creationId xmlns:a16="http://schemas.microsoft.com/office/drawing/2014/main" id="{77870CC8-5FC7-4188-9A1E-0E2A81E55703}"/>
                </a:ext>
              </a:extLst>
            </p:cNvPr>
            <p:cNvSpPr/>
            <p:nvPr/>
          </p:nvSpPr>
          <p:spPr>
            <a:xfrm>
              <a:off x="2198290" y="1978176"/>
              <a:ext cx="4275140" cy="4275140"/>
            </a:xfrm>
            <a:custGeom>
              <a:avLst/>
              <a:gdLst>
                <a:gd name="f0" fmla="val w"/>
                <a:gd name="f1" fmla="val h"/>
                <a:gd name="f2" fmla="val ss"/>
                <a:gd name="f3" fmla="val 0"/>
                <a:gd name="f4" fmla="abs f0"/>
                <a:gd name="f5" fmla="abs f1"/>
                <a:gd name="f6" fmla="abs f2"/>
                <a:gd name="f7" fmla="?: f4 f0 1"/>
                <a:gd name="f8" fmla="?: f5 f1 1"/>
                <a:gd name="f9" fmla="?: f6 f2 1"/>
                <a:gd name="f10" fmla="*/ f7 1 21600"/>
                <a:gd name="f11" fmla="*/ f8 1 21600"/>
                <a:gd name="f12" fmla="*/ 21600 f7 1"/>
                <a:gd name="f13" fmla="*/ 21600 f8 1"/>
                <a:gd name="f14" fmla="min f11 f10"/>
                <a:gd name="f15" fmla="*/ f12 1 f9"/>
                <a:gd name="f16" fmla="*/ f13 1 f9"/>
                <a:gd name="f17" fmla="val f15"/>
                <a:gd name="f18" fmla="val f16"/>
                <a:gd name="f19" fmla="*/ f3 f14 1"/>
                <a:gd name="f20" fmla="+- f18 0 f3"/>
                <a:gd name="f21" fmla="+- f17 0 f3"/>
                <a:gd name="f22" fmla="*/ f17 f14 1"/>
                <a:gd name="f23" fmla="*/ f18 f14 1"/>
                <a:gd name="f24" fmla="*/ f20 1 2"/>
                <a:gd name="f25" fmla="*/ f20 1 4"/>
                <a:gd name="f26" fmla="*/ f21 1 2"/>
                <a:gd name="f27" fmla="*/ f21 1 4"/>
                <a:gd name="f28" fmla="*/ f21 3 1"/>
                <a:gd name="f29" fmla="*/ f20 3 1"/>
                <a:gd name="f30" fmla="+- f3 f24 0"/>
                <a:gd name="f31" fmla="+- f3 f26 0"/>
                <a:gd name="f32" fmla="*/ f28 1 4"/>
                <a:gd name="f33" fmla="*/ f29 1 4"/>
                <a:gd name="f34" fmla="*/ f27 f14 1"/>
                <a:gd name="f35" fmla="*/ f25 f14 1"/>
                <a:gd name="f36" fmla="*/ f32 f14 1"/>
                <a:gd name="f37" fmla="*/ f33 f14 1"/>
                <a:gd name="f38" fmla="*/ f30 f14 1"/>
                <a:gd name="f39" fmla="*/ f3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5" r="f36" b="f37"/>
              <a:pathLst>
                <a:path>
                  <a:moveTo>
                    <a:pt x="f19" y="f38"/>
                  </a:moveTo>
                  <a:lnTo>
                    <a:pt x="f39" y="f19"/>
                  </a:lnTo>
                  <a:lnTo>
                    <a:pt x="f22" y="f38"/>
                  </a:lnTo>
                  <a:lnTo>
                    <a:pt x="f39" y="f23"/>
                  </a:lnTo>
                  <a:close/>
                </a:path>
              </a:pathLst>
            </a:custGeom>
            <a:solidFill>
              <a:srgbClr val="CDE3F8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Dowolny kształt: kształt 6">
              <a:extLst>
                <a:ext uri="{FF2B5EF4-FFF2-40B4-BE49-F238E27FC236}">
                  <a16:creationId xmlns:a16="http://schemas.microsoft.com/office/drawing/2014/main" id="{2A2645E6-920B-47CE-A297-11F5F7F49809}"/>
                </a:ext>
              </a:extLst>
            </p:cNvPr>
            <p:cNvSpPr/>
            <p:nvPr/>
          </p:nvSpPr>
          <p:spPr>
            <a:xfrm>
              <a:off x="1292623" y="1973412"/>
              <a:ext cx="2979106" cy="207820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67303"/>
                <a:gd name="f7" fmla="val 277889"/>
                <a:gd name="f8" fmla="val 124415"/>
                <a:gd name="f9" fmla="val 1389414"/>
                <a:gd name="f10" fmla="val 1542888"/>
                <a:gd name="f11" fmla="+- 0 0 -90"/>
                <a:gd name="f12" fmla="*/ f3 1 1667303"/>
                <a:gd name="f13" fmla="*/ f4 1 1667303"/>
                <a:gd name="f14" fmla="+- f6 0 f5"/>
                <a:gd name="f15" fmla="*/ f11 f0 1"/>
                <a:gd name="f16" fmla="*/ f14 1 1667303"/>
                <a:gd name="f17" fmla="*/ 0 f14 1"/>
                <a:gd name="f18" fmla="*/ 277889 f14 1"/>
                <a:gd name="f19" fmla="*/ 1389414 f14 1"/>
                <a:gd name="f20" fmla="*/ 1667303 f14 1"/>
                <a:gd name="f21" fmla="*/ f15 1 f2"/>
                <a:gd name="f22" fmla="*/ f17 1 1667303"/>
                <a:gd name="f23" fmla="*/ f18 1 1667303"/>
                <a:gd name="f24" fmla="*/ f19 1 1667303"/>
                <a:gd name="f25" fmla="*/ f20 1 1667303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1667303" h="166730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23297" tIns="123297" rIns="123297" bIns="123297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Zawiadomienie</a:t>
              </a: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o każdej zmianie miejsca swojego zamieszkania lub pobytu trwającego dłużej niż 7 dni, </a:t>
              </a:r>
              <a:r>
                <a:rPr lang="pl-PL" sz="1400" b="1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w tym także z powodu pozbawienia wolności w innej sprawie, </a:t>
              </a:r>
              <a:endPara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endParaRPr>
            </a:p>
          </p:txBody>
        </p:sp>
        <p:sp>
          <p:nvSpPr>
            <p:cNvPr id="14" name="Dowolny kształt: kształt 7">
              <a:extLst>
                <a:ext uri="{FF2B5EF4-FFF2-40B4-BE49-F238E27FC236}">
                  <a16:creationId xmlns:a16="http://schemas.microsoft.com/office/drawing/2014/main" id="{2850E54B-2CD1-4E31-A372-408F23E69054}"/>
                </a:ext>
              </a:extLst>
            </p:cNvPr>
            <p:cNvSpPr/>
            <p:nvPr/>
          </p:nvSpPr>
          <p:spPr>
            <a:xfrm>
              <a:off x="4399983" y="1973412"/>
              <a:ext cx="3313282" cy="207820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67303"/>
                <a:gd name="f7" fmla="val 277889"/>
                <a:gd name="f8" fmla="val 124415"/>
                <a:gd name="f9" fmla="val 1389414"/>
                <a:gd name="f10" fmla="val 1542888"/>
                <a:gd name="f11" fmla="+- 0 0 -90"/>
                <a:gd name="f12" fmla="*/ f3 1 1667303"/>
                <a:gd name="f13" fmla="*/ f4 1 1667303"/>
                <a:gd name="f14" fmla="+- f6 0 f5"/>
                <a:gd name="f15" fmla="*/ f11 f0 1"/>
                <a:gd name="f16" fmla="*/ f14 1 1667303"/>
                <a:gd name="f17" fmla="*/ 0 f14 1"/>
                <a:gd name="f18" fmla="*/ 277889 f14 1"/>
                <a:gd name="f19" fmla="*/ 1389414 f14 1"/>
                <a:gd name="f20" fmla="*/ 1667303 f14 1"/>
                <a:gd name="f21" fmla="*/ f15 1 f2"/>
                <a:gd name="f22" fmla="*/ f17 1 1667303"/>
                <a:gd name="f23" fmla="*/ f18 1 1667303"/>
                <a:gd name="f24" fmla="*/ f19 1 1667303"/>
                <a:gd name="f25" fmla="*/ f20 1 1667303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1667303" h="166730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23297" tIns="123297" rIns="123297" bIns="123297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1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Zawiadomienie o każdej zmianie danych umożliwiających kontaktowanie się, wskazanych w art. 213 § 1, </a:t>
              </a: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endParaRPr>
            </a:p>
          </p:txBody>
        </p:sp>
        <p:sp>
          <p:nvSpPr>
            <p:cNvPr id="15" name="Dowolny kształt: kształt 8">
              <a:extLst>
                <a:ext uri="{FF2B5EF4-FFF2-40B4-BE49-F238E27FC236}">
                  <a16:creationId xmlns:a16="http://schemas.microsoft.com/office/drawing/2014/main" id="{1C41A99E-9708-4022-AC78-617E39BDBABE}"/>
                </a:ext>
              </a:extLst>
            </p:cNvPr>
            <p:cNvSpPr/>
            <p:nvPr/>
          </p:nvSpPr>
          <p:spPr>
            <a:xfrm>
              <a:off x="2604430" y="4179868"/>
              <a:ext cx="3504053" cy="209249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67303"/>
                <a:gd name="f7" fmla="val 277889"/>
                <a:gd name="f8" fmla="val 124415"/>
                <a:gd name="f9" fmla="val 1389414"/>
                <a:gd name="f10" fmla="val 1542888"/>
                <a:gd name="f11" fmla="+- 0 0 -90"/>
                <a:gd name="f12" fmla="*/ f3 1 1667303"/>
                <a:gd name="f13" fmla="*/ f4 1 1667303"/>
                <a:gd name="f14" fmla="+- f6 0 f5"/>
                <a:gd name="f15" fmla="*/ f11 f0 1"/>
                <a:gd name="f16" fmla="*/ f14 1 1667303"/>
                <a:gd name="f17" fmla="*/ 0 f14 1"/>
                <a:gd name="f18" fmla="*/ 277889 f14 1"/>
                <a:gd name="f19" fmla="*/ 1389414 f14 1"/>
                <a:gd name="f20" fmla="*/ 1667303 f14 1"/>
                <a:gd name="f21" fmla="*/ f15 1 f2"/>
                <a:gd name="f22" fmla="*/ f17 1 1667303"/>
                <a:gd name="f23" fmla="*/ f18 1 1667303"/>
                <a:gd name="f24" fmla="*/ f19 1 1667303"/>
                <a:gd name="f25" fmla="*/ f20 1 1667303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1667303" h="166730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23297" tIns="123297" rIns="123297" bIns="123297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stawianie się na </a:t>
              </a:r>
              <a:r>
                <a:rPr lang="pl-PL" sz="2400" b="1" i="0" u="sng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każde</a:t>
              </a: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wezwanie w toku postępowania karnego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6E6DE0D-538E-4DA8-A3B3-EC7325ABFB21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B3D2E23A-5375-4157-A421-02D99BA5A652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4ED82D31-9CF9-4F03-94E5-744B94808124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1B924C0A-F686-4246-9D09-7B2F4451BC23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CC83F334-F62D-4F3B-BC31-CE7D730504FA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3F5AF79E-713D-4438-B25F-00526489B445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62FE99A0-F6E7-45CF-BE1F-4E0CFBCF057C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69AF972C-B594-4173-BF3C-5892A7E544C2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095B995B-65B6-45F6-8BF6-E86EE0796098}"/>
              </a:ext>
            </a:extLst>
          </p:cNvPr>
          <p:cNvGrpSpPr/>
          <p:nvPr/>
        </p:nvGrpSpPr>
        <p:grpSpPr>
          <a:xfrm>
            <a:off x="177695" y="619432"/>
            <a:ext cx="8436080" cy="5073447"/>
            <a:chOff x="177695" y="619432"/>
            <a:chExt cx="8436080" cy="5073447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F4FB984D-FE9B-4426-959C-39D44E4AE6D5}"/>
                </a:ext>
              </a:extLst>
            </p:cNvPr>
            <p:cNvSpPr/>
            <p:nvPr/>
          </p:nvSpPr>
          <p:spPr>
            <a:xfrm>
              <a:off x="3214682" y="1126778"/>
              <a:ext cx="5399093" cy="405875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058756"/>
                <a:gd name="f7" fmla="val 5399089"/>
                <a:gd name="f8" fmla="val 899867"/>
                <a:gd name="f9" fmla="val 4499222"/>
                <a:gd name="f10" fmla="val 4996205"/>
                <a:gd name="f11" fmla="val 3831076"/>
                <a:gd name="f12" fmla="val 5399088"/>
                <a:gd name="f13" fmla="val 3550218"/>
                <a:gd name="f14" fmla="val 1"/>
                <a:gd name="f15" fmla="val 402884"/>
                <a:gd name="f16" fmla="+- 0 0 -90"/>
                <a:gd name="f17" fmla="*/ f3 1 4058756"/>
                <a:gd name="f18" fmla="*/ f4 1 5399089"/>
                <a:gd name="f19" fmla="+- f7 0 f5"/>
                <a:gd name="f20" fmla="+- f6 0 f5"/>
                <a:gd name="f21" fmla="*/ f16 f0 1"/>
                <a:gd name="f22" fmla="*/ f20 1 4058756"/>
                <a:gd name="f23" fmla="*/ f19 1 5399089"/>
                <a:gd name="f24" fmla="*/ 676473 f20 1"/>
                <a:gd name="f25" fmla="*/ 0 f19 1"/>
                <a:gd name="f26" fmla="*/ 3382283 f20 1"/>
                <a:gd name="f27" fmla="*/ 4058756 f20 1"/>
                <a:gd name="f28" fmla="*/ 676473 f19 1"/>
                <a:gd name="f29" fmla="*/ 5399089 f19 1"/>
                <a:gd name="f30" fmla="*/ 0 f20 1"/>
                <a:gd name="f31" fmla="*/ f21 1 f2"/>
                <a:gd name="f32" fmla="*/ f24 1 4058756"/>
                <a:gd name="f33" fmla="*/ f25 1 5399089"/>
                <a:gd name="f34" fmla="*/ f26 1 4058756"/>
                <a:gd name="f35" fmla="*/ f27 1 4058756"/>
                <a:gd name="f36" fmla="*/ f28 1 5399089"/>
                <a:gd name="f37" fmla="*/ f29 1 5399089"/>
                <a:gd name="f38" fmla="*/ f30 1 4058756"/>
                <a:gd name="f39" fmla="*/ f5 1 f22"/>
                <a:gd name="f40" fmla="*/ f6 1 f22"/>
                <a:gd name="f41" fmla="*/ f5 1 f23"/>
                <a:gd name="f42" fmla="*/ f7 1 f23"/>
                <a:gd name="f43" fmla="+- f31 0 f1"/>
                <a:gd name="f44" fmla="*/ f32 1 f22"/>
                <a:gd name="f45" fmla="*/ f33 1 f23"/>
                <a:gd name="f46" fmla="*/ f34 1 f22"/>
                <a:gd name="f47" fmla="*/ f35 1 f22"/>
                <a:gd name="f48" fmla="*/ f36 1 f23"/>
                <a:gd name="f49" fmla="*/ f37 1 f23"/>
                <a:gd name="f50" fmla="*/ f38 1 f22"/>
                <a:gd name="f51" fmla="*/ f39 f17 1"/>
                <a:gd name="f52" fmla="*/ f40 f17 1"/>
                <a:gd name="f53" fmla="*/ f42 f18 1"/>
                <a:gd name="f54" fmla="*/ f41 f18 1"/>
                <a:gd name="f55" fmla="*/ f44 f17 1"/>
                <a:gd name="f56" fmla="*/ f45 f18 1"/>
                <a:gd name="f57" fmla="*/ f46 f17 1"/>
                <a:gd name="f58" fmla="*/ f47 f17 1"/>
                <a:gd name="f59" fmla="*/ f48 f18 1"/>
                <a:gd name="f60" fmla="*/ f49 f18 1"/>
                <a:gd name="f61" fmla="*/ f50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5" y="f56"/>
                </a:cxn>
                <a:cxn ang="f43">
                  <a:pos x="f57" y="f56"/>
                </a:cxn>
                <a:cxn ang="f43">
                  <a:pos x="f58" y="f59"/>
                </a:cxn>
                <a:cxn ang="f43">
                  <a:pos x="f58" y="f60"/>
                </a:cxn>
                <a:cxn ang="f43">
                  <a:pos x="f58" y="f60"/>
                </a:cxn>
                <a:cxn ang="f43">
                  <a:pos x="f61" y="f60"/>
                </a:cxn>
                <a:cxn ang="f43">
                  <a:pos x="f61" y="f60"/>
                </a:cxn>
                <a:cxn ang="f43">
                  <a:pos x="f61" y="f59"/>
                </a:cxn>
                <a:cxn ang="f43">
                  <a:pos x="f55" y="f56"/>
                </a:cxn>
              </a:cxnLst>
              <a:rect l="f51" t="f54" r="f52" b="f53"/>
              <a:pathLst>
                <a:path w="4058756" h="5399089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02870" tIns="249567" rIns="301002" bIns="249567" anchor="ctr" anchorCtr="0" compatLnSpc="1">
              <a:noAutofit/>
            </a:bodyPr>
            <a:lstStyle/>
            <a:p>
              <a:pPr marL="228600" marR="0" lvl="1" indent="-228600" algn="l" defTabSz="12001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może odmówić składania wyjaśnień, odpowiedzi na pytanie (art. 175 § 1 k.p.k.) </a:t>
              </a:r>
              <a:b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bez podania  przyczyny</a:t>
              </a:r>
            </a:p>
            <a:p>
              <a:pPr marL="228600" marR="0" lvl="1" indent="-228600" algn="l" defTabSz="12001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 uprawnieniach z art. 74 § 1 i 175 § 1 k.p.k. należy go pouczyć przed pierwszym przesłuchaniem </a:t>
              </a:r>
              <a:b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- art. 300 § 1 k.p.k. </a:t>
              </a: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F13648A3-D510-4383-B0AF-32A18FB93862}"/>
                </a:ext>
              </a:extLst>
            </p:cNvPr>
            <p:cNvSpPr/>
            <p:nvPr/>
          </p:nvSpPr>
          <p:spPr>
            <a:xfrm>
              <a:off x="177695" y="619432"/>
              <a:ext cx="3036987" cy="507344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36987"/>
                <a:gd name="f7" fmla="val 5073445"/>
                <a:gd name="f8" fmla="val 506175"/>
                <a:gd name="f9" fmla="val 226622"/>
                <a:gd name="f10" fmla="val 2530812"/>
                <a:gd name="f11" fmla="val 2810365"/>
                <a:gd name="f12" fmla="val 4567270"/>
                <a:gd name="f13" fmla="val 4846823"/>
                <a:gd name="f14" fmla="+- 0 0 -90"/>
                <a:gd name="f15" fmla="*/ f3 1 3036987"/>
                <a:gd name="f16" fmla="*/ f4 1 5073445"/>
                <a:gd name="f17" fmla="+- f7 0 f5"/>
                <a:gd name="f18" fmla="+- f6 0 f5"/>
                <a:gd name="f19" fmla="*/ f14 f0 1"/>
                <a:gd name="f20" fmla="*/ f18 1 3036987"/>
                <a:gd name="f21" fmla="*/ f17 1 5073445"/>
                <a:gd name="f22" fmla="*/ 0 f18 1"/>
                <a:gd name="f23" fmla="*/ 506175 f17 1"/>
                <a:gd name="f24" fmla="*/ 506175 f18 1"/>
                <a:gd name="f25" fmla="*/ 0 f17 1"/>
                <a:gd name="f26" fmla="*/ 2530812 f18 1"/>
                <a:gd name="f27" fmla="*/ 3036987 f18 1"/>
                <a:gd name="f28" fmla="*/ 4567270 f17 1"/>
                <a:gd name="f29" fmla="*/ 5073445 f17 1"/>
                <a:gd name="f30" fmla="*/ f19 1 f2"/>
                <a:gd name="f31" fmla="*/ f22 1 3036987"/>
                <a:gd name="f32" fmla="*/ f23 1 5073445"/>
                <a:gd name="f33" fmla="*/ f24 1 3036987"/>
                <a:gd name="f34" fmla="*/ f25 1 5073445"/>
                <a:gd name="f35" fmla="*/ f26 1 3036987"/>
                <a:gd name="f36" fmla="*/ f27 1 3036987"/>
                <a:gd name="f37" fmla="*/ f28 1 5073445"/>
                <a:gd name="f38" fmla="*/ f29 1 5073445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3036987" h="5073445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66364" tIns="207303" rIns="266364" bIns="207303" anchor="ctr" anchorCtr="1" compatLnSpc="1">
              <a:noAutofit/>
            </a:bodyPr>
            <a:lstStyle/>
            <a:p>
              <a:pPr marL="0" marR="0" lvl="0" indent="0" algn="ct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1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Nie można zmusić oskarżonego do dostarczania dowodów dla niego niekorzystnych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57DB11D9-3DD7-4ACB-8C29-B58875862687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D0BEADB2-98FE-47D7-85E7-13FB163CBA33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13A511D6-AC47-4CA6-BB38-EC1C08BA2BA1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05D50371-8696-4C01-A716-14A679FE319A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B5D2EF85-F6B5-4794-B301-45DDA262D83C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3D13D473-D4DA-4EDD-9B08-5A260741B22B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477B058-4ABE-46B8-86A8-505ADDE18C1D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0FAAAB97-0B24-43CD-8F05-E38476C2FE40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FDC620AF-AA25-443D-A49B-5621E4DB5E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Strony postępowania</a:t>
            </a:r>
          </a:p>
        </p:txBody>
      </p:sp>
      <p:grpSp>
        <p:nvGrpSpPr>
          <p:cNvPr id="11" name="Symbol zastępczy zawartości 3">
            <a:extLst>
              <a:ext uri="{FF2B5EF4-FFF2-40B4-BE49-F238E27FC236}">
                <a16:creationId xmlns:a16="http://schemas.microsoft.com/office/drawing/2014/main" id="{1E9E6462-0689-4737-9445-657003DB5D78}"/>
              </a:ext>
            </a:extLst>
          </p:cNvPr>
          <p:cNvGrpSpPr/>
          <p:nvPr/>
        </p:nvGrpSpPr>
        <p:grpSpPr>
          <a:xfrm>
            <a:off x="2422007" y="2065702"/>
            <a:ext cx="4266865" cy="3318678"/>
            <a:chOff x="2422007" y="2065702"/>
            <a:chExt cx="4266865" cy="3318678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81A8BF54-5815-46C5-B83D-ED83180CAEA5}"/>
                </a:ext>
              </a:extLst>
            </p:cNvPr>
            <p:cNvSpPr/>
            <p:nvPr/>
          </p:nvSpPr>
          <p:spPr>
            <a:xfrm>
              <a:off x="2422007" y="2065702"/>
              <a:ext cx="1896383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896384"/>
                <a:gd name="f7" fmla="val 948192"/>
                <a:gd name="f8" fmla="val 94819"/>
                <a:gd name="f9" fmla="val 42452"/>
                <a:gd name="f10" fmla="val 1801565"/>
                <a:gd name="f11" fmla="val 1853932"/>
                <a:gd name="f12" fmla="val 853373"/>
                <a:gd name="f13" fmla="val 905740"/>
                <a:gd name="f14" fmla="+- 0 0 -90"/>
                <a:gd name="f15" fmla="*/ f3 1 1896384"/>
                <a:gd name="f16" fmla="*/ f4 1 948192"/>
                <a:gd name="f17" fmla="+- f7 0 f5"/>
                <a:gd name="f18" fmla="+- f6 0 f5"/>
                <a:gd name="f19" fmla="*/ f14 f0 1"/>
                <a:gd name="f20" fmla="*/ f18 1 1896384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801565 f18 1"/>
                <a:gd name="f27" fmla="*/ 1896384 f18 1"/>
                <a:gd name="f28" fmla="*/ 853373 f17 1"/>
                <a:gd name="f29" fmla="*/ 948192 f17 1"/>
                <a:gd name="f30" fmla="*/ f19 1 f2"/>
                <a:gd name="f31" fmla="*/ f22 1 1896384"/>
                <a:gd name="f32" fmla="*/ f23 1 948192"/>
                <a:gd name="f33" fmla="*/ f24 1 1896384"/>
                <a:gd name="f34" fmla="*/ f25 1 948192"/>
                <a:gd name="f35" fmla="*/ f26 1 1896384"/>
                <a:gd name="f36" fmla="*/ f27 1 1896384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896384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0640" tIns="96350" rIns="130640" bIns="96350" anchor="ctr" anchorCtr="1" compatLnSpc="1">
              <a:noAutofit/>
            </a:bodyPr>
            <a:lstStyle/>
            <a:p>
              <a:pPr marL="0" marR="0" lvl="0" indent="0" algn="ctr" defTabSz="24003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5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PP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AD4E49C3-EFB7-4ABB-89C1-5856E27F9942}"/>
                </a:ext>
              </a:extLst>
            </p:cNvPr>
            <p:cNvSpPr/>
            <p:nvPr/>
          </p:nvSpPr>
          <p:spPr>
            <a:xfrm>
              <a:off x="2611645" y="3013898"/>
              <a:ext cx="189637" cy="7111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9638"/>
                <a:gd name="f4" fmla="val 711144"/>
                <a:gd name="f5" fmla="*/ f0 1 189638"/>
                <a:gd name="f6" fmla="*/ f1 1 711144"/>
                <a:gd name="f7" fmla="+- f4 0 f2"/>
                <a:gd name="f8" fmla="+- f3 0 f2"/>
                <a:gd name="f9" fmla="*/ f8 1 189638"/>
                <a:gd name="f10" fmla="*/ f7 1 711144"/>
                <a:gd name="f11" fmla="*/ 0 1 f9"/>
                <a:gd name="f12" fmla="*/ 189638 1 f9"/>
                <a:gd name="f13" fmla="*/ 0 1 f10"/>
                <a:gd name="f14" fmla="*/ 711144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189638" h="711144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5873" cap="rnd">
              <a:solidFill>
                <a:srgbClr val="2488B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836660FC-AB0D-4039-8BBA-F04FC9B78051}"/>
                </a:ext>
              </a:extLst>
            </p:cNvPr>
            <p:cNvSpPr/>
            <p:nvPr/>
          </p:nvSpPr>
          <p:spPr>
            <a:xfrm>
              <a:off x="2801282" y="3250938"/>
              <a:ext cx="1517108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17107"/>
                <a:gd name="f7" fmla="val 948192"/>
                <a:gd name="f8" fmla="val 94819"/>
                <a:gd name="f9" fmla="val 42452"/>
                <a:gd name="f10" fmla="val 1422288"/>
                <a:gd name="f11" fmla="val 1474655"/>
                <a:gd name="f12" fmla="val 853373"/>
                <a:gd name="f13" fmla="val 905740"/>
                <a:gd name="f14" fmla="+- 0 0 -90"/>
                <a:gd name="f15" fmla="*/ f3 1 1517107"/>
                <a:gd name="f16" fmla="*/ f4 1 948192"/>
                <a:gd name="f17" fmla="+- f7 0 f5"/>
                <a:gd name="f18" fmla="+- f6 0 f5"/>
                <a:gd name="f19" fmla="*/ f14 f0 1"/>
                <a:gd name="f20" fmla="*/ f18 1 1517107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422288 f18 1"/>
                <a:gd name="f27" fmla="*/ 1517107 f18 1"/>
                <a:gd name="f28" fmla="*/ 853373 f17 1"/>
                <a:gd name="f29" fmla="*/ 948192 f17 1"/>
                <a:gd name="f30" fmla="*/ f19 1 f2"/>
                <a:gd name="f31" fmla="*/ f22 1 1517107"/>
                <a:gd name="f32" fmla="*/ f23 1 948192"/>
                <a:gd name="f33" fmla="*/ f24 1 1517107"/>
                <a:gd name="f34" fmla="*/ f25 1 948192"/>
                <a:gd name="f35" fmla="*/ f26 1 1517107"/>
                <a:gd name="f36" fmla="*/ f27 1 1517107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517107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62060" tIns="50630" rIns="62060" bIns="506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pokrzywdzony</a:t>
              </a: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FD33E1EE-444D-487B-AFBE-C28BCA269038}"/>
                </a:ext>
              </a:extLst>
            </p:cNvPr>
            <p:cNvSpPr/>
            <p:nvPr/>
          </p:nvSpPr>
          <p:spPr>
            <a:xfrm>
              <a:off x="2611645" y="3013898"/>
              <a:ext cx="189637" cy="18963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9638"/>
                <a:gd name="f4" fmla="val 1896384"/>
                <a:gd name="f5" fmla="*/ f0 1 189638"/>
                <a:gd name="f6" fmla="*/ f1 1 1896384"/>
                <a:gd name="f7" fmla="+- f4 0 f2"/>
                <a:gd name="f8" fmla="+- f3 0 f2"/>
                <a:gd name="f9" fmla="*/ f8 1 189638"/>
                <a:gd name="f10" fmla="*/ f7 1 1896384"/>
                <a:gd name="f11" fmla="*/ 0 1 f9"/>
                <a:gd name="f12" fmla="*/ 189638 1 f9"/>
                <a:gd name="f13" fmla="*/ 0 1 f10"/>
                <a:gd name="f14" fmla="*/ 1896384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189638" h="1896384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5873" cap="rnd">
              <a:solidFill>
                <a:srgbClr val="2488B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76918B9D-727C-4808-8976-87782BF802F8}"/>
                </a:ext>
              </a:extLst>
            </p:cNvPr>
            <p:cNvSpPr/>
            <p:nvPr/>
          </p:nvSpPr>
          <p:spPr>
            <a:xfrm>
              <a:off x="2801282" y="4436184"/>
              <a:ext cx="1517108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17107"/>
                <a:gd name="f7" fmla="val 948192"/>
                <a:gd name="f8" fmla="val 94819"/>
                <a:gd name="f9" fmla="val 42452"/>
                <a:gd name="f10" fmla="val 1422288"/>
                <a:gd name="f11" fmla="val 1474655"/>
                <a:gd name="f12" fmla="val 853373"/>
                <a:gd name="f13" fmla="val 905740"/>
                <a:gd name="f14" fmla="+- 0 0 -90"/>
                <a:gd name="f15" fmla="*/ f3 1 1517107"/>
                <a:gd name="f16" fmla="*/ f4 1 948192"/>
                <a:gd name="f17" fmla="+- f7 0 f5"/>
                <a:gd name="f18" fmla="+- f6 0 f5"/>
                <a:gd name="f19" fmla="*/ f14 f0 1"/>
                <a:gd name="f20" fmla="*/ f18 1 1517107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422288 f18 1"/>
                <a:gd name="f27" fmla="*/ 1517107 f18 1"/>
                <a:gd name="f28" fmla="*/ 853373 f17 1"/>
                <a:gd name="f29" fmla="*/ 948192 f17 1"/>
                <a:gd name="f30" fmla="*/ f19 1 f2"/>
                <a:gd name="f31" fmla="*/ f22 1 1517107"/>
                <a:gd name="f32" fmla="*/ f23 1 948192"/>
                <a:gd name="f33" fmla="*/ f24 1 1517107"/>
                <a:gd name="f34" fmla="*/ f25 1 948192"/>
                <a:gd name="f35" fmla="*/ f26 1 1517107"/>
                <a:gd name="f36" fmla="*/ f27 1 1517107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517107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62060" tIns="50630" rIns="62060" bIns="506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podejrzany</a:t>
              </a:r>
            </a:p>
          </p:txBody>
        </p:sp>
        <p:sp>
          <p:nvSpPr>
            <p:cNvPr id="17" name="Dowolny kształt: kształt 16">
              <a:extLst>
                <a:ext uri="{FF2B5EF4-FFF2-40B4-BE49-F238E27FC236}">
                  <a16:creationId xmlns:a16="http://schemas.microsoft.com/office/drawing/2014/main" id="{D4F5B296-AA1A-4A7E-ACE6-CD571A55AA09}"/>
                </a:ext>
              </a:extLst>
            </p:cNvPr>
            <p:cNvSpPr/>
            <p:nvPr/>
          </p:nvSpPr>
          <p:spPr>
            <a:xfrm>
              <a:off x="4792489" y="2065702"/>
              <a:ext cx="1896383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896384"/>
                <a:gd name="f7" fmla="val 948192"/>
                <a:gd name="f8" fmla="val 94819"/>
                <a:gd name="f9" fmla="val 42452"/>
                <a:gd name="f10" fmla="val 1801565"/>
                <a:gd name="f11" fmla="val 1853932"/>
                <a:gd name="f12" fmla="val 853373"/>
                <a:gd name="f13" fmla="val 905740"/>
                <a:gd name="f14" fmla="+- 0 0 -90"/>
                <a:gd name="f15" fmla="*/ f3 1 1896384"/>
                <a:gd name="f16" fmla="*/ f4 1 948192"/>
                <a:gd name="f17" fmla="+- f7 0 f5"/>
                <a:gd name="f18" fmla="+- f6 0 f5"/>
                <a:gd name="f19" fmla="*/ f14 f0 1"/>
                <a:gd name="f20" fmla="*/ f18 1 1896384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801565 f18 1"/>
                <a:gd name="f27" fmla="*/ 1896384 f18 1"/>
                <a:gd name="f28" fmla="*/ 853373 f17 1"/>
                <a:gd name="f29" fmla="*/ 948192 f17 1"/>
                <a:gd name="f30" fmla="*/ f19 1 f2"/>
                <a:gd name="f31" fmla="*/ f22 1 1896384"/>
                <a:gd name="f32" fmla="*/ f23 1 948192"/>
                <a:gd name="f33" fmla="*/ f24 1 1896384"/>
                <a:gd name="f34" fmla="*/ f25 1 948192"/>
                <a:gd name="f35" fmla="*/ f26 1 1896384"/>
                <a:gd name="f36" fmla="*/ f27 1 1896384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896384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0640" tIns="96350" rIns="130640" bIns="96350" anchor="ctr" anchorCtr="1" compatLnSpc="1">
              <a:noAutofit/>
            </a:bodyPr>
            <a:lstStyle/>
            <a:p>
              <a:pPr marL="0" marR="0" lvl="0" indent="0" algn="ctr" defTabSz="24003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5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PS</a:t>
              </a:r>
            </a:p>
          </p:txBody>
        </p:sp>
        <p:sp>
          <p:nvSpPr>
            <p:cNvPr id="18" name="Dowolny kształt: kształt 17">
              <a:extLst>
                <a:ext uri="{FF2B5EF4-FFF2-40B4-BE49-F238E27FC236}">
                  <a16:creationId xmlns:a16="http://schemas.microsoft.com/office/drawing/2014/main" id="{B2335E1C-60FA-4C8F-AF1E-61415BDFAA80}"/>
                </a:ext>
              </a:extLst>
            </p:cNvPr>
            <p:cNvSpPr/>
            <p:nvPr/>
          </p:nvSpPr>
          <p:spPr>
            <a:xfrm>
              <a:off x="4982126" y="3013898"/>
              <a:ext cx="189637" cy="7111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9638"/>
                <a:gd name="f4" fmla="val 711144"/>
                <a:gd name="f5" fmla="*/ f0 1 189638"/>
                <a:gd name="f6" fmla="*/ f1 1 711144"/>
                <a:gd name="f7" fmla="+- f4 0 f2"/>
                <a:gd name="f8" fmla="+- f3 0 f2"/>
                <a:gd name="f9" fmla="*/ f8 1 189638"/>
                <a:gd name="f10" fmla="*/ f7 1 711144"/>
                <a:gd name="f11" fmla="*/ 0 1 f9"/>
                <a:gd name="f12" fmla="*/ 189638 1 f9"/>
                <a:gd name="f13" fmla="*/ 0 1 f10"/>
                <a:gd name="f14" fmla="*/ 711144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189638" h="711144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5873" cap="rnd">
              <a:solidFill>
                <a:srgbClr val="2488B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Dowolny kształt: kształt 18">
              <a:extLst>
                <a:ext uri="{FF2B5EF4-FFF2-40B4-BE49-F238E27FC236}">
                  <a16:creationId xmlns:a16="http://schemas.microsoft.com/office/drawing/2014/main" id="{36AF52FE-61F3-4170-BEDB-8A040C976993}"/>
                </a:ext>
              </a:extLst>
            </p:cNvPr>
            <p:cNvSpPr/>
            <p:nvPr/>
          </p:nvSpPr>
          <p:spPr>
            <a:xfrm>
              <a:off x="5171764" y="3250938"/>
              <a:ext cx="1517108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17107"/>
                <a:gd name="f7" fmla="val 948192"/>
                <a:gd name="f8" fmla="val 94819"/>
                <a:gd name="f9" fmla="val 42452"/>
                <a:gd name="f10" fmla="val 1422288"/>
                <a:gd name="f11" fmla="val 1474655"/>
                <a:gd name="f12" fmla="val 853373"/>
                <a:gd name="f13" fmla="val 905740"/>
                <a:gd name="f14" fmla="+- 0 0 -90"/>
                <a:gd name="f15" fmla="*/ f3 1 1517107"/>
                <a:gd name="f16" fmla="*/ f4 1 948192"/>
                <a:gd name="f17" fmla="+- f7 0 f5"/>
                <a:gd name="f18" fmla="+- f6 0 f5"/>
                <a:gd name="f19" fmla="*/ f14 f0 1"/>
                <a:gd name="f20" fmla="*/ f18 1 1517107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422288 f18 1"/>
                <a:gd name="f27" fmla="*/ 1517107 f18 1"/>
                <a:gd name="f28" fmla="*/ 853373 f17 1"/>
                <a:gd name="f29" fmla="*/ 948192 f17 1"/>
                <a:gd name="f30" fmla="*/ f19 1 f2"/>
                <a:gd name="f31" fmla="*/ f22 1 1517107"/>
                <a:gd name="f32" fmla="*/ f23 1 948192"/>
                <a:gd name="f33" fmla="*/ f24 1 1517107"/>
                <a:gd name="f34" fmla="*/ f25 1 948192"/>
                <a:gd name="f35" fmla="*/ f26 1 1517107"/>
                <a:gd name="f36" fmla="*/ f27 1 1517107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517107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62060" tIns="50630" rIns="62060" bIns="506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oskarżyciel</a:t>
              </a:r>
            </a:p>
          </p:txBody>
        </p:sp>
        <p:sp>
          <p:nvSpPr>
            <p:cNvPr id="20" name="Dowolny kształt: kształt 19">
              <a:extLst>
                <a:ext uri="{FF2B5EF4-FFF2-40B4-BE49-F238E27FC236}">
                  <a16:creationId xmlns:a16="http://schemas.microsoft.com/office/drawing/2014/main" id="{1208E119-E364-4408-9F54-2D241602D1A0}"/>
                </a:ext>
              </a:extLst>
            </p:cNvPr>
            <p:cNvSpPr/>
            <p:nvPr/>
          </p:nvSpPr>
          <p:spPr>
            <a:xfrm>
              <a:off x="4982126" y="3013898"/>
              <a:ext cx="189637" cy="18963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9638"/>
                <a:gd name="f4" fmla="val 1896384"/>
                <a:gd name="f5" fmla="*/ f0 1 189638"/>
                <a:gd name="f6" fmla="*/ f1 1 1896384"/>
                <a:gd name="f7" fmla="+- f4 0 f2"/>
                <a:gd name="f8" fmla="+- f3 0 f2"/>
                <a:gd name="f9" fmla="*/ f8 1 189638"/>
                <a:gd name="f10" fmla="*/ f7 1 1896384"/>
                <a:gd name="f11" fmla="*/ 0 1 f9"/>
                <a:gd name="f12" fmla="*/ 189638 1 f9"/>
                <a:gd name="f13" fmla="*/ 0 1 f10"/>
                <a:gd name="f14" fmla="*/ 1896384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189638" h="1896384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5873" cap="rnd">
              <a:solidFill>
                <a:srgbClr val="2488B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1" name="Dowolny kształt: kształt 20">
              <a:extLst>
                <a:ext uri="{FF2B5EF4-FFF2-40B4-BE49-F238E27FC236}">
                  <a16:creationId xmlns:a16="http://schemas.microsoft.com/office/drawing/2014/main" id="{F04588FB-672B-4CFE-A6DD-C4180748ADE2}"/>
                </a:ext>
              </a:extLst>
            </p:cNvPr>
            <p:cNvSpPr/>
            <p:nvPr/>
          </p:nvSpPr>
          <p:spPr>
            <a:xfrm>
              <a:off x="5171764" y="4436184"/>
              <a:ext cx="1517108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17107"/>
                <a:gd name="f7" fmla="val 948192"/>
                <a:gd name="f8" fmla="val 94819"/>
                <a:gd name="f9" fmla="val 42452"/>
                <a:gd name="f10" fmla="val 1422288"/>
                <a:gd name="f11" fmla="val 1474655"/>
                <a:gd name="f12" fmla="val 853373"/>
                <a:gd name="f13" fmla="val 905740"/>
                <a:gd name="f14" fmla="+- 0 0 -90"/>
                <a:gd name="f15" fmla="*/ f3 1 1517107"/>
                <a:gd name="f16" fmla="*/ f4 1 948192"/>
                <a:gd name="f17" fmla="+- f7 0 f5"/>
                <a:gd name="f18" fmla="+- f6 0 f5"/>
                <a:gd name="f19" fmla="*/ f14 f0 1"/>
                <a:gd name="f20" fmla="*/ f18 1 1517107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422288 f18 1"/>
                <a:gd name="f27" fmla="*/ 1517107 f18 1"/>
                <a:gd name="f28" fmla="*/ 853373 f17 1"/>
                <a:gd name="f29" fmla="*/ 948192 f17 1"/>
                <a:gd name="f30" fmla="*/ f19 1 f2"/>
                <a:gd name="f31" fmla="*/ f22 1 1517107"/>
                <a:gd name="f32" fmla="*/ f23 1 948192"/>
                <a:gd name="f33" fmla="*/ f24 1 1517107"/>
                <a:gd name="f34" fmla="*/ f25 1 948192"/>
                <a:gd name="f35" fmla="*/ f26 1 1517107"/>
                <a:gd name="f36" fmla="*/ f27 1 1517107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517107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62060" tIns="50630" rIns="62060" bIns="506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oskarżony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81E23ECC-1B0E-402B-81D2-B969897F7FD0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0C900C7A-458D-48C5-BC0B-199076AA4975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A2232A5B-A62B-4A45-92BD-1F5999A2C041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B38AA0AC-F7B2-4990-BCD2-BE09023CA640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EC132990-7F13-43BD-BAAC-643CB7B9698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5D265F32-9D6B-491C-8D52-DABFC75C437A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B12BC50-9EE6-4DF5-8E11-613D820633C6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653F342F-FFE3-4C2B-83F3-0EF092575A52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96F94E1E-9C6A-460B-961A-7B15561262AE}"/>
              </a:ext>
            </a:extLst>
          </p:cNvPr>
          <p:cNvGrpSpPr/>
          <p:nvPr/>
        </p:nvGrpSpPr>
        <p:grpSpPr>
          <a:xfrm>
            <a:off x="143158" y="1550849"/>
            <a:ext cx="8854794" cy="3226743"/>
            <a:chOff x="143158" y="1550849"/>
            <a:chExt cx="8854794" cy="3226743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7820351E-BF73-4DD6-8BD4-42E2670DFD2E}"/>
                </a:ext>
              </a:extLst>
            </p:cNvPr>
            <p:cNvSpPr/>
            <p:nvPr/>
          </p:nvSpPr>
          <p:spPr>
            <a:xfrm>
              <a:off x="143158" y="1843869"/>
              <a:ext cx="2532165" cy="262456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32170"/>
                <a:gd name="f7" fmla="val 2624567"/>
                <a:gd name="f8" fmla="val 253217"/>
                <a:gd name="f9" fmla="val 113369"/>
                <a:gd name="f10" fmla="val 2278953"/>
                <a:gd name="f11" fmla="val 2418801"/>
                <a:gd name="f12" fmla="val 2371350"/>
                <a:gd name="f13" fmla="val 2511198"/>
                <a:gd name="f14" fmla="+- 0 0 -90"/>
                <a:gd name="f15" fmla="*/ f3 1 2532170"/>
                <a:gd name="f16" fmla="*/ f4 1 2624567"/>
                <a:gd name="f17" fmla="+- f7 0 f5"/>
                <a:gd name="f18" fmla="+- f6 0 f5"/>
                <a:gd name="f19" fmla="*/ f14 f0 1"/>
                <a:gd name="f20" fmla="*/ f18 1 2532170"/>
                <a:gd name="f21" fmla="*/ f17 1 2624567"/>
                <a:gd name="f22" fmla="*/ 0 f18 1"/>
                <a:gd name="f23" fmla="*/ 253217 f17 1"/>
                <a:gd name="f24" fmla="*/ 253217 f18 1"/>
                <a:gd name="f25" fmla="*/ 0 f17 1"/>
                <a:gd name="f26" fmla="*/ 2278953 f18 1"/>
                <a:gd name="f27" fmla="*/ 2532170 f18 1"/>
                <a:gd name="f28" fmla="*/ 2371350 f17 1"/>
                <a:gd name="f29" fmla="*/ 2624567 f17 1"/>
                <a:gd name="f30" fmla="*/ f19 1 f2"/>
                <a:gd name="f31" fmla="*/ f22 1 2532170"/>
                <a:gd name="f32" fmla="*/ f23 1 2624567"/>
                <a:gd name="f33" fmla="*/ f24 1 2532170"/>
                <a:gd name="f34" fmla="*/ f25 1 2624567"/>
                <a:gd name="f35" fmla="*/ f26 1 2532170"/>
                <a:gd name="f36" fmla="*/ f27 1 2532170"/>
                <a:gd name="f37" fmla="*/ f28 1 2624567"/>
                <a:gd name="f38" fmla="*/ f29 1 262456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532170" h="262456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42746" tIns="142746" rIns="142746" bIns="142746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Oskarżony ma jednak obowiązek „znoszenia” niektórych czynności, które mogą dostarczyć organom procesowym</a:t>
              </a:r>
              <a:b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dowodów go obciążających.</a:t>
              </a: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64ED8206-F9E8-4599-8610-510925C3C524}"/>
                </a:ext>
              </a:extLst>
            </p:cNvPr>
            <p:cNvSpPr/>
            <p:nvPr/>
          </p:nvSpPr>
          <p:spPr>
            <a:xfrm rot="5294">
              <a:off x="3077267" y="2574768"/>
              <a:ext cx="852111" cy="11692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52110"/>
                <a:gd name="f7" fmla="val 1169289"/>
                <a:gd name="f8" fmla="val 233858"/>
                <a:gd name="f9" fmla="val 426055"/>
                <a:gd name="f10" fmla="val 584645"/>
                <a:gd name="f11" fmla="val 935431"/>
                <a:gd name="f12" fmla="+- 0 0 -90"/>
                <a:gd name="f13" fmla="*/ f3 1 852110"/>
                <a:gd name="f14" fmla="*/ f4 1 1169289"/>
                <a:gd name="f15" fmla="+- f7 0 f5"/>
                <a:gd name="f16" fmla="+- f6 0 f5"/>
                <a:gd name="f17" fmla="*/ f12 f0 1"/>
                <a:gd name="f18" fmla="*/ f16 1 852110"/>
                <a:gd name="f19" fmla="*/ f15 1 1169289"/>
                <a:gd name="f20" fmla="*/ 0 f16 1"/>
                <a:gd name="f21" fmla="*/ 233858 f15 1"/>
                <a:gd name="f22" fmla="*/ 426055 f16 1"/>
                <a:gd name="f23" fmla="*/ 0 f15 1"/>
                <a:gd name="f24" fmla="*/ 852110 f16 1"/>
                <a:gd name="f25" fmla="*/ 584645 f15 1"/>
                <a:gd name="f26" fmla="*/ 1169289 f15 1"/>
                <a:gd name="f27" fmla="*/ 935431 f15 1"/>
                <a:gd name="f28" fmla="*/ f17 1 f2"/>
                <a:gd name="f29" fmla="*/ f20 1 852110"/>
                <a:gd name="f30" fmla="*/ f21 1 1169289"/>
                <a:gd name="f31" fmla="*/ f22 1 852110"/>
                <a:gd name="f32" fmla="*/ f23 1 1169289"/>
                <a:gd name="f33" fmla="*/ f24 1 852110"/>
                <a:gd name="f34" fmla="*/ f25 1 1169289"/>
                <a:gd name="f35" fmla="*/ f26 1 1169289"/>
                <a:gd name="f36" fmla="*/ f27 1 1169289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852110" h="1169289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ADD2F4"/>
            </a:solidFill>
            <a:ln cap="flat">
              <a:noFill/>
              <a:prstDash val="solid"/>
            </a:ln>
          </p:spPr>
          <p:txBody>
            <a:bodyPr vert="horz" wrap="square" lIns="0" tIns="233857" rIns="255629" bIns="233857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400" b="0" i="0" u="none" strike="noStrike" kern="1200" cap="none" spc="0" baseline="0">
                <a:solidFill>
                  <a:srgbClr val="FFFFFF"/>
                </a:solidFill>
                <a:uFillTx/>
                <a:latin typeface="Corbel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EBE1CD47-A36D-4B3A-BAB8-35D92DC88EC1}"/>
                </a:ext>
              </a:extLst>
            </p:cNvPr>
            <p:cNvSpPr/>
            <p:nvPr/>
          </p:nvSpPr>
          <p:spPr>
            <a:xfrm>
              <a:off x="4283077" y="1550849"/>
              <a:ext cx="4714875" cy="322674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714875"/>
                <a:gd name="f7" fmla="val 3226742"/>
                <a:gd name="f8" fmla="val 322674"/>
                <a:gd name="f9" fmla="val 144466"/>
                <a:gd name="f10" fmla="val 4392201"/>
                <a:gd name="f11" fmla="val 4570409"/>
                <a:gd name="f12" fmla="val 2904068"/>
                <a:gd name="f13" fmla="val 3082276"/>
                <a:gd name="f14" fmla="+- 0 0 -90"/>
                <a:gd name="f15" fmla="*/ f3 1 4714875"/>
                <a:gd name="f16" fmla="*/ f4 1 3226742"/>
                <a:gd name="f17" fmla="+- f7 0 f5"/>
                <a:gd name="f18" fmla="+- f6 0 f5"/>
                <a:gd name="f19" fmla="*/ f14 f0 1"/>
                <a:gd name="f20" fmla="*/ f18 1 4714875"/>
                <a:gd name="f21" fmla="*/ f17 1 3226742"/>
                <a:gd name="f22" fmla="*/ 0 f18 1"/>
                <a:gd name="f23" fmla="*/ 322674 f17 1"/>
                <a:gd name="f24" fmla="*/ 322674 f18 1"/>
                <a:gd name="f25" fmla="*/ 0 f17 1"/>
                <a:gd name="f26" fmla="*/ 4392201 f18 1"/>
                <a:gd name="f27" fmla="*/ 4714875 f18 1"/>
                <a:gd name="f28" fmla="*/ 2904068 f17 1"/>
                <a:gd name="f29" fmla="*/ 3226742 f17 1"/>
                <a:gd name="f30" fmla="*/ f19 1 f2"/>
                <a:gd name="f31" fmla="*/ f22 1 4714875"/>
                <a:gd name="f32" fmla="*/ f23 1 3226742"/>
                <a:gd name="f33" fmla="*/ f24 1 4714875"/>
                <a:gd name="f34" fmla="*/ f25 1 3226742"/>
                <a:gd name="f35" fmla="*/ f26 1 4714875"/>
                <a:gd name="f36" fmla="*/ f27 1 4714875"/>
                <a:gd name="f37" fmla="*/ f28 1 3226742"/>
                <a:gd name="f38" fmla="*/ f29 1 322674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714875" h="322674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63092" tIns="163092" rIns="163092" bIns="163092" anchor="t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Zgodnie z art. 74 § 2 k.p.k. ma on obowiązek poddać się: </a:t>
              </a:r>
            </a:p>
            <a:p>
              <a:pPr marL="114300" marR="0" lvl="1" indent="-11430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oględzinom zewnętrznym ciała</a:t>
              </a:r>
              <a:r>
                <a:rPr lang="pl-PL" sz="1400" b="1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 </a:t>
              </a: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oraz innym badaniom niepołączonym z naruszeniem integralności ciała; np. </a:t>
              </a:r>
              <a:b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pobranie odcisków palców, fotografowanie; </a:t>
              </a:r>
            </a:p>
            <a:p>
              <a:pPr marL="114300" marR="0" lvl="1" indent="-11430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badaniom psychologicznym i psychiatrycznym </a:t>
              </a: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oraz badaniom połączonym z dokonaniem zabiegów na jego ciele, z wyjątkiem chirurgicznych, pod warunkiem, że są wykonywane przez uprawnionego pracownika służby zdrowia i nie zagrażają jego zdrowiu; np. pobranie krwi</a:t>
              </a:r>
            </a:p>
            <a:p>
              <a:pPr marL="114300" marR="0" lvl="1" indent="-11430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pobraniu przez funkcjonariusza Policji wymazu ze śluzówki policzków,</a:t>
              </a:r>
              <a:r>
                <a:rPr lang="pl-PL" sz="14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 </a:t>
              </a: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jeżeli jest to nieodzowne i nie zachodzi obawa, że zagrażałoby to zdrowiu oskarżonego 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CB30A38-991C-419C-BB75-97178536AAD9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26D27091-D239-4AFF-8FDB-75DA2F62B023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9BEA9BD-F374-440F-866E-DD28347BF491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A4BA0F64-62CF-42BE-9567-6F166EE330FA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5FB0DF1C-419F-4505-8FA3-173EAF38B034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7EB9105C-A68B-4C4C-9B10-B90A32AB92FA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2D37C66-342B-4A83-A572-433E94C63F67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4F8794DF-3C0B-4DD0-8DB3-3F3E7D914F5F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339B0139-74E6-46F2-AA6A-68D58544A8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24465" y="373623"/>
            <a:ext cx="6715435" cy="5417582"/>
          </a:xfrm>
        </p:spPr>
        <p:txBody>
          <a:bodyPr/>
          <a:lstStyle/>
          <a:p>
            <a:pPr lvl="0"/>
            <a:r>
              <a:rPr lang="pl-PL">
                <a:solidFill>
                  <a:srgbClr val="FFFFFF"/>
                </a:solidFill>
              </a:rPr>
              <a:t>Organ procesowy wzywa do poddania się powyższym obowiązkom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 b="1">
                <a:solidFill>
                  <a:srgbClr val="C00000"/>
                </a:solidFill>
              </a:rPr>
              <a:t>dobrowolnie. </a:t>
            </a:r>
          </a:p>
          <a:p>
            <a:pPr lvl="0"/>
            <a:r>
              <a:rPr lang="pl-PL">
                <a:solidFill>
                  <a:srgbClr val="FFFFFF"/>
                </a:solidFill>
              </a:rPr>
              <a:t>W razie odmowy oskarżonego można zatrzymać i przymusowo doprowadzić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albo stosować </a:t>
            </a:r>
            <a:r>
              <a:rPr lang="pl-PL" b="1">
                <a:solidFill>
                  <a:srgbClr val="FF0000"/>
                </a:solidFill>
              </a:rPr>
              <a:t>środki przymusu bezpośredniego. 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5333B55-7183-4B49-A367-45C1D958070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CC9ED58-7984-4C64-AB73-8BE95B863215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1EAC41AA-3CA5-48A4-B556-74F434B8050B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ACA80625-30C1-4F76-BC7F-D3FBEFA9236D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5B1A24EA-28C1-4356-818B-FF442A07CCF8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BE63CC39-1EF2-4AD9-9045-9EF1276B43A4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C43A6BFD-9340-491D-884D-E87FFB6DC52D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81120F19-1E6D-413F-BB46-B2BBA8C65305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0437A979-87F9-4ED0-83E2-A053057F860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4280" y="620786"/>
            <a:ext cx="11108743" cy="5170410"/>
          </a:xfrm>
        </p:spPr>
        <p:txBody>
          <a:bodyPr/>
          <a:lstStyle/>
          <a:p>
            <a:pPr lvl="0">
              <a:lnSpc>
                <a:spcPct val="90000"/>
              </a:lnSpc>
            </a:pPr>
            <a:endParaRPr lang="pl-PL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</a:pPr>
            <a:r>
              <a:rPr lang="pl-PL" sz="4400">
                <a:solidFill>
                  <a:srgbClr val="FFFFFF"/>
                </a:solidFill>
              </a:rPr>
              <a:t>PRAWO DO OBRONY</a:t>
            </a:r>
          </a:p>
          <a:p>
            <a:pPr lvl="0">
              <a:lnSpc>
                <a:spcPct val="90000"/>
              </a:lnSpc>
            </a:pPr>
            <a:endParaRPr lang="pl-PL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</a:pPr>
            <a:r>
              <a:rPr lang="pl-PL">
                <a:solidFill>
                  <a:srgbClr val="FFFFFF"/>
                </a:solidFill>
              </a:rPr>
              <a:t>Art. 6 kpk – Oskarżonemu przysługuje </a:t>
            </a:r>
            <a:r>
              <a:rPr lang="pl-PL" b="1">
                <a:solidFill>
                  <a:srgbClr val="FF0000"/>
                </a:solidFill>
              </a:rPr>
              <a:t>prawo do obrony</a:t>
            </a:r>
            <a:r>
              <a:rPr lang="pl-PL">
                <a:solidFill>
                  <a:srgbClr val="FFFFFF"/>
                </a:solidFill>
              </a:rPr>
              <a:t>,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 w tym prawo do korzystania z pomocy </a:t>
            </a:r>
            <a:r>
              <a:rPr lang="pl-PL" b="1">
                <a:solidFill>
                  <a:srgbClr val="FF0000"/>
                </a:solidFill>
              </a:rPr>
              <a:t>obrońcy</a:t>
            </a:r>
            <a:r>
              <a:rPr lang="pl-PL">
                <a:solidFill>
                  <a:srgbClr val="FFFFFF"/>
                </a:solidFill>
              </a:rPr>
              <a:t>,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 o czym należy go pouczyć.</a:t>
            </a:r>
          </a:p>
          <a:p>
            <a:pPr lvl="0">
              <a:lnSpc>
                <a:spcPct val="90000"/>
              </a:lnSpc>
            </a:pPr>
            <a:endParaRPr lang="pl-PL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</a:pPr>
            <a:r>
              <a:rPr lang="pl-PL">
                <a:solidFill>
                  <a:srgbClr val="FFFFFF"/>
                </a:solidFill>
              </a:rPr>
              <a:t>Art. 42 ust. 2 Konstytucji – </a:t>
            </a:r>
            <a:r>
              <a:rPr lang="pl-PL" b="1">
                <a:solidFill>
                  <a:srgbClr val="FF0000"/>
                </a:solidFill>
              </a:rPr>
              <a:t>Każdy</a:t>
            </a:r>
            <a:r>
              <a:rPr lang="pl-PL">
                <a:solidFill>
                  <a:srgbClr val="FFFFFF"/>
                </a:solidFill>
              </a:rPr>
              <a:t> przeciwko komu prowadzone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jest postępowanie karne, ma prawo do obrony we </a:t>
            </a:r>
            <a:r>
              <a:rPr lang="pl-PL" b="1">
                <a:solidFill>
                  <a:srgbClr val="FF0000"/>
                </a:solidFill>
              </a:rPr>
              <a:t>wszystkich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stadiach postępowania</a:t>
            </a:r>
            <a:r>
              <a:rPr lang="pl-PL">
                <a:solidFill>
                  <a:srgbClr val="FFFFFF"/>
                </a:solidFill>
              </a:rPr>
              <a:t>. Może on w szczególności </a:t>
            </a:r>
            <a:r>
              <a:rPr lang="pl-PL" b="1">
                <a:solidFill>
                  <a:srgbClr val="FF0000"/>
                </a:solidFill>
              </a:rPr>
              <a:t>wybrać</a:t>
            </a:r>
            <a:r>
              <a:rPr lang="pl-PL">
                <a:solidFill>
                  <a:srgbClr val="FFFFFF"/>
                </a:solidFill>
              </a:rPr>
              <a:t>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obrońcę lub na zasadach określonych w ustawie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korzystać z obrońcy </a:t>
            </a:r>
            <a:r>
              <a:rPr lang="pl-PL" b="1">
                <a:solidFill>
                  <a:srgbClr val="FF0000"/>
                </a:solidFill>
              </a:rPr>
              <a:t>z</a:t>
            </a:r>
            <a:r>
              <a:rPr lang="pl-PL">
                <a:solidFill>
                  <a:srgbClr val="FFFFFF"/>
                </a:solidFill>
              </a:rPr>
              <a:t> </a:t>
            </a:r>
            <a:r>
              <a:rPr lang="pl-PL" b="1">
                <a:solidFill>
                  <a:srgbClr val="FF0000"/>
                </a:solidFill>
              </a:rPr>
              <a:t>urzędu</a:t>
            </a:r>
            <a:endParaRPr lang="pl-PL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</a:pPr>
            <a:endParaRPr lang="pl-PL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</a:pPr>
            <a:endParaRPr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3A48831B-CC15-494E-B1C4-A5C29F4EA8D5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C331953F-FBA0-409B-A356-69BC67CE444A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ECF80FE7-B688-4F1F-8405-6CCAFA3929E8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D5A7703B-1C76-4D20-8126-DF47EDD894D1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3CC0B553-E7EF-44B1-B4B1-14D94B9E239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D26E86C6-FCFC-444D-AF69-D8F20DF11EB0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DAAFB980-051A-4B0A-9792-56D616BE64D5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78D34C4F-4D16-4DFE-8B6A-BC7B36B92ADF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512C9207-6CF8-47D7-B5CE-FC47C4A97D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Prawo do obrony –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znaczenie materialne i formalne</a:t>
            </a:r>
          </a:p>
        </p:txBody>
      </p:sp>
      <p:grpSp>
        <p:nvGrpSpPr>
          <p:cNvPr id="11" name="Symbol zastępczy zawartości 2">
            <a:extLst>
              <a:ext uri="{FF2B5EF4-FFF2-40B4-BE49-F238E27FC236}">
                <a16:creationId xmlns:a16="http://schemas.microsoft.com/office/drawing/2014/main" id="{3D2537CB-CCCF-44F5-81BF-769B650AFD23}"/>
              </a:ext>
            </a:extLst>
          </p:cNvPr>
          <p:cNvGrpSpPr/>
          <p:nvPr/>
        </p:nvGrpSpPr>
        <p:grpSpPr>
          <a:xfrm>
            <a:off x="1332957" y="1927125"/>
            <a:ext cx="6346859" cy="3841458"/>
            <a:chOff x="1332957" y="1927125"/>
            <a:chExt cx="6346859" cy="3841458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C42A2F89-AB27-41A9-91BA-D79C1A31C730}"/>
                </a:ext>
              </a:extLst>
            </p:cNvPr>
            <p:cNvSpPr/>
            <p:nvPr/>
          </p:nvSpPr>
          <p:spPr>
            <a:xfrm>
              <a:off x="2123355" y="2584012"/>
              <a:ext cx="4742380" cy="255028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val 16670"/>
                <a:gd name="f8" fmla="abs f3"/>
                <a:gd name="f9" fmla="abs f4"/>
                <a:gd name="f10" fmla="abs f5"/>
                <a:gd name="f11" fmla="?: f8 f3 1"/>
                <a:gd name="f12" fmla="?: f9 f4 1"/>
                <a:gd name="f13" fmla="?: f10 f5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6 f18 1"/>
                <a:gd name="f24" fmla="+- f22 0 f6"/>
                <a:gd name="f25" fmla="+- f21 0 f6"/>
                <a:gd name="f26" fmla="*/ f21 f18 1"/>
                <a:gd name="f27" fmla="*/ f22 f18 1"/>
                <a:gd name="f28" fmla="min f25 f24"/>
                <a:gd name="f29" fmla="*/ f28 f6 1"/>
                <a:gd name="f30" fmla="*/ f28 f7 1"/>
                <a:gd name="f31" fmla="*/ f29 1 100000"/>
                <a:gd name="f32" fmla="*/ f30 1 100000"/>
                <a:gd name="f33" fmla="+- f22 0 f31"/>
                <a:gd name="f34" fmla="+- f21 0 f32"/>
                <a:gd name="f35" fmla="*/ f31 29289 1"/>
                <a:gd name="f36" fmla="*/ f32 29289 1"/>
                <a:gd name="f37" fmla="*/ f31 f18 1"/>
                <a:gd name="f38" fmla="*/ f32 f18 1"/>
                <a:gd name="f39" fmla="*/ f35 1 100000"/>
                <a:gd name="f40" fmla="*/ f36 1 100000"/>
                <a:gd name="f41" fmla="*/ f34 f18 1"/>
                <a:gd name="f42" fmla="*/ f33 f18 1"/>
                <a:gd name="f43" fmla="+- f39 0 f40"/>
                <a:gd name="f44" fmla="?: f43 f39 f40"/>
                <a:gd name="f45" fmla="+- f21 0 f44"/>
                <a:gd name="f46" fmla="+- f22 0 f44"/>
                <a:gd name="f47" fmla="*/ f44 f18 1"/>
                <a:gd name="f48" fmla="*/ f45 f18 1"/>
                <a:gd name="f49" fmla="*/ f46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47" r="f48" b="f49"/>
              <a:pathLst>
                <a:path>
                  <a:moveTo>
                    <a:pt x="f37" y="f23"/>
                  </a:moveTo>
                  <a:lnTo>
                    <a:pt x="f41" y="f23"/>
                  </a:lnTo>
                  <a:arcTo wR="f38" hR="f38" stAng="f2" swAng="f1"/>
                  <a:lnTo>
                    <a:pt x="f26" y="f42"/>
                  </a:lnTo>
                  <a:arcTo wR="f37" hR="f37" stAng="f6" swAng="f1"/>
                  <a:lnTo>
                    <a:pt x="f38" y="f27"/>
                  </a:lnTo>
                  <a:arcTo wR="f38" hR="f38" stAng="f1" swAng="f1"/>
                  <a:lnTo>
                    <a:pt x="f23" y="f37"/>
                  </a:lnTo>
                  <a:arcTo wR="f37" hR="f37" stAng="f0" swAng="f1"/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A7BA99D7-82E1-48DB-8115-E5ECA59EFF45}"/>
                </a:ext>
              </a:extLst>
            </p:cNvPr>
            <p:cNvSpPr/>
            <p:nvPr/>
          </p:nvSpPr>
          <p:spPr>
            <a:xfrm>
              <a:off x="4494541" y="2854500"/>
              <a:ext cx="630" cy="20093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5873" cap="rnd">
              <a:solidFill>
                <a:srgbClr val="BEDBF6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3C8C5807-0714-456D-9325-3915896DD0AB}"/>
                </a:ext>
              </a:extLst>
            </p:cNvPr>
            <p:cNvSpPr/>
            <p:nvPr/>
          </p:nvSpPr>
          <p:spPr>
            <a:xfrm>
              <a:off x="2281437" y="2777215"/>
              <a:ext cx="2055031" cy="21638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55032"/>
                <a:gd name="f7" fmla="val 2163883"/>
                <a:gd name="f8" fmla="+- 0 0 -90"/>
                <a:gd name="f9" fmla="*/ f3 1 2055032"/>
                <a:gd name="f10" fmla="*/ f4 1 2163883"/>
                <a:gd name="f11" fmla="+- f7 0 f5"/>
                <a:gd name="f12" fmla="+- f6 0 f5"/>
                <a:gd name="f13" fmla="*/ f8 f0 1"/>
                <a:gd name="f14" fmla="*/ f12 1 2055032"/>
                <a:gd name="f15" fmla="*/ f11 1 2163883"/>
                <a:gd name="f16" fmla="*/ 0 f12 1"/>
                <a:gd name="f17" fmla="*/ 0 f11 1"/>
                <a:gd name="f18" fmla="*/ 2055032 f12 1"/>
                <a:gd name="f19" fmla="*/ 2163883 f11 1"/>
                <a:gd name="f20" fmla="*/ f13 1 f2"/>
                <a:gd name="f21" fmla="*/ f16 1 2055032"/>
                <a:gd name="f22" fmla="*/ f17 1 2163883"/>
                <a:gd name="f23" fmla="*/ f18 1 2055032"/>
                <a:gd name="f24" fmla="*/ f19 1 216388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055032" h="216388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68580" tIns="68580" rIns="68580" bIns="68580" anchor="t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podejmowanie wszelkich czynności procesowych w celu ochrony interesów oskarżonego w procesie</a:t>
              </a: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A67592CC-AFD3-4D65-8522-58535A8740CE}"/>
                </a:ext>
              </a:extLst>
            </p:cNvPr>
            <p:cNvSpPr/>
            <p:nvPr/>
          </p:nvSpPr>
          <p:spPr>
            <a:xfrm>
              <a:off x="4652622" y="2777215"/>
              <a:ext cx="2055031" cy="21638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55032"/>
                <a:gd name="f7" fmla="val 2163883"/>
                <a:gd name="f8" fmla="+- 0 0 -90"/>
                <a:gd name="f9" fmla="*/ f3 1 2055032"/>
                <a:gd name="f10" fmla="*/ f4 1 2163883"/>
                <a:gd name="f11" fmla="+- f7 0 f5"/>
                <a:gd name="f12" fmla="+- f6 0 f5"/>
                <a:gd name="f13" fmla="*/ f8 f0 1"/>
                <a:gd name="f14" fmla="*/ f12 1 2055032"/>
                <a:gd name="f15" fmla="*/ f11 1 2163883"/>
                <a:gd name="f16" fmla="*/ 0 f12 1"/>
                <a:gd name="f17" fmla="*/ 0 f11 1"/>
                <a:gd name="f18" fmla="*/ 2055032 f12 1"/>
                <a:gd name="f19" fmla="*/ 2163883 f11 1"/>
                <a:gd name="f20" fmla="*/ f13 1 f2"/>
                <a:gd name="f21" fmla="*/ f16 1 2055032"/>
                <a:gd name="f22" fmla="*/ f17 1 2163883"/>
                <a:gd name="f23" fmla="*/ f18 1 2055032"/>
                <a:gd name="f24" fmla="*/ f19 1 216388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055032" h="216388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68580" tIns="68580" rIns="68580" bIns="68580" anchor="t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korzystania z pomocy obrońcy </a:t>
              </a:r>
            </a:p>
          </p:txBody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3EADF19C-C607-4D8C-82A7-C3D472206D9C}"/>
                </a:ext>
              </a:extLst>
            </p:cNvPr>
            <p:cNvSpPr/>
            <p:nvPr/>
          </p:nvSpPr>
          <p:spPr>
            <a:xfrm rot="16200004">
              <a:off x="337088" y="2922994"/>
              <a:ext cx="2782135" cy="7903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782135"/>
                <a:gd name="f7" fmla="val 790396"/>
                <a:gd name="f8" fmla="val 198271"/>
                <a:gd name="f9" fmla="val 2302681"/>
                <a:gd name="f10" fmla="val 395198"/>
                <a:gd name="f11" fmla="val 592125"/>
                <a:gd name="f12" fmla="+- 0 0 -90"/>
                <a:gd name="f13" fmla="*/ f3 1 2782135"/>
                <a:gd name="f14" fmla="*/ f4 1 790396"/>
                <a:gd name="f15" fmla="+- f7 0 f5"/>
                <a:gd name="f16" fmla="+- f6 0 f5"/>
                <a:gd name="f17" fmla="*/ f12 f0 1"/>
                <a:gd name="f18" fmla="*/ f16 1 2782135"/>
                <a:gd name="f19" fmla="*/ f15 1 790396"/>
                <a:gd name="f20" fmla="*/ 0 f16 1"/>
                <a:gd name="f21" fmla="*/ 198271 f15 1"/>
                <a:gd name="f22" fmla="*/ 2302681 f16 1"/>
                <a:gd name="f23" fmla="*/ 0 f15 1"/>
                <a:gd name="f24" fmla="*/ 2782135 f16 1"/>
                <a:gd name="f25" fmla="*/ 395198 f15 1"/>
                <a:gd name="f26" fmla="*/ 790396 f15 1"/>
                <a:gd name="f27" fmla="*/ 592125 f15 1"/>
                <a:gd name="f28" fmla="*/ f17 1 f2"/>
                <a:gd name="f29" fmla="*/ f20 1 2782135"/>
                <a:gd name="f30" fmla="*/ f21 1 790396"/>
                <a:gd name="f31" fmla="*/ f22 1 2782135"/>
                <a:gd name="f32" fmla="*/ f23 1 790396"/>
                <a:gd name="f33" fmla="*/ f24 1 2782135"/>
                <a:gd name="f34" fmla="*/ f25 1 790396"/>
                <a:gd name="f35" fmla="*/ f26 1 790396"/>
                <a:gd name="f36" fmla="*/ f27 1 790396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2782135" h="790396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BEDBF6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68580" tIns="266849" rIns="307494" bIns="266849" anchor="ctr" anchorCtr="0" compatLnSpc="1">
              <a:noAutofit/>
            </a:bodyPr>
            <a:lstStyle/>
            <a:p>
              <a:pPr marL="0" marR="0" lvl="0" indent="0" algn="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Znaczenie materialne</a:t>
              </a:r>
            </a:p>
          </p:txBody>
        </p:sp>
        <p:sp>
          <p:nvSpPr>
            <p:cNvPr id="17" name="Dowolny kształt: kształt 16">
              <a:extLst>
                <a:ext uri="{FF2B5EF4-FFF2-40B4-BE49-F238E27FC236}">
                  <a16:creationId xmlns:a16="http://schemas.microsoft.com/office/drawing/2014/main" id="{246DDD86-BE24-48F6-B3A8-01E8CB232AD7}"/>
                </a:ext>
              </a:extLst>
            </p:cNvPr>
            <p:cNvSpPr/>
            <p:nvPr/>
          </p:nvSpPr>
          <p:spPr>
            <a:xfrm rot="5400013">
              <a:off x="5893549" y="3982317"/>
              <a:ext cx="2782135" cy="7903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782135"/>
                <a:gd name="f7" fmla="val 790396"/>
                <a:gd name="f8" fmla="val 198271"/>
                <a:gd name="f9" fmla="val 2302681"/>
                <a:gd name="f10" fmla="val 395198"/>
                <a:gd name="f11" fmla="val 592125"/>
                <a:gd name="f12" fmla="+- 0 0 -90"/>
                <a:gd name="f13" fmla="*/ f3 1 2782135"/>
                <a:gd name="f14" fmla="*/ f4 1 790396"/>
                <a:gd name="f15" fmla="+- f7 0 f5"/>
                <a:gd name="f16" fmla="+- f6 0 f5"/>
                <a:gd name="f17" fmla="*/ f12 f0 1"/>
                <a:gd name="f18" fmla="*/ f16 1 2782135"/>
                <a:gd name="f19" fmla="*/ f15 1 790396"/>
                <a:gd name="f20" fmla="*/ 0 f16 1"/>
                <a:gd name="f21" fmla="*/ 198271 f15 1"/>
                <a:gd name="f22" fmla="*/ 2302681 f16 1"/>
                <a:gd name="f23" fmla="*/ 0 f15 1"/>
                <a:gd name="f24" fmla="*/ 2782135 f16 1"/>
                <a:gd name="f25" fmla="*/ 395198 f15 1"/>
                <a:gd name="f26" fmla="*/ 790396 f15 1"/>
                <a:gd name="f27" fmla="*/ 592125 f15 1"/>
                <a:gd name="f28" fmla="*/ f17 1 f2"/>
                <a:gd name="f29" fmla="*/ f20 1 2782135"/>
                <a:gd name="f30" fmla="*/ f21 1 790396"/>
                <a:gd name="f31" fmla="*/ f22 1 2782135"/>
                <a:gd name="f32" fmla="*/ f23 1 790396"/>
                <a:gd name="f33" fmla="*/ f24 1 2782135"/>
                <a:gd name="f34" fmla="*/ f25 1 790396"/>
                <a:gd name="f35" fmla="*/ f26 1 790396"/>
                <a:gd name="f36" fmla="*/ f27 1 790396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2782135" h="790396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BEDBF6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68580" tIns="266849" rIns="307494" bIns="266849" anchor="ctr" anchorCtr="0" compatLnSpc="1">
              <a:noAutofit/>
            </a:bodyPr>
            <a:lstStyle/>
            <a:p>
              <a:pPr marL="0" marR="0" lvl="0" indent="0" algn="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Znaczenie formalne</a:t>
              </a: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BACFB903-D173-45BD-BB3A-39E60A900C45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F638E92B-770E-4A2A-8BA7-619D8A055D80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48406621-B72E-485B-9C34-8C7F47FAED0B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22908176-5279-4E58-B0AC-3145110B8BF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E6D7FB89-215E-49AD-A484-FAD369A006E2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E8045DE5-4DDA-4F4F-99C6-ABEBEB633D19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3D7A17E3-B977-4CCC-AF0F-880E453C3D0F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A9BF2455-9FED-44C3-B64A-394E934462B1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3">
            <a:extLst>
              <a:ext uri="{FF2B5EF4-FFF2-40B4-BE49-F238E27FC236}">
                <a16:creationId xmlns:a16="http://schemas.microsoft.com/office/drawing/2014/main" id="{154372B6-23FD-40E7-BFB0-190B8B901C50}"/>
              </a:ext>
            </a:extLst>
          </p:cNvPr>
          <p:cNvGrpSpPr/>
          <p:nvPr/>
        </p:nvGrpSpPr>
        <p:grpSpPr>
          <a:xfrm>
            <a:off x="1029495" y="1220788"/>
            <a:ext cx="7810503" cy="3124203"/>
            <a:chOff x="1029495" y="1220788"/>
            <a:chExt cx="7810503" cy="3124203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5AC61B09-9C35-44CC-9C43-CD41F95A5E71}"/>
                </a:ext>
              </a:extLst>
            </p:cNvPr>
            <p:cNvSpPr/>
            <p:nvPr/>
          </p:nvSpPr>
          <p:spPr>
            <a:xfrm>
              <a:off x="1029495" y="1220788"/>
              <a:ext cx="7810503" cy="3124203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+- 0 0 200000"/>
                <a:gd name="f9" fmla="+- 0 0 10800000"/>
                <a:gd name="f10" fmla="val 50000"/>
                <a:gd name="f11" fmla="val 16667"/>
                <a:gd name="f12" fmla="+- 0 0 -90"/>
                <a:gd name="f13" fmla="+- 0 0 -180"/>
                <a:gd name="f14" fmla="+- 0 0 -270"/>
                <a:gd name="f15" fmla="+- 0 0 -360"/>
                <a:gd name="f16" fmla="abs f4"/>
                <a:gd name="f17" fmla="abs f5"/>
                <a:gd name="f18" fmla="abs f6"/>
                <a:gd name="f19" fmla="*/ f12 f0 1"/>
                <a:gd name="f20" fmla="*/ f13 f0 1"/>
                <a:gd name="f21" fmla="*/ f14 f0 1"/>
                <a:gd name="f22" fmla="*/ f15 f0 1"/>
                <a:gd name="f23" fmla="?: f16 f4 1"/>
                <a:gd name="f24" fmla="?: f17 f5 1"/>
                <a:gd name="f25" fmla="?: f18 f6 1"/>
                <a:gd name="f26" fmla="*/ f19 1 f3"/>
                <a:gd name="f27" fmla="*/ f20 1 f3"/>
                <a:gd name="f28" fmla="*/ f21 1 f3"/>
                <a:gd name="f29" fmla="*/ f22 1 f3"/>
                <a:gd name="f30" fmla="*/ f23 1 21600"/>
                <a:gd name="f31" fmla="*/ f24 1 21600"/>
                <a:gd name="f32" fmla="*/ 21600 f23 1"/>
                <a:gd name="f33" fmla="*/ 21600 f24 1"/>
                <a:gd name="f34" fmla="+- f26 0 f1"/>
                <a:gd name="f35" fmla="+- f27 0 f1"/>
                <a:gd name="f36" fmla="+- f28 0 f1"/>
                <a:gd name="f37" fmla="+- f29 0 f1"/>
                <a:gd name="f38" fmla="min f31 f30"/>
                <a:gd name="f39" fmla="*/ f32 1 f25"/>
                <a:gd name="f40" fmla="*/ f33 1 f25"/>
                <a:gd name="f41" fmla="val f39"/>
                <a:gd name="f42" fmla="val f40"/>
                <a:gd name="f43" fmla="*/ f7 f38 1"/>
                <a:gd name="f44" fmla="+- f42 0 f7"/>
                <a:gd name="f45" fmla="+- f41 0 f7"/>
                <a:gd name="f46" fmla="*/ f41 f38 1"/>
                <a:gd name="f47" fmla="*/ f42 f38 1"/>
                <a:gd name="f48" fmla="*/ f44 1 2"/>
                <a:gd name="f49" fmla="*/ f45 1 2"/>
                <a:gd name="f50" fmla="*/ f45 1 32"/>
                <a:gd name="f51" fmla="min f45 f44"/>
                <a:gd name="f52" fmla="*/ f44 f10 1"/>
                <a:gd name="f53" fmla="*/ f44 f11 1"/>
                <a:gd name="f54" fmla="+- f7 f48 0"/>
                <a:gd name="f55" fmla="+- f7 f49 0"/>
                <a:gd name="f56" fmla="*/ f51 f10 1"/>
                <a:gd name="f57" fmla="*/ f52 1 200000"/>
                <a:gd name="f58" fmla="*/ f53 1 f8"/>
                <a:gd name="f59" fmla="*/ f11 f51 1"/>
                <a:gd name="f60" fmla="*/ f50 f38 1"/>
                <a:gd name="f61" fmla="*/ f56 1 100000"/>
                <a:gd name="f62" fmla="+- f54 f58 0"/>
                <a:gd name="f63" fmla="+- f54 f57 0"/>
                <a:gd name="f64" fmla="*/ f59 1 400000"/>
                <a:gd name="f65" fmla="+- f55 0 f50"/>
                <a:gd name="f66" fmla="+- f55 f50 0"/>
                <a:gd name="f67" fmla="*/ f55 f38 1"/>
                <a:gd name="f68" fmla="+- f41 0 f61"/>
                <a:gd name="f69" fmla="+- f62 0 f57"/>
                <a:gd name="f70" fmla="+- f63 0 f58"/>
                <a:gd name="f71" fmla="+- f42 0 f62"/>
                <a:gd name="f72" fmla="*/ f62 2 1"/>
                <a:gd name="f73" fmla="*/ f61 f38 1"/>
                <a:gd name="f74" fmla="*/ f62 f38 1"/>
                <a:gd name="f75" fmla="*/ f64 f38 1"/>
                <a:gd name="f76" fmla="*/ f65 f38 1"/>
                <a:gd name="f77" fmla="*/ f66 f38 1"/>
                <a:gd name="f78" fmla="+- f69 f64 0"/>
                <a:gd name="f79" fmla="+- f42 0 f72"/>
                <a:gd name="f80" fmla="+- f72 0 f69"/>
                <a:gd name="f81" fmla="*/ f69 f38 1"/>
                <a:gd name="f82" fmla="*/ f68 f38 1"/>
                <a:gd name="f83" fmla="*/ f70 f38 1"/>
                <a:gd name="f84" fmla="*/ f71 f38 1"/>
                <a:gd name="f85" fmla="*/ f72 f38 1"/>
                <a:gd name="f86" fmla="+- f42 0 f80"/>
                <a:gd name="f87" fmla="*/ f79 f38 1"/>
                <a:gd name="f88" fmla="*/ f80 f38 1"/>
                <a:gd name="f89" fmla="*/ f78 f38 1"/>
                <a:gd name="f90" fmla="+- f86 0 f64"/>
                <a:gd name="f91" fmla="*/ f86 f38 1"/>
                <a:gd name="f92" fmla="*/ f90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46" y="f84"/>
                </a:cxn>
                <a:cxn ang="f35">
                  <a:pos x="f82" y="f47"/>
                </a:cxn>
                <a:cxn ang="f35">
                  <a:pos x="f73" y="f85"/>
                </a:cxn>
                <a:cxn ang="f36">
                  <a:pos x="f43" y="f74"/>
                </a:cxn>
                <a:cxn ang="f37">
                  <a:pos x="f73" y="f43"/>
                </a:cxn>
                <a:cxn ang="f37">
                  <a:pos x="f82" y="f87"/>
                </a:cxn>
              </a:cxnLst>
              <a:rect l="f73" t="f81" r="f82" b="f83"/>
              <a:pathLst>
                <a:path stroke="0">
                  <a:moveTo>
                    <a:pt x="f43" y="f74"/>
                  </a:moveTo>
                  <a:lnTo>
                    <a:pt x="f73" y="f43"/>
                  </a:lnTo>
                  <a:lnTo>
                    <a:pt x="f73" y="f81"/>
                  </a:lnTo>
                  <a:lnTo>
                    <a:pt x="f67" y="f81"/>
                  </a:lnTo>
                  <a:arcTo wR="f60" hR="f75" stAng="f2" swAng="f0"/>
                  <a:arcTo wR="f60" hR="f75" stAng="f2" swAng="f9"/>
                  <a:lnTo>
                    <a:pt x="f82" y="f91"/>
                  </a:lnTo>
                  <a:lnTo>
                    <a:pt x="f82" y="f87"/>
                  </a:lnTo>
                  <a:lnTo>
                    <a:pt x="f46" y="f84"/>
                  </a:lnTo>
                  <a:lnTo>
                    <a:pt x="f82" y="f47"/>
                  </a:lnTo>
                  <a:lnTo>
                    <a:pt x="f82" y="f83"/>
                  </a:lnTo>
                  <a:lnTo>
                    <a:pt x="f67" y="f83"/>
                  </a:lnTo>
                  <a:arcTo wR="f60" hR="f75" stAng="f1" swAng="f1"/>
                  <a:lnTo>
                    <a:pt x="f76" y="f88"/>
                  </a:lnTo>
                  <a:lnTo>
                    <a:pt x="f73" y="f88"/>
                  </a:lnTo>
                  <a:lnTo>
                    <a:pt x="f73" y="f85"/>
                  </a:lnTo>
                  <a:close/>
                </a:path>
                <a:path stroke="0">
                  <a:moveTo>
                    <a:pt x="f77" y="f89"/>
                  </a:moveTo>
                  <a:arcTo wR="f60" hR="f75" stAng="f7" swAng="f1"/>
                  <a:arcTo wR="f60" hR="f75" stAng="f2" swAng="f9"/>
                  <a:lnTo>
                    <a:pt x="f77" y="f91"/>
                  </a:lnTo>
                  <a:close/>
                </a:path>
                <a:path fill="none">
                  <a:moveTo>
                    <a:pt x="f43" y="f74"/>
                  </a:moveTo>
                  <a:lnTo>
                    <a:pt x="f73" y="f43"/>
                  </a:lnTo>
                  <a:lnTo>
                    <a:pt x="f73" y="f81"/>
                  </a:lnTo>
                  <a:lnTo>
                    <a:pt x="f67" y="f81"/>
                  </a:lnTo>
                  <a:arcTo wR="f60" hR="f75" stAng="f2" swAng="f0"/>
                  <a:arcTo wR="f60" hR="f75" stAng="f2" swAng="f9"/>
                  <a:lnTo>
                    <a:pt x="f82" y="f91"/>
                  </a:lnTo>
                  <a:lnTo>
                    <a:pt x="f82" y="f87"/>
                  </a:lnTo>
                  <a:lnTo>
                    <a:pt x="f46" y="f84"/>
                  </a:lnTo>
                  <a:lnTo>
                    <a:pt x="f82" y="f47"/>
                  </a:lnTo>
                  <a:lnTo>
                    <a:pt x="f82" y="f83"/>
                  </a:lnTo>
                  <a:lnTo>
                    <a:pt x="f67" y="f83"/>
                  </a:lnTo>
                  <a:arcTo wR="f60" hR="f75" stAng="f1" swAng="f1"/>
                  <a:lnTo>
                    <a:pt x="f76" y="f88"/>
                  </a:lnTo>
                  <a:lnTo>
                    <a:pt x="f73" y="f88"/>
                  </a:lnTo>
                  <a:lnTo>
                    <a:pt x="f73" y="f85"/>
                  </a:lnTo>
                  <a:close/>
                  <a:moveTo>
                    <a:pt x="f77" y="f89"/>
                  </a:moveTo>
                  <a:lnTo>
                    <a:pt x="f77" y="f91"/>
                  </a:lnTo>
                  <a:moveTo>
                    <a:pt x="f76" y="f92"/>
                  </a:moveTo>
                  <a:lnTo>
                    <a:pt x="f76" y="f88"/>
                  </a:lnTo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106FC496-2C69-4A76-A015-9C058AE9F141}"/>
                </a:ext>
              </a:extLst>
            </p:cNvPr>
            <p:cNvSpPr/>
            <p:nvPr/>
          </p:nvSpPr>
          <p:spPr>
            <a:xfrm>
              <a:off x="1966755" y="1767526"/>
              <a:ext cx="2577464" cy="15308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77465"/>
                <a:gd name="f7" fmla="val 1530858"/>
                <a:gd name="f8" fmla="+- 0 0 -90"/>
                <a:gd name="f9" fmla="*/ f3 1 2577465"/>
                <a:gd name="f10" fmla="*/ f4 1 1530858"/>
                <a:gd name="f11" fmla="+- f7 0 f5"/>
                <a:gd name="f12" fmla="+- f6 0 f5"/>
                <a:gd name="f13" fmla="*/ f8 f0 1"/>
                <a:gd name="f14" fmla="*/ f12 1 2577465"/>
                <a:gd name="f15" fmla="*/ f11 1 1530858"/>
                <a:gd name="f16" fmla="*/ 0 f12 1"/>
                <a:gd name="f17" fmla="*/ 0 f11 1"/>
                <a:gd name="f18" fmla="*/ 2577465 f12 1"/>
                <a:gd name="f19" fmla="*/ 1530858 f11 1"/>
                <a:gd name="f20" fmla="*/ f13 1 f2"/>
                <a:gd name="f21" fmla="*/ f16 1 2577465"/>
                <a:gd name="f22" fmla="*/ f17 1 1530858"/>
                <a:gd name="f23" fmla="*/ f18 1 2577465"/>
                <a:gd name="f24" fmla="*/ f19 1 1530858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577465" h="153085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0" tIns="152905" rIns="0" bIns="163833" anchor="ctr" anchorCtr="1" compatLnSpc="1">
              <a:noAutofit/>
            </a:bodyPr>
            <a:lstStyle/>
            <a:p>
              <a:pPr marL="0" marR="0" lvl="0" indent="0" algn="ctr" defTabSz="19113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43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Obrońca z wyboru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BC33DF8E-A5C7-40E4-9977-E44BDF416EB1}"/>
                </a:ext>
              </a:extLst>
            </p:cNvPr>
            <p:cNvSpPr/>
            <p:nvPr/>
          </p:nvSpPr>
          <p:spPr>
            <a:xfrm>
              <a:off x="4934742" y="2267391"/>
              <a:ext cx="3046094" cy="15308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46095"/>
                <a:gd name="f7" fmla="val 1530858"/>
                <a:gd name="f8" fmla="+- 0 0 -90"/>
                <a:gd name="f9" fmla="*/ f3 1 3046095"/>
                <a:gd name="f10" fmla="*/ f4 1 1530858"/>
                <a:gd name="f11" fmla="+- f7 0 f5"/>
                <a:gd name="f12" fmla="+- f6 0 f5"/>
                <a:gd name="f13" fmla="*/ f8 f0 1"/>
                <a:gd name="f14" fmla="*/ f12 1 3046095"/>
                <a:gd name="f15" fmla="*/ f11 1 1530858"/>
                <a:gd name="f16" fmla="*/ 0 f12 1"/>
                <a:gd name="f17" fmla="*/ 0 f11 1"/>
                <a:gd name="f18" fmla="*/ 3046095 f12 1"/>
                <a:gd name="f19" fmla="*/ 1530858 f11 1"/>
                <a:gd name="f20" fmla="*/ f13 1 f2"/>
                <a:gd name="f21" fmla="*/ f16 1 3046095"/>
                <a:gd name="f22" fmla="*/ f17 1 1530858"/>
                <a:gd name="f23" fmla="*/ f18 1 3046095"/>
                <a:gd name="f24" fmla="*/ f19 1 1530858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46095" h="153085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0" tIns="152905" rIns="0" bIns="163833" anchor="ctr" anchorCtr="1" compatLnSpc="1">
              <a:noAutofit/>
            </a:bodyPr>
            <a:lstStyle/>
            <a:p>
              <a:pPr marL="0" marR="0" lvl="0" indent="0" algn="ctr" defTabSz="19113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43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Obrońca z urzędu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0E5AB404-6527-462F-9E67-6B6FE0DBB621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47334FAB-93EB-455D-AEA6-334841A0EBED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E6DEA69E-E3B1-41E2-9D1F-7D2553218C04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4CDA1A27-5E66-4F99-A0A4-5E7A4BBC15AE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C1BB879B-F169-475C-9C05-F4B0F7B4E5DE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E66D12B1-9C8E-430C-BA87-039A31444146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9D199A64-FFA1-4371-956B-2F67F29E184E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63B6136A-30B7-490E-B73F-4E29F298BE18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0E25139E-5603-47DF-9801-BB0B98FBB9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br>
              <a:rPr lang="pl-PL" sz="2900">
                <a:solidFill>
                  <a:srgbClr val="FFFFFF"/>
                </a:solidFill>
              </a:rPr>
            </a:br>
            <a:r>
              <a:rPr lang="pl-PL" sz="2900">
                <a:solidFill>
                  <a:srgbClr val="FFFFFF"/>
                </a:solidFill>
              </a:rPr>
              <a:t>Obrońca z urzędu – </a:t>
            </a:r>
            <a:br>
              <a:rPr lang="pl-PL" sz="2900">
                <a:solidFill>
                  <a:srgbClr val="FFFFFF"/>
                </a:solidFill>
              </a:rPr>
            </a:br>
            <a:r>
              <a:rPr lang="pl-PL" sz="2900">
                <a:solidFill>
                  <a:srgbClr val="FF0000"/>
                </a:solidFill>
              </a:rPr>
              <a:t>zarządzenie prezesa sądu </a:t>
            </a:r>
            <a:r>
              <a:rPr lang="pl-PL" sz="2900">
                <a:solidFill>
                  <a:srgbClr val="FFFFFF"/>
                </a:solidFill>
              </a:rPr>
              <a:t>(referendarza sądowego)</a:t>
            </a:r>
            <a:br>
              <a:rPr lang="pl-PL" sz="2900">
                <a:solidFill>
                  <a:srgbClr val="FFFFFF"/>
                </a:solidFill>
              </a:rPr>
            </a:br>
            <a:endParaRPr lang="pl-PL" sz="2900">
              <a:solidFill>
                <a:srgbClr val="FFFFFF"/>
              </a:solidFill>
            </a:endParaRP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69E1FB6B-E46C-4BEC-992D-EA1F15E685A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2113" y="2174077"/>
            <a:ext cx="10018715" cy="3124203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§ 1. Oskarżony, który nie ma obrońcy z wyboru, może żądać, aby mu wyznaczono obrońcę z urzędu, jeżeli w sposób należyty wykaże, że </a:t>
            </a:r>
            <a:r>
              <a:rPr lang="pl-PL" sz="2200">
                <a:solidFill>
                  <a:srgbClr val="FF0000"/>
                </a:solidFill>
              </a:rPr>
              <a:t>nie jest w stanie ponieść kosztów obrony bez uszczerbku dla niezbędnego utrzymania siebie i rodziny</a:t>
            </a:r>
            <a:r>
              <a:rPr lang="pl-PL" sz="2200">
                <a:solidFill>
                  <a:srgbClr val="FFFFFF"/>
                </a:solidFill>
              </a:rPr>
              <a:t>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§1a.Przepis § 1 stosuje się odpowiednio, jeżeli oskarżony żąda wyznaczenia obrońcy z urzędu w celu dokonania </a:t>
            </a:r>
            <a:r>
              <a:rPr lang="pl-PL" sz="2200" b="1" u="sng">
                <a:solidFill>
                  <a:srgbClr val="FFFFFF"/>
                </a:solidFill>
              </a:rPr>
              <a:t>określonej czynności procesowej</a:t>
            </a:r>
            <a:r>
              <a:rPr lang="pl-PL" sz="2200">
                <a:solidFill>
                  <a:srgbClr val="FFFFFF"/>
                </a:solidFill>
              </a:rPr>
              <a:t>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§ 2. Sąd może cofnąć wyznaczenie obrońcy, jeżeli okaże się, że nie istnieją okoliczności, na podstawie których go wyznaczono.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Na postanowienie o cofnięciu wyznaczenia obrońcy przysługuje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zażalenie do innego równorzędnego składu tego sądu.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endParaRPr lang="pl-PL" sz="2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7703B42-5D40-4063-9204-A112267932A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DBA74F17-073B-42A6-BFAD-AB9530B1C9CA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959CBFF0-4B0D-4D15-8093-4DAD40E8FC69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7A984480-EF53-4C34-90AF-39DFA7805829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1F5C727F-9A55-46BF-8932-F84AE76828B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94431D9B-7CD5-4AC5-9675-9EC92A95BCB0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23A7D2BF-4B72-4735-8B8E-3C92E54D98E2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B08FAB43-CCA7-4B41-9830-002B39044C30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FF527586-D207-4CC7-83EC-8E8A82A088CB}"/>
              </a:ext>
            </a:extLst>
          </p:cNvPr>
          <p:cNvGrpSpPr/>
          <p:nvPr/>
        </p:nvGrpSpPr>
        <p:grpSpPr>
          <a:xfrm>
            <a:off x="1279519" y="1138336"/>
            <a:ext cx="7810503" cy="3124203"/>
            <a:chOff x="1279519" y="1138336"/>
            <a:chExt cx="7810503" cy="3124203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15F7AEA9-5C4A-405D-A1AA-90ADBD05604F}"/>
                </a:ext>
              </a:extLst>
            </p:cNvPr>
            <p:cNvSpPr/>
            <p:nvPr/>
          </p:nvSpPr>
          <p:spPr>
            <a:xfrm>
              <a:off x="1279519" y="1138336"/>
              <a:ext cx="7810503" cy="3124203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+- 0 0 200000"/>
                <a:gd name="f9" fmla="+- 0 0 10800000"/>
                <a:gd name="f10" fmla="val 50000"/>
                <a:gd name="f11" fmla="val 16667"/>
                <a:gd name="f12" fmla="+- 0 0 -90"/>
                <a:gd name="f13" fmla="+- 0 0 -180"/>
                <a:gd name="f14" fmla="+- 0 0 -270"/>
                <a:gd name="f15" fmla="+- 0 0 -360"/>
                <a:gd name="f16" fmla="abs f4"/>
                <a:gd name="f17" fmla="abs f5"/>
                <a:gd name="f18" fmla="abs f6"/>
                <a:gd name="f19" fmla="*/ f12 f0 1"/>
                <a:gd name="f20" fmla="*/ f13 f0 1"/>
                <a:gd name="f21" fmla="*/ f14 f0 1"/>
                <a:gd name="f22" fmla="*/ f15 f0 1"/>
                <a:gd name="f23" fmla="?: f16 f4 1"/>
                <a:gd name="f24" fmla="?: f17 f5 1"/>
                <a:gd name="f25" fmla="?: f18 f6 1"/>
                <a:gd name="f26" fmla="*/ f19 1 f3"/>
                <a:gd name="f27" fmla="*/ f20 1 f3"/>
                <a:gd name="f28" fmla="*/ f21 1 f3"/>
                <a:gd name="f29" fmla="*/ f22 1 f3"/>
                <a:gd name="f30" fmla="*/ f23 1 21600"/>
                <a:gd name="f31" fmla="*/ f24 1 21600"/>
                <a:gd name="f32" fmla="*/ 21600 f23 1"/>
                <a:gd name="f33" fmla="*/ 21600 f24 1"/>
                <a:gd name="f34" fmla="+- f26 0 f1"/>
                <a:gd name="f35" fmla="+- f27 0 f1"/>
                <a:gd name="f36" fmla="+- f28 0 f1"/>
                <a:gd name="f37" fmla="+- f29 0 f1"/>
                <a:gd name="f38" fmla="min f31 f30"/>
                <a:gd name="f39" fmla="*/ f32 1 f25"/>
                <a:gd name="f40" fmla="*/ f33 1 f25"/>
                <a:gd name="f41" fmla="val f39"/>
                <a:gd name="f42" fmla="val f40"/>
                <a:gd name="f43" fmla="*/ f7 f38 1"/>
                <a:gd name="f44" fmla="+- f42 0 f7"/>
                <a:gd name="f45" fmla="+- f41 0 f7"/>
                <a:gd name="f46" fmla="*/ f41 f38 1"/>
                <a:gd name="f47" fmla="*/ f42 f38 1"/>
                <a:gd name="f48" fmla="*/ f44 1 2"/>
                <a:gd name="f49" fmla="*/ f45 1 2"/>
                <a:gd name="f50" fmla="*/ f45 1 32"/>
                <a:gd name="f51" fmla="min f45 f44"/>
                <a:gd name="f52" fmla="*/ f44 f10 1"/>
                <a:gd name="f53" fmla="*/ f44 f11 1"/>
                <a:gd name="f54" fmla="+- f7 f48 0"/>
                <a:gd name="f55" fmla="+- f7 f49 0"/>
                <a:gd name="f56" fmla="*/ f51 f10 1"/>
                <a:gd name="f57" fmla="*/ f52 1 200000"/>
                <a:gd name="f58" fmla="*/ f53 1 f8"/>
                <a:gd name="f59" fmla="*/ f11 f51 1"/>
                <a:gd name="f60" fmla="*/ f50 f38 1"/>
                <a:gd name="f61" fmla="*/ f56 1 100000"/>
                <a:gd name="f62" fmla="+- f54 f58 0"/>
                <a:gd name="f63" fmla="+- f54 f57 0"/>
                <a:gd name="f64" fmla="*/ f59 1 400000"/>
                <a:gd name="f65" fmla="+- f55 0 f50"/>
                <a:gd name="f66" fmla="+- f55 f50 0"/>
                <a:gd name="f67" fmla="*/ f55 f38 1"/>
                <a:gd name="f68" fmla="+- f41 0 f61"/>
                <a:gd name="f69" fmla="+- f62 0 f57"/>
                <a:gd name="f70" fmla="+- f63 0 f58"/>
                <a:gd name="f71" fmla="+- f42 0 f62"/>
                <a:gd name="f72" fmla="*/ f62 2 1"/>
                <a:gd name="f73" fmla="*/ f61 f38 1"/>
                <a:gd name="f74" fmla="*/ f62 f38 1"/>
                <a:gd name="f75" fmla="*/ f64 f38 1"/>
                <a:gd name="f76" fmla="*/ f65 f38 1"/>
                <a:gd name="f77" fmla="*/ f66 f38 1"/>
                <a:gd name="f78" fmla="+- f69 f64 0"/>
                <a:gd name="f79" fmla="+- f42 0 f72"/>
                <a:gd name="f80" fmla="+- f72 0 f69"/>
                <a:gd name="f81" fmla="*/ f69 f38 1"/>
                <a:gd name="f82" fmla="*/ f68 f38 1"/>
                <a:gd name="f83" fmla="*/ f70 f38 1"/>
                <a:gd name="f84" fmla="*/ f71 f38 1"/>
                <a:gd name="f85" fmla="*/ f72 f38 1"/>
                <a:gd name="f86" fmla="+- f42 0 f80"/>
                <a:gd name="f87" fmla="*/ f79 f38 1"/>
                <a:gd name="f88" fmla="*/ f80 f38 1"/>
                <a:gd name="f89" fmla="*/ f78 f38 1"/>
                <a:gd name="f90" fmla="+- f86 0 f64"/>
                <a:gd name="f91" fmla="*/ f86 f38 1"/>
                <a:gd name="f92" fmla="*/ f90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46" y="f84"/>
                </a:cxn>
                <a:cxn ang="f35">
                  <a:pos x="f82" y="f47"/>
                </a:cxn>
                <a:cxn ang="f35">
                  <a:pos x="f73" y="f85"/>
                </a:cxn>
                <a:cxn ang="f36">
                  <a:pos x="f43" y="f74"/>
                </a:cxn>
                <a:cxn ang="f37">
                  <a:pos x="f73" y="f43"/>
                </a:cxn>
                <a:cxn ang="f37">
                  <a:pos x="f82" y="f87"/>
                </a:cxn>
              </a:cxnLst>
              <a:rect l="f73" t="f81" r="f82" b="f83"/>
              <a:pathLst>
                <a:path stroke="0">
                  <a:moveTo>
                    <a:pt x="f43" y="f74"/>
                  </a:moveTo>
                  <a:lnTo>
                    <a:pt x="f73" y="f43"/>
                  </a:lnTo>
                  <a:lnTo>
                    <a:pt x="f73" y="f81"/>
                  </a:lnTo>
                  <a:lnTo>
                    <a:pt x="f67" y="f81"/>
                  </a:lnTo>
                  <a:arcTo wR="f60" hR="f75" stAng="f2" swAng="f0"/>
                  <a:arcTo wR="f60" hR="f75" stAng="f2" swAng="f9"/>
                  <a:lnTo>
                    <a:pt x="f82" y="f91"/>
                  </a:lnTo>
                  <a:lnTo>
                    <a:pt x="f82" y="f87"/>
                  </a:lnTo>
                  <a:lnTo>
                    <a:pt x="f46" y="f84"/>
                  </a:lnTo>
                  <a:lnTo>
                    <a:pt x="f82" y="f47"/>
                  </a:lnTo>
                  <a:lnTo>
                    <a:pt x="f82" y="f83"/>
                  </a:lnTo>
                  <a:lnTo>
                    <a:pt x="f67" y="f83"/>
                  </a:lnTo>
                  <a:arcTo wR="f60" hR="f75" stAng="f1" swAng="f1"/>
                  <a:lnTo>
                    <a:pt x="f76" y="f88"/>
                  </a:lnTo>
                  <a:lnTo>
                    <a:pt x="f73" y="f88"/>
                  </a:lnTo>
                  <a:lnTo>
                    <a:pt x="f73" y="f85"/>
                  </a:lnTo>
                  <a:close/>
                </a:path>
                <a:path stroke="0">
                  <a:moveTo>
                    <a:pt x="f77" y="f89"/>
                  </a:moveTo>
                  <a:arcTo wR="f60" hR="f75" stAng="f7" swAng="f1"/>
                  <a:arcTo wR="f60" hR="f75" stAng="f2" swAng="f9"/>
                  <a:lnTo>
                    <a:pt x="f77" y="f91"/>
                  </a:lnTo>
                  <a:close/>
                </a:path>
                <a:path fill="none">
                  <a:moveTo>
                    <a:pt x="f43" y="f74"/>
                  </a:moveTo>
                  <a:lnTo>
                    <a:pt x="f73" y="f43"/>
                  </a:lnTo>
                  <a:lnTo>
                    <a:pt x="f73" y="f81"/>
                  </a:lnTo>
                  <a:lnTo>
                    <a:pt x="f67" y="f81"/>
                  </a:lnTo>
                  <a:arcTo wR="f60" hR="f75" stAng="f2" swAng="f0"/>
                  <a:arcTo wR="f60" hR="f75" stAng="f2" swAng="f9"/>
                  <a:lnTo>
                    <a:pt x="f82" y="f91"/>
                  </a:lnTo>
                  <a:lnTo>
                    <a:pt x="f82" y="f87"/>
                  </a:lnTo>
                  <a:lnTo>
                    <a:pt x="f46" y="f84"/>
                  </a:lnTo>
                  <a:lnTo>
                    <a:pt x="f82" y="f47"/>
                  </a:lnTo>
                  <a:lnTo>
                    <a:pt x="f82" y="f83"/>
                  </a:lnTo>
                  <a:lnTo>
                    <a:pt x="f67" y="f83"/>
                  </a:lnTo>
                  <a:arcTo wR="f60" hR="f75" stAng="f1" swAng="f1"/>
                  <a:lnTo>
                    <a:pt x="f76" y="f88"/>
                  </a:lnTo>
                  <a:lnTo>
                    <a:pt x="f73" y="f88"/>
                  </a:lnTo>
                  <a:lnTo>
                    <a:pt x="f73" y="f85"/>
                  </a:lnTo>
                  <a:close/>
                  <a:moveTo>
                    <a:pt x="f77" y="f89"/>
                  </a:moveTo>
                  <a:lnTo>
                    <a:pt x="f77" y="f91"/>
                  </a:lnTo>
                  <a:moveTo>
                    <a:pt x="f76" y="f92"/>
                  </a:moveTo>
                  <a:lnTo>
                    <a:pt x="f76" y="f88"/>
                  </a:lnTo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AEB1AFC9-DF57-4E81-BCD8-A4889DB54826}"/>
                </a:ext>
              </a:extLst>
            </p:cNvPr>
            <p:cNvSpPr/>
            <p:nvPr/>
          </p:nvSpPr>
          <p:spPr>
            <a:xfrm>
              <a:off x="2216779" y="1685065"/>
              <a:ext cx="2577464" cy="15308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77465"/>
                <a:gd name="f7" fmla="val 1530858"/>
                <a:gd name="f8" fmla="+- 0 0 -90"/>
                <a:gd name="f9" fmla="*/ f3 1 2577465"/>
                <a:gd name="f10" fmla="*/ f4 1 1530858"/>
                <a:gd name="f11" fmla="+- f7 0 f5"/>
                <a:gd name="f12" fmla="+- f6 0 f5"/>
                <a:gd name="f13" fmla="*/ f8 f0 1"/>
                <a:gd name="f14" fmla="*/ f12 1 2577465"/>
                <a:gd name="f15" fmla="*/ f11 1 1530858"/>
                <a:gd name="f16" fmla="*/ 0 f12 1"/>
                <a:gd name="f17" fmla="*/ 0 f11 1"/>
                <a:gd name="f18" fmla="*/ 2577465 f12 1"/>
                <a:gd name="f19" fmla="*/ 1530858 f11 1"/>
                <a:gd name="f20" fmla="*/ f13 1 f2"/>
                <a:gd name="f21" fmla="*/ f16 1 2577465"/>
                <a:gd name="f22" fmla="*/ f17 1 1530858"/>
                <a:gd name="f23" fmla="*/ f18 1 2577465"/>
                <a:gd name="f24" fmla="*/ f19 1 1530858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577465" h="153085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0" tIns="128016" rIns="0" bIns="137160" anchor="ctr" anchorCtr="1" compatLnSpc="1">
              <a:noAutofit/>
            </a:bodyPr>
            <a:lstStyle/>
            <a:p>
              <a:pPr marL="0" marR="0" lvl="0" indent="0" algn="ctr" defTabSz="16002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Obrona obligatoryjna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C100C1F3-721E-4C48-A67E-C97F6D9344D4}"/>
                </a:ext>
              </a:extLst>
            </p:cNvPr>
            <p:cNvSpPr/>
            <p:nvPr/>
          </p:nvSpPr>
          <p:spPr>
            <a:xfrm>
              <a:off x="5184776" y="2184940"/>
              <a:ext cx="3046094" cy="15308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46095"/>
                <a:gd name="f7" fmla="val 1530858"/>
                <a:gd name="f8" fmla="+- 0 0 -90"/>
                <a:gd name="f9" fmla="*/ f3 1 3046095"/>
                <a:gd name="f10" fmla="*/ f4 1 1530858"/>
                <a:gd name="f11" fmla="+- f7 0 f5"/>
                <a:gd name="f12" fmla="+- f6 0 f5"/>
                <a:gd name="f13" fmla="*/ f8 f0 1"/>
                <a:gd name="f14" fmla="*/ f12 1 3046095"/>
                <a:gd name="f15" fmla="*/ f11 1 1530858"/>
                <a:gd name="f16" fmla="*/ 0 f12 1"/>
                <a:gd name="f17" fmla="*/ 0 f11 1"/>
                <a:gd name="f18" fmla="*/ 3046095 f12 1"/>
                <a:gd name="f19" fmla="*/ 1530858 f11 1"/>
                <a:gd name="f20" fmla="*/ f13 1 f2"/>
                <a:gd name="f21" fmla="*/ f16 1 3046095"/>
                <a:gd name="f22" fmla="*/ f17 1 1530858"/>
                <a:gd name="f23" fmla="*/ f18 1 3046095"/>
                <a:gd name="f24" fmla="*/ f19 1 1530858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46095" h="153085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0" tIns="128016" rIns="0" bIns="137160" anchor="ctr" anchorCtr="1" compatLnSpc="1">
              <a:noAutofit/>
            </a:bodyPr>
            <a:lstStyle/>
            <a:p>
              <a:pPr marL="0" marR="0" lvl="0" indent="0" algn="ctr" defTabSz="16002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Obrona fakultatywna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6021B84D-AAE0-4090-94DF-14CF52864C5F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00F4BC06-31CC-4744-A5C5-092B185DCA3D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03251C5D-AB72-4011-A253-ADF3B6209645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A5C470D7-74B1-43CC-82BE-673B9183E621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D3D87AC4-7A26-4FF4-B711-9AC570A3906B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410CECD5-2B28-43D9-AAF4-A74F045C5CD0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C6FB4CE5-E0DF-4083-91E9-9D948F3434F4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32489A20-ED90-446A-994D-DB1641F7F9FE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68BA9F77-0A1B-46FA-80F3-1CDB566EDC31}"/>
              </a:ext>
            </a:extLst>
          </p:cNvPr>
          <p:cNvGrpSpPr/>
          <p:nvPr/>
        </p:nvGrpSpPr>
        <p:grpSpPr>
          <a:xfrm>
            <a:off x="175418" y="1724622"/>
            <a:ext cx="8406518" cy="3110944"/>
            <a:chOff x="175418" y="1724622"/>
            <a:chExt cx="8406518" cy="3110944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5AB676AE-C19F-4BFB-92B2-EA35CCD8DFA4}"/>
                </a:ext>
              </a:extLst>
            </p:cNvPr>
            <p:cNvSpPr/>
            <p:nvPr/>
          </p:nvSpPr>
          <p:spPr>
            <a:xfrm>
              <a:off x="175418" y="1724622"/>
              <a:ext cx="8406518" cy="6715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06521"/>
                <a:gd name="f7" fmla="val 671580"/>
                <a:gd name="f8" fmla="val 111932"/>
                <a:gd name="f9" fmla="val 50114"/>
                <a:gd name="f10" fmla="val 8294589"/>
                <a:gd name="f11" fmla="val 8356407"/>
                <a:gd name="f12" fmla="val 559648"/>
                <a:gd name="f13" fmla="val 621466"/>
                <a:gd name="f14" fmla="+- 0 0 -90"/>
                <a:gd name="f15" fmla="*/ f3 1 8406521"/>
                <a:gd name="f16" fmla="*/ f4 1 671580"/>
                <a:gd name="f17" fmla="+- f7 0 f5"/>
                <a:gd name="f18" fmla="+- f6 0 f5"/>
                <a:gd name="f19" fmla="*/ f14 f0 1"/>
                <a:gd name="f20" fmla="*/ f18 1 8406521"/>
                <a:gd name="f21" fmla="*/ f17 1 671580"/>
                <a:gd name="f22" fmla="*/ 0 f18 1"/>
                <a:gd name="f23" fmla="*/ 111932 f17 1"/>
                <a:gd name="f24" fmla="*/ 111932 f18 1"/>
                <a:gd name="f25" fmla="*/ 0 f17 1"/>
                <a:gd name="f26" fmla="*/ 8294589 f18 1"/>
                <a:gd name="f27" fmla="*/ 8406521 f18 1"/>
                <a:gd name="f28" fmla="*/ 559648 f17 1"/>
                <a:gd name="f29" fmla="*/ 671580 f17 1"/>
                <a:gd name="f30" fmla="*/ f19 1 f2"/>
                <a:gd name="f31" fmla="*/ f22 1 8406521"/>
                <a:gd name="f32" fmla="*/ f23 1 671580"/>
                <a:gd name="f33" fmla="*/ f24 1 8406521"/>
                <a:gd name="f34" fmla="*/ f25 1 671580"/>
                <a:gd name="f35" fmla="*/ f26 1 8406521"/>
                <a:gd name="f36" fmla="*/ f27 1 8406521"/>
                <a:gd name="f37" fmla="*/ f28 1 671580"/>
                <a:gd name="f38" fmla="*/ f29 1 6715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406521" h="6715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9464" tIns="139464" rIns="139464" bIns="139464" anchor="ctr" anchorCtr="0" compatLnSpc="1">
              <a:noAutofit/>
            </a:bodyPr>
            <a:lstStyle/>
            <a:p>
              <a:pPr marL="0" marR="0" lvl="0" indent="0" algn="l" defTabSz="12445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Obrona obligatoryjna</a:t>
              </a: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08530BB7-D5FE-4561-8358-7E6B496C9971}"/>
                </a:ext>
              </a:extLst>
            </p:cNvPr>
            <p:cNvSpPr/>
            <p:nvPr/>
          </p:nvSpPr>
          <p:spPr>
            <a:xfrm>
              <a:off x="175418" y="2396203"/>
              <a:ext cx="8406518" cy="107226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06521"/>
                <a:gd name="f7" fmla="val 1072260"/>
                <a:gd name="f8" fmla="+- 0 0 -90"/>
                <a:gd name="f9" fmla="*/ f3 1 8406521"/>
                <a:gd name="f10" fmla="*/ f4 1 1072260"/>
                <a:gd name="f11" fmla="+- f7 0 f5"/>
                <a:gd name="f12" fmla="+- f6 0 f5"/>
                <a:gd name="f13" fmla="*/ f8 f0 1"/>
                <a:gd name="f14" fmla="*/ f12 1 8406521"/>
                <a:gd name="f15" fmla="*/ f11 1 1072260"/>
                <a:gd name="f16" fmla="*/ 0 f12 1"/>
                <a:gd name="f17" fmla="*/ 0 f11 1"/>
                <a:gd name="f18" fmla="*/ 8406521 f12 1"/>
                <a:gd name="f19" fmla="*/ 1072260 f11 1"/>
                <a:gd name="f20" fmla="*/ f13 1 f2"/>
                <a:gd name="f21" fmla="*/ f16 1 8406521"/>
                <a:gd name="f22" fmla="*/ f17 1 1072260"/>
                <a:gd name="f23" fmla="*/ f18 1 8406521"/>
                <a:gd name="f24" fmla="*/ f19 1 107226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8406521" h="107226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266904" tIns="35561" rIns="199138" bIns="35561" anchor="t" anchorCtr="0" compatLnSpc="1">
              <a:noAutofit/>
            </a:bodyPr>
            <a:lstStyle/>
            <a:p>
              <a:pPr marL="228600" marR="0" lvl="1" indent="-228600" algn="l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2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oskarżony musi mieć obrońcę, a gdy nie ma obrońcy z wyboru, wyznacza się mu obrońcę z urzędu</a:t>
              </a:r>
            </a:p>
            <a:p>
              <a:pPr marL="228600" marR="0" lvl="1" indent="-228600" algn="l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2200" b="0" i="0" u="none" strike="noStrike" kern="1200" cap="none" spc="0" baseline="0">
                <a:solidFill>
                  <a:srgbClr val="FFFFFF"/>
                </a:solidFill>
                <a:uFillTx/>
                <a:latin typeface="Corbel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E5F95017-E46D-43A1-8056-37DD0D20AC38}"/>
                </a:ext>
              </a:extLst>
            </p:cNvPr>
            <p:cNvSpPr/>
            <p:nvPr/>
          </p:nvSpPr>
          <p:spPr>
            <a:xfrm>
              <a:off x="175418" y="3468465"/>
              <a:ext cx="8406518" cy="6715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06521"/>
                <a:gd name="f7" fmla="val 671580"/>
                <a:gd name="f8" fmla="val 111932"/>
                <a:gd name="f9" fmla="val 50114"/>
                <a:gd name="f10" fmla="val 8294589"/>
                <a:gd name="f11" fmla="val 8356407"/>
                <a:gd name="f12" fmla="val 559648"/>
                <a:gd name="f13" fmla="val 621466"/>
                <a:gd name="f14" fmla="+- 0 0 -90"/>
                <a:gd name="f15" fmla="*/ f3 1 8406521"/>
                <a:gd name="f16" fmla="*/ f4 1 671580"/>
                <a:gd name="f17" fmla="+- f7 0 f5"/>
                <a:gd name="f18" fmla="+- f6 0 f5"/>
                <a:gd name="f19" fmla="*/ f14 f0 1"/>
                <a:gd name="f20" fmla="*/ f18 1 8406521"/>
                <a:gd name="f21" fmla="*/ f17 1 671580"/>
                <a:gd name="f22" fmla="*/ 0 f18 1"/>
                <a:gd name="f23" fmla="*/ 111932 f17 1"/>
                <a:gd name="f24" fmla="*/ 111932 f18 1"/>
                <a:gd name="f25" fmla="*/ 0 f17 1"/>
                <a:gd name="f26" fmla="*/ 8294589 f18 1"/>
                <a:gd name="f27" fmla="*/ 8406521 f18 1"/>
                <a:gd name="f28" fmla="*/ 559648 f17 1"/>
                <a:gd name="f29" fmla="*/ 671580 f17 1"/>
                <a:gd name="f30" fmla="*/ f19 1 f2"/>
                <a:gd name="f31" fmla="*/ f22 1 8406521"/>
                <a:gd name="f32" fmla="*/ f23 1 671580"/>
                <a:gd name="f33" fmla="*/ f24 1 8406521"/>
                <a:gd name="f34" fmla="*/ f25 1 671580"/>
                <a:gd name="f35" fmla="*/ f26 1 8406521"/>
                <a:gd name="f36" fmla="*/ f27 1 8406521"/>
                <a:gd name="f37" fmla="*/ f28 1 671580"/>
                <a:gd name="f38" fmla="*/ f29 1 6715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406521" h="6715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9464" tIns="139464" rIns="139464" bIns="139464" anchor="ctr" anchorCtr="0" compatLnSpc="1">
              <a:noAutofit/>
            </a:bodyPr>
            <a:lstStyle/>
            <a:p>
              <a:pPr marL="0" marR="0" lvl="0" indent="0" algn="l" defTabSz="12445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Obrona fakultatywna</a:t>
              </a: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012198AA-4603-4C90-9DAE-6DA6469FE1BE}"/>
                </a:ext>
              </a:extLst>
            </p:cNvPr>
            <p:cNvSpPr/>
            <p:nvPr/>
          </p:nvSpPr>
          <p:spPr>
            <a:xfrm>
              <a:off x="175418" y="4140046"/>
              <a:ext cx="8406518" cy="6955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06521"/>
                <a:gd name="f7" fmla="val 695520"/>
                <a:gd name="f8" fmla="+- 0 0 -90"/>
                <a:gd name="f9" fmla="*/ f3 1 8406521"/>
                <a:gd name="f10" fmla="*/ f4 1 695520"/>
                <a:gd name="f11" fmla="+- f7 0 f5"/>
                <a:gd name="f12" fmla="+- f6 0 f5"/>
                <a:gd name="f13" fmla="*/ f8 f0 1"/>
                <a:gd name="f14" fmla="*/ f12 1 8406521"/>
                <a:gd name="f15" fmla="*/ f11 1 695520"/>
                <a:gd name="f16" fmla="*/ 0 f12 1"/>
                <a:gd name="f17" fmla="*/ 0 f11 1"/>
                <a:gd name="f18" fmla="*/ 8406521 f12 1"/>
                <a:gd name="f19" fmla="*/ 695520 f11 1"/>
                <a:gd name="f20" fmla="*/ f13 1 f2"/>
                <a:gd name="f21" fmla="*/ f16 1 8406521"/>
                <a:gd name="f22" fmla="*/ f17 1 695520"/>
                <a:gd name="f23" fmla="*/ f18 1 8406521"/>
                <a:gd name="f24" fmla="*/ f19 1 69552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8406521" h="69552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266904" tIns="35561" rIns="199138" bIns="35561" anchor="t" anchorCtr="0" compatLnSpc="1">
              <a:noAutofit/>
            </a:bodyPr>
            <a:lstStyle/>
            <a:p>
              <a:pPr marL="228600" marR="0" lvl="1" indent="-228600" algn="l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2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od woli oskarżonego zależy, czy chce korzystać z pomocy obrońcy w toku postępowania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872D12B6-E33F-4D01-A476-7E04D08ED907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A1073FAA-483C-4D28-821E-E8FA9B30C969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FEA1D320-1C09-4BF7-AC3E-689ACD73DD60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A77F05B7-CC6F-453E-A6FE-68F64D71CA52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103571C1-123F-4290-BD8A-6EEDAF23B471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1C7AA9BA-564C-4EF6-A1BB-9C0CF2AD5775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CCCCF579-C8E5-4C8D-81E4-E1201CBA5E3A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B5C02CDE-6DB9-4EB6-B2D4-0A3545337589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A114FDC0-85B3-45CB-8BBE-D60E2C36783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1277" y="707919"/>
            <a:ext cx="10991746" cy="5083277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Art. 79 § 1. W postępowaniu karnym oskarżony musi mieć obrońcę, jeżeli:</a:t>
            </a:r>
          </a:p>
          <a:p>
            <a:pPr lvl="1">
              <a:lnSpc>
                <a:spcPct val="90000"/>
              </a:lnSpc>
            </a:pPr>
            <a:r>
              <a:rPr lang="pl-PL" sz="1900">
                <a:solidFill>
                  <a:srgbClr val="FFFFFF"/>
                </a:solidFill>
              </a:rPr>
              <a:t>nie ukończył 18 lat,</a:t>
            </a:r>
          </a:p>
          <a:p>
            <a:pPr lvl="1">
              <a:lnSpc>
                <a:spcPct val="90000"/>
              </a:lnSpc>
            </a:pPr>
            <a:r>
              <a:rPr lang="pl-PL" sz="1900">
                <a:solidFill>
                  <a:srgbClr val="FFFFFF"/>
                </a:solidFill>
              </a:rPr>
              <a:t>jest głuchy, niemy lub niewidomy,</a:t>
            </a:r>
          </a:p>
          <a:p>
            <a:pPr lvl="1">
              <a:lnSpc>
                <a:spcPct val="90000"/>
              </a:lnSpc>
            </a:pPr>
            <a:r>
              <a:rPr lang="pl-PL" sz="1900">
                <a:solidFill>
                  <a:srgbClr val="FFFFFF"/>
                </a:solidFill>
              </a:rPr>
              <a:t>zachodzi uzasadniona wątpliwość, czy jego zdolność rozpoznania znaczenia czynu lub kierowania swoim postępowaniem nie była w czasie popełnienia tego czynu wyłączona lub w znacznym stopniu ograniczona,</a:t>
            </a:r>
          </a:p>
          <a:p>
            <a:pPr lvl="1">
              <a:lnSpc>
                <a:spcPct val="90000"/>
              </a:lnSpc>
            </a:pPr>
            <a:r>
              <a:rPr lang="pl-PL" sz="1900">
                <a:solidFill>
                  <a:srgbClr val="FFFFFF"/>
                </a:solidFill>
              </a:rPr>
              <a:t>zachodzi uzasadniona wątpliwość, czy stan jego zdrowia psychicznego pozwala na udział w postępowaniu lub prowadzenie obrony w sposób samodzielny oraz rozsądny.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§ 2. Oskarżony musi mieć obrońcę również wtedy, gdy sąd uzna to za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niezbędne ze względu na inne okoliczności utrudniające obronę.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Oskarżony musi mieć obrońcę w postępowaniu przed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 b="1" u="sng">
                <a:solidFill>
                  <a:srgbClr val="FFFFFF"/>
                </a:solidFill>
              </a:rPr>
              <a:t>sądem okręgowym</a:t>
            </a:r>
            <a:r>
              <a:rPr lang="pl-PL" sz="2200">
                <a:solidFill>
                  <a:srgbClr val="FFFFFF"/>
                </a:solidFill>
              </a:rPr>
              <a:t>, jeżeli zarzucono mu </a:t>
            </a:r>
            <a:r>
              <a:rPr lang="pl-PL" sz="2200" b="1" u="sng">
                <a:solidFill>
                  <a:srgbClr val="FFFFFF"/>
                </a:solidFill>
              </a:rPr>
              <a:t>zbrodnię</a:t>
            </a:r>
            <a:r>
              <a:rPr lang="pl-PL" sz="2200">
                <a:solidFill>
                  <a:srgbClr val="FFFFFF"/>
                </a:solidFill>
              </a:rPr>
              <a:t>.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W takim wypadku udział obrońcy w rozprawie głównej jest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obowiązkowy.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endParaRPr lang="pl-PL" sz="22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</a:pPr>
            <a:endParaRPr lang="pl-PL" sz="2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7D1152B9-622E-4F0B-A904-904234458FF1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EFD3056-2C00-4464-A37A-286885053382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6BED4EA-5FF8-443F-8395-D53A84AC3B1E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54E18627-BF89-488C-B7B2-679D6DE9DBF3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F146086F-6C64-42DC-AB10-4D0BFFD72CEB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A8D5729E-120C-47C4-8EC5-AEC5BA08FEB1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1C4B3544-66A7-46AA-AF28-3F54FE8AD197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F5CDD3FC-3B00-4925-99B5-09435C46DC4E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6">
            <a:extLst>
              <a:ext uri="{FF2B5EF4-FFF2-40B4-BE49-F238E27FC236}">
                <a16:creationId xmlns:a16="http://schemas.microsoft.com/office/drawing/2014/main" id="{AE4D35C4-C144-4C33-91CC-3F5D8340848D}"/>
              </a:ext>
            </a:extLst>
          </p:cNvPr>
          <p:cNvGrpSpPr/>
          <p:nvPr/>
        </p:nvGrpSpPr>
        <p:grpSpPr>
          <a:xfrm>
            <a:off x="-2029647" y="-278928"/>
            <a:ext cx="8591919" cy="4209723"/>
            <a:chOff x="-2029647" y="-278928"/>
            <a:chExt cx="8591919" cy="4209723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8597282A-F8EB-4C4F-837E-997004787490}"/>
                </a:ext>
              </a:extLst>
            </p:cNvPr>
            <p:cNvSpPr/>
            <p:nvPr/>
          </p:nvSpPr>
          <p:spPr>
            <a:xfrm>
              <a:off x="-2029647" y="-278928"/>
              <a:ext cx="4209723" cy="4209723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1"/>
                <a:gd name="f10" fmla="val 225"/>
                <a:gd name="f11" fmla="val 315"/>
                <a:gd name="f12" fmla="val 513"/>
                <a:gd name="f13" fmla="+- 0 0 -315"/>
                <a:gd name="f14" fmla="+- 0 0 -225"/>
                <a:gd name="f15" fmla="+- 0 0 -270"/>
                <a:gd name="f16" fmla="abs f4"/>
                <a:gd name="f17" fmla="abs f5"/>
                <a:gd name="f18" fmla="abs f6"/>
                <a:gd name="f19" fmla="+- 0 0 f10"/>
                <a:gd name="f20" fmla="+- 0 0 f11"/>
                <a:gd name="f21" fmla="*/ f13 f0 1"/>
                <a:gd name="f22" fmla="*/ f14 f0 1"/>
                <a:gd name="f23" fmla="*/ f15 f0 1"/>
                <a:gd name="f24" fmla="?: f16 f4 1"/>
                <a:gd name="f25" fmla="?: f17 f5 1"/>
                <a:gd name="f26" fmla="?: f18 f6 1"/>
                <a:gd name="f27" fmla="*/ f19 f0 1"/>
                <a:gd name="f28" fmla="*/ f20 f0 1"/>
                <a:gd name="f29" fmla="*/ f21 1 f3"/>
                <a:gd name="f30" fmla="*/ f22 1 f3"/>
                <a:gd name="f31" fmla="*/ f23 1 f3"/>
                <a:gd name="f32" fmla="*/ f24 1 21600"/>
                <a:gd name="f33" fmla="*/ f25 1 21600"/>
                <a:gd name="f34" fmla="*/ 21600 f24 1"/>
                <a:gd name="f35" fmla="*/ 21600 f25 1"/>
                <a:gd name="f36" fmla="*/ f27 1 f3"/>
                <a:gd name="f37" fmla="*/ f28 1 f3"/>
                <a:gd name="f38" fmla="+- f29 0 f1"/>
                <a:gd name="f39" fmla="+- f30 0 f1"/>
                <a:gd name="f40" fmla="+- f31 0 f1"/>
                <a:gd name="f41" fmla="min f33 f32"/>
                <a:gd name="f42" fmla="*/ f34 1 f26"/>
                <a:gd name="f43" fmla="*/ f35 1 f26"/>
                <a:gd name="f44" fmla="+- f36 0 f1"/>
                <a:gd name="f45" fmla="+- f37 0 f1"/>
                <a:gd name="f46" fmla="val f42"/>
                <a:gd name="f47" fmla="val f43"/>
                <a:gd name="f48" fmla="+- 0 0 f44"/>
                <a:gd name="f49" fmla="+- 0 0 f45"/>
                <a:gd name="f50" fmla="+- f47 0 f7"/>
                <a:gd name="f51" fmla="+- f46 0 f7"/>
                <a:gd name="f52" fmla="+- f49 0 f48"/>
                <a:gd name="f53" fmla="+- f48 f1 0"/>
                <a:gd name="f54" fmla="+- f49 f1 0"/>
                <a:gd name="f55" fmla="+- 21600000 0 f48"/>
                <a:gd name="f56" fmla="+- f1 0 f48"/>
                <a:gd name="f57" fmla="+- 27000000 0 f48"/>
                <a:gd name="f58" fmla="+- f0 0 f48"/>
                <a:gd name="f59" fmla="+- 32400000 0 f48"/>
                <a:gd name="f60" fmla="+- f2 0 f48"/>
                <a:gd name="f61" fmla="+- 37800000 0 f48"/>
                <a:gd name="f62" fmla="*/ f50 1 2"/>
                <a:gd name="f63" fmla="*/ f51 1 2"/>
                <a:gd name="f64" fmla="min f51 f50"/>
                <a:gd name="f65" fmla="+- f52 21600000 0"/>
                <a:gd name="f66" fmla="?: f56 f56 f57"/>
                <a:gd name="f67" fmla="?: f58 f58 f59"/>
                <a:gd name="f68" fmla="?: f60 f60 f61"/>
                <a:gd name="f69" fmla="*/ f53 f8 1"/>
                <a:gd name="f70" fmla="*/ f54 f8 1"/>
                <a:gd name="f71" fmla="+- f7 f62 0"/>
                <a:gd name="f72" fmla="+- f7 f63 0"/>
                <a:gd name="f73" fmla="*/ f64 f12 1"/>
                <a:gd name="f74" fmla="?: f52 f52 f65"/>
                <a:gd name="f75" fmla="*/ f69 1 f0"/>
                <a:gd name="f76" fmla="*/ f70 1 f0"/>
                <a:gd name="f77" fmla="*/ f63 f41 1"/>
                <a:gd name="f78" fmla="*/ f62 f41 1"/>
                <a:gd name="f79" fmla="*/ f73 1 100000"/>
                <a:gd name="f80" fmla="+- 0 0 f74"/>
                <a:gd name="f81" fmla="+- f74 0 f55"/>
                <a:gd name="f82" fmla="+- f74 0 f66"/>
                <a:gd name="f83" fmla="+- f74 0 f67"/>
                <a:gd name="f84" fmla="+- f74 0 f68"/>
                <a:gd name="f85" fmla="+- 0 0 f75"/>
                <a:gd name="f86" fmla="+- 0 0 f76"/>
                <a:gd name="f87" fmla="*/ f72 f41 1"/>
                <a:gd name="f88" fmla="*/ f71 f41 1"/>
                <a:gd name="f89" fmla="+- f63 0 f79"/>
                <a:gd name="f90" fmla="+- f62 0 f79"/>
                <a:gd name="f91" fmla="+- 0 0 f85"/>
                <a:gd name="f92" fmla="+- 0 0 f86"/>
                <a:gd name="f93" fmla="*/ f91 f0 1"/>
                <a:gd name="f94" fmla="*/ f92 f0 1"/>
                <a:gd name="f95" fmla="*/ f89 f41 1"/>
                <a:gd name="f96" fmla="*/ f90 f41 1"/>
                <a:gd name="f97" fmla="*/ f93 1 f8"/>
                <a:gd name="f98" fmla="*/ f94 1 f8"/>
                <a:gd name="f99" fmla="+- f97 0 f1"/>
                <a:gd name="f100" fmla="+- f98 0 f1"/>
                <a:gd name="f101" fmla="sin 1 f99"/>
                <a:gd name="f102" fmla="cos 1 f99"/>
                <a:gd name="f103" fmla="sin 1 f100"/>
                <a:gd name="f104" fmla="cos 1 f100"/>
                <a:gd name="f105" fmla="+- 0 0 f101"/>
                <a:gd name="f106" fmla="+- 0 0 f102"/>
                <a:gd name="f107" fmla="+- 0 0 f103"/>
                <a:gd name="f108" fmla="+- 0 0 f104"/>
                <a:gd name="f109" fmla="+- 0 0 f105"/>
                <a:gd name="f110" fmla="+- 0 0 f106"/>
                <a:gd name="f111" fmla="+- 0 0 f107"/>
                <a:gd name="f112" fmla="+- 0 0 f108"/>
                <a:gd name="f113" fmla="val f109"/>
                <a:gd name="f114" fmla="val f110"/>
                <a:gd name="f115" fmla="val f111"/>
                <a:gd name="f116" fmla="val f112"/>
                <a:gd name="f117" fmla="*/ f113 f63 1"/>
                <a:gd name="f118" fmla="*/ f114 f62 1"/>
                <a:gd name="f119" fmla="*/ f115 f63 1"/>
                <a:gd name="f120" fmla="*/ f116 f62 1"/>
                <a:gd name="f121" fmla="*/ f115 f89 1"/>
                <a:gd name="f122" fmla="*/ f116 f90 1"/>
                <a:gd name="f123" fmla="*/ f113 f89 1"/>
                <a:gd name="f124" fmla="*/ f114 f90 1"/>
                <a:gd name="f125" fmla="+- 0 0 f118"/>
                <a:gd name="f126" fmla="+- 0 0 f117"/>
                <a:gd name="f127" fmla="+- 0 0 f120"/>
                <a:gd name="f128" fmla="+- 0 0 f119"/>
                <a:gd name="f129" fmla="+- 0 0 f122"/>
                <a:gd name="f130" fmla="+- 0 0 f121"/>
                <a:gd name="f131" fmla="+- 0 0 f124"/>
                <a:gd name="f132" fmla="+- 0 0 f123"/>
                <a:gd name="f133" fmla="+- 0 0 f125"/>
                <a:gd name="f134" fmla="+- 0 0 f126"/>
                <a:gd name="f135" fmla="+- 0 0 f127"/>
                <a:gd name="f136" fmla="+- 0 0 f128"/>
                <a:gd name="f137" fmla="+- 0 0 f129"/>
                <a:gd name="f138" fmla="+- 0 0 f130"/>
                <a:gd name="f139" fmla="+- 0 0 f131"/>
                <a:gd name="f140" fmla="+- 0 0 f132"/>
                <a:gd name="f141" fmla="at2 f133 f134"/>
                <a:gd name="f142" fmla="at2 f135 f136"/>
                <a:gd name="f143" fmla="at2 f137 f138"/>
                <a:gd name="f144" fmla="at2 f139 f140"/>
                <a:gd name="f145" fmla="+- f141 f1 0"/>
                <a:gd name="f146" fmla="+- f142 f1 0"/>
                <a:gd name="f147" fmla="+- f143 f1 0"/>
                <a:gd name="f148" fmla="+- f144 f1 0"/>
                <a:gd name="f149" fmla="*/ f145 f8 1"/>
                <a:gd name="f150" fmla="*/ f146 f8 1"/>
                <a:gd name="f151" fmla="*/ f147 f8 1"/>
                <a:gd name="f152" fmla="*/ f148 f8 1"/>
                <a:gd name="f153" fmla="*/ f149 1 f0"/>
                <a:gd name="f154" fmla="*/ f150 1 f0"/>
                <a:gd name="f155" fmla="*/ f151 1 f0"/>
                <a:gd name="f156" fmla="*/ f152 1 f0"/>
                <a:gd name="f157" fmla="+- 0 0 f153"/>
                <a:gd name="f158" fmla="+- 0 0 f154"/>
                <a:gd name="f159" fmla="+- 0 0 f155"/>
                <a:gd name="f160" fmla="+- 0 0 f156"/>
                <a:gd name="f161" fmla="val f157"/>
                <a:gd name="f162" fmla="val f158"/>
                <a:gd name="f163" fmla="val f159"/>
                <a:gd name="f164" fmla="val f160"/>
                <a:gd name="f165" fmla="+- 0 0 f161"/>
                <a:gd name="f166" fmla="+- 0 0 f162"/>
                <a:gd name="f167" fmla="+- 0 0 f163"/>
                <a:gd name="f168" fmla="+- 0 0 f164"/>
                <a:gd name="f169" fmla="*/ f165 f0 1"/>
                <a:gd name="f170" fmla="*/ f166 f0 1"/>
                <a:gd name="f171" fmla="*/ f167 f0 1"/>
                <a:gd name="f172" fmla="*/ f168 f0 1"/>
                <a:gd name="f173" fmla="*/ f169 1 f8"/>
                <a:gd name="f174" fmla="*/ f170 1 f8"/>
                <a:gd name="f175" fmla="*/ f171 1 f8"/>
                <a:gd name="f176" fmla="*/ f172 1 f8"/>
                <a:gd name="f177" fmla="+- f173 0 f1"/>
                <a:gd name="f178" fmla="+- f174 0 f1"/>
                <a:gd name="f179" fmla="+- f175 0 f1"/>
                <a:gd name="f180" fmla="+- f176 0 f1"/>
                <a:gd name="f181" fmla="+- f177 f1 0"/>
                <a:gd name="f182" fmla="+- f178 f1 0"/>
                <a:gd name="f183" fmla="+- f179 f1 0"/>
                <a:gd name="f184" fmla="+- f180 f1 0"/>
                <a:gd name="f185" fmla="*/ f181 f8 1"/>
                <a:gd name="f186" fmla="*/ f182 f8 1"/>
                <a:gd name="f187" fmla="*/ f183 f8 1"/>
                <a:gd name="f188" fmla="*/ f184 f8 1"/>
                <a:gd name="f189" fmla="*/ f185 1 f0"/>
                <a:gd name="f190" fmla="*/ f186 1 f0"/>
                <a:gd name="f191" fmla="*/ f187 1 f0"/>
                <a:gd name="f192" fmla="*/ f188 1 f0"/>
                <a:gd name="f193" fmla="+- 0 0 f189"/>
                <a:gd name="f194" fmla="+- 0 0 f190"/>
                <a:gd name="f195" fmla="+- 0 0 f191"/>
                <a:gd name="f196" fmla="+- 0 0 f192"/>
                <a:gd name="f197" fmla="+- 0 0 f193"/>
                <a:gd name="f198" fmla="+- 0 0 f194"/>
                <a:gd name="f199" fmla="+- 0 0 f195"/>
                <a:gd name="f200" fmla="+- 0 0 f196"/>
                <a:gd name="f201" fmla="*/ f197 f0 1"/>
                <a:gd name="f202" fmla="*/ f198 f0 1"/>
                <a:gd name="f203" fmla="*/ f199 f0 1"/>
                <a:gd name="f204" fmla="*/ f200 f0 1"/>
                <a:gd name="f205" fmla="*/ f201 1 f8"/>
                <a:gd name="f206" fmla="*/ f202 1 f8"/>
                <a:gd name="f207" fmla="*/ f203 1 f8"/>
                <a:gd name="f208" fmla="*/ f204 1 f8"/>
                <a:gd name="f209" fmla="+- f205 0 f1"/>
                <a:gd name="f210" fmla="+- f206 0 f1"/>
                <a:gd name="f211" fmla="+- f207 0 f1"/>
                <a:gd name="f212" fmla="+- f208 0 f1"/>
                <a:gd name="f213" fmla="cos 1 f209"/>
                <a:gd name="f214" fmla="sin 1 f209"/>
                <a:gd name="f215" fmla="cos 1 f210"/>
                <a:gd name="f216" fmla="sin 1 f210"/>
                <a:gd name="f217" fmla="cos 1 f211"/>
                <a:gd name="f218" fmla="sin 1 f211"/>
                <a:gd name="f219" fmla="cos 1 f212"/>
                <a:gd name="f220" fmla="sin 1 f212"/>
                <a:gd name="f221" fmla="+- 0 0 f213"/>
                <a:gd name="f222" fmla="+- 0 0 f214"/>
                <a:gd name="f223" fmla="+- 0 0 f215"/>
                <a:gd name="f224" fmla="+- 0 0 f216"/>
                <a:gd name="f225" fmla="+- 0 0 f217"/>
                <a:gd name="f226" fmla="+- 0 0 f218"/>
                <a:gd name="f227" fmla="+- 0 0 f219"/>
                <a:gd name="f228" fmla="+- 0 0 f220"/>
                <a:gd name="f229" fmla="+- 0 0 f221"/>
                <a:gd name="f230" fmla="+- 0 0 f222"/>
                <a:gd name="f231" fmla="+- 0 0 f223"/>
                <a:gd name="f232" fmla="+- 0 0 f224"/>
                <a:gd name="f233" fmla="+- 0 0 f225"/>
                <a:gd name="f234" fmla="+- 0 0 f226"/>
                <a:gd name="f235" fmla="+- 0 0 f227"/>
                <a:gd name="f236" fmla="+- 0 0 f228"/>
                <a:gd name="f237" fmla="val f229"/>
                <a:gd name="f238" fmla="val f230"/>
                <a:gd name="f239" fmla="val f231"/>
                <a:gd name="f240" fmla="val f232"/>
                <a:gd name="f241" fmla="val f233"/>
                <a:gd name="f242" fmla="val f234"/>
                <a:gd name="f243" fmla="val f235"/>
                <a:gd name="f244" fmla="val f236"/>
                <a:gd name="f245" fmla="+- 0 0 f237"/>
                <a:gd name="f246" fmla="+- 0 0 f238"/>
                <a:gd name="f247" fmla="+- 0 0 f239"/>
                <a:gd name="f248" fmla="+- 0 0 f240"/>
                <a:gd name="f249" fmla="+- 0 0 f241"/>
                <a:gd name="f250" fmla="+- 0 0 f242"/>
                <a:gd name="f251" fmla="+- 0 0 f243"/>
                <a:gd name="f252" fmla="+- 0 0 f244"/>
                <a:gd name="f253" fmla="*/ f9 f245 1"/>
                <a:gd name="f254" fmla="*/ f9 f246 1"/>
                <a:gd name="f255" fmla="*/ f9 f247 1"/>
                <a:gd name="f256" fmla="*/ f9 f248 1"/>
                <a:gd name="f257" fmla="*/ f9 f249 1"/>
                <a:gd name="f258" fmla="*/ f9 f250 1"/>
                <a:gd name="f259" fmla="*/ f9 f251 1"/>
                <a:gd name="f260" fmla="*/ f9 f252 1"/>
                <a:gd name="f261" fmla="*/ f253 f63 1"/>
                <a:gd name="f262" fmla="*/ f254 f62 1"/>
                <a:gd name="f263" fmla="*/ f255 f63 1"/>
                <a:gd name="f264" fmla="*/ f256 f62 1"/>
                <a:gd name="f265" fmla="*/ f257 f89 1"/>
                <a:gd name="f266" fmla="*/ f258 f90 1"/>
                <a:gd name="f267" fmla="*/ f259 f89 1"/>
                <a:gd name="f268" fmla="*/ f260 f90 1"/>
                <a:gd name="f269" fmla="+- f72 f261 0"/>
                <a:gd name="f270" fmla="+- f71 f262 0"/>
                <a:gd name="f271" fmla="+- f72 f263 0"/>
                <a:gd name="f272" fmla="+- f71 f264 0"/>
                <a:gd name="f273" fmla="+- f72 f265 0"/>
                <a:gd name="f274" fmla="+- f71 f266 0"/>
                <a:gd name="f275" fmla="+- f72 f267 0"/>
                <a:gd name="f276" fmla="+- f71 f268 0"/>
                <a:gd name="f277" fmla="max f269 f273"/>
                <a:gd name="f278" fmla="max f271 f275"/>
                <a:gd name="f279" fmla="max f270 f274"/>
                <a:gd name="f280" fmla="max f272 f276"/>
                <a:gd name="f281" fmla="min f269 f273"/>
                <a:gd name="f282" fmla="min f271 f275"/>
                <a:gd name="f283" fmla="min f270 f274"/>
                <a:gd name="f284" fmla="min f272 f276"/>
                <a:gd name="f285" fmla="+- f269 f275 0"/>
                <a:gd name="f286" fmla="+- f270 f276 0"/>
                <a:gd name="f287" fmla="+- f271 f273 0"/>
                <a:gd name="f288" fmla="+- f272 f274 0"/>
                <a:gd name="f289" fmla="*/ f269 f41 1"/>
                <a:gd name="f290" fmla="*/ f270 f41 1"/>
                <a:gd name="f291" fmla="*/ f273 f41 1"/>
                <a:gd name="f292" fmla="*/ f274 f41 1"/>
                <a:gd name="f293" fmla="max f277 f278"/>
                <a:gd name="f294" fmla="max f279 f280"/>
                <a:gd name="f295" fmla="min f281 f282"/>
                <a:gd name="f296" fmla="min f283 f284"/>
                <a:gd name="f297" fmla="*/ f285 1 2"/>
                <a:gd name="f298" fmla="*/ f286 1 2"/>
                <a:gd name="f299" fmla="*/ f287 1 2"/>
                <a:gd name="f300" fmla="*/ f288 1 2"/>
                <a:gd name="f301" fmla="?: f81 f46 f293"/>
                <a:gd name="f302" fmla="?: f82 f47 f294"/>
                <a:gd name="f303" fmla="?: f83 f7 f295"/>
                <a:gd name="f304" fmla="?: f84 f7 f296"/>
                <a:gd name="f305" fmla="*/ f297 f41 1"/>
                <a:gd name="f306" fmla="*/ f298 f41 1"/>
                <a:gd name="f307" fmla="*/ f299 f41 1"/>
                <a:gd name="f308" fmla="*/ f300 f41 1"/>
                <a:gd name="f309" fmla="*/ f303 f41 1"/>
                <a:gd name="f310" fmla="*/ f304 f41 1"/>
                <a:gd name="f311" fmla="*/ f301 f41 1"/>
                <a:gd name="f312" fmla="*/ f302 f4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8">
                  <a:pos x="f305" y="f306"/>
                </a:cxn>
                <a:cxn ang="f39">
                  <a:pos x="f307" y="f308"/>
                </a:cxn>
                <a:cxn ang="f40">
                  <a:pos x="f87" y="f88"/>
                </a:cxn>
              </a:cxnLst>
              <a:rect l="f309" t="f310" r="f311" b="f312"/>
              <a:pathLst>
                <a:path>
                  <a:moveTo>
                    <a:pt x="f289" y="f290"/>
                  </a:moveTo>
                  <a:arcTo wR="f77" hR="f78" stAng="f48" swAng="f74"/>
                  <a:lnTo>
                    <a:pt x="f291" y="f292"/>
                  </a:lnTo>
                  <a:arcTo wR="f95" hR="f96" stAng="f49" swAng="f80"/>
                  <a:close/>
                </a:path>
              </a:pathLst>
            </a:custGeom>
            <a:noFill/>
            <a:ln w="15873" cap="rnd">
              <a:solidFill>
                <a:srgbClr val="2488B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F032F5D4-15A3-4637-B9A3-C219EEB13ABF}"/>
                </a:ext>
              </a:extLst>
            </p:cNvPr>
            <p:cNvSpPr/>
            <p:nvPr/>
          </p:nvSpPr>
          <p:spPr>
            <a:xfrm>
              <a:off x="2028568" y="735168"/>
              <a:ext cx="4533704" cy="94614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533701"/>
                <a:gd name="f7" fmla="val 946144"/>
                <a:gd name="f8" fmla="+- 0 0 -90"/>
                <a:gd name="f9" fmla="*/ f3 1 4533701"/>
                <a:gd name="f10" fmla="*/ f4 1 946144"/>
                <a:gd name="f11" fmla="+- f7 0 f5"/>
                <a:gd name="f12" fmla="+- f6 0 f5"/>
                <a:gd name="f13" fmla="*/ f8 f0 1"/>
                <a:gd name="f14" fmla="*/ f12 1 4533701"/>
                <a:gd name="f15" fmla="*/ f11 1 946144"/>
                <a:gd name="f16" fmla="*/ 0 f12 1"/>
                <a:gd name="f17" fmla="*/ 0 f11 1"/>
                <a:gd name="f18" fmla="*/ 4533701 f12 1"/>
                <a:gd name="f19" fmla="*/ 946144 f11 1"/>
                <a:gd name="f20" fmla="*/ f13 1 f2"/>
                <a:gd name="f21" fmla="*/ f16 1 4533701"/>
                <a:gd name="f22" fmla="*/ f17 1 946144"/>
                <a:gd name="f23" fmla="*/ f18 1 4533701"/>
                <a:gd name="f24" fmla="*/ f19 1 94614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4533701" h="94614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708440" tIns="40635" rIns="40635" bIns="40635" anchor="ctr" anchorCtr="0" compatLnSpc="1">
              <a:noAutofit/>
            </a:bodyPr>
            <a:lstStyle/>
            <a:p>
              <a:pPr marL="0" marR="0" lvl="0" indent="0" algn="l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Obrońcą może być jedynie </a:t>
              </a:r>
              <a: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adwokat</a:t>
              </a: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lub </a:t>
              </a:r>
              <a: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radca prawny </a:t>
              </a: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(art. 82). Oskarżony może mieć max. 3 obrońców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264127BD-8F42-4576-A5C8-12F5565D3C84}"/>
                </a:ext>
              </a:extLst>
            </p:cNvPr>
            <p:cNvSpPr/>
            <p:nvPr/>
          </p:nvSpPr>
          <p:spPr>
            <a:xfrm>
              <a:off x="1494029" y="598584"/>
              <a:ext cx="1115650" cy="111565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FFFFFF"/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42B3402E-1D32-4142-969D-6AACCC9E7255}"/>
                </a:ext>
              </a:extLst>
            </p:cNvPr>
            <p:cNvSpPr/>
            <p:nvPr/>
          </p:nvSpPr>
          <p:spPr>
            <a:xfrm>
              <a:off x="2277898" y="2172934"/>
              <a:ext cx="4248320" cy="77674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248318"/>
                <a:gd name="f7" fmla="val 776743"/>
                <a:gd name="f8" fmla="+- 0 0 -90"/>
                <a:gd name="f9" fmla="*/ f3 1 4248318"/>
                <a:gd name="f10" fmla="*/ f4 1 776743"/>
                <a:gd name="f11" fmla="+- f7 0 f5"/>
                <a:gd name="f12" fmla="+- f6 0 f5"/>
                <a:gd name="f13" fmla="*/ f8 f0 1"/>
                <a:gd name="f14" fmla="*/ f12 1 4248318"/>
                <a:gd name="f15" fmla="*/ f11 1 776743"/>
                <a:gd name="f16" fmla="*/ 0 f12 1"/>
                <a:gd name="f17" fmla="*/ 0 f11 1"/>
                <a:gd name="f18" fmla="*/ 4248318 f12 1"/>
                <a:gd name="f19" fmla="*/ 776743 f11 1"/>
                <a:gd name="f20" fmla="*/ f13 1 f2"/>
                <a:gd name="f21" fmla="*/ f16 1 4248318"/>
                <a:gd name="f22" fmla="*/ f17 1 776743"/>
                <a:gd name="f23" fmla="*/ f18 1 4248318"/>
                <a:gd name="f24" fmla="*/ f19 1 77674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4248318" h="77674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708440" tIns="40635" rIns="40635" bIns="40635" anchor="ctr" anchorCtr="0" compatLnSpc="1">
              <a:noAutofit/>
            </a:bodyPr>
            <a:lstStyle/>
            <a:p>
              <a:pPr marL="0" marR="0" lvl="0" indent="0" algn="l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Jeden obrońca może bronić dowolnej liczby oskarżonych, o ile interesy tych oskarżonych </a:t>
              </a:r>
              <a: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nie są sprzeczne </a:t>
              </a: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(art. 85 § 1)</a:t>
              </a: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564F1644-1330-4773-8076-BAE5DF5C7583}"/>
                </a:ext>
              </a:extLst>
            </p:cNvPr>
            <p:cNvSpPr/>
            <p:nvPr/>
          </p:nvSpPr>
          <p:spPr>
            <a:xfrm>
              <a:off x="1494029" y="1937622"/>
              <a:ext cx="1115650" cy="111565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FFFFFF"/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6" name="Diagram 8">
            <a:extLst>
              <a:ext uri="{FF2B5EF4-FFF2-40B4-BE49-F238E27FC236}">
                <a16:creationId xmlns:a16="http://schemas.microsoft.com/office/drawing/2014/main" id="{848DD697-FE0F-45EC-9D4B-6172F9932163}"/>
              </a:ext>
            </a:extLst>
          </p:cNvPr>
          <p:cNvGrpSpPr/>
          <p:nvPr/>
        </p:nvGrpSpPr>
        <p:grpSpPr>
          <a:xfrm>
            <a:off x="998076" y="3297134"/>
            <a:ext cx="6039831" cy="2739862"/>
            <a:chOff x="998076" y="3297134"/>
            <a:chExt cx="6039831" cy="2739862"/>
          </a:xfrm>
        </p:grpSpPr>
        <p:sp>
          <p:nvSpPr>
            <p:cNvPr id="17" name="Dowolny kształt: kształt 16">
              <a:extLst>
                <a:ext uri="{FF2B5EF4-FFF2-40B4-BE49-F238E27FC236}">
                  <a16:creationId xmlns:a16="http://schemas.microsoft.com/office/drawing/2014/main" id="{866C2423-C2A0-4EDD-8301-C58D729EF318}"/>
                </a:ext>
              </a:extLst>
            </p:cNvPr>
            <p:cNvSpPr/>
            <p:nvPr/>
          </p:nvSpPr>
          <p:spPr>
            <a:xfrm>
              <a:off x="1842625" y="3493318"/>
              <a:ext cx="5044388" cy="10688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044390"/>
                <a:gd name="f7" fmla="val 1068846"/>
                <a:gd name="f8" fmla="val 1068845"/>
                <a:gd name="f9" fmla="val 534423"/>
                <a:gd name="f10" fmla="val 1"/>
                <a:gd name="f11" fmla="+- 0 0 -90"/>
                <a:gd name="f12" fmla="*/ f3 1 5044390"/>
                <a:gd name="f13" fmla="*/ f4 1 1068846"/>
                <a:gd name="f14" fmla="+- f7 0 f5"/>
                <a:gd name="f15" fmla="+- f6 0 f5"/>
                <a:gd name="f16" fmla="*/ f11 f0 1"/>
                <a:gd name="f17" fmla="*/ f15 1 5044390"/>
                <a:gd name="f18" fmla="*/ f14 1 1068846"/>
                <a:gd name="f19" fmla="*/ 0 f15 1"/>
                <a:gd name="f20" fmla="*/ 0 f14 1"/>
                <a:gd name="f21" fmla="*/ 4509967 f15 1"/>
                <a:gd name="f22" fmla="*/ 5044390 f15 1"/>
                <a:gd name="f23" fmla="*/ 534423 f14 1"/>
                <a:gd name="f24" fmla="*/ 1068846 f14 1"/>
                <a:gd name="f25" fmla="*/ f16 1 f2"/>
                <a:gd name="f26" fmla="*/ f19 1 5044390"/>
                <a:gd name="f27" fmla="*/ f20 1 1068846"/>
                <a:gd name="f28" fmla="*/ f21 1 5044390"/>
                <a:gd name="f29" fmla="*/ f22 1 5044390"/>
                <a:gd name="f30" fmla="*/ f23 1 1068846"/>
                <a:gd name="f31" fmla="*/ f24 1 1068846"/>
                <a:gd name="f32" fmla="*/ f5 1 f17"/>
                <a:gd name="f33" fmla="*/ f6 1 f17"/>
                <a:gd name="f34" fmla="*/ f5 1 f18"/>
                <a:gd name="f35" fmla="*/ f7 1 f18"/>
                <a:gd name="f36" fmla="+- f25 0 f1"/>
                <a:gd name="f37" fmla="*/ f26 1 f17"/>
                <a:gd name="f38" fmla="*/ f27 1 f18"/>
                <a:gd name="f39" fmla="*/ f28 1 f17"/>
                <a:gd name="f40" fmla="*/ f29 1 f17"/>
                <a:gd name="f41" fmla="*/ f30 1 f18"/>
                <a:gd name="f42" fmla="*/ f31 1 f18"/>
                <a:gd name="f43" fmla="*/ f32 f12 1"/>
                <a:gd name="f44" fmla="*/ f33 f12 1"/>
                <a:gd name="f45" fmla="*/ f35 f13 1"/>
                <a:gd name="f46" fmla="*/ f34 f13 1"/>
                <a:gd name="f47" fmla="*/ f37 f12 1"/>
                <a:gd name="f48" fmla="*/ f38 f13 1"/>
                <a:gd name="f49" fmla="*/ f39 f12 1"/>
                <a:gd name="f50" fmla="*/ f40 f12 1"/>
                <a:gd name="f51" fmla="*/ f41 f13 1"/>
                <a:gd name="f52" fmla="*/ f4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47" y="f48"/>
                </a:cxn>
                <a:cxn ang="f36">
                  <a:pos x="f49" y="f48"/>
                </a:cxn>
                <a:cxn ang="f36">
                  <a:pos x="f50" y="f51"/>
                </a:cxn>
                <a:cxn ang="f36">
                  <a:pos x="f49" y="f52"/>
                </a:cxn>
                <a:cxn ang="f36">
                  <a:pos x="f47" y="f52"/>
                </a:cxn>
                <a:cxn ang="f36">
                  <a:pos x="f47" y="f48"/>
                </a:cxn>
              </a:cxnLst>
              <a:rect l="f43" t="f46" r="f44" b="f45"/>
              <a:pathLst>
                <a:path w="5044390" h="1068846">
                  <a:moveTo>
                    <a:pt x="f6" y="f8"/>
                  </a:moveTo>
                  <a:lnTo>
                    <a:pt x="f9" y="f8"/>
                  </a:lnTo>
                  <a:lnTo>
                    <a:pt x="f5" y="f9"/>
                  </a:lnTo>
                  <a:lnTo>
                    <a:pt x="f9" y="f10"/>
                  </a:lnTo>
                  <a:lnTo>
                    <a:pt x="f6" y="f10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819796" tIns="60963" rIns="113787" bIns="60963" anchor="ctr" anchorCtr="0" compatLnSpc="1">
              <a:noAutofit/>
            </a:bodyPr>
            <a:lstStyle/>
            <a:p>
              <a:pPr marL="0" marR="0" lvl="0" indent="0" algn="l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Obrońca może przedsiębrać czynności procesowe jedynie na </a:t>
              </a:r>
              <a: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korzyść </a:t>
              </a:r>
              <a:b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</a:br>
              <a: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oskarżonego.</a:t>
              </a:r>
            </a:p>
          </p:txBody>
        </p:sp>
        <p:sp>
          <p:nvSpPr>
            <p:cNvPr id="18" name="Dowolny kształt: kształt 17">
              <a:extLst>
                <a:ext uri="{FF2B5EF4-FFF2-40B4-BE49-F238E27FC236}">
                  <a16:creationId xmlns:a16="http://schemas.microsoft.com/office/drawing/2014/main" id="{F0BCA503-C856-4583-9A6E-3967A9A92FA2}"/>
                </a:ext>
              </a:extLst>
            </p:cNvPr>
            <p:cNvSpPr/>
            <p:nvPr/>
          </p:nvSpPr>
          <p:spPr>
            <a:xfrm>
              <a:off x="998076" y="3297134"/>
              <a:ext cx="1253102" cy="125310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BEDBF6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Dowolny kształt: kształt 18">
              <a:extLst>
                <a:ext uri="{FF2B5EF4-FFF2-40B4-BE49-F238E27FC236}">
                  <a16:creationId xmlns:a16="http://schemas.microsoft.com/office/drawing/2014/main" id="{A3466812-5AFB-4B2D-8185-580FEB46D95A}"/>
                </a:ext>
              </a:extLst>
            </p:cNvPr>
            <p:cNvSpPr/>
            <p:nvPr/>
          </p:nvSpPr>
          <p:spPr>
            <a:xfrm>
              <a:off x="1924162" y="4930170"/>
              <a:ext cx="5113745" cy="11068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13742"/>
                <a:gd name="f7" fmla="val 1106828"/>
                <a:gd name="f8" fmla="val 1106827"/>
                <a:gd name="f9" fmla="val 553414"/>
                <a:gd name="f10" fmla="val 1"/>
                <a:gd name="f11" fmla="+- 0 0 -90"/>
                <a:gd name="f12" fmla="*/ f3 1 5113742"/>
                <a:gd name="f13" fmla="*/ f4 1 1106828"/>
                <a:gd name="f14" fmla="+- f7 0 f5"/>
                <a:gd name="f15" fmla="+- f6 0 f5"/>
                <a:gd name="f16" fmla="*/ f11 f0 1"/>
                <a:gd name="f17" fmla="*/ f15 1 5113742"/>
                <a:gd name="f18" fmla="*/ f14 1 1106828"/>
                <a:gd name="f19" fmla="*/ 0 f15 1"/>
                <a:gd name="f20" fmla="*/ 0 f14 1"/>
                <a:gd name="f21" fmla="*/ 4560328 f15 1"/>
                <a:gd name="f22" fmla="*/ 5113742 f15 1"/>
                <a:gd name="f23" fmla="*/ 553414 f14 1"/>
                <a:gd name="f24" fmla="*/ 1106828 f14 1"/>
                <a:gd name="f25" fmla="*/ f16 1 f2"/>
                <a:gd name="f26" fmla="*/ f19 1 5113742"/>
                <a:gd name="f27" fmla="*/ f20 1 1106828"/>
                <a:gd name="f28" fmla="*/ f21 1 5113742"/>
                <a:gd name="f29" fmla="*/ f22 1 5113742"/>
                <a:gd name="f30" fmla="*/ f23 1 1106828"/>
                <a:gd name="f31" fmla="*/ f24 1 1106828"/>
                <a:gd name="f32" fmla="*/ f5 1 f17"/>
                <a:gd name="f33" fmla="*/ f6 1 f17"/>
                <a:gd name="f34" fmla="*/ f5 1 f18"/>
                <a:gd name="f35" fmla="*/ f7 1 f18"/>
                <a:gd name="f36" fmla="+- f25 0 f1"/>
                <a:gd name="f37" fmla="*/ f26 1 f17"/>
                <a:gd name="f38" fmla="*/ f27 1 f18"/>
                <a:gd name="f39" fmla="*/ f28 1 f17"/>
                <a:gd name="f40" fmla="*/ f29 1 f17"/>
                <a:gd name="f41" fmla="*/ f30 1 f18"/>
                <a:gd name="f42" fmla="*/ f31 1 f18"/>
                <a:gd name="f43" fmla="*/ f32 f12 1"/>
                <a:gd name="f44" fmla="*/ f33 f12 1"/>
                <a:gd name="f45" fmla="*/ f35 f13 1"/>
                <a:gd name="f46" fmla="*/ f34 f13 1"/>
                <a:gd name="f47" fmla="*/ f37 f12 1"/>
                <a:gd name="f48" fmla="*/ f38 f13 1"/>
                <a:gd name="f49" fmla="*/ f39 f12 1"/>
                <a:gd name="f50" fmla="*/ f40 f12 1"/>
                <a:gd name="f51" fmla="*/ f41 f13 1"/>
                <a:gd name="f52" fmla="*/ f4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47" y="f48"/>
                </a:cxn>
                <a:cxn ang="f36">
                  <a:pos x="f49" y="f48"/>
                </a:cxn>
                <a:cxn ang="f36">
                  <a:pos x="f50" y="f51"/>
                </a:cxn>
                <a:cxn ang="f36">
                  <a:pos x="f49" y="f52"/>
                </a:cxn>
                <a:cxn ang="f36">
                  <a:pos x="f47" y="f52"/>
                </a:cxn>
                <a:cxn ang="f36">
                  <a:pos x="f47" y="f48"/>
                </a:cxn>
              </a:cxnLst>
              <a:rect l="f43" t="f46" r="f44" b="f45"/>
              <a:pathLst>
                <a:path w="5113742" h="1106828">
                  <a:moveTo>
                    <a:pt x="f6" y="f8"/>
                  </a:moveTo>
                  <a:lnTo>
                    <a:pt x="f9" y="f8"/>
                  </a:lnTo>
                  <a:lnTo>
                    <a:pt x="f5" y="f9"/>
                  </a:lnTo>
                  <a:lnTo>
                    <a:pt x="f9" y="f10"/>
                  </a:lnTo>
                  <a:lnTo>
                    <a:pt x="f6" y="f10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829287" tIns="60963" rIns="113787" bIns="60963" anchor="t" anchorCtr="0" compatLnSpc="1">
              <a:noAutofit/>
            </a:bodyPr>
            <a:lstStyle/>
            <a:p>
              <a:pPr marL="0" marR="0" lvl="0" indent="0" algn="l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Udział obrońcy w postępowaniu nie wyłącza osobistego działania </a:t>
              </a:r>
              <a:b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w nim oskarżonego. </a:t>
              </a:r>
            </a:p>
            <a:p>
              <a:pPr marL="114300" marR="0" lvl="1" indent="-114300" algn="l" defTabSz="5333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2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(czynności niekorzystne – bezskuteczne!)</a:t>
              </a:r>
            </a:p>
          </p:txBody>
        </p:sp>
        <p:sp>
          <p:nvSpPr>
            <p:cNvPr id="20" name="Dowolny kształt: kształt 19">
              <a:extLst>
                <a:ext uri="{FF2B5EF4-FFF2-40B4-BE49-F238E27FC236}">
                  <a16:creationId xmlns:a16="http://schemas.microsoft.com/office/drawing/2014/main" id="{A498A060-6E5C-4AFE-A75C-44152E33DF67}"/>
                </a:ext>
              </a:extLst>
            </p:cNvPr>
            <p:cNvSpPr/>
            <p:nvPr/>
          </p:nvSpPr>
          <p:spPr>
            <a:xfrm>
              <a:off x="998076" y="4735979"/>
              <a:ext cx="1253102" cy="125310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BEDBF6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Slide6">
    <p:bg>
      <p:bgPr>
        <a:blipFill>
          <a:blip r:embed="rId3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ymbol zastępczy zawartości 7">
            <a:extLst>
              <a:ext uri="{FF2B5EF4-FFF2-40B4-BE49-F238E27FC236}">
                <a16:creationId xmlns:a16="http://schemas.microsoft.com/office/drawing/2014/main" id="{AEC8ED4F-18AC-4F38-A5D3-BE6E7B75B59C}"/>
              </a:ext>
            </a:extLst>
          </p:cNvPr>
          <p:cNvGrpSpPr/>
          <p:nvPr/>
        </p:nvGrpSpPr>
        <p:grpSpPr>
          <a:xfrm>
            <a:off x="965277" y="619039"/>
            <a:ext cx="9747201" cy="3124203"/>
            <a:chOff x="965277" y="619039"/>
            <a:chExt cx="9747201" cy="3124203"/>
          </a:xfrm>
        </p:grpSpPr>
        <p:sp>
          <p:nvSpPr>
            <p:cNvPr id="3" name="Dowolny kształt: kształt 2">
              <a:extLst>
                <a:ext uri="{FF2B5EF4-FFF2-40B4-BE49-F238E27FC236}">
                  <a16:creationId xmlns:a16="http://schemas.microsoft.com/office/drawing/2014/main" id="{7007AC84-1767-40D6-B335-762EE8394CF0}"/>
                </a:ext>
              </a:extLst>
            </p:cNvPr>
            <p:cNvSpPr/>
            <p:nvPr/>
          </p:nvSpPr>
          <p:spPr>
            <a:xfrm>
              <a:off x="965277" y="619039"/>
              <a:ext cx="8515907" cy="3124203"/>
            </a:xfrm>
            <a:custGeom>
              <a:avLst>
                <a:gd name="f0" fmla="val 17638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+- f8 0 f7"/>
                <a:gd name="f15" fmla="pin 0 f0 21600"/>
                <a:gd name="f16" fmla="pin 0 f1 108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20"/>
                <a:gd name="f27" fmla="+- 21600 0 f19"/>
                <a:gd name="f28" fmla="*/ 0 f21 1"/>
                <a:gd name="f29" fmla="*/ 21600 f21 1"/>
                <a:gd name="f30" fmla="*/ f20 f13 1"/>
                <a:gd name="f31" fmla="*/ f19 f12 1"/>
                <a:gd name="f32" fmla="+- f24 0 f3"/>
                <a:gd name="f33" fmla="+- f25 0 f3"/>
                <a:gd name="f34" fmla="*/ f27 f20 1"/>
                <a:gd name="f35" fmla="*/ f28 1 f21"/>
                <a:gd name="f36" fmla="*/ f29 1 f21"/>
                <a:gd name="f37" fmla="*/ f26 f13 1"/>
                <a:gd name="f38" fmla="*/ f34 1 10800"/>
                <a:gd name="f39" fmla="*/ f35 f12 1"/>
                <a:gd name="f40" fmla="*/ f35 f13 1"/>
                <a:gd name="f41" fmla="*/ f36 f13 1"/>
                <a:gd name="f42" fmla="+- f19 f38 0"/>
                <a:gd name="f43" fmla="*/ f42 f12 1"/>
              </a:gdLst>
              <a:ahLst>
                <a:ahXY gdRefX="f0" minX="f7" maxX="f8" gdRefY="f1" minY="f7" maxY="f9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0"/>
                </a:cxn>
                <a:cxn ang="f33">
                  <a:pos x="f31" y="f41"/>
                </a:cxn>
              </a:cxnLst>
              <a:rect l="f39" t="f30" r="f43" b="f37"/>
              <a:pathLst>
                <a:path w="21600" h="21600">
                  <a:moveTo>
                    <a:pt x="f7" y="f20"/>
                  </a:moveTo>
                  <a:lnTo>
                    <a:pt x="f19" y="f20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6"/>
                  </a:lnTo>
                  <a:lnTo>
                    <a:pt x="f7" y="f26"/>
                  </a:lnTo>
                  <a:close/>
                </a:path>
              </a:pathLst>
            </a:custGeom>
            <a:solidFill>
              <a:srgbClr val="F0D0CE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Dowolny kształt: kształt 3">
              <a:extLst>
                <a:ext uri="{FF2B5EF4-FFF2-40B4-BE49-F238E27FC236}">
                  <a16:creationId xmlns:a16="http://schemas.microsoft.com/office/drawing/2014/main" id="{864FB933-57BA-42AB-84D0-4E4C5B376957}"/>
                </a:ext>
              </a:extLst>
            </p:cNvPr>
            <p:cNvSpPr/>
            <p:nvPr/>
          </p:nvSpPr>
          <p:spPr>
            <a:xfrm>
              <a:off x="1261945" y="1556299"/>
              <a:ext cx="3005614" cy="12496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5613"/>
                <a:gd name="f7" fmla="val 1249680"/>
                <a:gd name="f8" fmla="val 208284"/>
                <a:gd name="f9" fmla="val 93252"/>
                <a:gd name="f10" fmla="val 2797329"/>
                <a:gd name="f11" fmla="val 2912361"/>
                <a:gd name="f12" fmla="val 1041396"/>
                <a:gd name="f13" fmla="val 1156428"/>
                <a:gd name="f14" fmla="+- 0 0 -90"/>
                <a:gd name="f15" fmla="*/ f3 1 3005613"/>
                <a:gd name="f16" fmla="*/ f4 1 1249680"/>
                <a:gd name="f17" fmla="+- f7 0 f5"/>
                <a:gd name="f18" fmla="+- f6 0 f5"/>
                <a:gd name="f19" fmla="*/ f14 f0 1"/>
                <a:gd name="f20" fmla="*/ f18 1 3005613"/>
                <a:gd name="f21" fmla="*/ f17 1 1249680"/>
                <a:gd name="f22" fmla="*/ 0 f18 1"/>
                <a:gd name="f23" fmla="*/ 208284 f17 1"/>
                <a:gd name="f24" fmla="*/ 208284 f18 1"/>
                <a:gd name="f25" fmla="*/ 0 f17 1"/>
                <a:gd name="f26" fmla="*/ 2797329 f18 1"/>
                <a:gd name="f27" fmla="*/ 3005613 f18 1"/>
                <a:gd name="f28" fmla="*/ 1041396 f17 1"/>
                <a:gd name="f29" fmla="*/ 1249680 f17 1"/>
                <a:gd name="f30" fmla="*/ f19 1 f2"/>
                <a:gd name="f31" fmla="*/ f22 1 3005613"/>
                <a:gd name="f32" fmla="*/ f23 1 1249680"/>
                <a:gd name="f33" fmla="*/ f24 1 3005613"/>
                <a:gd name="f34" fmla="*/ f25 1 1249680"/>
                <a:gd name="f35" fmla="*/ f26 1 3005613"/>
                <a:gd name="f36" fmla="*/ f27 1 3005613"/>
                <a:gd name="f37" fmla="*/ f28 1 1249680"/>
                <a:gd name="f38" fmla="*/ f29 1 12496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3005613" h="12496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D96056">
                    <a:alpha val="90000"/>
                  </a:srgbClr>
                </a:gs>
                <a:gs pos="100000">
                  <a:srgbClr val="BF4033">
                    <a:alpha val="90000"/>
                  </a:srgbClr>
                </a:gs>
              </a:gsLst>
              <a:path path="circle">
                <a:fillToRect l="50000" t="100000" r="50000"/>
              </a:path>
            </a:gradFill>
            <a:ln cap="flat">
              <a:noFill/>
              <a:prstDash val="solid"/>
            </a:ln>
            <a:effectLst>
              <a:outerShdw dist="25402" dir="5400000" algn="tl">
                <a:srgbClr val="000000">
                  <a:alpha val="64000"/>
                </a:srgbClr>
              </a:outerShdw>
            </a:effectLst>
          </p:spPr>
          <p:txBody>
            <a:bodyPr vert="horz" wrap="square" lIns="179112" tIns="179112" rIns="179112" bIns="179112" anchor="ctr" anchorCtr="1" compatLnSpc="1">
              <a:noAutofit/>
            </a:bodyPr>
            <a:lstStyle/>
            <a:p>
              <a:pPr marL="0" marR="0" lvl="0" indent="0" algn="ct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1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Osoba podejrzana</a:t>
              </a:r>
            </a:p>
          </p:txBody>
        </p:sp>
        <p:sp>
          <p:nvSpPr>
            <p:cNvPr id="5" name="Dowolny kształt: kształt 4">
              <a:extLst>
                <a:ext uri="{FF2B5EF4-FFF2-40B4-BE49-F238E27FC236}">
                  <a16:creationId xmlns:a16="http://schemas.microsoft.com/office/drawing/2014/main" id="{48F2CC83-7CCB-4CA1-B8E7-9EA117BC3FB1}"/>
                </a:ext>
              </a:extLst>
            </p:cNvPr>
            <p:cNvSpPr/>
            <p:nvPr/>
          </p:nvSpPr>
          <p:spPr>
            <a:xfrm>
              <a:off x="4471818" y="1556299"/>
              <a:ext cx="3005614" cy="12496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5613"/>
                <a:gd name="f7" fmla="val 1249680"/>
                <a:gd name="f8" fmla="val 208284"/>
                <a:gd name="f9" fmla="val 93252"/>
                <a:gd name="f10" fmla="val 2797329"/>
                <a:gd name="f11" fmla="val 2912361"/>
                <a:gd name="f12" fmla="val 1041396"/>
                <a:gd name="f13" fmla="val 1156428"/>
                <a:gd name="f14" fmla="+- 0 0 -90"/>
                <a:gd name="f15" fmla="*/ f3 1 3005613"/>
                <a:gd name="f16" fmla="*/ f4 1 1249680"/>
                <a:gd name="f17" fmla="+- f7 0 f5"/>
                <a:gd name="f18" fmla="+- f6 0 f5"/>
                <a:gd name="f19" fmla="*/ f14 f0 1"/>
                <a:gd name="f20" fmla="*/ f18 1 3005613"/>
                <a:gd name="f21" fmla="*/ f17 1 1249680"/>
                <a:gd name="f22" fmla="*/ 0 f18 1"/>
                <a:gd name="f23" fmla="*/ 208284 f17 1"/>
                <a:gd name="f24" fmla="*/ 208284 f18 1"/>
                <a:gd name="f25" fmla="*/ 0 f17 1"/>
                <a:gd name="f26" fmla="*/ 2797329 f18 1"/>
                <a:gd name="f27" fmla="*/ 3005613 f18 1"/>
                <a:gd name="f28" fmla="*/ 1041396 f17 1"/>
                <a:gd name="f29" fmla="*/ 1249680 f17 1"/>
                <a:gd name="f30" fmla="*/ f19 1 f2"/>
                <a:gd name="f31" fmla="*/ f22 1 3005613"/>
                <a:gd name="f32" fmla="*/ f23 1 1249680"/>
                <a:gd name="f33" fmla="*/ f24 1 3005613"/>
                <a:gd name="f34" fmla="*/ f25 1 1249680"/>
                <a:gd name="f35" fmla="*/ f26 1 3005613"/>
                <a:gd name="f36" fmla="*/ f27 1 3005613"/>
                <a:gd name="f37" fmla="*/ f28 1 1249680"/>
                <a:gd name="f38" fmla="*/ f29 1 12496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3005613" h="12496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D96056">
                    <a:alpha val="70000"/>
                  </a:srgbClr>
                </a:gs>
                <a:gs pos="100000">
                  <a:srgbClr val="BF4033">
                    <a:alpha val="70000"/>
                  </a:srgbClr>
                </a:gs>
              </a:gsLst>
              <a:path path="circle">
                <a:fillToRect l="50000" t="100000" r="50000"/>
              </a:path>
            </a:gradFill>
            <a:ln cap="flat">
              <a:noFill/>
              <a:prstDash val="solid"/>
            </a:ln>
            <a:effectLst>
              <a:outerShdw dist="25402" dir="5400000" algn="tl">
                <a:srgbClr val="000000">
                  <a:alpha val="64000"/>
                </a:srgbClr>
              </a:outerShdw>
            </a:effectLst>
          </p:spPr>
          <p:txBody>
            <a:bodyPr vert="horz" wrap="square" lIns="179112" tIns="179112" rIns="179112" bIns="179112" anchor="ctr" anchorCtr="1" compatLnSpc="1">
              <a:noAutofit/>
            </a:bodyPr>
            <a:lstStyle/>
            <a:p>
              <a:pPr marL="0" marR="0" lvl="0" indent="0" algn="ct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1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Podejrzany</a:t>
              </a:r>
            </a:p>
          </p:txBody>
        </p:sp>
        <p:sp>
          <p:nvSpPr>
            <p:cNvPr id="6" name="Dowolny kształt: kształt 5">
              <a:extLst>
                <a:ext uri="{FF2B5EF4-FFF2-40B4-BE49-F238E27FC236}">
                  <a16:creationId xmlns:a16="http://schemas.microsoft.com/office/drawing/2014/main" id="{06FBE03A-F4D8-4ADD-8155-9227A4A4BA4F}"/>
                </a:ext>
              </a:extLst>
            </p:cNvPr>
            <p:cNvSpPr/>
            <p:nvPr/>
          </p:nvSpPr>
          <p:spPr>
            <a:xfrm>
              <a:off x="7706864" y="1556299"/>
              <a:ext cx="3005614" cy="12496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5613"/>
                <a:gd name="f7" fmla="val 1249680"/>
                <a:gd name="f8" fmla="val 208284"/>
                <a:gd name="f9" fmla="val 93252"/>
                <a:gd name="f10" fmla="val 2797329"/>
                <a:gd name="f11" fmla="val 2912361"/>
                <a:gd name="f12" fmla="val 1041396"/>
                <a:gd name="f13" fmla="val 1156428"/>
                <a:gd name="f14" fmla="+- 0 0 -90"/>
                <a:gd name="f15" fmla="*/ f3 1 3005613"/>
                <a:gd name="f16" fmla="*/ f4 1 1249680"/>
                <a:gd name="f17" fmla="+- f7 0 f5"/>
                <a:gd name="f18" fmla="+- f6 0 f5"/>
                <a:gd name="f19" fmla="*/ f14 f0 1"/>
                <a:gd name="f20" fmla="*/ f18 1 3005613"/>
                <a:gd name="f21" fmla="*/ f17 1 1249680"/>
                <a:gd name="f22" fmla="*/ 0 f18 1"/>
                <a:gd name="f23" fmla="*/ 208284 f17 1"/>
                <a:gd name="f24" fmla="*/ 208284 f18 1"/>
                <a:gd name="f25" fmla="*/ 0 f17 1"/>
                <a:gd name="f26" fmla="*/ 2797329 f18 1"/>
                <a:gd name="f27" fmla="*/ 3005613 f18 1"/>
                <a:gd name="f28" fmla="*/ 1041396 f17 1"/>
                <a:gd name="f29" fmla="*/ 1249680 f17 1"/>
                <a:gd name="f30" fmla="*/ f19 1 f2"/>
                <a:gd name="f31" fmla="*/ f22 1 3005613"/>
                <a:gd name="f32" fmla="*/ f23 1 1249680"/>
                <a:gd name="f33" fmla="*/ f24 1 3005613"/>
                <a:gd name="f34" fmla="*/ f25 1 1249680"/>
                <a:gd name="f35" fmla="*/ f26 1 3005613"/>
                <a:gd name="f36" fmla="*/ f27 1 3005613"/>
                <a:gd name="f37" fmla="*/ f28 1 1249680"/>
                <a:gd name="f38" fmla="*/ f29 1 12496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3005613" h="12496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D96056">
                    <a:alpha val="50000"/>
                  </a:srgbClr>
                </a:gs>
                <a:gs pos="100000">
                  <a:srgbClr val="BF4033">
                    <a:alpha val="50000"/>
                  </a:srgbClr>
                </a:gs>
              </a:gsLst>
              <a:path path="circle">
                <a:fillToRect l="50000" t="100000" r="50000"/>
              </a:path>
            </a:gradFill>
            <a:ln cap="flat">
              <a:noFill/>
              <a:prstDash val="solid"/>
            </a:ln>
            <a:effectLst>
              <a:outerShdw dist="25402" dir="5400000" algn="tl">
                <a:srgbClr val="000000">
                  <a:alpha val="64000"/>
                </a:srgbClr>
              </a:outerShdw>
            </a:effectLst>
          </p:spPr>
          <p:txBody>
            <a:bodyPr vert="horz" wrap="square" lIns="179112" tIns="179112" rIns="179112" bIns="179112" anchor="ctr" anchorCtr="1" compatLnSpc="1">
              <a:noAutofit/>
            </a:bodyPr>
            <a:lstStyle/>
            <a:p>
              <a:pPr marL="0" marR="0" lvl="0" indent="0" algn="ct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1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Oskarżony</a:t>
              </a:r>
            </a:p>
          </p:txBody>
        </p:sp>
      </p:grpSp>
      <p:pic>
        <p:nvPicPr>
          <p:cNvPr id="7" name="Picture 4" descr="Znalezione obrazy dla zapytania: podejrzany&quot;">
            <a:extLst>
              <a:ext uri="{FF2B5EF4-FFF2-40B4-BE49-F238E27FC236}">
                <a16:creationId xmlns:a16="http://schemas.microsoft.com/office/drawing/2014/main" id="{B8ECCC02-222E-4DCA-9159-3F04DCFFB6C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263130" y="3163037"/>
            <a:ext cx="5514188" cy="34004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9EA63DC3-B5F6-40C1-9E6F-B1C874BFF57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03F31ADF-5B96-4EC9-8D19-6E06747264A2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8D258716-1EB4-4ADC-97AB-EDFFCB4FDF0B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3DBF952F-3D11-4B64-A659-1A734A034D3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3A500E9D-9E9A-46D1-8EEE-69EAA94AF78A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400CB0BA-7B99-4FFF-9912-1E2ABA6791C2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6655EF6F-5DCF-41CA-8983-0AF2C4EA488B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F8B51B52-8A74-4A89-8470-090B990FAFE7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27F97C5B-C217-44B6-9612-A8C1B6208E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Upoważnienie do obrony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53F1E939-0D18-41FC-BE8B-107AA5C4784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3992" y="1653381"/>
            <a:ext cx="10018715" cy="3124203"/>
          </a:xfrm>
        </p:spPr>
        <p:txBody>
          <a:bodyPr/>
          <a:lstStyle/>
          <a:p>
            <a:pPr lvl="0"/>
            <a:r>
              <a:rPr lang="pl-PL">
                <a:solidFill>
                  <a:srgbClr val="FFFFFF"/>
                </a:solidFill>
              </a:rPr>
              <a:t>Do czasu ustanowienia obrońcy przez oskarżonego pozbawionego wolności, obrońcę może ustanowić </a:t>
            </a:r>
            <a:r>
              <a:rPr lang="pl-PL">
                <a:solidFill>
                  <a:srgbClr val="FF0000"/>
                </a:solidFill>
              </a:rPr>
              <a:t>inna osoba</a:t>
            </a:r>
            <a:r>
              <a:rPr lang="pl-PL">
                <a:solidFill>
                  <a:srgbClr val="FFFFFF"/>
                </a:solidFill>
              </a:rPr>
              <a:t>, o czym niezwłocznie zawiadamia się oskarżonego (pełnomocnictwo tymczasowe). </a:t>
            </a:r>
          </a:p>
          <a:p>
            <a:pPr lvl="0"/>
            <a:r>
              <a:rPr lang="pl-PL">
                <a:solidFill>
                  <a:srgbClr val="FFFFFF"/>
                </a:solidFill>
              </a:rPr>
              <a:t>Upoważnienie do obrony może być udzielone na piśmie albo przez oświadczenie do protokołu organu prowadzącego postępowanie karne.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  <p:pic>
        <p:nvPicPr>
          <p:cNvPr id="12" name="Picture 2" descr="Znalezione obrazy dla zapytania: adwokat gif&quot;">
            <a:extLst>
              <a:ext uri="{FF2B5EF4-FFF2-40B4-BE49-F238E27FC236}">
                <a16:creationId xmlns:a16="http://schemas.microsoft.com/office/drawing/2014/main" id="{34E34532-2674-46B0-950A-6F573B9DE7A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48036" y="4091784"/>
            <a:ext cx="2283659" cy="265198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59F23D4F-5968-4DFA-8413-457D714BB33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A5B7865E-BB5F-480C-9640-B653B65DED0E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B41420F3-B571-4186-A660-CDBED9913F00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836D6354-1230-481E-A351-D6BA6BDCDFC5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67E6C097-8179-4588-A5C5-0F32BFA8A033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F3839378-D11A-4895-8D9C-D8A92D71E168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C65E9E44-7770-4A24-B41A-068D16BB5E11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29893977-FC92-46F8-8917-284DDBFF0610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686D01F9-0830-45FD-BB63-C5C2FD71BB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Realizacja prawa do obrony</a:t>
            </a:r>
          </a:p>
        </p:txBody>
      </p:sp>
      <p:grpSp>
        <p:nvGrpSpPr>
          <p:cNvPr id="11" name="Symbol zastępczy zawartości 3">
            <a:extLst>
              <a:ext uri="{FF2B5EF4-FFF2-40B4-BE49-F238E27FC236}">
                <a16:creationId xmlns:a16="http://schemas.microsoft.com/office/drawing/2014/main" id="{597FC818-7558-4AC8-9C40-96F4D16FC061}"/>
              </a:ext>
            </a:extLst>
          </p:cNvPr>
          <p:cNvGrpSpPr/>
          <p:nvPr/>
        </p:nvGrpSpPr>
        <p:grpSpPr>
          <a:xfrm>
            <a:off x="419453" y="1758656"/>
            <a:ext cx="6695721" cy="4183233"/>
            <a:chOff x="419453" y="1758656"/>
            <a:chExt cx="6695721" cy="4183233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012A0E2A-441D-4E8A-99EF-081B08512558}"/>
                </a:ext>
              </a:extLst>
            </p:cNvPr>
            <p:cNvSpPr/>
            <p:nvPr/>
          </p:nvSpPr>
          <p:spPr>
            <a:xfrm>
              <a:off x="419453" y="1758656"/>
              <a:ext cx="6695721" cy="100692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695719"/>
                <a:gd name="f7" fmla="val 1006931"/>
                <a:gd name="f8" fmla="val 167825"/>
                <a:gd name="f9" fmla="val 75138"/>
                <a:gd name="f10" fmla="val 6527894"/>
                <a:gd name="f11" fmla="val 6620581"/>
                <a:gd name="f12" fmla="val 839106"/>
                <a:gd name="f13" fmla="val 931793"/>
                <a:gd name="f14" fmla="+- 0 0 -90"/>
                <a:gd name="f15" fmla="*/ f3 1 6695719"/>
                <a:gd name="f16" fmla="*/ f4 1 1006931"/>
                <a:gd name="f17" fmla="+- f7 0 f5"/>
                <a:gd name="f18" fmla="+- f6 0 f5"/>
                <a:gd name="f19" fmla="*/ f14 f0 1"/>
                <a:gd name="f20" fmla="*/ f18 1 6695719"/>
                <a:gd name="f21" fmla="*/ f17 1 1006931"/>
                <a:gd name="f22" fmla="*/ 0 f18 1"/>
                <a:gd name="f23" fmla="*/ 167825 f17 1"/>
                <a:gd name="f24" fmla="*/ 167825 f18 1"/>
                <a:gd name="f25" fmla="*/ 0 f17 1"/>
                <a:gd name="f26" fmla="*/ 6527894 f18 1"/>
                <a:gd name="f27" fmla="*/ 6695719 f18 1"/>
                <a:gd name="f28" fmla="*/ 839106 f17 1"/>
                <a:gd name="f29" fmla="*/ 1006931 f17 1"/>
                <a:gd name="f30" fmla="*/ f19 1 f2"/>
                <a:gd name="f31" fmla="*/ f22 1 6695719"/>
                <a:gd name="f32" fmla="*/ f23 1 1006931"/>
                <a:gd name="f33" fmla="*/ f24 1 6695719"/>
                <a:gd name="f34" fmla="*/ f25 1 1006931"/>
                <a:gd name="f35" fmla="*/ f26 1 6695719"/>
                <a:gd name="f36" fmla="*/ f27 1 6695719"/>
                <a:gd name="f37" fmla="*/ f28 1 1006931"/>
                <a:gd name="f38" fmla="*/ f29 1 100693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695719" h="100693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17738" tIns="117738" rIns="117738" bIns="117738" anchor="ctr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udziału w czynnościach pp (gdy podejrzany wnosił o ich dokonanie); 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E8966311-B1CC-461D-96E1-0D8CD02FE083}"/>
                </a:ext>
              </a:extLst>
            </p:cNvPr>
            <p:cNvSpPr/>
            <p:nvPr/>
          </p:nvSpPr>
          <p:spPr>
            <a:xfrm>
              <a:off x="419453" y="2817421"/>
              <a:ext cx="6695721" cy="100692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695719"/>
                <a:gd name="f7" fmla="val 1006931"/>
                <a:gd name="f8" fmla="val 167825"/>
                <a:gd name="f9" fmla="val 75138"/>
                <a:gd name="f10" fmla="val 6527894"/>
                <a:gd name="f11" fmla="val 6620581"/>
                <a:gd name="f12" fmla="val 839106"/>
                <a:gd name="f13" fmla="val 931793"/>
                <a:gd name="f14" fmla="+- 0 0 -90"/>
                <a:gd name="f15" fmla="*/ f3 1 6695719"/>
                <a:gd name="f16" fmla="*/ f4 1 1006931"/>
                <a:gd name="f17" fmla="+- f7 0 f5"/>
                <a:gd name="f18" fmla="+- f6 0 f5"/>
                <a:gd name="f19" fmla="*/ f14 f0 1"/>
                <a:gd name="f20" fmla="*/ f18 1 6695719"/>
                <a:gd name="f21" fmla="*/ f17 1 1006931"/>
                <a:gd name="f22" fmla="*/ 0 f18 1"/>
                <a:gd name="f23" fmla="*/ 167825 f17 1"/>
                <a:gd name="f24" fmla="*/ 167825 f18 1"/>
                <a:gd name="f25" fmla="*/ 0 f17 1"/>
                <a:gd name="f26" fmla="*/ 6527894 f18 1"/>
                <a:gd name="f27" fmla="*/ 6695719 f18 1"/>
                <a:gd name="f28" fmla="*/ 839106 f17 1"/>
                <a:gd name="f29" fmla="*/ 1006931 f17 1"/>
                <a:gd name="f30" fmla="*/ f19 1 f2"/>
                <a:gd name="f31" fmla="*/ f22 1 6695719"/>
                <a:gd name="f32" fmla="*/ f23 1 1006931"/>
                <a:gd name="f33" fmla="*/ f24 1 6695719"/>
                <a:gd name="f34" fmla="*/ f25 1 1006931"/>
                <a:gd name="f35" fmla="*/ f26 1 6695719"/>
                <a:gd name="f36" fmla="*/ f27 1 6695719"/>
                <a:gd name="f37" fmla="*/ f28 1 1006931"/>
                <a:gd name="f38" fmla="*/ f29 1 100693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695719" h="100693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17738" tIns="117738" rIns="117738" bIns="117738" anchor="ctr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przeglądania akt sprawy – art. 156 kpk;</a:t>
              </a: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0DF9F5E8-2CB6-4CF3-88AA-430D80DD9803}"/>
                </a:ext>
              </a:extLst>
            </p:cNvPr>
            <p:cNvSpPr/>
            <p:nvPr/>
          </p:nvSpPr>
          <p:spPr>
            <a:xfrm>
              <a:off x="419453" y="3876196"/>
              <a:ext cx="6695721" cy="100692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695719"/>
                <a:gd name="f7" fmla="val 1006931"/>
                <a:gd name="f8" fmla="val 167825"/>
                <a:gd name="f9" fmla="val 75138"/>
                <a:gd name="f10" fmla="val 6527894"/>
                <a:gd name="f11" fmla="val 6620581"/>
                <a:gd name="f12" fmla="val 839106"/>
                <a:gd name="f13" fmla="val 931793"/>
                <a:gd name="f14" fmla="+- 0 0 -90"/>
                <a:gd name="f15" fmla="*/ f3 1 6695719"/>
                <a:gd name="f16" fmla="*/ f4 1 1006931"/>
                <a:gd name="f17" fmla="+- f7 0 f5"/>
                <a:gd name="f18" fmla="+- f6 0 f5"/>
                <a:gd name="f19" fmla="*/ f14 f0 1"/>
                <a:gd name="f20" fmla="*/ f18 1 6695719"/>
                <a:gd name="f21" fmla="*/ f17 1 1006931"/>
                <a:gd name="f22" fmla="*/ 0 f18 1"/>
                <a:gd name="f23" fmla="*/ 167825 f17 1"/>
                <a:gd name="f24" fmla="*/ 167825 f18 1"/>
                <a:gd name="f25" fmla="*/ 0 f17 1"/>
                <a:gd name="f26" fmla="*/ 6527894 f18 1"/>
                <a:gd name="f27" fmla="*/ 6695719 f18 1"/>
                <a:gd name="f28" fmla="*/ 839106 f17 1"/>
                <a:gd name="f29" fmla="*/ 1006931 f17 1"/>
                <a:gd name="f30" fmla="*/ f19 1 f2"/>
                <a:gd name="f31" fmla="*/ f22 1 6695719"/>
                <a:gd name="f32" fmla="*/ f23 1 1006931"/>
                <a:gd name="f33" fmla="*/ f24 1 6695719"/>
                <a:gd name="f34" fmla="*/ f25 1 1006931"/>
                <a:gd name="f35" fmla="*/ f26 1 6695719"/>
                <a:gd name="f36" fmla="*/ f27 1 6695719"/>
                <a:gd name="f37" fmla="*/ f28 1 1006931"/>
                <a:gd name="f38" fmla="*/ f29 1 100693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695719" h="100693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17738" tIns="117738" rIns="117738" bIns="117738" anchor="ctr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udziału w czynnościach niepowtarzalnych w toku postępowania przygotowawczego (nie można powtórzyć na rozprawie głównej – np. oględziny miejsca zdarzenia, przeszukanie);</a:t>
              </a: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686049DD-B913-43FA-8A85-C6E9AB685606}"/>
                </a:ext>
              </a:extLst>
            </p:cNvPr>
            <p:cNvSpPr/>
            <p:nvPr/>
          </p:nvSpPr>
          <p:spPr>
            <a:xfrm>
              <a:off x="419453" y="4934961"/>
              <a:ext cx="6695721" cy="100692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695719"/>
                <a:gd name="f7" fmla="val 1006931"/>
                <a:gd name="f8" fmla="val 167825"/>
                <a:gd name="f9" fmla="val 75138"/>
                <a:gd name="f10" fmla="val 6527894"/>
                <a:gd name="f11" fmla="val 6620581"/>
                <a:gd name="f12" fmla="val 839106"/>
                <a:gd name="f13" fmla="val 931793"/>
                <a:gd name="f14" fmla="+- 0 0 -90"/>
                <a:gd name="f15" fmla="*/ f3 1 6695719"/>
                <a:gd name="f16" fmla="*/ f4 1 1006931"/>
                <a:gd name="f17" fmla="+- f7 0 f5"/>
                <a:gd name="f18" fmla="+- f6 0 f5"/>
                <a:gd name="f19" fmla="*/ f14 f0 1"/>
                <a:gd name="f20" fmla="*/ f18 1 6695719"/>
                <a:gd name="f21" fmla="*/ f17 1 1006931"/>
                <a:gd name="f22" fmla="*/ 0 f18 1"/>
                <a:gd name="f23" fmla="*/ 167825 f17 1"/>
                <a:gd name="f24" fmla="*/ 167825 f18 1"/>
                <a:gd name="f25" fmla="*/ 0 f17 1"/>
                <a:gd name="f26" fmla="*/ 6527894 f18 1"/>
                <a:gd name="f27" fmla="*/ 6695719 f18 1"/>
                <a:gd name="f28" fmla="*/ 839106 f17 1"/>
                <a:gd name="f29" fmla="*/ 1006931 f17 1"/>
                <a:gd name="f30" fmla="*/ f19 1 f2"/>
                <a:gd name="f31" fmla="*/ f22 1 6695719"/>
                <a:gd name="f32" fmla="*/ f23 1 1006931"/>
                <a:gd name="f33" fmla="*/ f24 1 6695719"/>
                <a:gd name="f34" fmla="*/ f25 1 1006931"/>
                <a:gd name="f35" fmla="*/ f26 1 6695719"/>
                <a:gd name="f36" fmla="*/ f27 1 6695719"/>
                <a:gd name="f37" fmla="*/ f28 1 1006931"/>
                <a:gd name="f38" fmla="*/ f29 1 100693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695719" h="100693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17738" tIns="117738" rIns="117738" bIns="117738" anchor="ctr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udziału w rozprawie i posiedzeniu przed sądem</a:t>
              </a:r>
              <a:b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i udziału we wszystkich czynnościach </a:t>
              </a:r>
              <a:b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postępowania dowodowego</a:t>
              </a:r>
            </a:p>
          </p:txBody>
        </p:sp>
      </p:grpSp>
      <p:sp>
        <p:nvSpPr>
          <p:cNvPr id="16" name="Strzałka: w dół 5">
            <a:extLst>
              <a:ext uri="{FF2B5EF4-FFF2-40B4-BE49-F238E27FC236}">
                <a16:creationId xmlns:a16="http://schemas.microsoft.com/office/drawing/2014/main" id="{07C1F515-A65F-4A8A-B1ED-A9EC12EA2680}"/>
              </a:ext>
            </a:extLst>
          </p:cNvPr>
          <p:cNvSpPr/>
          <p:nvPr/>
        </p:nvSpPr>
        <p:spPr>
          <a:xfrm>
            <a:off x="3254477" y="6086164"/>
            <a:ext cx="481779" cy="530946"/>
          </a:xfrm>
          <a:custGeom>
            <a:avLst>
              <a:gd name="f0" fmla="val 11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30ACEC"/>
          </a:solidFill>
          <a:ln w="15873" cap="rnd">
            <a:solidFill>
              <a:srgbClr val="207DAD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9219AD20-212B-415C-872C-B707908670A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100F0687-866D-4C71-8B26-6EAB1EE4DC31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0E85F642-7202-4335-B654-A5E86B6DD11B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59EF91B5-4DA1-41D8-8C73-7F7A2A8938A4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279B0744-C2E4-43A2-B464-277B539A035E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774C0DB2-DF9D-4640-BCBE-3B2C831E0F40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A7978386-C738-49F3-8F0E-1AD987B4BAAF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38242041-B9DB-4CD9-9D85-42E9D47AD20A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4678ABFA-3F04-43E7-8886-E02CB8F3DC97}"/>
              </a:ext>
            </a:extLst>
          </p:cNvPr>
          <p:cNvGrpSpPr/>
          <p:nvPr/>
        </p:nvGrpSpPr>
        <p:grpSpPr>
          <a:xfrm>
            <a:off x="477042" y="1569009"/>
            <a:ext cx="8136011" cy="2963067"/>
            <a:chOff x="477042" y="1569009"/>
            <a:chExt cx="8136011" cy="2963067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FC0E50E0-B406-448E-A47D-DD69C3AD459A}"/>
                </a:ext>
              </a:extLst>
            </p:cNvPr>
            <p:cNvSpPr/>
            <p:nvPr/>
          </p:nvSpPr>
          <p:spPr>
            <a:xfrm>
              <a:off x="477042" y="1569009"/>
              <a:ext cx="8136011" cy="95471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136015"/>
                <a:gd name="f7" fmla="val 954719"/>
                <a:gd name="f8" fmla="val 159123"/>
                <a:gd name="f9" fmla="val 71242"/>
                <a:gd name="f10" fmla="val 7976892"/>
                <a:gd name="f11" fmla="val 8064773"/>
                <a:gd name="f12" fmla="val 795596"/>
                <a:gd name="f13" fmla="val 883477"/>
                <a:gd name="f14" fmla="+- 0 0 -90"/>
                <a:gd name="f15" fmla="*/ f3 1 8136015"/>
                <a:gd name="f16" fmla="*/ f4 1 954719"/>
                <a:gd name="f17" fmla="+- f7 0 f5"/>
                <a:gd name="f18" fmla="+- f6 0 f5"/>
                <a:gd name="f19" fmla="*/ f14 f0 1"/>
                <a:gd name="f20" fmla="*/ f18 1 8136015"/>
                <a:gd name="f21" fmla="*/ f17 1 954719"/>
                <a:gd name="f22" fmla="*/ 0 f18 1"/>
                <a:gd name="f23" fmla="*/ 159123 f17 1"/>
                <a:gd name="f24" fmla="*/ 159123 f18 1"/>
                <a:gd name="f25" fmla="*/ 0 f17 1"/>
                <a:gd name="f26" fmla="*/ 7976892 f18 1"/>
                <a:gd name="f27" fmla="*/ 8136015 f18 1"/>
                <a:gd name="f28" fmla="*/ 795596 f17 1"/>
                <a:gd name="f29" fmla="*/ 954719 f17 1"/>
                <a:gd name="f30" fmla="*/ f19 1 f2"/>
                <a:gd name="f31" fmla="*/ f22 1 8136015"/>
                <a:gd name="f32" fmla="*/ f23 1 954719"/>
                <a:gd name="f33" fmla="*/ f24 1 8136015"/>
                <a:gd name="f34" fmla="*/ f25 1 954719"/>
                <a:gd name="f35" fmla="*/ f26 1 8136015"/>
                <a:gd name="f36" fmla="*/ f27 1 8136015"/>
                <a:gd name="f37" fmla="*/ f28 1 954719"/>
                <a:gd name="f38" fmla="*/ f29 1 95471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136015" h="95471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8046" tIns="138046" rIns="138046" bIns="138046" anchor="ctr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składania wyjaśnień/ bądź odmowy składania wyjaśnień lub odmowy odpowiedzi na pytania – art. 175 k.p.k.</a:t>
              </a: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22B50F97-D176-4E2C-B8D4-7AA43F58542E}"/>
                </a:ext>
              </a:extLst>
            </p:cNvPr>
            <p:cNvSpPr/>
            <p:nvPr/>
          </p:nvSpPr>
          <p:spPr>
            <a:xfrm>
              <a:off x="477042" y="2553526"/>
              <a:ext cx="8136011" cy="95471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136015"/>
                <a:gd name="f7" fmla="val 954719"/>
                <a:gd name="f8" fmla="val 159123"/>
                <a:gd name="f9" fmla="val 71242"/>
                <a:gd name="f10" fmla="val 7976892"/>
                <a:gd name="f11" fmla="val 8064773"/>
                <a:gd name="f12" fmla="val 795596"/>
                <a:gd name="f13" fmla="val 883477"/>
                <a:gd name="f14" fmla="+- 0 0 -90"/>
                <a:gd name="f15" fmla="*/ f3 1 8136015"/>
                <a:gd name="f16" fmla="*/ f4 1 954719"/>
                <a:gd name="f17" fmla="+- f7 0 f5"/>
                <a:gd name="f18" fmla="+- f6 0 f5"/>
                <a:gd name="f19" fmla="*/ f14 f0 1"/>
                <a:gd name="f20" fmla="*/ f18 1 8136015"/>
                <a:gd name="f21" fmla="*/ f17 1 954719"/>
                <a:gd name="f22" fmla="*/ 0 f18 1"/>
                <a:gd name="f23" fmla="*/ 159123 f17 1"/>
                <a:gd name="f24" fmla="*/ 159123 f18 1"/>
                <a:gd name="f25" fmla="*/ 0 f17 1"/>
                <a:gd name="f26" fmla="*/ 7976892 f18 1"/>
                <a:gd name="f27" fmla="*/ 8136015 f18 1"/>
                <a:gd name="f28" fmla="*/ 795596 f17 1"/>
                <a:gd name="f29" fmla="*/ 954719 f17 1"/>
                <a:gd name="f30" fmla="*/ f19 1 f2"/>
                <a:gd name="f31" fmla="*/ f22 1 8136015"/>
                <a:gd name="f32" fmla="*/ f23 1 954719"/>
                <a:gd name="f33" fmla="*/ f24 1 8136015"/>
                <a:gd name="f34" fmla="*/ f25 1 954719"/>
                <a:gd name="f35" fmla="*/ f26 1 8136015"/>
                <a:gd name="f36" fmla="*/ f27 1 8136015"/>
                <a:gd name="f37" fmla="*/ f28 1 954719"/>
                <a:gd name="f38" fmla="*/ f29 1 95471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136015" h="95471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8046" tIns="138046" rIns="138046" bIns="138046" anchor="ctr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zadawania pytań osobom przesłuchiwanym oraz składania wyjaśnień co do każdego dowodu;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849A6321-400E-4088-AF51-F880AAE31687}"/>
                </a:ext>
              </a:extLst>
            </p:cNvPr>
            <p:cNvSpPr/>
            <p:nvPr/>
          </p:nvSpPr>
          <p:spPr>
            <a:xfrm>
              <a:off x="477042" y="3577361"/>
              <a:ext cx="8136011" cy="95471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136015"/>
                <a:gd name="f7" fmla="val 954719"/>
                <a:gd name="f8" fmla="val 159123"/>
                <a:gd name="f9" fmla="val 71242"/>
                <a:gd name="f10" fmla="val 7976892"/>
                <a:gd name="f11" fmla="val 8064773"/>
                <a:gd name="f12" fmla="val 795596"/>
                <a:gd name="f13" fmla="val 883477"/>
                <a:gd name="f14" fmla="+- 0 0 -90"/>
                <a:gd name="f15" fmla="*/ f3 1 8136015"/>
                <a:gd name="f16" fmla="*/ f4 1 954719"/>
                <a:gd name="f17" fmla="+- f7 0 f5"/>
                <a:gd name="f18" fmla="+- f6 0 f5"/>
                <a:gd name="f19" fmla="*/ f14 f0 1"/>
                <a:gd name="f20" fmla="*/ f18 1 8136015"/>
                <a:gd name="f21" fmla="*/ f17 1 954719"/>
                <a:gd name="f22" fmla="*/ 0 f18 1"/>
                <a:gd name="f23" fmla="*/ 159123 f17 1"/>
                <a:gd name="f24" fmla="*/ 159123 f18 1"/>
                <a:gd name="f25" fmla="*/ 0 f17 1"/>
                <a:gd name="f26" fmla="*/ 7976892 f18 1"/>
                <a:gd name="f27" fmla="*/ 8136015 f18 1"/>
                <a:gd name="f28" fmla="*/ 795596 f17 1"/>
                <a:gd name="f29" fmla="*/ 954719 f17 1"/>
                <a:gd name="f30" fmla="*/ f19 1 f2"/>
                <a:gd name="f31" fmla="*/ f22 1 8136015"/>
                <a:gd name="f32" fmla="*/ f23 1 954719"/>
                <a:gd name="f33" fmla="*/ f24 1 8136015"/>
                <a:gd name="f34" fmla="*/ f25 1 954719"/>
                <a:gd name="f35" fmla="*/ f26 1 8136015"/>
                <a:gd name="f36" fmla="*/ f27 1 8136015"/>
                <a:gd name="f37" fmla="*/ f28 1 954719"/>
                <a:gd name="f38" fmla="*/ f29 1 95471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136015" h="95471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8046" tIns="138046" rIns="138046" bIns="138046" anchor="ctr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zaskarżania decyzji procesowych (w drodze zażalenia/ apelacji)</a:t>
              </a:r>
            </a:p>
          </p:txBody>
        </p:sp>
      </p:grpSp>
      <p:sp>
        <p:nvSpPr>
          <p:cNvPr id="14" name="Strzałka: w dół 3">
            <a:extLst>
              <a:ext uri="{FF2B5EF4-FFF2-40B4-BE49-F238E27FC236}">
                <a16:creationId xmlns:a16="http://schemas.microsoft.com/office/drawing/2014/main" id="{FE78CF73-C56E-4E21-BF31-131217C16514}"/>
              </a:ext>
            </a:extLst>
          </p:cNvPr>
          <p:cNvSpPr/>
          <p:nvPr/>
        </p:nvSpPr>
        <p:spPr>
          <a:xfrm>
            <a:off x="4321582" y="457392"/>
            <a:ext cx="698089" cy="929286"/>
          </a:xfrm>
          <a:custGeom>
            <a:avLst>
              <a:gd name="f0" fmla="val 1348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30ACEC"/>
          </a:solidFill>
          <a:ln w="15873" cap="rnd">
            <a:solidFill>
              <a:srgbClr val="207DAD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B7A2F7E9-71AA-4B14-B037-D9035EA40B85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3543EC2A-FDB8-486D-865E-5FF9226903D3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2C1BC569-6632-4D93-856C-C8376D02FF58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6430A80B-9920-4F70-A8C3-898E0FDD275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24D4E40D-FAE6-4365-B868-075C4981370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259ABE06-DAEF-42FA-8D98-1613CE884025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6031DD3-E4B6-41BA-BDB0-0F0BBB9D2C75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3C29FEBA-0184-48C2-9FDC-1CE38AC0B227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F12FA65C-5860-46E8-8DCB-FF25C16E2B6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3407" y="683294"/>
            <a:ext cx="9759747" cy="3799121"/>
          </a:xfrm>
        </p:spPr>
        <p:txBody>
          <a:bodyPr anchorCtr="1"/>
          <a:lstStyle/>
          <a:p>
            <a:pPr marL="0" lvl="0" indent="0" algn="ctr">
              <a:spcBef>
                <a:spcPts val="1000"/>
              </a:spcBef>
              <a:buNone/>
            </a:pPr>
            <a:r>
              <a:rPr lang="pl-PL" sz="4000" b="1">
                <a:solidFill>
                  <a:srgbClr val="FF0000"/>
                </a:solidFill>
              </a:rPr>
              <a:t>OSOBA PODEJRZANA =/ PODEJRZANY!</a:t>
            </a:r>
          </a:p>
          <a:p>
            <a:pPr marL="0" lvl="0" indent="0" algn="ctr">
              <a:spcBef>
                <a:spcPts val="1000"/>
              </a:spcBef>
              <a:buNone/>
            </a:pPr>
            <a:endParaRPr lang="pl-PL" sz="4000" b="1">
              <a:solidFill>
                <a:srgbClr val="FF0000"/>
              </a:solidFill>
            </a:endParaRPr>
          </a:p>
          <a:p>
            <a:pPr marL="0" lvl="0" indent="0" algn="ctr">
              <a:spcBef>
                <a:spcPts val="1000"/>
              </a:spcBef>
              <a:buNone/>
            </a:pPr>
            <a:r>
              <a:rPr lang="pl-PL" sz="4000" b="1">
                <a:solidFill>
                  <a:srgbClr val="FF0000"/>
                </a:solidFill>
              </a:rPr>
              <a:t>PODEJRZANY =/ OSKARŻONY!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985D01F8-CEC0-4F01-AD4B-BE8F2DFCBC63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E84EB7E8-D836-49C2-85FF-FDA4F3032796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118A9342-079C-48B3-810C-285988B6975A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DA464002-6694-423D-B04C-2BD051C23C30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D4EE9B0A-5A31-4C8D-A85D-A6CFAE186ACE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70C9FFF1-82D4-4FDB-8697-42097A683381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CC48F92-3639-4F1E-BB58-6C8AC6DCF6FF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E7AE1759-0614-466F-B6FC-D1590357DD62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61AB55FE-A682-4F2B-AFFB-A39A831C37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418" y="-4764"/>
            <a:ext cx="8254599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Osoba podejrzana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A9953EA5-DDCE-4268-888C-779C305EADC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5418" y="1557817"/>
            <a:ext cx="10018715" cy="4286524"/>
          </a:xfrm>
        </p:spPr>
        <p:txBody>
          <a:bodyPr/>
          <a:lstStyle/>
          <a:p>
            <a:pPr marL="0" lvl="0" indent="0">
              <a:buNone/>
            </a:pPr>
            <a:r>
              <a:rPr lang="pl-PL">
                <a:solidFill>
                  <a:srgbClr val="FFFFFF"/>
                </a:solidFill>
              </a:rPr>
              <a:t>Osoba podejrzana to tzw. </a:t>
            </a:r>
            <a:r>
              <a:rPr lang="pl-PL" i="1">
                <a:solidFill>
                  <a:srgbClr val="FFFFFF"/>
                </a:solidFill>
              </a:rPr>
              <a:t>faktycznie podejrzany</a:t>
            </a:r>
            <a:r>
              <a:rPr lang="pl-PL">
                <a:solidFill>
                  <a:srgbClr val="FFFFFF"/>
                </a:solidFill>
              </a:rPr>
              <a:t>, czyli:</a:t>
            </a:r>
            <a:br>
              <a:rPr lang="pl-PL">
                <a:solidFill>
                  <a:srgbClr val="FFFFFF"/>
                </a:solidFill>
              </a:rPr>
            </a:br>
            <a:r>
              <a:rPr lang="pl-PL" b="1" u="sng">
                <a:solidFill>
                  <a:srgbClr val="FFFFFF"/>
                </a:solidFill>
              </a:rPr>
              <a:t>osoba w stosunku do której podjęto w postępowaniu przygotowawczym określone czynności procesowe (art. 219, 237 § 4, art. 243, 244, 308)</a:t>
            </a:r>
            <a:r>
              <a:rPr lang="pl-PL">
                <a:solidFill>
                  <a:srgbClr val="FFFFFF"/>
                </a:solidFill>
              </a:rPr>
              <a:t>,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ale nie zostały jej przedstawione zarzuty. </a:t>
            </a:r>
          </a:p>
          <a:p>
            <a:pPr marL="0" lvl="0" indent="0">
              <a:buNone/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12" name="Picture 2" descr="Znalezione obrazy dla zapytania: śledztwo&quot;">
            <a:extLst>
              <a:ext uri="{FF2B5EF4-FFF2-40B4-BE49-F238E27FC236}">
                <a16:creationId xmlns:a16="http://schemas.microsoft.com/office/drawing/2014/main" id="{EA7CCF5A-BACE-47E2-ABB2-3D5B611A08B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11747" y="323917"/>
            <a:ext cx="1905957" cy="213353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Slide51">
    <p:bg>
      <p:bgPr>
        <a:blipFill>
          <a:blip r:embed="rId3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7">
            <a:extLst>
              <a:ext uri="{FF2B5EF4-FFF2-40B4-BE49-F238E27FC236}">
                <a16:creationId xmlns:a16="http://schemas.microsoft.com/office/drawing/2014/main" id="{5609FCD7-9C38-460D-8842-CEBDEA6AA1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2595" y="410849"/>
            <a:ext cx="10018715" cy="1752603"/>
          </a:xfrm>
        </p:spPr>
        <p:txBody>
          <a:bodyPr anchorCtr="0"/>
          <a:lstStyle/>
          <a:p>
            <a:pPr lvl="0" algn="l"/>
            <a:r>
              <a:rPr lang="pl-PL" sz="3600">
                <a:solidFill>
                  <a:srgbClr val="FFFFFF"/>
                </a:solidFill>
              </a:rPr>
              <a:t>Wobec </a:t>
            </a:r>
            <a:r>
              <a:rPr lang="pl-PL" sz="3600" b="1">
                <a:solidFill>
                  <a:srgbClr val="FFFFFF"/>
                </a:solidFill>
              </a:rPr>
              <a:t>osoby podejrzanej </a:t>
            </a:r>
            <a:r>
              <a:rPr lang="pl-PL" sz="3600">
                <a:solidFill>
                  <a:srgbClr val="FFFFFF"/>
                </a:solidFill>
              </a:rPr>
              <a:t>można stosować następujące czynności:</a:t>
            </a:r>
            <a:br>
              <a:rPr lang="pl-PL" sz="3600">
                <a:solidFill>
                  <a:srgbClr val="FFFFFF"/>
                </a:solidFill>
              </a:rPr>
            </a:br>
            <a:endParaRPr lang="pl-PL" sz="3600">
              <a:solidFill>
                <a:srgbClr val="FFFFFF"/>
              </a:solidFill>
            </a:endParaRPr>
          </a:p>
        </p:txBody>
      </p:sp>
      <p:grpSp>
        <p:nvGrpSpPr>
          <p:cNvPr id="3" name="Symbol zastępczy zawartości 3">
            <a:extLst>
              <a:ext uri="{FF2B5EF4-FFF2-40B4-BE49-F238E27FC236}">
                <a16:creationId xmlns:a16="http://schemas.microsoft.com/office/drawing/2014/main" id="{A88226C9-7EC9-40E0-B0EC-12BC3FE1D4B4}"/>
              </a:ext>
            </a:extLst>
          </p:cNvPr>
          <p:cNvGrpSpPr/>
          <p:nvPr/>
        </p:nvGrpSpPr>
        <p:grpSpPr>
          <a:xfrm>
            <a:off x="609237" y="1849273"/>
            <a:ext cx="10206240" cy="3759664"/>
            <a:chOff x="609237" y="1849273"/>
            <a:chExt cx="10206240" cy="3759664"/>
          </a:xfrm>
        </p:grpSpPr>
        <p:sp>
          <p:nvSpPr>
            <p:cNvPr id="4" name="Prostokąt 3">
              <a:extLst>
                <a:ext uri="{FF2B5EF4-FFF2-40B4-BE49-F238E27FC236}">
                  <a16:creationId xmlns:a16="http://schemas.microsoft.com/office/drawing/2014/main" id="{289C1FFD-24EC-46C6-9921-7E207DDBCC42}"/>
                </a:ext>
              </a:extLst>
            </p:cNvPr>
            <p:cNvSpPr/>
            <p:nvPr/>
          </p:nvSpPr>
          <p:spPr>
            <a:xfrm>
              <a:off x="609237" y="2055909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: kształt 4">
              <a:extLst>
                <a:ext uri="{FF2B5EF4-FFF2-40B4-BE49-F238E27FC236}">
                  <a16:creationId xmlns:a16="http://schemas.microsoft.com/office/drawing/2014/main" id="{A606053C-3E8F-4DB8-B1D1-D2BBD800E4A8}"/>
                </a:ext>
              </a:extLst>
            </p:cNvPr>
            <p:cNvSpPr/>
            <p:nvPr/>
          </p:nvSpPr>
          <p:spPr>
            <a:xfrm>
              <a:off x="1119554" y="1849273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zatrzymanie i przymusowe doprowadzenie na zarządzenie prokuratora (art. 247 § 1 k.p.k),</a:t>
              </a:r>
            </a:p>
          </p:txBody>
        </p:sp>
        <p:sp>
          <p:nvSpPr>
            <p:cNvPr id="6" name="Prostokąt 5">
              <a:extLst>
                <a:ext uri="{FF2B5EF4-FFF2-40B4-BE49-F238E27FC236}">
                  <a16:creationId xmlns:a16="http://schemas.microsoft.com/office/drawing/2014/main" id="{A7518839-B97F-46F7-985E-BA60501CB5EB}"/>
                </a:ext>
              </a:extLst>
            </p:cNvPr>
            <p:cNvSpPr/>
            <p:nvPr/>
          </p:nvSpPr>
          <p:spPr>
            <a:xfrm>
              <a:off x="609237" y="2690951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: kształt 6">
              <a:extLst>
                <a:ext uri="{FF2B5EF4-FFF2-40B4-BE49-F238E27FC236}">
                  <a16:creationId xmlns:a16="http://schemas.microsoft.com/office/drawing/2014/main" id="{A668BF2E-DC2A-48AE-847D-207A08229AD4}"/>
                </a:ext>
              </a:extLst>
            </p:cNvPr>
            <p:cNvSpPr/>
            <p:nvPr/>
          </p:nvSpPr>
          <p:spPr>
            <a:xfrm>
              <a:off x="1119554" y="2484315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pobieranie odcisków daktyloskopijnych,</a:t>
              </a:r>
            </a:p>
          </p:txBody>
        </p:sp>
        <p:sp>
          <p:nvSpPr>
            <p:cNvPr id="8" name="Prostokąt 7">
              <a:extLst>
                <a:ext uri="{FF2B5EF4-FFF2-40B4-BE49-F238E27FC236}">
                  <a16:creationId xmlns:a16="http://schemas.microsoft.com/office/drawing/2014/main" id="{477835DA-98A7-4179-90FC-84F0BFA66EDD}"/>
                </a:ext>
              </a:extLst>
            </p:cNvPr>
            <p:cNvSpPr/>
            <p:nvPr/>
          </p:nvSpPr>
          <p:spPr>
            <a:xfrm>
              <a:off x="609237" y="3325992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: kształt 8">
              <a:extLst>
                <a:ext uri="{FF2B5EF4-FFF2-40B4-BE49-F238E27FC236}">
                  <a16:creationId xmlns:a16="http://schemas.microsoft.com/office/drawing/2014/main" id="{12D8F024-AD9B-4E8E-ACEB-37D5C24F8831}"/>
                </a:ext>
              </a:extLst>
            </p:cNvPr>
            <p:cNvSpPr/>
            <p:nvPr/>
          </p:nvSpPr>
          <p:spPr>
            <a:xfrm>
              <a:off x="1119554" y="3119356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pobieranie wymazu ze śluzówki policzków, włosów, śliny, </a:t>
              </a:r>
            </a:p>
          </p:txBody>
        </p:sp>
        <p:sp>
          <p:nvSpPr>
            <p:cNvPr id="10" name="Prostokąt 9">
              <a:extLst>
                <a:ext uri="{FF2B5EF4-FFF2-40B4-BE49-F238E27FC236}">
                  <a16:creationId xmlns:a16="http://schemas.microsoft.com/office/drawing/2014/main" id="{8B9350DA-22BF-476B-8B2C-E51358B2E3A1}"/>
                </a:ext>
              </a:extLst>
            </p:cNvPr>
            <p:cNvSpPr/>
            <p:nvPr/>
          </p:nvSpPr>
          <p:spPr>
            <a:xfrm>
              <a:off x="609237" y="3961034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EE59AB87-A6A9-43CB-9BE6-83B4F4F1E6A7}"/>
                </a:ext>
              </a:extLst>
            </p:cNvPr>
            <p:cNvSpPr/>
            <p:nvPr/>
          </p:nvSpPr>
          <p:spPr>
            <a:xfrm>
              <a:off x="1119554" y="3754389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pobieranie próby pisma,</a:t>
              </a:r>
            </a:p>
          </p:txBody>
        </p:sp>
        <p:sp>
          <p:nvSpPr>
            <p:cNvPr id="12" name="Prostokąt 11">
              <a:extLst>
                <a:ext uri="{FF2B5EF4-FFF2-40B4-BE49-F238E27FC236}">
                  <a16:creationId xmlns:a16="http://schemas.microsoft.com/office/drawing/2014/main" id="{0A042DB2-70CD-4AB8-9223-6EFD69428413}"/>
                </a:ext>
              </a:extLst>
            </p:cNvPr>
            <p:cNvSpPr/>
            <p:nvPr/>
          </p:nvSpPr>
          <p:spPr>
            <a:xfrm>
              <a:off x="609237" y="4596076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44EDADD4-3C78-478E-A8E4-BA89CCA164A7}"/>
                </a:ext>
              </a:extLst>
            </p:cNvPr>
            <p:cNvSpPr/>
            <p:nvPr/>
          </p:nvSpPr>
          <p:spPr>
            <a:xfrm>
              <a:off x="1119554" y="4389430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pobieranie zapachu,</a:t>
              </a:r>
            </a:p>
          </p:txBody>
        </p:sp>
        <p:sp>
          <p:nvSpPr>
            <p:cNvPr id="14" name="Prostokąt 13">
              <a:extLst>
                <a:ext uri="{FF2B5EF4-FFF2-40B4-BE49-F238E27FC236}">
                  <a16:creationId xmlns:a16="http://schemas.microsoft.com/office/drawing/2014/main" id="{D1621BC3-57F1-41AF-978B-5E105FEC4BB4}"/>
                </a:ext>
              </a:extLst>
            </p:cNvPr>
            <p:cNvSpPr/>
            <p:nvPr/>
          </p:nvSpPr>
          <p:spPr>
            <a:xfrm>
              <a:off x="609237" y="5256135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2E8E5E3A-7BBC-4B61-9F9D-AEE87D3AE324}"/>
                </a:ext>
              </a:extLst>
            </p:cNvPr>
            <p:cNvSpPr/>
            <p:nvPr/>
          </p:nvSpPr>
          <p:spPr>
            <a:xfrm>
              <a:off x="1119554" y="5024472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wykonywanie fotografii lub utrwalenia głosu.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6A824862-425C-494E-B039-4E648A8B899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6538449-51A9-4238-BD2B-7F910EFB343E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273FADA4-DAE0-4190-A3E5-8D7395698CD0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13E9AD09-D4A7-4D7E-A747-98658C03DC07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2F0B10CE-5CDA-4763-9864-3715B9C95BC5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D0CD7BCD-F928-4828-8A96-D78CEFA5A05F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3AC2ACEE-CA20-423D-AC49-59BDFADA5908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CD31A46D-E519-464E-9E2F-DE54133A32EC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FD4A1378-7ECA-437C-81EC-72C3CA0A88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Podejrzany</a:t>
            </a:r>
            <a:r>
              <a:rPr lang="pl-PL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3CED3DF9-E943-4352-8A03-A3B2E837EB6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4105" y="2163433"/>
            <a:ext cx="10018715" cy="3124203"/>
          </a:xfrm>
        </p:spPr>
        <p:txBody>
          <a:bodyPr/>
          <a:lstStyle/>
          <a:p>
            <a:pPr marL="0" lvl="0" indent="0">
              <a:buNone/>
            </a:pPr>
            <a:r>
              <a:rPr lang="pl-PL" b="1">
                <a:solidFill>
                  <a:srgbClr val="FFFFFF"/>
                </a:solidFill>
              </a:rPr>
              <a:t>osoba, co do której wydano </a:t>
            </a:r>
            <a:r>
              <a:rPr lang="pl-PL" b="1">
                <a:solidFill>
                  <a:srgbClr val="FF0000"/>
                </a:solidFill>
              </a:rPr>
              <a:t>postanowienie o przedstawieniu zarzutów </a:t>
            </a:r>
            <a:r>
              <a:rPr lang="pl-PL" b="1">
                <a:solidFill>
                  <a:srgbClr val="FFFFFF"/>
                </a:solidFill>
              </a:rPr>
              <a:t>albo bez wydania takiego postanowienia </a:t>
            </a:r>
            <a:r>
              <a:rPr lang="pl-PL" b="1">
                <a:solidFill>
                  <a:srgbClr val="FF0000"/>
                </a:solidFill>
              </a:rPr>
              <a:t>przesłuchano</a:t>
            </a:r>
            <a:r>
              <a:rPr lang="pl-PL" b="1">
                <a:solidFill>
                  <a:srgbClr val="FFFFFF"/>
                </a:solidFill>
              </a:rPr>
              <a:t> </a:t>
            </a:r>
            <a:r>
              <a:rPr lang="pl-PL" b="1">
                <a:solidFill>
                  <a:srgbClr val="FF0000"/>
                </a:solidFill>
              </a:rPr>
              <a:t>w</a:t>
            </a:r>
            <a:r>
              <a:rPr lang="pl-PL" b="1">
                <a:solidFill>
                  <a:srgbClr val="FFFFFF"/>
                </a:solidFill>
              </a:rPr>
              <a:t> </a:t>
            </a:r>
            <a:r>
              <a:rPr lang="pl-PL" b="1">
                <a:solidFill>
                  <a:srgbClr val="FF0000"/>
                </a:solidFill>
              </a:rPr>
              <a:t>charakterze</a:t>
            </a:r>
            <a:r>
              <a:rPr lang="pl-PL" b="1">
                <a:solidFill>
                  <a:srgbClr val="FFFFFF"/>
                </a:solidFill>
              </a:rPr>
              <a:t> </a:t>
            </a:r>
            <a:r>
              <a:rPr lang="pl-PL" b="1">
                <a:solidFill>
                  <a:srgbClr val="FF0000"/>
                </a:solidFill>
              </a:rPr>
              <a:t>podejrzanego</a:t>
            </a:r>
            <a:r>
              <a:rPr lang="pl-PL" b="1">
                <a:solidFill>
                  <a:srgbClr val="FFFFFF"/>
                </a:solidFill>
              </a:rPr>
              <a:t>  (art. 71 </a:t>
            </a:r>
            <a:r>
              <a:rPr lang="pl-PL">
                <a:solidFill>
                  <a:srgbClr val="FFFFFF"/>
                </a:solidFill>
              </a:rPr>
              <a:t>§ 1 kpk)</a:t>
            </a:r>
            <a:endParaRPr lang="pl-PL" b="1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3C72ED65-1BE0-4FFA-BF3C-B59234EFE38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9B09D8CA-BF4C-4FB7-8847-F4553F880275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49188405-4CA8-4B51-86DC-D1DA2DA7FB95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B3C7332E-5851-4D3E-83F4-C0432A454B4F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4DA38942-4110-4F96-B249-3E12FA6985F3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6CAD6CAC-F840-4813-80E4-D550C4FF5EBC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751756C1-A8BC-42AF-AA4F-A757691E62F5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9B654688-E5F7-47C5-B8BC-17D1EB1CD6F0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97321C3F-6CDB-439E-9219-F3689A98C83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Podejrzany</a:t>
            </a:r>
            <a:r>
              <a:rPr lang="pl-PL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0D7F7961-4B26-49AF-B015-0A0E6766E5E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4105" y="2037804"/>
            <a:ext cx="7361029" cy="3249832"/>
          </a:xfrm>
        </p:spPr>
        <p:txBody>
          <a:bodyPr>
            <a:noAutofit/>
          </a:bodyPr>
          <a:lstStyle/>
          <a:p>
            <a:pPr lvl="0"/>
            <a:endParaRPr lang="pl-PL" sz="1400" b="1">
              <a:solidFill>
                <a:srgbClr val="FFFFFF"/>
              </a:solidFill>
              <a:latin typeface="Candara" pitchFamily="34"/>
            </a:endParaRPr>
          </a:p>
          <a:p>
            <a:pPr lvl="0"/>
            <a:endParaRPr lang="pl-PL" sz="1800" b="1">
              <a:solidFill>
                <a:srgbClr val="FFFFFF"/>
              </a:solidFill>
              <a:latin typeface="Candara" pitchFamily="34"/>
            </a:endParaRPr>
          </a:p>
          <a:p>
            <a:pPr lvl="0"/>
            <a:endParaRPr lang="pl-PL" sz="1800" b="1">
              <a:solidFill>
                <a:srgbClr val="FFFFFF"/>
              </a:solidFill>
              <a:latin typeface="Candara" pitchFamily="34"/>
            </a:endParaRPr>
          </a:p>
          <a:p>
            <a:pPr lvl="0"/>
            <a:r>
              <a:rPr lang="pl-PL" sz="1800" b="1">
                <a:solidFill>
                  <a:srgbClr val="FFFFFF"/>
                </a:solidFill>
                <a:latin typeface="Candara" pitchFamily="34"/>
              </a:rPr>
              <a:t>Art. 313. KPK</a:t>
            </a:r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r>
              <a:rPr lang="pl-PL" sz="1800" b="1" i="1">
                <a:solidFill>
                  <a:srgbClr val="FFFFFF"/>
                </a:solidFill>
                <a:latin typeface="Candara" pitchFamily="34"/>
              </a:rPr>
              <a:t>Postanowienie o przedstawieniu zarzutów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§ 1.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Jeżeli dane istniejące w chwili wszczęcia śledztwa lub zebrane w jego toku uzasadniają </a:t>
            </a:r>
            <a:r>
              <a:rPr lang="pl-PL" sz="1800">
                <a:solidFill>
                  <a:srgbClr val="FF0000"/>
                </a:solidFill>
                <a:latin typeface="Candara" pitchFamily="34"/>
              </a:rPr>
              <a:t>dostatecznie podejrzenie</a:t>
            </a:r>
            <a:r>
              <a:rPr lang="pl-PL" sz="1800">
                <a:solidFill>
                  <a:srgbClr val="FFFFFF"/>
                </a:solidFill>
                <a:latin typeface="Candara" pitchFamily="34"/>
              </a:rPr>
              <a:t>, że czyn popełniła określona osoba, </a:t>
            </a:r>
            <a:r>
              <a:rPr lang="pl-PL" sz="1800" u="sng">
                <a:solidFill>
                  <a:srgbClr val="FFFFFF"/>
                </a:solidFill>
                <a:latin typeface="Candara" pitchFamily="34"/>
              </a:rPr>
              <a:t>sporządza się postanowienie o przedstawieniu zarzutów</a:t>
            </a:r>
            <a:r>
              <a:rPr lang="pl-PL" sz="1800">
                <a:solidFill>
                  <a:srgbClr val="FFFFFF"/>
                </a:solidFill>
                <a:latin typeface="Candara" pitchFamily="34"/>
              </a:rPr>
              <a:t>, </a:t>
            </a:r>
            <a:r>
              <a:rPr lang="pl-PL" sz="1800" u="sng">
                <a:solidFill>
                  <a:srgbClr val="FFFFFF"/>
                </a:solidFill>
                <a:latin typeface="Candara" pitchFamily="34"/>
              </a:rPr>
              <a:t>ogłasza je niezwłocznie </a:t>
            </a:r>
            <a:r>
              <a:rPr lang="pl-PL" sz="1800">
                <a:solidFill>
                  <a:srgbClr val="FFFFFF"/>
                </a:solidFill>
                <a:latin typeface="Candara" pitchFamily="34"/>
              </a:rPr>
              <a:t>podejrzanemu i </a:t>
            </a:r>
            <a:r>
              <a:rPr lang="pl-PL" sz="1800" u="sng">
                <a:solidFill>
                  <a:srgbClr val="FFFFFF"/>
                </a:solidFill>
                <a:latin typeface="Candara" pitchFamily="34"/>
              </a:rPr>
              <a:t>przesłuchuje się go</a:t>
            </a:r>
            <a:r>
              <a:rPr lang="pl-PL" sz="1800">
                <a:solidFill>
                  <a:srgbClr val="FFFFFF"/>
                </a:solidFill>
                <a:latin typeface="Candara" pitchFamily="34"/>
              </a:rPr>
              <a:t>, chyba że ogłoszenie postanowienia lub przesłuchanie podejrzanego nie jest możliwe z powodu jego ukrywania się lub nieobecności w kraju.</a:t>
            </a:r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endParaRPr lang="pl-PL" sz="1800">
              <a:solidFill>
                <a:srgbClr val="FFFFFF"/>
              </a:solidFill>
              <a:latin typeface="Candara" pitchFamily="34"/>
            </a:endParaRP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§ 2.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Postanowienie o przedstawieniu zarzutów zawiera </a:t>
            </a:r>
            <a:r>
              <a:rPr lang="pl-PL" sz="1800" u="sng">
                <a:solidFill>
                  <a:srgbClr val="FFFFFF"/>
                </a:solidFill>
                <a:latin typeface="Candara" pitchFamily="34"/>
              </a:rPr>
              <a:t>wskazanie podejrzanego, dokładne określenie zarzucanego mu czynu i jego kwalifikacji prawnej.</a:t>
            </a:r>
            <a:br>
              <a:rPr lang="pl-PL" sz="1400">
                <a:solidFill>
                  <a:srgbClr val="FFFFFF"/>
                </a:solidFill>
                <a:latin typeface="Candara" pitchFamily="34"/>
              </a:rPr>
            </a:br>
            <a:br>
              <a:rPr lang="pl-PL" sz="1400">
                <a:solidFill>
                  <a:srgbClr val="FFFFFF"/>
                </a:solidFill>
                <a:latin typeface="Candara" pitchFamily="34"/>
              </a:rPr>
            </a:br>
            <a:endParaRPr lang="pl-PL" sz="1400">
              <a:solidFill>
                <a:srgbClr val="FFFFFF"/>
              </a:solidFill>
              <a:latin typeface="Candara" pitchFamily="3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3D5C19DB-EACA-4C3E-8961-85D65CD62862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6C1BF48E-78D5-4069-8138-D858AF4A24EE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FC761012-4C94-4893-80D7-859ECDEE719A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43DC711D-1777-4E91-BAF9-2D25F6DD2450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525DEBCC-7575-47D5-948D-87FBA6BD4E4F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881C4747-FEE9-4F24-9A44-F681ECA90C49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AF023C28-8453-4D02-894B-552C001A1CA2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5C91A92C-393F-4985-A5F6-5FAA8738F8AE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6AA20907-A1C6-48F1-985B-1B3DD340EF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Podejrzany</a:t>
            </a:r>
            <a:r>
              <a:rPr lang="pl-PL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48A850F8-007B-45F4-9481-EA4D4FC68E7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4105" y="2307771"/>
            <a:ext cx="6159242" cy="2979865"/>
          </a:xfrm>
        </p:spPr>
        <p:txBody>
          <a:bodyPr>
            <a:noAutofit/>
          </a:bodyPr>
          <a:lstStyle/>
          <a:p>
            <a:pPr lvl="0"/>
            <a:endParaRPr lang="pl-PL" sz="1800" b="1">
              <a:solidFill>
                <a:srgbClr val="FFFFFF"/>
              </a:solidFill>
              <a:latin typeface="Candara" pitchFamily="34"/>
            </a:endParaRPr>
          </a:p>
          <a:p>
            <a:pPr lvl="0"/>
            <a:endParaRPr lang="pl-PL" sz="1800" b="1">
              <a:solidFill>
                <a:srgbClr val="FFFFFF"/>
              </a:solidFill>
              <a:latin typeface="Candara" pitchFamily="34"/>
            </a:endParaRPr>
          </a:p>
          <a:p>
            <a:pPr lvl="0"/>
            <a:endParaRPr lang="pl-PL" sz="1800" b="1">
              <a:solidFill>
                <a:srgbClr val="FFFFFF"/>
              </a:solidFill>
              <a:latin typeface="Candara" pitchFamily="34"/>
            </a:endParaRPr>
          </a:p>
          <a:p>
            <a:pPr lvl="0"/>
            <a:r>
              <a:rPr lang="pl-PL" sz="1800" b="1">
                <a:solidFill>
                  <a:srgbClr val="FFFFFF"/>
                </a:solidFill>
                <a:latin typeface="Candara" pitchFamily="34"/>
              </a:rPr>
              <a:t>Art. 313. KPK</a:t>
            </a:r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r>
              <a:rPr lang="pl-PL" sz="1800" b="1" i="1">
                <a:solidFill>
                  <a:srgbClr val="FFFFFF"/>
                </a:solidFill>
                <a:latin typeface="Candara" pitchFamily="34"/>
              </a:rPr>
              <a:t>Postanowienie o przedstawieniu zarzutów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§ 3.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Podejrzany może do czasu zawiadomienia go o terminie zaznajomienia z materiałami śledztwa żądać podania mu ustnie podstaw zarzutów, a także </a:t>
            </a:r>
            <a:r>
              <a:rPr lang="pl-PL" sz="1800">
                <a:solidFill>
                  <a:srgbClr val="FF0000"/>
                </a:solidFill>
                <a:latin typeface="Candara" pitchFamily="34"/>
              </a:rPr>
              <a:t>sporządzenia uzasadnienia na piśmie</a:t>
            </a:r>
            <a:r>
              <a:rPr lang="pl-PL" sz="1800">
                <a:solidFill>
                  <a:srgbClr val="FFFFFF"/>
                </a:solidFill>
                <a:latin typeface="Candara" pitchFamily="34"/>
              </a:rPr>
              <a:t>, o czym należy go pouczyć. Uzasadnienie doręcza się podejrzanemu i ustanowionemu obrońcy w terminie 14 dni.</a:t>
            </a:r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endParaRPr lang="pl-PL" sz="1800">
              <a:solidFill>
                <a:srgbClr val="FFFFFF"/>
              </a:solidFill>
              <a:latin typeface="Candara" pitchFamily="34"/>
            </a:endParaRP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§ 4.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W uzasadnieniu należy w szczególności wskazać, jakie fakty i dowody zostały przyjęte za podstawę zarzutów.</a:t>
            </a:r>
          </a:p>
          <a:p>
            <a:pPr lvl="0"/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endParaRPr lang="pl-PL" sz="1800">
              <a:solidFill>
                <a:srgbClr val="FFFFFF"/>
              </a:solidFill>
              <a:latin typeface="Candara" pitchFamily="34"/>
            </a:endParaRPr>
          </a:p>
          <a:p>
            <a:pPr lvl="0"/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endParaRPr lang="pl-PL" sz="1800">
              <a:solidFill>
                <a:srgbClr val="FFFFFF"/>
              </a:solidFill>
              <a:latin typeface="Candara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alaksa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Projekt%20Paralaksa</Template>
  <TotalTime>7364</TotalTime>
  <Words>1560</Words>
  <Application>Microsoft Macintosh PowerPoint</Application>
  <PresentationFormat>Panoramiczny</PresentationFormat>
  <Paragraphs>165</Paragraphs>
  <Slides>32</Slides>
  <Notes>32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7" baseType="lpstr">
      <vt:lpstr>Arial</vt:lpstr>
      <vt:lpstr>Calibri</vt:lpstr>
      <vt:lpstr>Candara</vt:lpstr>
      <vt:lpstr>Corbel</vt:lpstr>
      <vt:lpstr>Paralaksa</vt:lpstr>
      <vt:lpstr>PODSTAWY PROCESU KARNEGO Kryminologia 2020/2021 mgr Klaudia Grum</vt:lpstr>
      <vt:lpstr>Strony postępowania</vt:lpstr>
      <vt:lpstr>Prezentacja programu PowerPoint</vt:lpstr>
      <vt:lpstr>Prezentacja programu PowerPoint</vt:lpstr>
      <vt:lpstr>Osoba podejrzana</vt:lpstr>
      <vt:lpstr>Wobec osoby podejrzanej można stosować następujące czynności: </vt:lpstr>
      <vt:lpstr>Podejrzany </vt:lpstr>
      <vt:lpstr>Podejrzany </vt:lpstr>
      <vt:lpstr>Podejrzany </vt:lpstr>
      <vt:lpstr>Oskarżony </vt:lpstr>
      <vt:lpstr>Prezentacja programu PowerPoint</vt:lpstr>
      <vt:lpstr>Prawa oskarżonego</vt:lpstr>
      <vt:lpstr>Zasada domniemania niewinności</vt:lpstr>
      <vt:lpstr>Prezentacja programu PowerPoint</vt:lpstr>
      <vt:lpstr>Koncepcje domniemania niewinności</vt:lpstr>
      <vt:lpstr>Obowiązki dowodowe oskarżonego</vt:lpstr>
      <vt:lpstr>Konsekwencje zasady domniemania niewinności</vt:lpstr>
      <vt:lpstr>Obowiązki procesowe oskarżonego</vt:lpstr>
      <vt:lpstr>Prezentacja programu PowerPoint</vt:lpstr>
      <vt:lpstr>Prezentacja programu PowerPoint</vt:lpstr>
      <vt:lpstr>Prezentacja programu PowerPoint</vt:lpstr>
      <vt:lpstr>Prezentacja programu PowerPoint</vt:lpstr>
      <vt:lpstr>Prawo do obrony – znaczenie materialne i formalne</vt:lpstr>
      <vt:lpstr>Prezentacja programu PowerPoint</vt:lpstr>
      <vt:lpstr> Obrońca z urzędu –  zarządzenie prezesa sądu (referendarza sądowego) </vt:lpstr>
      <vt:lpstr>Prezentacja programu PowerPoint</vt:lpstr>
      <vt:lpstr>Prezentacja programu PowerPoint</vt:lpstr>
      <vt:lpstr>Prezentacja programu PowerPoint</vt:lpstr>
      <vt:lpstr>Prezentacja programu PowerPoint</vt:lpstr>
      <vt:lpstr>Upoważnienie do obrony</vt:lpstr>
      <vt:lpstr>Realizacja prawa do obrony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Kryminologia</dc:title>
  <dc:creator>Arek Szczecinski</dc:creator>
  <cp:lastModifiedBy>Klaudia Grum</cp:lastModifiedBy>
  <cp:revision>12</cp:revision>
  <dcterms:created xsi:type="dcterms:W3CDTF">2019-12-18T12:28:32Z</dcterms:created>
  <dcterms:modified xsi:type="dcterms:W3CDTF">2020-12-19T19:22:09Z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