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63" r:id="rId7"/>
    <p:sldId id="262" r:id="rId8"/>
    <p:sldId id="266" r:id="rId9"/>
    <p:sldId id="265" r:id="rId10"/>
    <p:sldId id="269" r:id="rId11"/>
    <p:sldId id="268" r:id="rId12"/>
    <p:sldId id="267" r:id="rId13"/>
    <p:sldId id="264" r:id="rId14"/>
    <p:sldId id="272" r:id="rId15"/>
    <p:sldId id="271" r:id="rId16"/>
    <p:sldId id="270" r:id="rId17"/>
    <p:sldId id="281" r:id="rId18"/>
    <p:sldId id="280" r:id="rId19"/>
    <p:sldId id="278" r:id="rId20"/>
    <p:sldId id="282" r:id="rId21"/>
    <p:sldId id="283" r:id="rId22"/>
    <p:sldId id="277" r:id="rId23"/>
    <p:sldId id="286" r:id="rId24"/>
    <p:sldId id="285" r:id="rId25"/>
    <p:sldId id="288" r:id="rId26"/>
    <p:sldId id="287" r:id="rId27"/>
    <p:sldId id="289" r:id="rId28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E7A73B-42B3-4822-8DAD-0BB3385FC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684DB5C-4664-4D57-98F5-D41EA8825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7E47DB-6FD6-46A0-AB8C-E2466CB9D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D61EC6-5127-4743-AC05-FDBB4FA5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7E9E38-4187-4656-AB3E-AD10AD9B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49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810F0D-CA13-497D-9E10-C32D77FB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5EEBFC20-63D3-4573-91B5-1F45930A5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4CBD846-2D31-4B0D-ADB9-193FCB26C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4C54E1-8D6E-4694-AC09-E34368ED0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425BB8E-4EE1-4BBF-875B-AC61CE079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037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B5E0CB5-0F42-4D5F-93D8-3EAA9ABCD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814E208-3A1C-4F42-AA93-1B567FC47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5588725-9E8C-4726-9E7B-47EFA4FB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000A59-675D-42CD-971E-627639874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9754C76-52E9-41CE-AD1A-209FA32C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129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CCAA97-8809-4EB0-A9F4-3D3F845E3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E04268-D05B-47D2-9D56-EE30E50F9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675AA5-D7F8-42E0-9E2F-08D13F94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14055D-98E3-4EE7-9E82-9DE27ECFF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396EED0-1026-4FB0-B60A-187CF009C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7456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3B72CE-5950-48E0-BE1A-ED7087551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7E4DAB-FA85-4EEC-B02A-13CEC9E0B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AD6BB5A-838D-41DB-AA6F-A6EF2C5D0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A005210-BE75-4E15-ADB8-8EE0CB8A6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32778E7-CFF3-4346-90F8-E3D8F680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1799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622CED-BE3E-474F-981B-22734F6D9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6CBFEC-19B0-4020-BCD6-1C448149B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F2C81B7-6E1E-4354-9BA1-B41034EFB7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8AB5BC7-034E-4ADE-A3B9-D1389BF18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5D6DE0C-2AE7-4B0B-B1A4-D89B38BB7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7AB02D-C396-4CBD-B4F0-66FC64843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620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9AA8B8-B286-4616-BD72-7346C8613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6C614B2-5D27-442A-9F35-0DFA99284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21CBBE1-9C0D-4D38-8E7C-1B0F44A6E3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30A2EF86-FE04-4FA4-A9B3-62ED1A34A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6DD4302-9B43-450A-B2B7-A61300E348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E832900-4D48-41AD-921D-D9B8D58A5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1787651-4F69-405F-AF6F-A0B401285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FFB8248-4679-4CD8-91C9-A5AA78F5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349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CE66F-46B6-49A0-AF53-BA25E002A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0D6C6A2-36DF-49CC-B10C-12E6F45D3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1A52658E-C0B7-4A33-95EB-1116271E4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217BB40-A589-428A-B3A2-ABDC2ADCC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8741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CD9979AA-3CBF-406A-894A-C7C2466E7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2B871DB-8EFD-4AA0-A4E0-78E059891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248F027-B328-401A-AC46-3FFCA2DD5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5291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C4C60B-A452-406A-BE8D-4426A4893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5A77B90-552B-4146-8C9F-E1D320A39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2F38CAB-8A63-4106-A898-D5BCBAE9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ACAE0D6-26C5-4CFD-BAA9-3330A4E0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DDAF606-5B08-43F9-9F73-1F8069D24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B6363E85-4945-4220-8073-1501FD7F1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073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A7665-3AB4-4BD0-85D6-754333D26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CE9FBD8-C1A0-4EE7-BF70-8D3B21F34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9E6E6BE-8187-4218-8B32-1E4CEBFB6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673EBD1-037D-49E9-80FC-9C57C0DE2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8E4E348-1CC1-4EE3-9860-BFF23CE4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E8EE9CA-10C0-4C9F-8F54-8D9873689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226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88BE435E-D967-4FBC-A170-B65DC8D7E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8EAEB0-8B09-449A-89CC-A41522EB9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C8ECBB-1847-4BE7-93FA-A89894C4E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AC42E-276D-48D5-ABDF-5E489BAE44FD}" type="datetimeFigureOut">
              <a:rPr lang="pl-PL" smtClean="0"/>
              <a:t>12.05.2022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817D6CA-1AF4-42B6-8C62-00C638083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4E0AF43-B361-4A1A-958F-B30467350B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DECD-F253-46F9-AE7A-FF7A8C1EE9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61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16F686-942F-4A4C-A2E5-3A521BE49D6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Europeizacja </a:t>
            </a:r>
            <a:br>
              <a:rPr lang="pl-PL" b="1" dirty="0"/>
            </a:br>
            <a:r>
              <a:rPr lang="pl-PL" b="1" dirty="0"/>
              <a:t>prawa  administracyjnego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BDD9B85-EA41-410D-BDC1-4F47EACD77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32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Dyrektywa </a:t>
            </a:r>
            <a:endParaRPr lang="pl-PL" dirty="0"/>
          </a:p>
          <a:p>
            <a:pPr lvl="0"/>
            <a:r>
              <a:rPr lang="pl-PL" dirty="0"/>
              <a:t>instrument harmonizacji prawa państw członkowskich </a:t>
            </a:r>
          </a:p>
          <a:p>
            <a:pPr lvl="0"/>
            <a:r>
              <a:rPr lang="pl-PL" dirty="0"/>
              <a:t>obowiązuje państwo członkowskie w zakresie rezultatu </a:t>
            </a:r>
          </a:p>
          <a:p>
            <a:pPr lvl="0"/>
            <a:r>
              <a:rPr lang="pl-PL" dirty="0"/>
              <a:t>kierowane do państwa członkowskiego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090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Harmonizacja prawa państw członkowskich </a:t>
            </a:r>
            <a:endParaRPr lang="pl-PL" dirty="0"/>
          </a:p>
          <a:p>
            <a:r>
              <a:rPr lang="pl-PL" dirty="0"/>
              <a:t>Rada, stanowiąc jednomyślnie zgodnie ze specjalną procedurą ustawodawczą i po konsultacji z Parlamentem Europejskim i Komitetem Ekonomiczno-Społecznym, uchwala dyrektywy w celu zbliżenia przepisów ustawowych, wykonawczych i administracyjnych Państw Członkowskich, które mają bezpośredni wpływ na ustanowienie lub funkcjonowanie rynku wewnętrznego.</a:t>
            </a:r>
          </a:p>
          <a:p>
            <a:pPr marL="0" indent="0">
              <a:buNone/>
            </a:pPr>
            <a:r>
              <a:rPr lang="pl-PL" dirty="0"/>
              <a:t>(art. 115 </a:t>
            </a:r>
            <a:r>
              <a:rPr lang="pl-PL" dirty="0" err="1"/>
              <a:t>TfUE</a:t>
            </a:r>
            <a:r>
              <a:rPr lang="pl-PL" dirty="0"/>
              <a:t>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511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Konsultacje z państwami członkowskimi poprzedzające przyjęcie dyrektywy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przypadku, gdy Komisja stwierdzi, że różnica między przepisami ustawowymi, wykonawczymi lub administracyjnymi Państw Członkowskich narusza warunki konkurencji w rynku wewnętrznym i powoduje w ten sposób zakłócenie, które powinno być wyeliminowane, podejmuje ona konsultacje z zainteresowanymi Państwami Członkowskimi.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Jeśli konsultacje te nie doprowadzą do porozumienia eliminującego to zakłócenie, Parlament Europejski i Rada, stanowiąc zgodnie ze zwykłą procedurą ustawodawczą, przyjmują w tym celu niezbędne dyrektywy. Mogą zostać przyjęte wszelkie inne właściwe środki przewidziane w Traktatach.</a:t>
            </a:r>
          </a:p>
          <a:p>
            <a:pPr marL="0" indent="0">
              <a:buNone/>
            </a:pPr>
            <a:r>
              <a:rPr lang="pl-PL" dirty="0"/>
              <a:t>(art. 116 </a:t>
            </a:r>
            <a:r>
              <a:rPr lang="pl-PL" dirty="0" err="1"/>
              <a:t>TfUE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7165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Transpozycja dyrektywy </a:t>
            </a:r>
            <a:endParaRPr lang="pl-PL" dirty="0"/>
          </a:p>
          <a:p>
            <a:pPr lvl="0"/>
            <a:r>
              <a:rPr lang="pl-PL" dirty="0"/>
              <a:t>w okresie transpozycji państwo członkowskie nie może podejmować działań, które będą niezgodne z celami dyrektywy </a:t>
            </a:r>
          </a:p>
          <a:p>
            <a:pPr lvl="0"/>
            <a:r>
              <a:rPr lang="pl-PL" dirty="0"/>
              <a:t>zapewnienie tożsamości kontekstu prawnego przepisów krajowych z przepisami unijnymi </a:t>
            </a:r>
          </a:p>
          <a:p>
            <a:pPr lvl="0"/>
            <a:r>
              <a:rPr lang="pl-PL" dirty="0"/>
              <a:t>Komisja Europejska może skierować skargę do TSUE w przypadku braku transpozycji dyrektywy w terminie lub w przypadku wadliwej transpozycji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485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Usunięcie zakłóceń dot. transpozycji dyrektywy przez przepisy krajowe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przypadku, gdy istnieje obawa, że przyjęcie lub zmiana przepisu ustawowego, wykonawczego lub administracyjnego może spowodować zakłócenia w rozumieniu artykułu 116 </a:t>
            </a:r>
            <a:r>
              <a:rPr lang="pl-PL" dirty="0" err="1"/>
              <a:t>TfUE</a:t>
            </a:r>
            <a:r>
              <a:rPr lang="pl-PL" dirty="0"/>
              <a:t>, Państwo Członkowskie, które chce to uczynić, podejmuje konsultacje z Komisją. Po przeprowadzeniu konsultacji z Państwami Członkowskimi Komisja zaleca zainteresowanym Państwom właściwe środki w celu uniknięcia tego zakłócenia.</a:t>
            </a:r>
          </a:p>
          <a:p>
            <a:pPr marL="0" indent="0">
              <a:buNone/>
            </a:pPr>
            <a:r>
              <a:rPr lang="pl-PL" dirty="0"/>
              <a:t>Jeśli Państwo, które chce przyjąć lub zmienić przepisy krajowe nie zastosuje się do zalecenia Komisji, nie może żądać od innych Państw Członkowskich, w zastosowaniu artykułu 116 </a:t>
            </a:r>
            <a:r>
              <a:rPr lang="pl-PL" dirty="0" err="1"/>
              <a:t>TfUE</a:t>
            </a:r>
            <a:r>
              <a:rPr lang="pl-PL" dirty="0"/>
              <a:t>, zmiany ich przepisów krajowych w celu wyeliminowania tego zakłócenia. Jeśli Państwo Członkowskie, które nie zastosowało się do zalecenia Komisji, powoduje zakłócenie wyłącznie na własną szkodę, postanowienia artykułu 116 nie mają zastosowania.</a:t>
            </a:r>
          </a:p>
          <a:p>
            <a:pPr marL="0" indent="0">
              <a:buNone/>
            </a:pPr>
            <a:r>
              <a:rPr lang="pl-PL" dirty="0"/>
              <a:t>(art. 117 </a:t>
            </a:r>
            <a:r>
              <a:rPr lang="pl-PL" dirty="0" err="1"/>
              <a:t>TfUE</a:t>
            </a:r>
            <a:r>
              <a:rPr lang="pl-PL" dirty="0"/>
              <a:t>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0008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Skutki nietransponowania dyrektywy z przepisami prawa krajowego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I rodzaj niezgodności –</a:t>
            </a:r>
            <a:r>
              <a:rPr lang="pl-PL" dirty="0"/>
              <a:t> jednocześnie obowiązują i są ze sobą niezgodne przepisy dyrektywy oraz przepisy krajowe –</a:t>
            </a:r>
            <a:r>
              <a:rPr lang="pl-PL" b="1" dirty="0"/>
              <a:t> skutek</a:t>
            </a:r>
            <a:r>
              <a:rPr lang="pl-PL" dirty="0"/>
              <a:t> – przepisy prawa krajowego powinny być stosowane bezpośrednio z uwzględnieniem wykładni </a:t>
            </a:r>
            <a:r>
              <a:rPr lang="pl-PL" dirty="0" err="1"/>
              <a:t>prounijnej</a:t>
            </a:r>
            <a:r>
              <a:rPr lang="pl-PL" dirty="0"/>
              <a:t>, tak aby zrealizować cele dyrektywy </a:t>
            </a:r>
          </a:p>
          <a:p>
            <a:pPr marL="0" indent="0">
              <a:buNone/>
            </a:pPr>
            <a:r>
              <a:rPr lang="pl-PL" b="1" dirty="0"/>
              <a:t>II rodzaj niezgodności </a:t>
            </a:r>
            <a:r>
              <a:rPr lang="pl-PL" dirty="0"/>
              <a:t>– obowiązywanie i stosowanie przepisów dyrektywy oraz obowiązywanie i niestosowanie przepisów krajowych </a:t>
            </a:r>
            <a:r>
              <a:rPr lang="pl-PL" b="1" dirty="0"/>
              <a:t>– skutek –</a:t>
            </a:r>
            <a:r>
              <a:rPr lang="pl-PL" dirty="0"/>
              <a:t> stosowane są jedynie przepisy prawa unijnego </a:t>
            </a:r>
          </a:p>
          <a:p>
            <a:pPr marL="0" indent="0">
              <a:buNone/>
            </a:pPr>
            <a:r>
              <a:rPr lang="pl-PL" b="1" dirty="0"/>
              <a:t>III rodzaj niezgodności</a:t>
            </a:r>
            <a:r>
              <a:rPr lang="pl-PL" dirty="0"/>
              <a:t> – jednocześnie </a:t>
            </a:r>
            <a:r>
              <a:rPr lang="pl-PL" dirty="0" err="1"/>
              <a:t>nieobowiązują</a:t>
            </a:r>
            <a:r>
              <a:rPr lang="pl-PL" dirty="0"/>
              <a:t> i są ze sobą niezgodne przepisy dyrektywy oraz przepisy krajowe – </a:t>
            </a:r>
            <a:r>
              <a:rPr lang="pl-PL" b="1" dirty="0"/>
              <a:t>skutek </a:t>
            </a:r>
            <a:r>
              <a:rPr lang="pl-PL" dirty="0"/>
              <a:t>– istnienie luki konstrukcyjnej - nie ma możliwości stosowania tych przepisów (nie można bezpośrednio stosować dyrektywy, ani nie można stosować wykładni </a:t>
            </a:r>
            <a:r>
              <a:rPr lang="pl-PL" dirty="0" err="1"/>
              <a:t>prounijnej</a:t>
            </a:r>
            <a:r>
              <a:rPr lang="pl-PL" dirty="0"/>
              <a:t> przepisów krajowych)</a:t>
            </a:r>
          </a:p>
          <a:p>
            <a:pPr marL="0" indent="0">
              <a:buNone/>
            </a:pPr>
            <a:r>
              <a:rPr lang="pl-PL" b="1" dirty="0"/>
              <a:t>IV rodzaj niezgodności</a:t>
            </a:r>
            <a:r>
              <a:rPr lang="pl-PL" dirty="0"/>
              <a:t> – pozorna niezgodność – przepisy dyrektywy ze względu na ich przedmiot i bezwarunkowość skutkują brakiem potrzeby transpozycji dyrektywy (przepisy te są adresowane do administracji unijnej) </a:t>
            </a:r>
          </a:p>
          <a:p>
            <a:pPr marL="0" indent="0">
              <a:buNone/>
            </a:pPr>
            <a:r>
              <a:rPr lang="pl-PL" b="1" dirty="0"/>
              <a:t>V rodzaj niezgodności</a:t>
            </a:r>
            <a:r>
              <a:rPr lang="pl-PL" dirty="0"/>
              <a:t> – pozorna niezgodność – przepisy dyrektywny są zbieżne z przepisami krajowymi. Nie ma wówczas obowiązku formalnej transpozycji przepisów dyrektywy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68946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Dyrektywa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Autonomia państw członkowskich w zw. z transpozycją dyrektywy 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 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Autonomia proceduralna – </a:t>
            </a:r>
            <a:r>
              <a:rPr lang="pl-PL" dirty="0"/>
              <a:t>ograniczona swoboda państwa członkowskiego w zakresie stosowania krajowych środków proceduralnych, które mają służyć stosowaniu przepisów unijnych. </a:t>
            </a:r>
          </a:p>
          <a:p>
            <a:pPr marL="0" indent="0">
              <a:buNone/>
            </a:pPr>
            <a:r>
              <a:rPr lang="pl-PL" b="1" dirty="0"/>
              <a:t>Autonomia instytucjonalna</a:t>
            </a:r>
            <a:r>
              <a:rPr lang="pl-PL" dirty="0"/>
              <a:t> – swoboda państwa członkowskiego w zakresie wyboru ustroju sądu / organu, których zadaniem jest wykonywanie obowiązków związanych ze stosowaniem prawa unijnego.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29675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Organizacja administracji Unii Europejskiej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1) administrację polityczną</a:t>
            </a:r>
            <a:r>
              <a:rPr lang="pl-PL" dirty="0"/>
              <a:t> (Rada Europejska i Rada</a:t>
            </a:r>
            <a:r>
              <a:rPr lang="pl-PL" b="1" dirty="0"/>
              <a:t>)</a:t>
            </a:r>
            <a:endParaRPr lang="pl-PL" dirty="0"/>
          </a:p>
          <a:p>
            <a:pPr marL="0" indent="0">
              <a:buNone/>
            </a:pPr>
            <a:r>
              <a:rPr lang="pl-PL" b="1" dirty="0"/>
              <a:t>2) administrację wykonawczą </a:t>
            </a:r>
            <a:r>
              <a:rPr lang="pl-PL" dirty="0"/>
              <a:t>Komisja Europejska , organy i jednostki organizacyjne UE</a:t>
            </a:r>
          </a:p>
          <a:p>
            <a:pPr marL="0" indent="0">
              <a:buNone/>
            </a:pPr>
            <a:r>
              <a:rPr lang="pl-PL" b="1" dirty="0"/>
              <a:t>3) administrację urzędniczą (niezależna administracja europejska) – </a:t>
            </a:r>
            <a:r>
              <a:rPr lang="pl-PL" dirty="0"/>
              <a:t>np. służby Komisji Europejskiej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2069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Komisja Europejska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Komisja Europejska </a:t>
            </a:r>
            <a:endParaRPr lang="pl-PL" dirty="0"/>
          </a:p>
          <a:p>
            <a:r>
              <a:rPr lang="pl-PL" dirty="0"/>
              <a:t>główny organ administracji własnej Unii Europejskiej </a:t>
            </a:r>
          </a:p>
          <a:p>
            <a:r>
              <a:rPr lang="pl-PL" dirty="0"/>
              <a:t>podejmuje akty prawne w formie decyzji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r>
              <a:rPr lang="pl-PL" b="1" dirty="0"/>
              <a:t>decyzje ustawodawcze </a:t>
            </a:r>
            <a:r>
              <a:rPr lang="pl-PL" dirty="0"/>
              <a:t>(generalno-abstrakcyjnym) – podejmowane na wniosek Komisji przez PE i Radę </a:t>
            </a:r>
          </a:p>
          <a:p>
            <a:r>
              <a:rPr lang="pl-PL" b="1" dirty="0"/>
              <a:t>decyzje </a:t>
            </a:r>
            <a:r>
              <a:rPr lang="pl-PL" b="1" dirty="0" err="1"/>
              <a:t>nieustawodawcze</a:t>
            </a:r>
            <a:r>
              <a:rPr lang="pl-PL" dirty="0"/>
              <a:t> (generalno-abstrakcyjnym) – podejmowane przez Komisję jako akty delegowane </a:t>
            </a:r>
          </a:p>
          <a:p>
            <a:r>
              <a:rPr lang="pl-PL" b="1" dirty="0"/>
              <a:t>decyzje </a:t>
            </a:r>
            <a:r>
              <a:rPr lang="pl-PL" b="1" dirty="0" err="1"/>
              <a:t>nieustawodawcze</a:t>
            </a:r>
            <a:r>
              <a:rPr lang="pl-PL" b="1" dirty="0"/>
              <a:t> </a:t>
            </a:r>
            <a:r>
              <a:rPr lang="pl-PL" dirty="0"/>
              <a:t>(indywidualno-konkretne) – wydawane przez Komisję jako unijny akt administracyjny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4755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Rada Unii Europejskiej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Radzie może zostać powierzone wydawanie aktów wykonawczych w zakresie wspólnej polityki zagranicznej i bezpieczeństwa</a:t>
            </a:r>
          </a:p>
          <a:p>
            <a:r>
              <a:rPr lang="pl-PL" dirty="0"/>
              <a:t>Rada, na podstawie upoważnienia, może wydać decyzje zawierające zobowiązania pieniężne wobec przedsiębiorców.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538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Europeizacja prawa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ujęcie szerokie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Europeizacja prawa administracyjnego - proces dochodzenia do uniwersalnego systemu wartości charakterystycznych dla danego europejskiego kręgu kulturowego</a:t>
            </a:r>
          </a:p>
          <a:p>
            <a:pPr marL="0" indent="0">
              <a:buNone/>
            </a:pPr>
            <a:r>
              <a:rPr lang="pl-PL" dirty="0"/>
              <a:t> - zobowiązania międzynarodowe państw zw. z udziałem w organizacjach europejskich (Radzie Europy, Unii Europejskiej)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ujęcie wąskie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Europeizacja prawa administracyjnego -  proces dostosowawczy krajowego prawa administracyjnego do prawa unijnego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641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Agencje europejskie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Agencje europejskie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wykonują zadania publiczne delegowane przez Komisję w celu zwiększenia efektywności egzekutywy </a:t>
            </a:r>
          </a:p>
          <a:p>
            <a:pPr marL="0" indent="0">
              <a:buNone/>
            </a:pPr>
            <a:r>
              <a:rPr lang="pl-PL" dirty="0"/>
              <a:t>- funkcjonują jako wyspecjalizowane organy w szczególnych obszarach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10568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Agencje europejskie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Agencje europejskie </a:t>
            </a:r>
            <a:endParaRPr lang="pl-PL" dirty="0"/>
          </a:p>
          <a:p>
            <a:pPr marL="0" lvl="0" indent="0">
              <a:buNone/>
            </a:pPr>
            <a:r>
              <a:rPr lang="pl-PL" dirty="0"/>
              <a:t>Agencje regulacyjne</a:t>
            </a:r>
          </a:p>
          <a:p>
            <a:pPr marL="0" lvl="0" indent="0">
              <a:buNone/>
            </a:pPr>
            <a:r>
              <a:rPr lang="pl-PL" dirty="0"/>
              <a:t>– ich celem jest zapewnienie wykonania zadań regulacyjnych </a:t>
            </a:r>
          </a:p>
          <a:p>
            <a:pPr marL="0" indent="0">
              <a:buNone/>
            </a:pPr>
            <a:r>
              <a:rPr lang="pl-PL" dirty="0"/>
              <a:t>- wydają decyzje o charakterze indywidulanym i konkretnym (np. decyzje w </a:t>
            </a:r>
            <a:r>
              <a:rPr lang="pl-PL" dirty="0" err="1"/>
              <a:t>spr</a:t>
            </a:r>
            <a:r>
              <a:rPr lang="pl-PL" dirty="0"/>
              <a:t>. certyfikatów) </a:t>
            </a:r>
          </a:p>
          <a:p>
            <a:pPr marL="0" lvl="0" indent="0">
              <a:buNone/>
            </a:pPr>
            <a:r>
              <a:rPr lang="pl-PL" dirty="0"/>
              <a:t>Agencje wykonawcze – ich celem jest wykonanie zadań związanych z zarządzeniem programami unijnymi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200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przed organami administracji unijnej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Cechy postępowania przed organami administracji unijnej</a:t>
            </a:r>
          </a:p>
          <a:p>
            <a:r>
              <a:rPr lang="pl-PL" dirty="0"/>
              <a:t>Nieskodyfikowane </a:t>
            </a:r>
          </a:p>
          <a:p>
            <a:r>
              <a:rPr lang="pl-PL" dirty="0"/>
              <a:t>Orzecznictwo TSUE sfomułowało zasady ogólne prawa UE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10465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przed organami administracji unijnej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Prawo do dobrej administracji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Każdy ma prawo do bezstronnego i sprawiedliwego rozpatrzenia swojej sprawy w rozsądnym terminie przez instytucje, organy i jednostki organizacyjne Unii.</a:t>
            </a:r>
          </a:p>
          <a:p>
            <a:pPr marL="0" indent="0">
              <a:buNone/>
            </a:pPr>
            <a:r>
              <a:rPr lang="pl-PL" dirty="0"/>
              <a:t>Prawo to obejmuje:</a:t>
            </a:r>
          </a:p>
          <a:p>
            <a:pPr marL="0" indent="0">
              <a:buNone/>
            </a:pPr>
            <a:r>
              <a:rPr lang="pl-PL" dirty="0"/>
              <a:t>a) prawo każdego do bycia wysłuchanym, zanim zostaną podjęte indywidualne środki mogące negatywnie wpłynąć na jego sytuację,</a:t>
            </a:r>
          </a:p>
          <a:p>
            <a:pPr marL="0" indent="0">
              <a:buNone/>
            </a:pPr>
            <a:r>
              <a:rPr lang="pl-PL" dirty="0"/>
              <a:t>b) prawo każdego do dostępu do akt jego sprawy, przy poszanowaniu uprawnionych interesów poufności oraz tajemnicy zawodowej i handlowej,</a:t>
            </a:r>
          </a:p>
          <a:p>
            <a:pPr marL="0" indent="0">
              <a:buNone/>
            </a:pPr>
            <a:r>
              <a:rPr lang="pl-PL" dirty="0"/>
              <a:t>c) obowiązek administracji uzasadniania swoich decyzji.</a:t>
            </a:r>
          </a:p>
          <a:p>
            <a:pPr marL="0" indent="0">
              <a:buNone/>
            </a:pPr>
            <a:r>
              <a:rPr lang="pl-PL" dirty="0"/>
              <a:t>(art. 41 ust. 1-2 KPP)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232310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przed organami administracji unijnej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Prawo do dobrej administracji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Każdy ma prawo domagania się od Unii naprawienia, zgodnie z zasadami ogólnymi wspólnymi dla praw Państw Członkowskich, szkody wyrządzonej przez instytucje lub ich pracowników przy wykonywaniu ich funkcji.</a:t>
            </a:r>
          </a:p>
          <a:p>
            <a:pPr marL="0" indent="0">
              <a:buNone/>
            </a:pPr>
            <a:r>
              <a:rPr lang="pl-PL" dirty="0"/>
              <a:t>Każdy może zwrócić się pisemnie do instytucji Unii w jednym z języków Traktatów i musi otrzymać odpowiedź w tym samym języku.</a:t>
            </a:r>
          </a:p>
          <a:p>
            <a:pPr marL="0" indent="0">
              <a:buNone/>
            </a:pPr>
            <a:r>
              <a:rPr lang="pl-PL" dirty="0"/>
              <a:t>(art. 41 ust. 3-4 KPP)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674126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przed organami administracji unijnej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Prawo dostępu do dokumentów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Każdy obywatel Unii i każda osoba fizyczna lub prawna mająca miejsce zamieszkania lub statutową siedzibę w Państwie Członkowskim ma prawo dostępu do dokumentów instytucji, organów i jednostek organizacyjnych Unii, niezależnie od ich formy.</a:t>
            </a:r>
          </a:p>
          <a:p>
            <a:pPr marL="0" indent="0">
              <a:buNone/>
            </a:pPr>
            <a:r>
              <a:rPr lang="pl-PL" dirty="0"/>
              <a:t>(art. 42 KPP)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6592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Postępowanie przed organami administracji unijnej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Prawo do skutecznego środka prawnego i dostępu do bezstronnego sądu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Każdy, kogo prawa i wolności zagwarantowane przez prawo Unii zostały naruszone, ma prawo do skutecznego środka prawnego przed sądem, zgodnie z warunkami przewidzianymi w niniejszym artykule.</a:t>
            </a:r>
          </a:p>
          <a:p>
            <a:pPr marL="0" indent="0">
              <a:buNone/>
            </a:pPr>
            <a:r>
              <a:rPr lang="pl-PL" dirty="0"/>
              <a:t>Każdy ma prawo do sprawiedliwego i jawnego rozpatrzenia jego sprawy w rozsądnym terminie przez niezawisły i bezstronny sąd ustanowiony uprzednio na mocy ustawy. Każdy ma możliwość uzyskania porady prawnej, skorzystania z pomocy obrońcy i przedstawiciela.</a:t>
            </a:r>
          </a:p>
          <a:p>
            <a:pPr marL="0" indent="0">
              <a:buNone/>
            </a:pPr>
            <a:r>
              <a:rPr lang="pl-PL" dirty="0"/>
              <a:t>Pomoc prawna jest udzielana osobom, które nie posiadają wystarczających środków, w zakresie w jakim jest ona konieczna dla zapewnienia skutecznego dostępu do wymiaru sprawiedliwości.</a:t>
            </a:r>
          </a:p>
          <a:p>
            <a:pPr marL="0" indent="0">
              <a:buNone/>
            </a:pPr>
            <a:r>
              <a:rPr lang="pl-PL" dirty="0"/>
              <a:t>(art. 47 KPP)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494229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4CEE39-2E94-4A23-9D9F-4D11EEE860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39AA6FD-6471-4C05-906A-E921CC4E49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7718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Europeizacja prawa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Ujęcie dynamiczne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Europeizacja prawa administracyjnego -  ciągły proces bezpośredniego i pośredniego wpływu prawa unijnego, a także orzecznictwa TSUE i </a:t>
            </a:r>
            <a:r>
              <a:rPr lang="pl-PL" dirty="0" err="1"/>
              <a:t>soft</a:t>
            </a:r>
            <a:r>
              <a:rPr lang="pl-PL" dirty="0"/>
              <a:t> law na krajowe prawo administracyjne.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Ujęcie statyczne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Europeizacja prawa administracyjnego – wynik procesu wpływy prawa unijnego na prawo krajowego (wpływ na przepisy prawa, doktrynę oraz świadomość prawną.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180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Typy relacji prawa unijnego i prawa krajowego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1) </a:t>
            </a:r>
            <a:r>
              <a:rPr lang="pl-PL" b="1" dirty="0"/>
              <a:t>europeizacja typu top-down</a:t>
            </a:r>
            <a:r>
              <a:rPr lang="pl-PL" dirty="0"/>
              <a:t>-  wertykalne i jednostronne oddziaływanie prawa unijnego na prawo państw europejskich </a:t>
            </a:r>
            <a:r>
              <a:rPr lang="pl-PL" b="1" dirty="0"/>
              <a:t>(dominujące ze względu na zwiększenie zakresu prawa unijnego)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/>
              <a:t>europeizacja typu </a:t>
            </a:r>
            <a:r>
              <a:rPr lang="pl-PL" b="1" dirty="0" err="1"/>
              <a:t>bottoms-up</a:t>
            </a:r>
            <a:r>
              <a:rPr lang="pl-PL" dirty="0"/>
              <a:t> -  wertykalne i jednostronne oddziaływanie prawa państw europejskich na prawo unijnego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/>
              <a:t>europeizacja horyzontalna</a:t>
            </a:r>
            <a:r>
              <a:rPr lang="pl-PL" dirty="0"/>
              <a:t> -  poziome i wielostronne oddziaływanie wzajemne prawa państw europejskich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4) </a:t>
            </a:r>
            <a:r>
              <a:rPr lang="pl-PL" b="1" dirty="0"/>
              <a:t>europeizacja ad extra</a:t>
            </a:r>
            <a:r>
              <a:rPr lang="pl-PL" dirty="0"/>
              <a:t> -  oddziaływanie prawa unijnego  na prawo państw poza europejskich i ewentualnie organizacji międzynarodowych </a:t>
            </a:r>
            <a:r>
              <a:rPr lang="pl-PL" b="1" dirty="0"/>
              <a:t>(dominujące ze względu na znaczącą rolę rynku unijnego w międzynarodowej wymianie gospodarczej).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6884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Prawo unijne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Prawo administracyjne Unii Europejskiej</a:t>
            </a:r>
            <a:r>
              <a:rPr lang="pl-PL" dirty="0"/>
              <a:t> - reguluje ustrój administracji Unii Europejskiej i jej działanie w dziedzinie bezpośredniego wykonywania prawa unijnego</a:t>
            </a:r>
          </a:p>
          <a:p>
            <a:pPr marL="0" indent="0">
              <a:buNone/>
            </a:pPr>
            <a:r>
              <a:rPr lang="pl-PL" dirty="0"/>
              <a:t>Prawo administracyjne Unii Europejskiej,</a:t>
            </a:r>
            <a:r>
              <a:rPr lang="pl-PL" b="1" dirty="0"/>
              <a:t> </a:t>
            </a:r>
            <a:r>
              <a:rPr lang="pl-PL" dirty="0"/>
              <a:t>obejmuje: </a:t>
            </a:r>
          </a:p>
          <a:p>
            <a:pPr lvl="0"/>
            <a:r>
              <a:rPr lang="pl-PL" dirty="0"/>
              <a:t>prawo Unii Europejskiej, które dotyczy tylko organów administracji własnej Unii Europejskiej; </a:t>
            </a:r>
          </a:p>
          <a:p>
            <a:pPr lvl="0"/>
            <a:r>
              <a:rPr lang="pl-PL" dirty="0"/>
              <a:t>prawo administracyjne Unii Europejskiej adresowane do państw członkowskich</a:t>
            </a:r>
          </a:p>
          <a:p>
            <a:pPr lvl="0"/>
            <a:r>
              <a:rPr lang="pl-PL" dirty="0"/>
              <a:t>prawo współpracy administracyjnej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Unijne prawo administracyjne</a:t>
            </a:r>
            <a:r>
              <a:rPr lang="pl-PL" dirty="0"/>
              <a:t> – wiąże ono władze wykonawcze państw członkowskich UE względnie jednolitymi regułami wykonywania prawa unijnego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0925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Płaszczyzna europeizacji </a:t>
            </a:r>
            <a:br>
              <a:rPr lang="pl-PL" b="1" dirty="0"/>
            </a:br>
            <a:r>
              <a:rPr lang="pl-PL" b="1" dirty="0"/>
              <a:t>prawa administracyjnego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Płaszczyzna formalna europeizacji prawa administracyjnego</a:t>
            </a:r>
            <a:r>
              <a:rPr lang="pl-PL" dirty="0"/>
              <a:t> - poszerzenie katalogu źródeł prawa administracyjnego o akty prawa UE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Płaszczyzna merytoryczna europeizacji prawa administracyjnego</a:t>
            </a:r>
            <a:r>
              <a:rPr lang="pl-PL" dirty="0"/>
              <a:t> - zmiana treści prawa administracyjnego państw członkowskich (w zakresie autonomii instytucjonalnej oraz autonomii proceduralnej)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2953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Funkcjonowanie administracji Unii Europejskiej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Model administrowania unijnego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1. dychotomiczny (dzielone wykonywania prawa Unii Europejskiej) </a:t>
            </a:r>
          </a:p>
          <a:p>
            <a:pPr marL="0" indent="0">
              <a:buNone/>
            </a:pPr>
            <a:r>
              <a:rPr lang="pl-PL" dirty="0"/>
              <a:t>2. kooperacyjnego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6269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Źródła prawa administracyjnego </a:t>
            </a:r>
            <a:br>
              <a:rPr lang="pl-PL" b="1" dirty="0"/>
            </a:br>
            <a:r>
              <a:rPr lang="pl-PL" b="1" dirty="0"/>
              <a:t>w Unii Europejskiej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Źródła prawa pierwotnego </a:t>
            </a:r>
          </a:p>
          <a:p>
            <a:pPr marL="0" indent="0">
              <a:buNone/>
            </a:pPr>
            <a:r>
              <a:rPr lang="pl-PL" dirty="0"/>
              <a:t>•	Traktaty - Traktat o Unii Europejskiej (TUE) i Traktat o funkcjonowaniu Unii Europejskiej (TFUE)</a:t>
            </a:r>
          </a:p>
          <a:p>
            <a:pPr marL="0" indent="0">
              <a:buNone/>
            </a:pPr>
            <a:r>
              <a:rPr lang="pl-PL" dirty="0"/>
              <a:t>Źródła prawa pochodnego </a:t>
            </a:r>
          </a:p>
          <a:p>
            <a:pPr marL="0" indent="0">
              <a:buNone/>
            </a:pPr>
            <a:r>
              <a:rPr lang="pl-PL" dirty="0"/>
              <a:t>•	rozporządzenie</a:t>
            </a:r>
          </a:p>
          <a:p>
            <a:pPr marL="0" indent="0">
              <a:buNone/>
            </a:pPr>
            <a:r>
              <a:rPr lang="pl-PL" dirty="0"/>
              <a:t>•	dyrektywa</a:t>
            </a:r>
          </a:p>
          <a:p>
            <a:pPr marL="0" indent="0">
              <a:buNone/>
            </a:pPr>
            <a:r>
              <a:rPr lang="pl-PL" dirty="0"/>
              <a:t>•	decyzja</a:t>
            </a:r>
          </a:p>
          <a:p>
            <a:pPr marL="0" indent="0">
              <a:buNone/>
            </a:pPr>
            <a:r>
              <a:rPr lang="pl-PL" dirty="0"/>
              <a:t>•	zalecenie</a:t>
            </a:r>
          </a:p>
          <a:p>
            <a:pPr marL="0" indent="0">
              <a:buNone/>
            </a:pPr>
            <a:r>
              <a:rPr lang="pl-PL" dirty="0"/>
              <a:t>•	opinia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211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0EA5EE-636F-4C99-8D1C-F8C4D658A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Rozporządzenie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AA4AAB-C0ED-4426-B0D9-57461CBCE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Rozporządzenie </a:t>
            </a:r>
            <a:endParaRPr lang="pl-PL" dirty="0"/>
          </a:p>
          <a:p>
            <a:pPr lvl="0"/>
            <a:r>
              <a:rPr lang="pl-PL" dirty="0"/>
              <a:t>wiąże w całości </a:t>
            </a:r>
          </a:p>
          <a:p>
            <a:pPr lvl="0"/>
            <a:r>
              <a:rPr lang="pl-PL" dirty="0"/>
              <a:t>jest bezpośrednio stosowane w państwach członkowskich, a zatem nie wymaga transpozycji do prawa państw członkowskich </a:t>
            </a:r>
          </a:p>
          <a:p>
            <a:pPr lvl="0"/>
            <a:r>
              <a:rPr lang="pl-PL" dirty="0"/>
              <a:t>państwa członkowskie zapewniają pełną skuteczność rozporządzeń na podstawie zasady lojalnej współpracy.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26238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1561</Words>
  <Application>Microsoft Office PowerPoint</Application>
  <PresentationFormat>Panoramiczny</PresentationFormat>
  <Paragraphs>142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Motyw pakietu Office</vt:lpstr>
      <vt:lpstr>Europeizacja  prawa  administracyjnego</vt:lpstr>
      <vt:lpstr>Europeizacja prawa administracyjnego</vt:lpstr>
      <vt:lpstr>Europeizacja prawa administracyjnego</vt:lpstr>
      <vt:lpstr>Typy relacji prawa unijnego i prawa krajowego</vt:lpstr>
      <vt:lpstr>Prawo unijne</vt:lpstr>
      <vt:lpstr>Płaszczyzna europeizacji  prawa administracyjnego</vt:lpstr>
      <vt:lpstr>Funkcjonowanie administracji Unii Europejskiej</vt:lpstr>
      <vt:lpstr>Źródła prawa administracyjnego  w Unii Europejskiej</vt:lpstr>
      <vt:lpstr>Rozporządzenie</vt:lpstr>
      <vt:lpstr>Dyrektywa</vt:lpstr>
      <vt:lpstr>Dyrektywa</vt:lpstr>
      <vt:lpstr>Dyrektywa</vt:lpstr>
      <vt:lpstr>Dyrektywa</vt:lpstr>
      <vt:lpstr>Dyrektywa</vt:lpstr>
      <vt:lpstr>Dyrektywa</vt:lpstr>
      <vt:lpstr>Dyrektywa</vt:lpstr>
      <vt:lpstr>Organizacja administracji Unii Europejskiej</vt:lpstr>
      <vt:lpstr>Komisja Europejska</vt:lpstr>
      <vt:lpstr>Rada Unii Europejskiej</vt:lpstr>
      <vt:lpstr>Agencje europejskie</vt:lpstr>
      <vt:lpstr>Agencje europejskie</vt:lpstr>
      <vt:lpstr>Postępowanie przed organami administracji unijnej</vt:lpstr>
      <vt:lpstr>Postępowanie przed organami administracji unijnej</vt:lpstr>
      <vt:lpstr>Postępowanie przed organami administracji unijnej</vt:lpstr>
      <vt:lpstr>Postępowanie przed organami administracji unijnej</vt:lpstr>
      <vt:lpstr>Postępowanie przed organami administracji unijnej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Europeizacja  prawa  administracyjnego</dc:title>
  <dc:creator>Maciej Błażewski</dc:creator>
  <cp:lastModifiedBy>Maciej Błażewski</cp:lastModifiedBy>
  <cp:revision>3</cp:revision>
  <cp:lastPrinted>2022-05-12T21:06:53Z</cp:lastPrinted>
  <dcterms:created xsi:type="dcterms:W3CDTF">2022-05-12T20:42:41Z</dcterms:created>
  <dcterms:modified xsi:type="dcterms:W3CDTF">2022-05-12T21:14:13Z</dcterms:modified>
</cp:coreProperties>
</file>