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70" r:id="rId5"/>
    <p:sldId id="269" r:id="rId6"/>
    <p:sldId id="268" r:id="rId7"/>
    <p:sldId id="267" r:id="rId8"/>
    <p:sldId id="266" r:id="rId9"/>
    <p:sldId id="265" r:id="rId10"/>
    <p:sldId id="264" r:id="rId11"/>
    <p:sldId id="263" r:id="rId12"/>
    <p:sldId id="262" r:id="rId13"/>
    <p:sldId id="261" r:id="rId14"/>
    <p:sldId id="258" r:id="rId15"/>
    <p:sldId id="260" r:id="rId16"/>
    <p:sldId id="272" r:id="rId17"/>
    <p:sldId id="273" r:id="rId18"/>
    <p:sldId id="274" r:id="rId19"/>
    <p:sldId id="275" r:id="rId20"/>
    <p:sldId id="279" r:id="rId21"/>
    <p:sldId id="278" r:id="rId22"/>
    <p:sldId id="277" r:id="rId23"/>
    <p:sldId id="276" r:id="rId24"/>
    <p:sldId id="281" r:id="rId25"/>
    <p:sldId id="280" r:id="rId2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18E8F3-B420-47DF-B402-B9A371F97801}"/>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3900A058-683A-433A-9440-629DF83AC6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3C253416-2560-404C-B284-29E53D567999}"/>
              </a:ext>
            </a:extLst>
          </p:cNvPr>
          <p:cNvSpPr>
            <a:spLocks noGrp="1"/>
          </p:cNvSpPr>
          <p:nvPr>
            <p:ph type="dt" sz="half" idx="10"/>
          </p:nvPr>
        </p:nvSpPr>
        <p:spPr/>
        <p:txBody>
          <a:bodyPr/>
          <a:lstStyle/>
          <a:p>
            <a:fld id="{1B59704F-071F-4E81-8F70-6C184EAABF70}" type="datetimeFigureOut">
              <a:rPr lang="pl-PL" smtClean="0"/>
              <a:t>25.10.2021</a:t>
            </a:fld>
            <a:endParaRPr lang="pl-PL"/>
          </a:p>
        </p:txBody>
      </p:sp>
      <p:sp>
        <p:nvSpPr>
          <p:cNvPr id="5" name="Symbol zastępczy stopki 4">
            <a:extLst>
              <a:ext uri="{FF2B5EF4-FFF2-40B4-BE49-F238E27FC236}">
                <a16:creationId xmlns:a16="http://schemas.microsoft.com/office/drawing/2014/main" id="{8C6DDDD9-66FB-4422-9D2E-2E8F2BB5FE4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AF22C42-C461-4468-A27F-9E9B1F97A367}"/>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3390858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8FDD4B-A6F7-4A08-AC73-0FC682885AC8}"/>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899D3175-4406-4A80-A812-28FDC74BC0C6}"/>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9BFBDD8-A96E-4B97-B8F2-A7C2FFE2E882}"/>
              </a:ext>
            </a:extLst>
          </p:cNvPr>
          <p:cNvSpPr>
            <a:spLocks noGrp="1"/>
          </p:cNvSpPr>
          <p:nvPr>
            <p:ph type="dt" sz="half" idx="10"/>
          </p:nvPr>
        </p:nvSpPr>
        <p:spPr/>
        <p:txBody>
          <a:bodyPr/>
          <a:lstStyle/>
          <a:p>
            <a:fld id="{1B59704F-071F-4E81-8F70-6C184EAABF70}" type="datetimeFigureOut">
              <a:rPr lang="pl-PL" smtClean="0"/>
              <a:t>25.10.2021</a:t>
            </a:fld>
            <a:endParaRPr lang="pl-PL"/>
          </a:p>
        </p:txBody>
      </p:sp>
      <p:sp>
        <p:nvSpPr>
          <p:cNvPr id="5" name="Symbol zastępczy stopki 4">
            <a:extLst>
              <a:ext uri="{FF2B5EF4-FFF2-40B4-BE49-F238E27FC236}">
                <a16:creationId xmlns:a16="http://schemas.microsoft.com/office/drawing/2014/main" id="{11873DF2-BEC8-42D9-A1D0-4C515A490FD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5CD99F8-2521-4D48-9C28-98D6196A281B}"/>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3930919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7BFA5B3-B7BD-4CEA-990B-F20CE5C4BF72}"/>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D8BACE29-009F-4433-A461-CD4214C337F1}"/>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28E4F23-D3FD-4AE0-AE0B-6DFB53D19FBD}"/>
              </a:ext>
            </a:extLst>
          </p:cNvPr>
          <p:cNvSpPr>
            <a:spLocks noGrp="1"/>
          </p:cNvSpPr>
          <p:nvPr>
            <p:ph type="dt" sz="half" idx="10"/>
          </p:nvPr>
        </p:nvSpPr>
        <p:spPr/>
        <p:txBody>
          <a:bodyPr/>
          <a:lstStyle/>
          <a:p>
            <a:fld id="{1B59704F-071F-4E81-8F70-6C184EAABF70}" type="datetimeFigureOut">
              <a:rPr lang="pl-PL" smtClean="0"/>
              <a:t>25.10.2021</a:t>
            </a:fld>
            <a:endParaRPr lang="pl-PL"/>
          </a:p>
        </p:txBody>
      </p:sp>
      <p:sp>
        <p:nvSpPr>
          <p:cNvPr id="5" name="Symbol zastępczy stopki 4">
            <a:extLst>
              <a:ext uri="{FF2B5EF4-FFF2-40B4-BE49-F238E27FC236}">
                <a16:creationId xmlns:a16="http://schemas.microsoft.com/office/drawing/2014/main" id="{8CBDCCB0-778B-4E1B-8FFF-A0812371588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3AD8CA7-81AE-4659-B3D1-AAE9BDBFB22E}"/>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2480954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4824BA-FEFE-4CCE-B3BC-97857F793A6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1472E5D7-A6F8-4159-A1D4-EC70B87CB87C}"/>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B898809-CF4B-45F1-8DB0-75971577349B}"/>
              </a:ext>
            </a:extLst>
          </p:cNvPr>
          <p:cNvSpPr>
            <a:spLocks noGrp="1"/>
          </p:cNvSpPr>
          <p:nvPr>
            <p:ph type="dt" sz="half" idx="10"/>
          </p:nvPr>
        </p:nvSpPr>
        <p:spPr/>
        <p:txBody>
          <a:bodyPr/>
          <a:lstStyle/>
          <a:p>
            <a:fld id="{1B59704F-071F-4E81-8F70-6C184EAABF70}" type="datetimeFigureOut">
              <a:rPr lang="pl-PL" smtClean="0"/>
              <a:t>25.10.2021</a:t>
            </a:fld>
            <a:endParaRPr lang="pl-PL"/>
          </a:p>
        </p:txBody>
      </p:sp>
      <p:sp>
        <p:nvSpPr>
          <p:cNvPr id="5" name="Symbol zastępczy stopki 4">
            <a:extLst>
              <a:ext uri="{FF2B5EF4-FFF2-40B4-BE49-F238E27FC236}">
                <a16:creationId xmlns:a16="http://schemas.microsoft.com/office/drawing/2014/main" id="{A0C59E2D-2141-45EF-A859-A9DCDA01C77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D1EF241-E79E-4916-B6C5-82275FB896B9}"/>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1127582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7305ED-F216-43B1-ADD0-152DB4B321D8}"/>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85FC7F05-1C49-4289-94AC-B22CE7E6E7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14155F97-D5A6-4241-A215-3212F4035B6B}"/>
              </a:ext>
            </a:extLst>
          </p:cNvPr>
          <p:cNvSpPr>
            <a:spLocks noGrp="1"/>
          </p:cNvSpPr>
          <p:nvPr>
            <p:ph type="dt" sz="half" idx="10"/>
          </p:nvPr>
        </p:nvSpPr>
        <p:spPr/>
        <p:txBody>
          <a:bodyPr/>
          <a:lstStyle/>
          <a:p>
            <a:fld id="{1B59704F-071F-4E81-8F70-6C184EAABF70}" type="datetimeFigureOut">
              <a:rPr lang="pl-PL" smtClean="0"/>
              <a:t>25.10.2021</a:t>
            </a:fld>
            <a:endParaRPr lang="pl-PL"/>
          </a:p>
        </p:txBody>
      </p:sp>
      <p:sp>
        <p:nvSpPr>
          <p:cNvPr id="5" name="Symbol zastępczy stopki 4">
            <a:extLst>
              <a:ext uri="{FF2B5EF4-FFF2-40B4-BE49-F238E27FC236}">
                <a16:creationId xmlns:a16="http://schemas.microsoft.com/office/drawing/2014/main" id="{4697CDDE-AA12-49A6-8619-82C1013DDFA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BB1DA30-3BB4-48AA-AA3E-FEBC5841E7E5}"/>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4134944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7F7D4D-A178-4645-AB8E-615700BD6B38}"/>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D12F4CCE-16EE-47A9-BB58-1D9FCE2FF642}"/>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4CEF1EEA-B371-48A7-AD84-460E78A30615}"/>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8B765E73-7A65-4C41-A7D7-0B119441AB77}"/>
              </a:ext>
            </a:extLst>
          </p:cNvPr>
          <p:cNvSpPr>
            <a:spLocks noGrp="1"/>
          </p:cNvSpPr>
          <p:nvPr>
            <p:ph type="dt" sz="half" idx="10"/>
          </p:nvPr>
        </p:nvSpPr>
        <p:spPr/>
        <p:txBody>
          <a:bodyPr/>
          <a:lstStyle/>
          <a:p>
            <a:fld id="{1B59704F-071F-4E81-8F70-6C184EAABF70}" type="datetimeFigureOut">
              <a:rPr lang="pl-PL" smtClean="0"/>
              <a:t>25.10.2021</a:t>
            </a:fld>
            <a:endParaRPr lang="pl-PL"/>
          </a:p>
        </p:txBody>
      </p:sp>
      <p:sp>
        <p:nvSpPr>
          <p:cNvPr id="6" name="Symbol zastępczy stopki 5">
            <a:extLst>
              <a:ext uri="{FF2B5EF4-FFF2-40B4-BE49-F238E27FC236}">
                <a16:creationId xmlns:a16="http://schemas.microsoft.com/office/drawing/2014/main" id="{B6FC49BE-893C-48DF-B55C-E106CB85DC4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C0550DF4-0F97-46F1-ABF0-B7F427A53FD9}"/>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2745156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C4BA92-FA43-48F0-9452-63B0339ABE2F}"/>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32C5DDC1-0121-402A-B372-A762265DE1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32431AF2-DAB1-4DD3-8AAD-D687DBD79A43}"/>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5FDD208E-503C-4522-BF01-9B9F6B29FE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6C256290-C956-4EC4-B836-6E2FD132BDAD}"/>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8E7F557D-423D-4AB4-93B2-EA9BB6867112}"/>
              </a:ext>
            </a:extLst>
          </p:cNvPr>
          <p:cNvSpPr>
            <a:spLocks noGrp="1"/>
          </p:cNvSpPr>
          <p:nvPr>
            <p:ph type="dt" sz="half" idx="10"/>
          </p:nvPr>
        </p:nvSpPr>
        <p:spPr/>
        <p:txBody>
          <a:bodyPr/>
          <a:lstStyle/>
          <a:p>
            <a:fld id="{1B59704F-071F-4E81-8F70-6C184EAABF70}" type="datetimeFigureOut">
              <a:rPr lang="pl-PL" smtClean="0"/>
              <a:t>25.10.2021</a:t>
            </a:fld>
            <a:endParaRPr lang="pl-PL"/>
          </a:p>
        </p:txBody>
      </p:sp>
      <p:sp>
        <p:nvSpPr>
          <p:cNvPr id="8" name="Symbol zastępczy stopki 7">
            <a:extLst>
              <a:ext uri="{FF2B5EF4-FFF2-40B4-BE49-F238E27FC236}">
                <a16:creationId xmlns:a16="http://schemas.microsoft.com/office/drawing/2014/main" id="{A0C305A4-7E9B-43DF-AA72-314B1E76130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4CB5FE39-C3AC-4F44-8FDD-36ED830ED135}"/>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1530983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B9A02A-FD32-4A5B-898F-583927085906}"/>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0C761119-D9E8-4D4D-8B0D-973DF64B52FD}"/>
              </a:ext>
            </a:extLst>
          </p:cNvPr>
          <p:cNvSpPr>
            <a:spLocks noGrp="1"/>
          </p:cNvSpPr>
          <p:nvPr>
            <p:ph type="dt" sz="half" idx="10"/>
          </p:nvPr>
        </p:nvSpPr>
        <p:spPr/>
        <p:txBody>
          <a:bodyPr/>
          <a:lstStyle/>
          <a:p>
            <a:fld id="{1B59704F-071F-4E81-8F70-6C184EAABF70}" type="datetimeFigureOut">
              <a:rPr lang="pl-PL" smtClean="0"/>
              <a:t>25.10.2021</a:t>
            </a:fld>
            <a:endParaRPr lang="pl-PL"/>
          </a:p>
        </p:txBody>
      </p:sp>
      <p:sp>
        <p:nvSpPr>
          <p:cNvPr id="4" name="Symbol zastępczy stopki 3">
            <a:extLst>
              <a:ext uri="{FF2B5EF4-FFF2-40B4-BE49-F238E27FC236}">
                <a16:creationId xmlns:a16="http://schemas.microsoft.com/office/drawing/2014/main" id="{A381E408-0684-4EC1-B97C-E81E07521CA1}"/>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69C5315A-3115-4243-8728-BD38556F20BE}"/>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2294684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22161F04-98B6-4318-9481-CDE3EEB9EFEE}"/>
              </a:ext>
            </a:extLst>
          </p:cNvPr>
          <p:cNvSpPr>
            <a:spLocks noGrp="1"/>
          </p:cNvSpPr>
          <p:nvPr>
            <p:ph type="dt" sz="half" idx="10"/>
          </p:nvPr>
        </p:nvSpPr>
        <p:spPr/>
        <p:txBody>
          <a:bodyPr/>
          <a:lstStyle/>
          <a:p>
            <a:fld id="{1B59704F-071F-4E81-8F70-6C184EAABF70}" type="datetimeFigureOut">
              <a:rPr lang="pl-PL" smtClean="0"/>
              <a:t>25.10.2021</a:t>
            </a:fld>
            <a:endParaRPr lang="pl-PL"/>
          </a:p>
        </p:txBody>
      </p:sp>
      <p:sp>
        <p:nvSpPr>
          <p:cNvPr id="3" name="Symbol zastępczy stopki 2">
            <a:extLst>
              <a:ext uri="{FF2B5EF4-FFF2-40B4-BE49-F238E27FC236}">
                <a16:creationId xmlns:a16="http://schemas.microsoft.com/office/drawing/2014/main" id="{5F37C2C4-C912-4B40-B0AD-48C7DC34EB66}"/>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9E418BF4-88DA-4680-9D8A-5A403C6BFF0A}"/>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1977210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C56EE4-DBE4-442A-89BD-A38850C44FCC}"/>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93F4B2EF-5926-48BA-A012-C00A99F610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713A1EDF-CEEF-4905-BF45-88650888E2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87ED2728-AB44-4FC1-BCEB-8CB4E3E2F1F2}"/>
              </a:ext>
            </a:extLst>
          </p:cNvPr>
          <p:cNvSpPr>
            <a:spLocks noGrp="1"/>
          </p:cNvSpPr>
          <p:nvPr>
            <p:ph type="dt" sz="half" idx="10"/>
          </p:nvPr>
        </p:nvSpPr>
        <p:spPr/>
        <p:txBody>
          <a:bodyPr/>
          <a:lstStyle/>
          <a:p>
            <a:fld id="{1B59704F-071F-4E81-8F70-6C184EAABF70}" type="datetimeFigureOut">
              <a:rPr lang="pl-PL" smtClean="0"/>
              <a:t>25.10.2021</a:t>
            </a:fld>
            <a:endParaRPr lang="pl-PL"/>
          </a:p>
        </p:txBody>
      </p:sp>
      <p:sp>
        <p:nvSpPr>
          <p:cNvPr id="6" name="Symbol zastępczy stopki 5">
            <a:extLst>
              <a:ext uri="{FF2B5EF4-FFF2-40B4-BE49-F238E27FC236}">
                <a16:creationId xmlns:a16="http://schemas.microsoft.com/office/drawing/2014/main" id="{C41DCDB7-565F-49F3-A6CC-5E67FAE481D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F910B19-0BC8-463D-89C9-95F0069131FA}"/>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4019828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F9A763-D666-4358-BEF1-B34F806E6BE2}"/>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C7F03BEF-214B-492E-AC15-1480E66F17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602184F5-CF69-46C7-84C9-280AC0158F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55B7672B-3254-4C85-A375-FBFE2AD6E8CE}"/>
              </a:ext>
            </a:extLst>
          </p:cNvPr>
          <p:cNvSpPr>
            <a:spLocks noGrp="1"/>
          </p:cNvSpPr>
          <p:nvPr>
            <p:ph type="dt" sz="half" idx="10"/>
          </p:nvPr>
        </p:nvSpPr>
        <p:spPr/>
        <p:txBody>
          <a:bodyPr/>
          <a:lstStyle/>
          <a:p>
            <a:fld id="{1B59704F-071F-4E81-8F70-6C184EAABF70}" type="datetimeFigureOut">
              <a:rPr lang="pl-PL" smtClean="0"/>
              <a:t>25.10.2021</a:t>
            </a:fld>
            <a:endParaRPr lang="pl-PL"/>
          </a:p>
        </p:txBody>
      </p:sp>
      <p:sp>
        <p:nvSpPr>
          <p:cNvPr id="6" name="Symbol zastępczy stopki 5">
            <a:extLst>
              <a:ext uri="{FF2B5EF4-FFF2-40B4-BE49-F238E27FC236}">
                <a16:creationId xmlns:a16="http://schemas.microsoft.com/office/drawing/2014/main" id="{CC05B967-B2B6-4822-8D81-26B8CFC86E3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3E7DC24-B87A-4CC3-86CD-CE8FDBD5A862}"/>
              </a:ext>
            </a:extLst>
          </p:cNvPr>
          <p:cNvSpPr>
            <a:spLocks noGrp="1"/>
          </p:cNvSpPr>
          <p:nvPr>
            <p:ph type="sldNum" sz="quarter" idx="12"/>
          </p:nvPr>
        </p:nvSpPr>
        <p:spPr/>
        <p:txBody>
          <a:bodyPr/>
          <a:lstStyle/>
          <a:p>
            <a:fld id="{93BE0BF2-3990-48C3-BA4C-CDDC466DE520}" type="slidenum">
              <a:rPr lang="pl-PL" smtClean="0"/>
              <a:t>‹#›</a:t>
            </a:fld>
            <a:endParaRPr lang="pl-PL"/>
          </a:p>
        </p:txBody>
      </p:sp>
    </p:spTree>
    <p:extLst>
      <p:ext uri="{BB962C8B-B14F-4D97-AF65-F5344CB8AC3E}">
        <p14:creationId xmlns:p14="http://schemas.microsoft.com/office/powerpoint/2010/main" val="3337023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BACC6F51-A01E-4C04-B2ED-592BC7A800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756EF341-5205-4010-8050-79F80E7A72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23322EA-8ABF-4101-9712-3FA1E5D70D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59704F-071F-4E81-8F70-6C184EAABF70}" type="datetimeFigureOut">
              <a:rPr lang="pl-PL" smtClean="0"/>
              <a:t>25.10.2021</a:t>
            </a:fld>
            <a:endParaRPr lang="pl-PL"/>
          </a:p>
        </p:txBody>
      </p:sp>
      <p:sp>
        <p:nvSpPr>
          <p:cNvPr id="5" name="Symbol zastępczy stopki 4">
            <a:extLst>
              <a:ext uri="{FF2B5EF4-FFF2-40B4-BE49-F238E27FC236}">
                <a16:creationId xmlns:a16="http://schemas.microsoft.com/office/drawing/2014/main" id="{4A169DA5-3C70-47FC-95D1-48AAE6565B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6525B2A0-3619-4626-A9B2-B770975530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E0BF2-3990-48C3-BA4C-CDDC466DE520}" type="slidenum">
              <a:rPr lang="pl-PL" smtClean="0"/>
              <a:t>‹#›</a:t>
            </a:fld>
            <a:endParaRPr lang="pl-PL"/>
          </a:p>
        </p:txBody>
      </p:sp>
    </p:spTree>
    <p:extLst>
      <p:ext uri="{BB962C8B-B14F-4D97-AF65-F5344CB8AC3E}">
        <p14:creationId xmlns:p14="http://schemas.microsoft.com/office/powerpoint/2010/main" val="98036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32B9F4-5257-45B9-98E3-4575C293228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C6FA52A2-5C18-4482-BD80-1E251B6F536C}"/>
              </a:ext>
            </a:extLst>
          </p:cNvPr>
          <p:cNvSpPr>
            <a:spLocks noGrp="1"/>
          </p:cNvSpPr>
          <p:nvPr>
            <p:ph idx="1"/>
          </p:nvPr>
        </p:nvSpPr>
        <p:spPr/>
        <p:txBody>
          <a:bodyPr/>
          <a:lstStyle/>
          <a:p>
            <a:pPr marL="0" indent="0" algn="ctr">
              <a:buNone/>
            </a:pPr>
            <a:endParaRPr lang="pl-PL" sz="3600" b="1" dirty="0"/>
          </a:p>
          <a:p>
            <a:pPr marL="0" indent="0" algn="ctr">
              <a:buNone/>
            </a:pPr>
            <a:r>
              <a:rPr lang="pl-PL" sz="5400" b="1" dirty="0"/>
              <a:t>Rozstrzygnięcie nadzorcze</a:t>
            </a:r>
            <a:endParaRPr lang="pl-PL" sz="5400" dirty="0"/>
          </a:p>
          <a:p>
            <a:endParaRPr lang="pl-PL" dirty="0"/>
          </a:p>
          <a:p>
            <a:pPr marL="0" indent="0">
              <a:buNone/>
            </a:pPr>
            <a:endParaRPr lang="pl-PL" dirty="0"/>
          </a:p>
        </p:txBody>
      </p:sp>
    </p:spTree>
    <p:extLst>
      <p:ext uri="{BB962C8B-B14F-4D97-AF65-F5344CB8AC3E}">
        <p14:creationId xmlns:p14="http://schemas.microsoft.com/office/powerpoint/2010/main" val="535871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lstStyle/>
          <a:p>
            <a:pPr algn="ctr"/>
            <a:r>
              <a:rPr lang="pl-PL" b="1" dirty="0"/>
              <a:t>Rozstrzygnięcie nadzorcze</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Rozstrzygnięcie nadzorcze powinno zawierać uzasadnienie faktyczne i prawne oraz pouczenie o dopuszczalności wniesienia skargi do sądu administracyjnego.</a:t>
            </a:r>
          </a:p>
          <a:p>
            <a:pPr marL="0" indent="0">
              <a:buNone/>
            </a:pPr>
            <a:r>
              <a:rPr lang="pl-PL" dirty="0"/>
              <a:t>(art. 91 ust. 3 </a:t>
            </a:r>
            <a:r>
              <a:rPr lang="pl-PL" dirty="0" err="1"/>
              <a:t>u.s.g</a:t>
            </a:r>
            <a:r>
              <a:rPr lang="pl-PL" dirty="0"/>
              <a:t>.)</a:t>
            </a:r>
          </a:p>
          <a:p>
            <a:pPr marL="0" indent="0">
              <a:buNone/>
            </a:pPr>
            <a:r>
              <a:rPr lang="pl-PL" dirty="0"/>
              <a:t> </a:t>
            </a:r>
          </a:p>
          <a:p>
            <a:pPr marL="0" indent="0">
              <a:buNone/>
            </a:pPr>
            <a:r>
              <a:rPr lang="pl-PL" dirty="0"/>
              <a:t>Rozstrzygnięcie nadzorcze powinno zawierać elementy właściwe decyzji administracyjnej </a:t>
            </a:r>
          </a:p>
          <a:p>
            <a:pPr marL="0" indent="0">
              <a:buNone/>
            </a:pPr>
            <a:r>
              <a:rPr lang="pl-PL" dirty="0"/>
              <a:t>(art. 91 ust. 5 </a:t>
            </a:r>
            <a:r>
              <a:rPr lang="pl-PL" dirty="0" err="1"/>
              <a:t>usg</a:t>
            </a:r>
            <a:r>
              <a:rPr lang="pl-PL" dirty="0"/>
              <a:t> w zw. z art. 107 kpa)</a:t>
            </a:r>
          </a:p>
          <a:p>
            <a:pPr marL="0" indent="0">
              <a:buNone/>
            </a:pPr>
            <a:endParaRPr lang="pl-PL" dirty="0"/>
          </a:p>
        </p:txBody>
      </p:sp>
    </p:spTree>
    <p:extLst>
      <p:ext uri="{BB962C8B-B14F-4D97-AF65-F5344CB8AC3E}">
        <p14:creationId xmlns:p14="http://schemas.microsoft.com/office/powerpoint/2010/main" val="3174888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lstStyle/>
          <a:p>
            <a:pPr algn="ctr"/>
            <a:r>
              <a:rPr lang="pl-PL" b="1" dirty="0"/>
              <a:t>Rozstrzygnięcie nadzorcze</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 stwierdzenie nieważności uchwały lub zarządzenia </a:t>
            </a:r>
          </a:p>
          <a:p>
            <a:pPr marL="0" indent="0">
              <a:buNone/>
            </a:pPr>
            <a:r>
              <a:rPr lang="pl-PL" dirty="0"/>
              <a:t>- wskazanie, iż uchwała lub zarządzenie wydano z naruszeniem prawa</a:t>
            </a:r>
          </a:p>
          <a:p>
            <a:pPr marL="0" indent="0">
              <a:buNone/>
            </a:pPr>
            <a:r>
              <a:rPr lang="pl-PL" dirty="0"/>
              <a:t>- umorzenie postępowania w sprawie wydania rozstrzygnięcia nadzorczego (art. 91 ust. 5 </a:t>
            </a:r>
            <a:r>
              <a:rPr lang="pl-PL" dirty="0" err="1"/>
              <a:t>usg</a:t>
            </a:r>
            <a:r>
              <a:rPr lang="pl-PL" dirty="0"/>
              <a:t> w zw. z art. 105 kpa)</a:t>
            </a:r>
          </a:p>
          <a:p>
            <a:pPr marL="0" indent="0">
              <a:buNone/>
            </a:pPr>
            <a:endParaRPr lang="pl-PL" dirty="0"/>
          </a:p>
        </p:txBody>
      </p:sp>
    </p:spTree>
    <p:extLst>
      <p:ext uri="{BB962C8B-B14F-4D97-AF65-F5344CB8AC3E}">
        <p14:creationId xmlns:p14="http://schemas.microsoft.com/office/powerpoint/2010/main" val="1754214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Rozstrzygnięcie w przedmiocie stwierdzenia nieważności uchwały lub zarządzenia</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1. Stwierdzenie przez organ nadzoru nieważności uchwały lub zarządzenia organu gminy wstrzymuje ich wykonanie z mocy prawa w zakresie objętym stwierdzeniem nieważności, z dniem doręczenia rozstrzygnięcia nadzorczego.</a:t>
            </a:r>
          </a:p>
          <a:p>
            <a:pPr marL="0" indent="0">
              <a:buNone/>
            </a:pPr>
            <a:r>
              <a:rPr lang="pl-PL" dirty="0"/>
              <a:t>2. Przepisu ust. 1 nie stosuje się do uchwały lub zarządzenia o zaskarżeniu rozstrzygnięcia nadzorczego do sądu administracyjnego.</a:t>
            </a:r>
          </a:p>
          <a:p>
            <a:pPr marL="0" indent="0">
              <a:buNone/>
            </a:pPr>
            <a:r>
              <a:rPr lang="pl-PL" dirty="0"/>
              <a:t>(art. 92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3195516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sz="3600" b="1" dirty="0"/>
              <a:t>Rozstrzygnięcie w przedmiocie wskazania, iż uchwała lub zarządzenie wydano z naruszeniem prawa</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W przypadku nieistotnego naruszenia prawa organ nadzoru nie stwierdza nieważności uchwały lub zarządzenia, ograniczając się do wskazania, iż uchwałę lub zarządzenie wydano z naruszeniem prawa.</a:t>
            </a:r>
          </a:p>
          <a:p>
            <a:pPr marL="0" indent="0">
              <a:buNone/>
            </a:pPr>
            <a:r>
              <a:rPr lang="pl-PL" dirty="0"/>
              <a:t>(art. 91 ust. 4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2465902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Skarga organu nadzoru </a:t>
            </a:r>
            <a:br>
              <a:rPr lang="pl-PL" b="1" dirty="0"/>
            </a:br>
            <a:r>
              <a:rPr lang="pl-PL" b="1" dirty="0"/>
              <a:t>na uchwałę lub zarządzenie</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1. Po upływie terminu wskazanego w art. 91 ust. 1 organ nadzoru nie może we własnym zakresie stwierdzić nieważności uchwały lub zarządzenia organu gminy. W tym przypadku organ nadzoru może zaskarżyć uchwałę lub zarządzenie do sądu administracyjnego.</a:t>
            </a:r>
          </a:p>
          <a:p>
            <a:pPr marL="0" indent="0">
              <a:buNone/>
            </a:pPr>
            <a:r>
              <a:rPr lang="pl-PL" dirty="0"/>
              <a:t>2.  W przypadku, o którym mowa w ust. 1, wydanie postanowienia o wstrzymaniu wykonania uchwały lub zarządzenia należy do sądu.</a:t>
            </a:r>
          </a:p>
          <a:p>
            <a:pPr marL="0" indent="0">
              <a:buNone/>
            </a:pPr>
            <a:r>
              <a:rPr lang="pl-PL" dirty="0"/>
              <a:t>(art. 93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2847547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Skarga organu nadzoru </a:t>
            </a:r>
            <a:br>
              <a:rPr lang="pl-PL" b="1" dirty="0"/>
            </a:br>
            <a:r>
              <a:rPr lang="pl-PL" b="1" dirty="0"/>
              <a:t>na uchwałę lub zarządzenie</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Postępowanie sądowe, o którym mowa w artykułach poprzedzających, jest wolne od opłat sądowych.</a:t>
            </a:r>
          </a:p>
          <a:p>
            <a:pPr marL="0" indent="0">
              <a:buNone/>
            </a:pPr>
            <a:r>
              <a:rPr lang="pl-PL" dirty="0"/>
              <a:t>(art. 100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829684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Orzeczenie sądu administracyjnego </a:t>
            </a:r>
            <a:br>
              <a:rPr lang="pl-PL" b="1" dirty="0"/>
            </a:br>
            <a:r>
              <a:rPr lang="pl-PL" b="1" dirty="0"/>
              <a:t>dot. uchwały lub zarządzenia </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normAutofit fontScale="92500"/>
          </a:bodyPr>
          <a:lstStyle/>
          <a:p>
            <a:pPr marL="0" indent="0">
              <a:buNone/>
            </a:pPr>
            <a:r>
              <a:rPr lang="pl-PL" dirty="0"/>
              <a:t>1. Nie stwierdza się nieważności uchwały lub zarządzenia organu gminy po upływie jednego roku od dnia ich podjęcia, chyba że uchybiono obowiązkowi przedłożenia uchwały lub zarządzenia w terminie określonym w art. 90 ust. 1, albo jeżeli są one aktem prawa miejscowego.</a:t>
            </a:r>
          </a:p>
          <a:p>
            <a:pPr marL="0" indent="0">
              <a:buNone/>
            </a:pPr>
            <a:r>
              <a:rPr lang="pl-PL" dirty="0"/>
              <a:t>2. Jeżeli nie stwierdzono nieważności uchwały lub zarządzenia z powodu upływu terminu określonego w ust. 1, a istnieją przesłanki stwierdzenia nieważności, sąd administracyjny orzeka o ich niezgodności z prawem. Uchwała lub zarządzenie tracą moc prawną z dniem orzeczenia o ich niezgodności z prawem. Przepisy </a:t>
            </a:r>
            <a:r>
              <a:rPr lang="pl-PL" dirty="0" err="1"/>
              <a:t>KPAco</a:t>
            </a:r>
            <a:r>
              <a:rPr lang="pl-PL" dirty="0"/>
              <a:t> do skutków takiego orzeczenia stosuje się odpowiednio.</a:t>
            </a:r>
          </a:p>
          <a:p>
            <a:pPr marL="0" indent="0">
              <a:buNone/>
            </a:pPr>
            <a:r>
              <a:rPr lang="pl-PL" dirty="0"/>
              <a:t>(art. 94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630034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Orzeczenie sądu administracyjnego </a:t>
            </a:r>
            <a:br>
              <a:rPr lang="pl-PL" b="1" dirty="0"/>
            </a:br>
            <a:r>
              <a:rPr lang="pl-PL" b="1" dirty="0"/>
              <a:t>dot. uchwały lub zarządzenia </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normAutofit fontScale="77500" lnSpcReduction="20000"/>
          </a:bodyPr>
          <a:lstStyle/>
          <a:p>
            <a:pPr marL="0" indent="0">
              <a:buNone/>
            </a:pPr>
            <a:r>
              <a:rPr lang="pl-PL" dirty="0"/>
              <a:t>Kontrola działalności administracji publicznej przez sądy administracyjne obejmuje orzekanie w sprawach skarg na:</a:t>
            </a:r>
          </a:p>
          <a:p>
            <a:pPr marL="0" indent="0">
              <a:buNone/>
            </a:pPr>
            <a:r>
              <a:rPr lang="pl-PL" dirty="0"/>
              <a:t>akty prawa miejscowego organów jednostek samorządu terytorialnego i terenowych organów administracji rządowej;</a:t>
            </a:r>
          </a:p>
          <a:p>
            <a:pPr marL="0" indent="0">
              <a:buNone/>
            </a:pPr>
            <a:r>
              <a:rPr lang="pl-PL" dirty="0"/>
              <a:t>(Art. 3 §  2 pkt. 5 </a:t>
            </a:r>
            <a:r>
              <a:rPr lang="pl-PL" dirty="0" err="1"/>
              <a:t>ppsa</a:t>
            </a:r>
            <a:r>
              <a:rPr lang="pl-PL" dirty="0"/>
              <a:t>)</a:t>
            </a:r>
          </a:p>
          <a:p>
            <a:pPr marL="0" indent="0">
              <a:buNone/>
            </a:pPr>
            <a:r>
              <a:rPr lang="pl-PL" dirty="0"/>
              <a:t> </a:t>
            </a:r>
          </a:p>
          <a:p>
            <a:pPr marL="0" indent="0">
              <a:buNone/>
            </a:pPr>
            <a:r>
              <a:rPr lang="pl-PL" dirty="0"/>
              <a:t>1. Sąd uwzględniając skargę na uchwałę lub akt, o których mowa w art. 3 § 2 pkt 5 i 6, stwierdza nieważność tej uchwały lub aktu w całości lub w części albo stwierdza, że zostały wydane z naruszeniem prawa, jeżeli przepis szczególny wyłącza stwierdzenie ich nieważności.</a:t>
            </a:r>
          </a:p>
          <a:p>
            <a:pPr marL="0" indent="0">
              <a:buNone/>
            </a:pPr>
            <a:r>
              <a:rPr lang="pl-PL" dirty="0"/>
              <a:t>2. Rozstrzygnięcia w sprawach indywidualnych, wydane na podstawie uchwały lub aktu, o których mowa w § 1, podlegają wzruszeniu w trybie określonym w postępowaniu administracyjnym albo w postępowaniu szczególnym.</a:t>
            </a:r>
          </a:p>
          <a:p>
            <a:pPr marL="0" indent="0">
              <a:buNone/>
            </a:pPr>
            <a:r>
              <a:rPr lang="pl-PL" dirty="0"/>
              <a:t>(art. 147 </a:t>
            </a:r>
            <a:r>
              <a:rPr lang="pl-PL" dirty="0" err="1"/>
              <a:t>ppsa</a:t>
            </a:r>
            <a:r>
              <a:rPr lang="pl-PL" dirty="0"/>
              <a:t>) </a:t>
            </a:r>
          </a:p>
          <a:p>
            <a:pPr marL="0" indent="0">
              <a:buNone/>
            </a:pPr>
            <a:endParaRPr lang="pl-PL" dirty="0"/>
          </a:p>
        </p:txBody>
      </p:sp>
    </p:spTree>
    <p:extLst>
      <p:ext uri="{BB962C8B-B14F-4D97-AF65-F5344CB8AC3E}">
        <p14:creationId xmlns:p14="http://schemas.microsoft.com/office/powerpoint/2010/main" val="21087058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Skarga na rozstrzygnięcie organu nadzorczego</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normAutofit fontScale="62500" lnSpcReduction="20000"/>
          </a:bodyPr>
          <a:lstStyle/>
          <a:p>
            <a:pPr marL="0" indent="0">
              <a:buNone/>
            </a:pPr>
            <a:r>
              <a:rPr lang="pl-PL" dirty="0"/>
              <a:t>1. Rozstrzygnięcia organu nadzorczego dotyczące gminy, w tym rozstrzygnięcia, o których mowa w art. 96 ust. 2 i art. 97 ust. 1, a także stanowisko zajęte w trybie art. 89, podlegają zaskarżeniu do sądu administracyjnego z powodu niezgodności z prawem w terminie 30 dni od dnia ich doręczenia.</a:t>
            </a:r>
          </a:p>
          <a:p>
            <a:pPr marL="0" indent="0">
              <a:buNone/>
            </a:pPr>
            <a:r>
              <a:rPr lang="pl-PL" dirty="0"/>
              <a:t>2. Przepis ust. 1 stosuje się odpowiednio do rozstrzygnięć dotyczących organów związków i porozumień międzygminnych.</a:t>
            </a:r>
          </a:p>
          <a:p>
            <a:pPr marL="0" indent="0">
              <a:buNone/>
            </a:pPr>
            <a:r>
              <a:rPr lang="pl-PL" dirty="0"/>
              <a:t>3. Do złożenia skargi uprawniona jest gmina lub związek międzygminny, których interes prawny, uprawnienie albo kompetencja zostały naruszone. Podstawą do wniesienia skargi jest uchwała lub zarządzenie organu, który podjął uchwałę lub zarządzenie albo którego dotyczy rozstrzygnięcie nadzorcze.</a:t>
            </a:r>
          </a:p>
          <a:p>
            <a:pPr marL="0" indent="0">
              <a:buNone/>
            </a:pPr>
            <a:r>
              <a:rPr lang="pl-PL" dirty="0"/>
              <a:t>3a. Do złożenia skargi na rozstrzygnięcie organu nadzorczego, dotyczące uchwały rady gminy, doręczone po upływie kadencji rady, uprawniona jest rada gminy następnej kadencji w terminie 30 dni od dnia wyboru przewodniczącego rady.</a:t>
            </a:r>
          </a:p>
          <a:p>
            <a:pPr marL="0" indent="0">
              <a:buNone/>
            </a:pPr>
            <a:r>
              <a:rPr lang="pl-PL" dirty="0"/>
              <a:t>4. Do postępowania w sprawach, o których mowa w ust. 1 i 2, stosuje się odpowiednio przepisy o zaskarżaniu do sądu administracyjnego decyzji w indywidualnych sprawach z zakresu administracji publicznej.</a:t>
            </a:r>
          </a:p>
          <a:p>
            <a:pPr marL="0" indent="0">
              <a:buNone/>
            </a:pPr>
            <a:r>
              <a:rPr lang="pl-PL" dirty="0"/>
              <a:t>5. Rozstrzygnięcia nadzorcze stają się prawomocne z upływem terminu do wniesienia skargi bądź z datą oddalenia lub odrzucenia skargi przez sąd.</a:t>
            </a:r>
          </a:p>
          <a:p>
            <a:pPr marL="0" indent="0">
              <a:buNone/>
            </a:pPr>
            <a:r>
              <a:rPr lang="pl-PL" dirty="0"/>
              <a:t>(art. 98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40879574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Skarga na rozstrzygnięcie organu nadzorczego</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normAutofit/>
          </a:bodyPr>
          <a:lstStyle/>
          <a:p>
            <a:pPr marL="0" indent="0">
              <a:buNone/>
            </a:pPr>
            <a:r>
              <a:rPr lang="pl-PL" dirty="0"/>
              <a:t>Postępowanie sądowe, o którym mowa w artykułach poprzedzających, jest wolne od opłat sądowych.</a:t>
            </a:r>
          </a:p>
          <a:p>
            <a:pPr marL="0" indent="0">
              <a:buNone/>
            </a:pPr>
            <a:r>
              <a:rPr lang="pl-PL" dirty="0"/>
              <a:t>(art. 100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150337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419F8D-99D0-4383-82C7-25890887050E}"/>
              </a:ext>
            </a:extLst>
          </p:cNvPr>
          <p:cNvSpPr>
            <a:spLocks noGrp="1"/>
          </p:cNvSpPr>
          <p:nvPr>
            <p:ph type="title"/>
          </p:nvPr>
        </p:nvSpPr>
        <p:spPr/>
        <p:txBody>
          <a:bodyPr/>
          <a:lstStyle/>
          <a:p>
            <a:pPr algn="ctr"/>
            <a:r>
              <a:rPr lang="pl-PL" b="1" dirty="0"/>
              <a:t>Kryterium i zakres nadzoru </a:t>
            </a:r>
            <a:endParaRPr lang="pl-PL" dirty="0"/>
          </a:p>
        </p:txBody>
      </p:sp>
      <p:sp>
        <p:nvSpPr>
          <p:cNvPr id="3" name="Symbol zastępczy zawartości 2">
            <a:extLst>
              <a:ext uri="{FF2B5EF4-FFF2-40B4-BE49-F238E27FC236}">
                <a16:creationId xmlns:a16="http://schemas.microsoft.com/office/drawing/2014/main" id="{47395BAE-9560-4EA8-A04E-BFA88F2AD8FA}"/>
              </a:ext>
            </a:extLst>
          </p:cNvPr>
          <p:cNvSpPr>
            <a:spLocks noGrp="1"/>
          </p:cNvSpPr>
          <p:nvPr>
            <p:ph idx="1"/>
          </p:nvPr>
        </p:nvSpPr>
        <p:spPr/>
        <p:txBody>
          <a:bodyPr/>
          <a:lstStyle/>
          <a:p>
            <a:pPr marL="0" indent="0">
              <a:buNone/>
            </a:pPr>
            <a:r>
              <a:rPr lang="pl-PL" dirty="0"/>
              <a:t>Nadzór nad działalnością gminną sprawowany jest na podstawie kryterium zgodności z prawem.</a:t>
            </a:r>
          </a:p>
          <a:p>
            <a:pPr marL="0" indent="0">
              <a:buNone/>
            </a:pPr>
            <a:r>
              <a:rPr lang="pl-PL" dirty="0"/>
              <a:t>(art. 85 </a:t>
            </a:r>
            <a:r>
              <a:rPr lang="pl-PL" dirty="0" err="1"/>
              <a:t>usg</a:t>
            </a:r>
            <a:r>
              <a:rPr lang="pl-PL" dirty="0"/>
              <a:t>)</a:t>
            </a:r>
          </a:p>
          <a:p>
            <a:pPr marL="0" indent="0">
              <a:buNone/>
            </a:pPr>
            <a:r>
              <a:rPr lang="pl-PL" dirty="0"/>
              <a:t> </a:t>
            </a:r>
          </a:p>
          <a:p>
            <a:pPr marL="0" indent="0">
              <a:buNone/>
            </a:pPr>
            <a:r>
              <a:rPr lang="pl-PL" dirty="0"/>
              <a:t>Organy nadzoru mogą wkraczać w działalność gminną tylko w przypadkach określonych ustawami.</a:t>
            </a:r>
          </a:p>
          <a:p>
            <a:pPr marL="0" indent="0">
              <a:buNone/>
            </a:pPr>
            <a:r>
              <a:rPr lang="pl-PL" dirty="0"/>
              <a:t>(art. 87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240873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Orzeczenie sądu administracyjnego dot. rozstrzygnięcia nadzorczego</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Kontrola działalności administracji publicznej przez sądy administracyjne obejmuje orzekanie w sprawach skarg na:</a:t>
            </a:r>
          </a:p>
          <a:p>
            <a:pPr marL="0" indent="0">
              <a:buNone/>
            </a:pPr>
            <a:r>
              <a:rPr lang="pl-PL" dirty="0"/>
              <a:t>akty nadzoru nad działalnością organów jednostek samorządu terytorialnego</a:t>
            </a:r>
          </a:p>
          <a:p>
            <a:pPr marL="0" indent="0">
              <a:buNone/>
            </a:pPr>
            <a:r>
              <a:rPr lang="pl-PL" dirty="0"/>
              <a:t>(Art. 3 §  2 pkt. 7 </a:t>
            </a:r>
            <a:r>
              <a:rPr lang="pl-PL" dirty="0" err="1"/>
              <a:t>ppsa</a:t>
            </a:r>
            <a:r>
              <a:rPr lang="pl-PL" dirty="0"/>
              <a:t>)</a:t>
            </a:r>
          </a:p>
          <a:p>
            <a:pPr marL="0" indent="0">
              <a:buNone/>
            </a:pPr>
            <a:r>
              <a:rPr lang="pl-PL" dirty="0"/>
              <a:t> </a:t>
            </a:r>
          </a:p>
          <a:p>
            <a:pPr marL="0" indent="0">
              <a:buNone/>
            </a:pPr>
            <a:r>
              <a:rPr lang="pl-PL" dirty="0"/>
              <a:t>Sąd uwzględniając skargę jednostki samorządu terytorialnego na akt nadzoru uchyla ten akt.</a:t>
            </a:r>
          </a:p>
          <a:p>
            <a:pPr marL="0" indent="0">
              <a:buNone/>
            </a:pPr>
            <a:r>
              <a:rPr lang="pl-PL" dirty="0"/>
              <a:t>(art. 148 </a:t>
            </a:r>
            <a:r>
              <a:rPr lang="pl-PL" dirty="0" err="1"/>
              <a:t>ppsa</a:t>
            </a:r>
            <a:r>
              <a:rPr lang="pl-PL" dirty="0"/>
              <a:t>)</a:t>
            </a:r>
          </a:p>
          <a:p>
            <a:pPr marL="0" indent="0">
              <a:buNone/>
            </a:pPr>
            <a:endParaRPr lang="pl-PL" dirty="0"/>
          </a:p>
        </p:txBody>
      </p:sp>
    </p:spTree>
    <p:extLst>
      <p:ext uri="{BB962C8B-B14F-4D97-AF65-F5344CB8AC3E}">
        <p14:creationId xmlns:p14="http://schemas.microsoft.com/office/powerpoint/2010/main" val="2609014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Rozwiązanie rady gminy i wyznaczenie osoby pełniącej funkcji rady</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W razie powtarzającego się naruszenia przez radę gminy Konstytucji lub ustaw, Sejm, na wniosek Prezesa Rady Ministrów, może w drodze uchwały rozwiązać radę gminy. W przypadku rozwiązania rady gminy Prezes Rady Ministrów, na wniosek ministra właściwego do spraw administracji publicznej, wyznacza osobę, która do czasu wyboru rady gminy pełni jej funkcję.</a:t>
            </a:r>
          </a:p>
          <a:p>
            <a:pPr marL="0" indent="0">
              <a:buNone/>
            </a:pPr>
            <a:r>
              <a:rPr lang="pl-PL" dirty="0"/>
              <a:t>(art. 96 ust. 1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10151424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Odwołanie wójta i wyznaczenie osoby pełniącej funkcji wójta</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Jeżeli powtarzającego się naruszenia Konstytucji lub ustaw dopuszcza się wójt, wojewoda wzywa wójta do zaprzestania naruszeń, a jeżeli wezwanie to nie odnosi skutku - występuje z wnioskiem do Prezesa Rady Ministrów o odwołanie wójta. W przypadku odwołania wójta Prezes Rady Ministrów, na wniosek ministra właściwego do spraw administracji publicznej, wyznacza osobę, która do czasu wyboru wójta pełni jego funkcję.</a:t>
            </a:r>
          </a:p>
          <a:p>
            <a:pPr marL="0" indent="0">
              <a:buNone/>
            </a:pPr>
            <a:r>
              <a:rPr lang="pl-PL" dirty="0"/>
              <a:t>(art. 96 ust. 2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27562087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Zawieszenie organów gminy wraz z ustanowieniem zarządu komisarycznego</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normAutofit fontScale="85000" lnSpcReduction="20000"/>
          </a:bodyPr>
          <a:lstStyle/>
          <a:p>
            <a:pPr marL="0" indent="0">
              <a:buNone/>
            </a:pPr>
            <a:r>
              <a:rPr lang="pl-PL" dirty="0"/>
              <a:t>1. W razie nierokującego nadziei na szybką poprawę i przedłużającego się braku skuteczności w wykonywaniu zadań publicznych przez organy gminy, Prezes Rady Ministrów, na wniosek ministra właściwego do spraw administracji publicznej, może zawiesić organy gminy i ustanowić zarząd komisaryczny na okres do dwóch lat, nie dłużej jednak niż do wyboru rady oraz wójta na kolejną kadencję.</a:t>
            </a:r>
          </a:p>
          <a:p>
            <a:pPr marL="0" indent="0">
              <a:buNone/>
            </a:pPr>
            <a:r>
              <a:rPr lang="pl-PL" dirty="0"/>
              <a:t>2. Ustanowienie zarządu komisarycznego może nastąpić po uprzednim przedstawieniu zarzutów organom gminy i wezwaniu ich do niezwłocznego przedłożenia programu poprawy sytuacji gminy.</a:t>
            </a:r>
          </a:p>
          <a:p>
            <a:pPr marL="0" indent="0">
              <a:buNone/>
            </a:pPr>
            <a:r>
              <a:rPr lang="pl-PL" dirty="0"/>
              <a:t>3. Komisarza rządowego powołuje Prezes Rady Ministrów na wniosek wojewody, zgłoszony za pośrednictwem ministra właściwego do spraw administracji publicznej.</a:t>
            </a:r>
          </a:p>
          <a:p>
            <a:pPr marL="0" indent="0">
              <a:buNone/>
            </a:pPr>
            <a:r>
              <a:rPr lang="pl-PL" dirty="0"/>
              <a:t>4. Komisarz rządowy przejmuje wykonywanie zadań i kompetencji organów gminy z dniem powołania.</a:t>
            </a:r>
          </a:p>
          <a:p>
            <a:pPr marL="0" indent="0">
              <a:buNone/>
            </a:pPr>
            <a:r>
              <a:rPr lang="pl-PL" dirty="0"/>
              <a:t>(art. 97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3435853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Zarządzenie zastępcze wojewody</a:t>
            </a:r>
            <a:br>
              <a:rPr lang="pl-PL" dirty="0"/>
            </a:b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normAutofit fontScale="70000" lnSpcReduction="20000"/>
          </a:bodyPr>
          <a:lstStyle/>
          <a:p>
            <a:pPr marL="0" indent="0">
              <a:buNone/>
            </a:pPr>
            <a:r>
              <a:rPr lang="pl-PL" dirty="0"/>
              <a:t>1.  Jeżeli właściwy organ gminy, wbrew obowiązkowi wynikającemu z przepisów art. 383 § 2 i 6 oraz art. 492 § 2 i 5 ustawy, o której mowa w art. 24b ust. 6, oraz art. 5 ust. 2 i 3 ustawy z dnia 21 sierpnia 1997 r. o ograniczeniu prowadzenia działalności gospodarczej przez osoby pełniące funkcje publiczne, w zakresie dotyczącym odpowiednio wygaśnięcia mandatu radnego, wygaśnięcia mandatu wójta, odwołania ze stanowiska albo rozwiązania umowy o pracę z zastępcą wójta, sekretarzem gminy, skarbnikiem gminy, kierownikiem jednostki organizacyjnej gminy i osobą zarządzającą lub członkiem organu zarządzającego gminną osobą prawną, nie podejmuje uchwały, nie odwołuje ze stanowiska lub nie rozwiązuje umowy o pracę, wojewoda wzywa organ gminy do podjęcia odpowiedniego aktu w terminie 30 dni.</a:t>
            </a:r>
          </a:p>
          <a:p>
            <a:pPr marL="0" indent="0">
              <a:buNone/>
            </a:pPr>
            <a:r>
              <a:rPr lang="pl-PL" dirty="0"/>
              <a:t>1a. Przepis ust. 1 stosuje się odpowiednio do obowiązków, o których mowa w art. 6a ustawy z dnia 21 listopada 2008 r. o pracownikach samorządowych (Dz. U. z 2019 r. poz. 1282).</a:t>
            </a:r>
          </a:p>
          <a:p>
            <a:pPr marL="0" indent="0">
              <a:buNone/>
            </a:pPr>
            <a:r>
              <a:rPr lang="pl-PL" dirty="0"/>
              <a:t>2. W razie bezskutecznego upływu terminu określonego w ust. 1, wojewoda, po powiadomieniu ministra właściwego do spraw administracji publicznej, wydaje zarządzenie zastępcze.</a:t>
            </a:r>
          </a:p>
          <a:p>
            <a:pPr marL="0" indent="0">
              <a:buNone/>
            </a:pPr>
            <a:r>
              <a:rPr lang="pl-PL" dirty="0"/>
              <a:t>3. Przepis art. 98 stosuje się odpowiednio, z tym że uprawniona do złożenia skargi jest również osoba, której interesu prawnego lub uprawnienia dotyczy zarządzenie zastępcze.</a:t>
            </a:r>
          </a:p>
          <a:p>
            <a:pPr marL="0" indent="0">
              <a:buNone/>
            </a:pPr>
            <a:r>
              <a:rPr lang="pl-PL" dirty="0"/>
              <a:t>(art. 98a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3614698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normAutofit/>
          </a:bodyPr>
          <a:lstStyle/>
          <a:p>
            <a:pPr marL="0" indent="0" algn="ctr">
              <a:buNone/>
            </a:pPr>
            <a:endParaRPr lang="pl-PL" sz="4400" dirty="0"/>
          </a:p>
          <a:p>
            <a:pPr marL="0" indent="0" algn="ctr">
              <a:buNone/>
            </a:pPr>
            <a:r>
              <a:rPr lang="pl-PL" sz="4400" dirty="0"/>
              <a:t>Dziękuję za uwagę </a:t>
            </a:r>
          </a:p>
        </p:txBody>
      </p:sp>
    </p:spTree>
    <p:extLst>
      <p:ext uri="{BB962C8B-B14F-4D97-AF65-F5344CB8AC3E}">
        <p14:creationId xmlns:p14="http://schemas.microsoft.com/office/powerpoint/2010/main" val="3163727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Wymóg przedłożenia uchwał i zarządzeń organom nadzoru</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Wójt obowiązany jest do przedłożenia wojewodzie uchwał rady gminy w ciągu 7 dni od dnia ich podjęcia. </a:t>
            </a:r>
          </a:p>
          <a:p>
            <a:pPr marL="0" indent="0">
              <a:buNone/>
            </a:pPr>
            <a:r>
              <a:rPr lang="pl-PL" dirty="0"/>
              <a:t>Akty ustanawiające przepisy porządkowe wójt przekazuje w ciągu 2 dni od ich ustanowienia.</a:t>
            </a:r>
          </a:p>
          <a:p>
            <a:pPr marL="0" indent="0">
              <a:buNone/>
            </a:pPr>
            <a:r>
              <a:rPr lang="pl-PL" dirty="0"/>
              <a:t>(art. 90 ust. 1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1027096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lstStyle/>
          <a:p>
            <a:pPr algn="ctr"/>
            <a:r>
              <a:rPr lang="pl-PL" b="1" dirty="0"/>
              <a:t>Publikacja aktów prawa miejscowego</a:t>
            </a:r>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b="1" dirty="0"/>
              <a:t>Dziennikami urzędowymi w rozumieniu ustawy są:</a:t>
            </a:r>
            <a:r>
              <a:rPr lang="pl-PL" dirty="0"/>
              <a:t> Dziennik Ustaw Rzeczypospolitej Polskiej, Dziennik Urzędowy Rzeczypospolitej Polskiej "Monitor Polski", dzienniki urzędowe ministrów kierujących działami administracji rządowej, dzienniki urzędowe urzędów centralnych, Dziennik Urzędowy Komisji Nadzoru Finansowego oraz </a:t>
            </a:r>
            <a:r>
              <a:rPr lang="pl-PL" b="1" dirty="0"/>
              <a:t>wojewódzkie dzienniki urzędowe.</a:t>
            </a:r>
            <a:endParaRPr lang="pl-PL" dirty="0"/>
          </a:p>
          <a:p>
            <a:pPr marL="0" indent="0">
              <a:buNone/>
            </a:pPr>
            <a:r>
              <a:rPr lang="pl-PL" dirty="0"/>
              <a:t>(art. 8 </a:t>
            </a:r>
            <a:r>
              <a:rPr lang="pl-PL" dirty="0" err="1"/>
              <a:t>u.o.a.n</a:t>
            </a:r>
            <a:r>
              <a:rPr lang="pl-PL" dirty="0"/>
              <a:t>.)</a:t>
            </a:r>
          </a:p>
          <a:p>
            <a:pPr marL="0" indent="0">
              <a:buNone/>
            </a:pPr>
            <a:endParaRPr lang="pl-PL" dirty="0"/>
          </a:p>
        </p:txBody>
      </p:sp>
    </p:spTree>
    <p:extLst>
      <p:ext uri="{BB962C8B-B14F-4D97-AF65-F5344CB8AC3E}">
        <p14:creationId xmlns:p14="http://schemas.microsoft.com/office/powerpoint/2010/main" val="1491887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lstStyle/>
          <a:p>
            <a:pPr algn="ctr"/>
            <a:r>
              <a:rPr lang="pl-PL" b="1" dirty="0"/>
              <a:t>Publikacja aktów prawa miejscowego</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normAutofit fontScale="92500"/>
          </a:bodyPr>
          <a:lstStyle/>
          <a:p>
            <a:pPr marL="0" indent="0">
              <a:buNone/>
            </a:pPr>
            <a:r>
              <a:rPr lang="pl-PL" dirty="0"/>
              <a:t>W wojewódzkim dzienniku urzędowym ogłasza się: </a:t>
            </a:r>
          </a:p>
          <a:p>
            <a:pPr marL="0" indent="0">
              <a:buNone/>
            </a:pPr>
            <a:r>
              <a:rPr lang="pl-PL" dirty="0"/>
              <a:t>- akty prawa miejscowego stanowione przez sejmik województwa, organ powiatu oraz organ gminy, w tym statuty województwa, powiatu i gminy;</a:t>
            </a:r>
          </a:p>
          <a:p>
            <a:pPr marL="0" indent="0">
              <a:buNone/>
            </a:pPr>
            <a:r>
              <a:rPr lang="pl-PL" dirty="0"/>
              <a:t>- wyroki sądu administracyjnego uwzględniające skargi na akty prawa miejscowego stanowionego przez: wojewodę i organy administracji niezespolonej, organ samorządu województwa, organ powiatu i organ gminy;</a:t>
            </a:r>
          </a:p>
          <a:p>
            <a:pPr marL="0" indent="0">
              <a:buNone/>
            </a:pPr>
            <a:r>
              <a:rPr lang="pl-PL" dirty="0"/>
              <a:t>- rozstrzygnięcia nadzorcze dotyczące aktów prawa miejscowego stanowionych przez jednostki samorządu terytorialnego;</a:t>
            </a:r>
          </a:p>
          <a:p>
            <a:pPr marL="0" indent="0">
              <a:buNone/>
            </a:pPr>
            <a:r>
              <a:rPr lang="en-GB" dirty="0"/>
              <a:t>(art. 13 pkt. 2, 5, 8a </a:t>
            </a:r>
            <a:r>
              <a:rPr lang="en-GB" dirty="0" err="1"/>
              <a:t>u.o.a.n</a:t>
            </a:r>
            <a:r>
              <a:rPr lang="en-GB" dirty="0"/>
              <a:t>.)</a:t>
            </a:r>
            <a:endParaRPr lang="pl-PL" dirty="0"/>
          </a:p>
          <a:p>
            <a:pPr marL="0" indent="0">
              <a:buNone/>
            </a:pPr>
            <a:endParaRPr lang="pl-PL" dirty="0"/>
          </a:p>
        </p:txBody>
      </p:sp>
    </p:spTree>
    <p:extLst>
      <p:ext uri="{BB962C8B-B14F-4D97-AF65-F5344CB8AC3E}">
        <p14:creationId xmlns:p14="http://schemas.microsoft.com/office/powerpoint/2010/main" val="2585164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lstStyle/>
          <a:p>
            <a:pPr algn="ctr"/>
            <a:r>
              <a:rPr lang="pl-PL" b="1" dirty="0"/>
              <a:t>Publikacja aktów prawa miejscowego</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normAutofit fontScale="92500" lnSpcReduction="10000"/>
          </a:bodyPr>
          <a:lstStyle/>
          <a:p>
            <a:pPr marL="0" indent="0">
              <a:buNone/>
            </a:pPr>
            <a:r>
              <a:rPr lang="pl-PL" dirty="0"/>
              <a:t>Akty normatywne ogłasza się niezwłocznie.</a:t>
            </a:r>
          </a:p>
          <a:p>
            <a:pPr marL="0" indent="0">
              <a:buNone/>
            </a:pPr>
            <a:r>
              <a:rPr lang="pl-PL" dirty="0"/>
              <a:t>(art. 3 </a:t>
            </a:r>
            <a:r>
              <a:rPr lang="pl-PL" dirty="0" err="1"/>
              <a:t>u.o.a.n</a:t>
            </a:r>
            <a:r>
              <a:rPr lang="pl-PL" dirty="0"/>
              <a:t>.)</a:t>
            </a:r>
          </a:p>
          <a:p>
            <a:endParaRPr lang="pl-PL" dirty="0"/>
          </a:p>
          <a:p>
            <a:pPr marL="0" indent="0">
              <a:buNone/>
            </a:pPr>
            <a:r>
              <a:rPr lang="pl-PL" dirty="0"/>
              <a:t>Wojewoda wydaje wojewódzki dziennik urzędowy.</a:t>
            </a:r>
          </a:p>
          <a:p>
            <a:pPr marL="0" indent="0">
              <a:buNone/>
            </a:pPr>
            <a:r>
              <a:rPr lang="pl-PL" dirty="0"/>
              <a:t>(art. 23 </a:t>
            </a:r>
            <a:r>
              <a:rPr lang="pl-PL" dirty="0" err="1"/>
              <a:t>u.o.a.n</a:t>
            </a:r>
            <a:r>
              <a:rPr lang="pl-PL" dirty="0"/>
              <a:t>.). </a:t>
            </a:r>
          </a:p>
          <a:p>
            <a:endParaRPr lang="pl-PL" dirty="0"/>
          </a:p>
          <a:p>
            <a:pPr marL="0" indent="0">
              <a:buNone/>
            </a:pPr>
            <a:r>
              <a:rPr lang="pl-PL" dirty="0"/>
              <a:t>Podstawą do ogłoszenia aktu normatywnego lub innego aktu prawnego jest akt w formie dokumentu elektronicznego opatrzony kwalifikowanym podpisem elektronicznym przez upoważniony do wydania aktu organ.</a:t>
            </a:r>
          </a:p>
          <a:p>
            <a:pPr marL="0" indent="0">
              <a:buNone/>
            </a:pPr>
            <a:r>
              <a:rPr lang="pl-PL" dirty="0"/>
              <a:t>(art. 15 ust. 1 </a:t>
            </a:r>
            <a:r>
              <a:rPr lang="pl-PL" dirty="0" err="1"/>
              <a:t>u.o.a.n</a:t>
            </a:r>
            <a:r>
              <a:rPr lang="pl-PL" dirty="0"/>
              <a:t>.) </a:t>
            </a:r>
          </a:p>
          <a:p>
            <a:pPr marL="0" indent="0">
              <a:buNone/>
            </a:pPr>
            <a:endParaRPr lang="pl-PL" dirty="0"/>
          </a:p>
        </p:txBody>
      </p:sp>
    </p:spTree>
    <p:extLst>
      <p:ext uri="{BB962C8B-B14F-4D97-AF65-F5344CB8AC3E}">
        <p14:creationId xmlns:p14="http://schemas.microsoft.com/office/powerpoint/2010/main" val="351192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normAutofit/>
          </a:bodyPr>
          <a:lstStyle/>
          <a:p>
            <a:pPr algn="ctr"/>
            <a:r>
              <a:rPr lang="pl-PL" b="1" dirty="0"/>
              <a:t>Postępowanie w sprawie wydania rozstrzygnięcia nadzorczego</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Przepisy Kodeksu postępowania administracyjnego stosuje się odpowiednio</a:t>
            </a:r>
          </a:p>
          <a:p>
            <a:pPr marL="0" indent="0">
              <a:buNone/>
            </a:pPr>
            <a:r>
              <a:rPr lang="pl-PL" dirty="0"/>
              <a:t>(art. 91 ust. 5 </a:t>
            </a:r>
            <a:r>
              <a:rPr lang="pl-PL" dirty="0" err="1"/>
              <a:t>usg</a:t>
            </a:r>
            <a:r>
              <a:rPr lang="pl-PL" dirty="0"/>
              <a:t>) </a:t>
            </a:r>
          </a:p>
          <a:p>
            <a:endParaRPr lang="pl-PL" dirty="0"/>
          </a:p>
          <a:p>
            <a:pPr marL="0" indent="0">
              <a:buNone/>
            </a:pPr>
            <a:r>
              <a:rPr lang="pl-PL" dirty="0"/>
              <a:t>Wojewoda wszczyna postępowanie w sprawie wydania rozstrzygnięcia nadzorczego z urzędu</a:t>
            </a:r>
          </a:p>
          <a:p>
            <a:endParaRPr lang="pl-PL" dirty="0"/>
          </a:p>
          <a:p>
            <a:pPr marL="0" indent="0">
              <a:buNone/>
            </a:pPr>
            <a:r>
              <a:rPr lang="pl-PL" dirty="0"/>
              <a:t>Wojewoda powinien pisemnie zawiadomić organ j.s.t. o wszczęciu postępowania w sprawie wydania rozstrzygnięcia nadzorczego </a:t>
            </a:r>
          </a:p>
          <a:p>
            <a:pPr marL="0" indent="0">
              <a:buNone/>
            </a:pPr>
            <a:endParaRPr lang="pl-PL" dirty="0"/>
          </a:p>
        </p:txBody>
      </p:sp>
    </p:spTree>
    <p:extLst>
      <p:ext uri="{BB962C8B-B14F-4D97-AF65-F5344CB8AC3E}">
        <p14:creationId xmlns:p14="http://schemas.microsoft.com/office/powerpoint/2010/main" val="740219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79EBF-E84B-45B7-B37F-4348F91BBED1}"/>
              </a:ext>
            </a:extLst>
          </p:cNvPr>
          <p:cNvSpPr>
            <a:spLocks noGrp="1"/>
          </p:cNvSpPr>
          <p:nvPr>
            <p:ph type="title"/>
          </p:nvPr>
        </p:nvSpPr>
        <p:spPr/>
        <p:txBody>
          <a:bodyPr/>
          <a:lstStyle/>
          <a:p>
            <a:pPr algn="ctr"/>
            <a:r>
              <a:rPr lang="pl-PL" b="1" dirty="0"/>
              <a:t>Informacyjne uprawnienia organów nadzoru</a:t>
            </a:r>
            <a:endParaRPr lang="pl-PL" dirty="0"/>
          </a:p>
        </p:txBody>
      </p:sp>
      <p:sp>
        <p:nvSpPr>
          <p:cNvPr id="3" name="Symbol zastępczy zawartości 2">
            <a:extLst>
              <a:ext uri="{FF2B5EF4-FFF2-40B4-BE49-F238E27FC236}">
                <a16:creationId xmlns:a16="http://schemas.microsoft.com/office/drawing/2014/main" id="{33131F0D-5EBD-4227-9C07-9244CF6128E3}"/>
              </a:ext>
            </a:extLst>
          </p:cNvPr>
          <p:cNvSpPr>
            <a:spLocks noGrp="1"/>
          </p:cNvSpPr>
          <p:nvPr>
            <p:ph idx="1"/>
          </p:nvPr>
        </p:nvSpPr>
        <p:spPr/>
        <p:txBody>
          <a:bodyPr/>
          <a:lstStyle/>
          <a:p>
            <a:pPr marL="0" indent="0">
              <a:buNone/>
            </a:pPr>
            <a:r>
              <a:rPr lang="pl-PL" dirty="0"/>
              <a:t>Organy nadzoru mają prawo żądania informacji i danych, dotyczących organizacji i funkcjonowania gminy, niezbędnych do wykonywania przysługujących im uprawnień nadzorczych.</a:t>
            </a:r>
          </a:p>
          <a:p>
            <a:pPr marL="0" indent="0">
              <a:buNone/>
            </a:pPr>
            <a:r>
              <a:rPr lang="pl-PL" dirty="0"/>
              <a:t>(art. 88 </a:t>
            </a:r>
            <a:r>
              <a:rPr lang="pl-PL" dirty="0" err="1"/>
              <a:t>usg</a:t>
            </a:r>
            <a:r>
              <a:rPr lang="pl-PL" dirty="0"/>
              <a:t>)</a:t>
            </a:r>
          </a:p>
          <a:p>
            <a:pPr marL="0" indent="0">
              <a:buNone/>
            </a:pPr>
            <a:endParaRPr lang="pl-PL" dirty="0"/>
          </a:p>
        </p:txBody>
      </p:sp>
    </p:spTree>
    <p:extLst>
      <p:ext uri="{BB962C8B-B14F-4D97-AF65-F5344CB8AC3E}">
        <p14:creationId xmlns:p14="http://schemas.microsoft.com/office/powerpoint/2010/main" val="2809129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D76A92-C2E2-45A4-95BA-B31C91A052C1}"/>
              </a:ext>
            </a:extLst>
          </p:cNvPr>
          <p:cNvSpPr>
            <a:spLocks noGrp="1"/>
          </p:cNvSpPr>
          <p:nvPr>
            <p:ph type="title"/>
          </p:nvPr>
        </p:nvSpPr>
        <p:spPr/>
        <p:txBody>
          <a:bodyPr>
            <a:normAutofit/>
          </a:bodyPr>
          <a:lstStyle/>
          <a:p>
            <a:pPr algn="ctr"/>
            <a:r>
              <a:rPr lang="pl-PL" b="1" dirty="0"/>
              <a:t>Postępowanie w sprawie wydania rozstrzygnięcia nadzorczego</a:t>
            </a:r>
            <a:endParaRPr lang="pl-PL" dirty="0"/>
          </a:p>
        </p:txBody>
      </p:sp>
      <p:sp>
        <p:nvSpPr>
          <p:cNvPr id="3" name="Symbol zastępczy zawartości 2">
            <a:extLst>
              <a:ext uri="{FF2B5EF4-FFF2-40B4-BE49-F238E27FC236}">
                <a16:creationId xmlns:a16="http://schemas.microsoft.com/office/drawing/2014/main" id="{1D0EB8AF-F3A6-4655-A347-596F5960FABC}"/>
              </a:ext>
            </a:extLst>
          </p:cNvPr>
          <p:cNvSpPr>
            <a:spLocks noGrp="1"/>
          </p:cNvSpPr>
          <p:nvPr>
            <p:ph idx="1"/>
          </p:nvPr>
        </p:nvSpPr>
        <p:spPr/>
        <p:txBody>
          <a:bodyPr>
            <a:normAutofit fontScale="92500" lnSpcReduction="20000"/>
          </a:bodyPr>
          <a:lstStyle/>
          <a:p>
            <a:pPr marL="0" indent="0">
              <a:buNone/>
            </a:pPr>
            <a:r>
              <a:rPr lang="pl-PL" dirty="0"/>
              <a:t>O nieważności uchwały lub zarządzenia w całości lub w części orzeka organ nadzoru w terminie nie dłuższym niż 30 dni od dnia doręczenia uchwały lub zarządzenia</a:t>
            </a:r>
          </a:p>
          <a:p>
            <a:pPr marL="0" indent="0">
              <a:buNone/>
            </a:pPr>
            <a:r>
              <a:rPr lang="pl-PL" dirty="0"/>
              <a:t>(art. 91 ust. 1 </a:t>
            </a:r>
            <a:r>
              <a:rPr lang="pl-PL" dirty="0" err="1"/>
              <a:t>u.s.g</a:t>
            </a:r>
            <a:r>
              <a:rPr lang="pl-PL" dirty="0"/>
              <a:t>.)</a:t>
            </a:r>
          </a:p>
          <a:p>
            <a:pPr marL="0" indent="0">
              <a:buNone/>
            </a:pPr>
            <a:r>
              <a:rPr lang="pl-PL" dirty="0"/>
              <a:t> </a:t>
            </a:r>
          </a:p>
          <a:p>
            <a:pPr marL="0" indent="0">
              <a:buNone/>
            </a:pPr>
            <a:r>
              <a:rPr lang="pl-PL" dirty="0"/>
              <a:t>Organ nadzoru, wszczynając postępowanie w sprawie stwierdzenia nieważności uchwały lub zarządzenia albo w toku tego postępowania, może wstrzymać ich wykonanie.</a:t>
            </a:r>
          </a:p>
          <a:p>
            <a:pPr marL="0" indent="0">
              <a:buNone/>
            </a:pPr>
            <a:r>
              <a:rPr lang="pl-PL" dirty="0"/>
              <a:t>(art. 91 ust. 2 </a:t>
            </a:r>
            <a:r>
              <a:rPr lang="pl-PL" dirty="0" err="1"/>
              <a:t>u.s.g</a:t>
            </a:r>
            <a:r>
              <a:rPr lang="pl-PL" dirty="0"/>
              <a:t>.)</a:t>
            </a:r>
          </a:p>
          <a:p>
            <a:pPr marL="0" indent="0">
              <a:buNone/>
            </a:pPr>
            <a:r>
              <a:rPr lang="pl-PL" dirty="0"/>
              <a:t>Przepisu ust. 2 nie stosuje się do uchwały lub zarządzenia o zaskarżeniu rozstrzygnięcia nadzorczego do sądu administracyjnego.</a:t>
            </a:r>
          </a:p>
          <a:p>
            <a:pPr marL="0" indent="0">
              <a:buNone/>
            </a:pPr>
            <a:r>
              <a:rPr lang="en-GB" dirty="0"/>
              <a:t>(art. 91 </a:t>
            </a:r>
            <a:r>
              <a:rPr lang="en-GB" dirty="0" err="1"/>
              <a:t>ust</a:t>
            </a:r>
            <a:r>
              <a:rPr lang="en-GB" dirty="0"/>
              <a:t>. 2a </a:t>
            </a:r>
            <a:r>
              <a:rPr lang="en-GB" dirty="0" err="1"/>
              <a:t>u.s.g.</a:t>
            </a:r>
            <a:r>
              <a:rPr lang="en-GB" dirty="0"/>
              <a:t>)</a:t>
            </a:r>
            <a:endParaRPr lang="pl-PL" dirty="0"/>
          </a:p>
          <a:p>
            <a:pPr marL="0" indent="0">
              <a:buNone/>
            </a:pPr>
            <a:endParaRPr lang="pl-PL" dirty="0"/>
          </a:p>
        </p:txBody>
      </p:sp>
    </p:spTree>
    <p:extLst>
      <p:ext uri="{BB962C8B-B14F-4D97-AF65-F5344CB8AC3E}">
        <p14:creationId xmlns:p14="http://schemas.microsoft.com/office/powerpoint/2010/main" val="244224066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1998</Words>
  <Application>Microsoft Office PowerPoint</Application>
  <PresentationFormat>Panoramiczny</PresentationFormat>
  <Paragraphs>122</Paragraphs>
  <Slides>25</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25</vt:i4>
      </vt:variant>
    </vt:vector>
  </HeadingPairs>
  <TitlesOfParts>
    <vt:vector size="29" baseType="lpstr">
      <vt:lpstr>Arial</vt:lpstr>
      <vt:lpstr>Calibri</vt:lpstr>
      <vt:lpstr>Calibri Light</vt:lpstr>
      <vt:lpstr>Motyw pakietu Office</vt:lpstr>
      <vt:lpstr>Prezentacja programu PowerPoint</vt:lpstr>
      <vt:lpstr>Kryterium i zakres nadzoru </vt:lpstr>
      <vt:lpstr>Wymóg przedłożenia uchwał i zarządzeń organom nadzoru</vt:lpstr>
      <vt:lpstr>Publikacja aktów prawa miejscowego</vt:lpstr>
      <vt:lpstr>Publikacja aktów prawa miejscowego</vt:lpstr>
      <vt:lpstr>Publikacja aktów prawa miejscowego</vt:lpstr>
      <vt:lpstr>Postępowanie w sprawie wydania rozstrzygnięcia nadzorczego</vt:lpstr>
      <vt:lpstr>Informacyjne uprawnienia organów nadzoru</vt:lpstr>
      <vt:lpstr>Postępowanie w sprawie wydania rozstrzygnięcia nadzorczego</vt:lpstr>
      <vt:lpstr>Rozstrzygnięcie nadzorcze</vt:lpstr>
      <vt:lpstr>Rozstrzygnięcie nadzorcze</vt:lpstr>
      <vt:lpstr>Rozstrzygnięcie w przedmiocie stwierdzenia nieważności uchwały lub zarządzenia</vt:lpstr>
      <vt:lpstr>Rozstrzygnięcie w przedmiocie wskazania, iż uchwała lub zarządzenie wydano z naruszeniem prawa</vt:lpstr>
      <vt:lpstr>Skarga organu nadzoru  na uchwałę lub zarządzenie</vt:lpstr>
      <vt:lpstr>Skarga organu nadzoru  na uchwałę lub zarządzenie</vt:lpstr>
      <vt:lpstr>Orzeczenie sądu administracyjnego  dot. uchwały lub zarządzenia </vt:lpstr>
      <vt:lpstr>Orzeczenie sądu administracyjnego  dot. uchwały lub zarządzenia </vt:lpstr>
      <vt:lpstr>Skarga na rozstrzygnięcie organu nadzorczego</vt:lpstr>
      <vt:lpstr>Skarga na rozstrzygnięcie organu nadzorczego</vt:lpstr>
      <vt:lpstr>Orzeczenie sądu administracyjnego dot. rozstrzygnięcia nadzorczego</vt:lpstr>
      <vt:lpstr>Rozwiązanie rady gminy i wyznaczenie osoby pełniącej funkcji rady</vt:lpstr>
      <vt:lpstr>Odwołanie wójta i wyznaczenie osoby pełniącej funkcji wójta</vt:lpstr>
      <vt:lpstr>Zawieszenie organów gminy wraz z ustanowieniem zarządu komisarycznego</vt:lpstr>
      <vt:lpstr>Zarządzenie zastępcze wojewody </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Maciej Błażewski</dc:creator>
  <cp:lastModifiedBy>Maciej Błażewski</cp:lastModifiedBy>
  <cp:revision>2</cp:revision>
  <dcterms:created xsi:type="dcterms:W3CDTF">2021-10-25T16:10:30Z</dcterms:created>
  <dcterms:modified xsi:type="dcterms:W3CDTF">2021-10-25T16:25:19Z</dcterms:modified>
</cp:coreProperties>
</file>