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3" r:id="rId4"/>
    <p:sldId id="284" r:id="rId5"/>
    <p:sldId id="291" r:id="rId6"/>
    <p:sldId id="285" r:id="rId7"/>
    <p:sldId id="286" r:id="rId8"/>
    <p:sldId id="287" r:id="rId9"/>
    <p:sldId id="288" r:id="rId10"/>
    <p:sldId id="290" r:id="rId11"/>
    <p:sldId id="28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AADC07C-EEC4-46CD-8ADD-373487075423}" type="datetimeFigureOut">
              <a:rPr lang="pl-PL" smtClean="0"/>
              <a:t>30.03.2021</a:t>
            </a:fld>
            <a:endParaRPr lang="pl-P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pl-P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CA33497-1CE7-4538-9CFC-1905FFF130A8}" type="slidenum">
              <a:rPr lang="pl-PL" smtClean="0"/>
              <a:t>‹#›</a:t>
            </a:fld>
            <a:endParaRPr lang="pl-P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617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314102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217287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DC07C-EEC4-46CD-8ADD-373487075423}"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43559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ADC07C-EEC4-46CD-8ADD-373487075423}" type="datetimeFigureOut">
              <a:rPr lang="pl-PL" smtClean="0"/>
              <a:t>30.03.2021</a:t>
            </a:fld>
            <a:endParaRPr lang="pl-P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CA33497-1CE7-4538-9CFC-1905FFF130A8}" type="slidenum">
              <a:rPr lang="pl-PL" smtClean="0"/>
              <a:t>‹#›</a:t>
            </a:fld>
            <a:endParaRPr lang="pl-P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60035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ADC07C-EEC4-46CD-8ADD-373487075423}"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96421134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ADC07C-EEC4-46CD-8ADD-373487075423}" type="datetimeFigureOut">
              <a:rPr lang="pl-PL" smtClean="0"/>
              <a:t>30.03.2021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55234163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ADC07C-EEC4-46CD-8ADD-373487075423}" type="datetimeFigureOut">
              <a:rPr lang="pl-PL" smtClean="0"/>
              <a:t>30.03.2021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128708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DC07C-EEC4-46CD-8ADD-373487075423}" type="datetimeFigureOut">
              <a:rPr lang="pl-PL" smtClean="0"/>
              <a:t>30.03.2021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171614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5AADC07C-EEC4-46CD-8ADD-373487075423}" type="datetimeFigureOut">
              <a:rPr lang="pl-PL" smtClean="0"/>
              <a:t>30.03.2021</a:t>
            </a:fld>
            <a:endParaRPr lang="pl-PL"/>
          </a:p>
        </p:txBody>
      </p:sp>
      <p:sp>
        <p:nvSpPr>
          <p:cNvPr id="6" name="Footer Placeholder 5"/>
          <p:cNvSpPr>
            <a:spLocks noGrp="1"/>
          </p:cNvSpPr>
          <p:nvPr>
            <p:ph type="ftr" sz="quarter" idx="11"/>
          </p:nvPr>
        </p:nvSpPr>
        <p:spPr>
          <a:xfrm>
            <a:off x="2103620" y="6375679"/>
            <a:ext cx="3482179" cy="345796"/>
          </a:xfrm>
        </p:spPr>
        <p:txBody>
          <a:bodyPr/>
          <a:lstStyle/>
          <a:p>
            <a:endParaRPr lang="pl-PL"/>
          </a:p>
        </p:txBody>
      </p:sp>
      <p:sp>
        <p:nvSpPr>
          <p:cNvPr id="7" name="Slide Number Placeholder 6"/>
          <p:cNvSpPr>
            <a:spLocks noGrp="1"/>
          </p:cNvSpPr>
          <p:nvPr>
            <p:ph type="sldNum" sz="quarter" idx="12"/>
          </p:nvPr>
        </p:nvSpPr>
        <p:spPr>
          <a:xfrm>
            <a:off x="5691014" y="6375679"/>
            <a:ext cx="1232456" cy="345796"/>
          </a:xfrm>
        </p:spPr>
        <p:txBody>
          <a:bodyPr/>
          <a:lstStyle/>
          <a:p>
            <a:fld id="{7CA33497-1CE7-4538-9CFC-1905FFF130A8}" type="slidenum">
              <a:rPr lang="pl-PL" smtClean="0"/>
              <a:t>‹#›</a:t>
            </a:fld>
            <a:endParaRPr lang="pl-P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8504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5AADC07C-EEC4-46CD-8ADD-373487075423}" type="datetimeFigureOut">
              <a:rPr lang="pl-PL" smtClean="0"/>
              <a:t>30.03.2021</a:t>
            </a:fld>
            <a:endParaRPr lang="pl-PL"/>
          </a:p>
        </p:txBody>
      </p:sp>
      <p:sp>
        <p:nvSpPr>
          <p:cNvPr id="6" name="Footer Placeholder 5"/>
          <p:cNvSpPr>
            <a:spLocks noGrp="1"/>
          </p:cNvSpPr>
          <p:nvPr>
            <p:ph type="ftr" sz="quarter" idx="11"/>
          </p:nvPr>
        </p:nvSpPr>
        <p:spPr>
          <a:xfrm>
            <a:off x="2103621" y="6375679"/>
            <a:ext cx="3482178" cy="345796"/>
          </a:xfrm>
        </p:spPr>
        <p:txBody>
          <a:bodyPr/>
          <a:lstStyle/>
          <a:p>
            <a:endParaRPr lang="pl-PL"/>
          </a:p>
        </p:txBody>
      </p:sp>
      <p:sp>
        <p:nvSpPr>
          <p:cNvPr id="7" name="Slide Number Placeholder 6"/>
          <p:cNvSpPr>
            <a:spLocks noGrp="1"/>
          </p:cNvSpPr>
          <p:nvPr>
            <p:ph type="sldNum" sz="quarter" idx="12"/>
          </p:nvPr>
        </p:nvSpPr>
        <p:spPr>
          <a:xfrm>
            <a:off x="5687568" y="6375679"/>
            <a:ext cx="1234440" cy="345796"/>
          </a:xfrm>
        </p:spPr>
        <p:txBody>
          <a:bodyPr/>
          <a:lstStyle/>
          <a:p>
            <a:fld id="{7CA33497-1CE7-4538-9CFC-1905FFF130A8}" type="slidenum">
              <a:rPr lang="pl-PL" smtClean="0"/>
              <a:t>‹#›</a:t>
            </a:fld>
            <a:endParaRPr lang="pl-PL"/>
          </a:p>
        </p:txBody>
      </p:sp>
    </p:spTree>
    <p:extLst>
      <p:ext uri="{BB962C8B-B14F-4D97-AF65-F5344CB8AC3E}">
        <p14:creationId xmlns:p14="http://schemas.microsoft.com/office/powerpoint/2010/main" val="3692694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AADC07C-EEC4-46CD-8ADD-373487075423}" type="datetimeFigureOut">
              <a:rPr lang="pl-PL" smtClean="0"/>
              <a:t>30.03.2021</a:t>
            </a:fld>
            <a:endParaRPr lang="pl-P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pl-P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CA33497-1CE7-4538-9CFC-1905FFF130A8}" type="slidenum">
              <a:rPr lang="pl-PL" smtClean="0"/>
              <a:t>‹#›</a:t>
            </a:fld>
            <a:endParaRPr lang="pl-P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9193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DEED8-F1CA-45FA-A528-693A93B75976}"/>
              </a:ext>
            </a:extLst>
          </p:cNvPr>
          <p:cNvSpPr>
            <a:spLocks noGrp="1"/>
          </p:cNvSpPr>
          <p:nvPr>
            <p:ph type="ctrTitle"/>
          </p:nvPr>
        </p:nvSpPr>
        <p:spPr>
          <a:xfrm>
            <a:off x="3685917" y="726248"/>
            <a:ext cx="5103627" cy="4394988"/>
          </a:xfrm>
        </p:spPr>
        <p:txBody>
          <a:bodyPr>
            <a:normAutofit/>
          </a:bodyPr>
          <a:lstStyle/>
          <a:p>
            <a:r>
              <a:rPr lang="pl-PL" sz="3200" dirty="0"/>
              <a:t>EUROPEJSKIE POSTĘPOWANIAW SPRAWACH TRANSGRANICZNYCH</a:t>
            </a:r>
          </a:p>
        </p:txBody>
      </p:sp>
      <p:sp>
        <p:nvSpPr>
          <p:cNvPr id="3" name="Subtitle 2">
            <a:extLst>
              <a:ext uri="{FF2B5EF4-FFF2-40B4-BE49-F238E27FC236}">
                <a16:creationId xmlns:a16="http://schemas.microsoft.com/office/drawing/2014/main" id="{BD4E6ADD-AC59-41B1-B217-8319EE57781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748777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D275-7694-4481-BCCC-F9A3ABDC9A77}"/>
              </a:ext>
            </a:extLst>
          </p:cNvPr>
          <p:cNvSpPr>
            <a:spLocks noGrp="1"/>
          </p:cNvSpPr>
          <p:nvPr>
            <p:ph type="title"/>
          </p:nvPr>
        </p:nvSpPr>
        <p:spPr/>
        <p:txBody>
          <a:bodyPr>
            <a:normAutofit fontScale="90000"/>
          </a:bodyPr>
          <a:lstStyle/>
          <a:p>
            <a:r>
              <a:rPr lang="pl-PL" dirty="0"/>
              <a:t>O czym musimy pamiętać przy postępowaniach transgranicznych?</a:t>
            </a:r>
          </a:p>
        </p:txBody>
      </p:sp>
      <p:sp>
        <p:nvSpPr>
          <p:cNvPr id="3" name="Content Placeholder 2">
            <a:extLst>
              <a:ext uri="{FF2B5EF4-FFF2-40B4-BE49-F238E27FC236}">
                <a16:creationId xmlns:a16="http://schemas.microsoft.com/office/drawing/2014/main" id="{D9407D83-6E48-49FA-B370-EE9F3538F967}"/>
              </a:ext>
            </a:extLst>
          </p:cNvPr>
          <p:cNvSpPr>
            <a:spLocks noGrp="1"/>
          </p:cNvSpPr>
          <p:nvPr>
            <p:ph idx="1"/>
          </p:nvPr>
        </p:nvSpPr>
        <p:spPr/>
        <p:txBody>
          <a:bodyPr/>
          <a:lstStyle/>
          <a:p>
            <a:r>
              <a:rPr lang="pl-PL" dirty="0"/>
              <a:t>Ustalenie jurysdykcji</a:t>
            </a:r>
          </a:p>
          <a:p>
            <a:r>
              <a:rPr lang="pl-PL" dirty="0"/>
              <a:t>Ustalenie właściwości sądu</a:t>
            </a:r>
          </a:p>
          <a:p>
            <a:r>
              <a:rPr lang="pl-PL" dirty="0"/>
              <a:t>Ustalenie prawa właściwego</a:t>
            </a:r>
          </a:p>
          <a:p>
            <a:r>
              <a:rPr lang="pl-PL" dirty="0"/>
              <a:t>Wypełnienie aktualnego formularza</a:t>
            </a:r>
          </a:p>
          <a:p>
            <a:r>
              <a:rPr lang="pl-PL" dirty="0"/>
              <a:t>Zapoznanie się z wszystkimi informacjami/instrukcjami zawartymi w formularzu</a:t>
            </a:r>
          </a:p>
          <a:p>
            <a:r>
              <a:rPr lang="pl-PL" dirty="0"/>
              <a:t>Zasadniczo opłaty sądowe obejmują opłaty i należności na rzecz sądu, których kwota jest ustalana zgodnie z prawem krajowym</a:t>
            </a:r>
          </a:p>
        </p:txBody>
      </p:sp>
    </p:spTree>
    <p:extLst>
      <p:ext uri="{BB962C8B-B14F-4D97-AF65-F5344CB8AC3E}">
        <p14:creationId xmlns:p14="http://schemas.microsoft.com/office/powerpoint/2010/main" val="1167935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0086-5F02-4869-9D3B-D7E30F3B4B32}"/>
              </a:ext>
            </a:extLst>
          </p:cNvPr>
          <p:cNvSpPr>
            <a:spLocks noGrp="1"/>
          </p:cNvSpPr>
          <p:nvPr>
            <p:ph type="title"/>
          </p:nvPr>
        </p:nvSpPr>
        <p:spPr/>
        <p:txBody>
          <a:bodyPr/>
          <a:lstStyle/>
          <a:p>
            <a:r>
              <a:rPr lang="pl-PL" dirty="0"/>
              <a:t>KAZUS DO FORMULARZA</a:t>
            </a:r>
          </a:p>
        </p:txBody>
      </p:sp>
      <p:sp>
        <p:nvSpPr>
          <p:cNvPr id="3" name="Content Placeholder 2">
            <a:extLst>
              <a:ext uri="{FF2B5EF4-FFF2-40B4-BE49-F238E27FC236}">
                <a16:creationId xmlns:a16="http://schemas.microsoft.com/office/drawing/2014/main" id="{C6BDCE48-6411-481B-8E49-F95DAABCA1C2}"/>
              </a:ext>
            </a:extLst>
          </p:cNvPr>
          <p:cNvSpPr>
            <a:spLocks noGrp="1"/>
          </p:cNvSpPr>
          <p:nvPr>
            <p:ph idx="1"/>
          </p:nvPr>
        </p:nvSpPr>
        <p:spPr/>
        <p:txBody>
          <a:bodyPr>
            <a:normAutofit fontScale="62500" lnSpcReduction="20000"/>
          </a:bodyPr>
          <a:lstStyle/>
          <a:p>
            <a:pPr marL="0" indent="0">
              <a:buNone/>
            </a:pPr>
            <a:r>
              <a:rPr lang="pl-PL" dirty="0"/>
              <a:t>Jan Kowalski 4.11.2020 r. zakupił w niemieckim sklepie internetowym PlakatDeutschland GmbH plakat (wersja kolekcjonerska) swojego ulubionego wykonawcy, Jack’a White’a. Za plakat oraz przesyłkę zapłacił 150 euro w formie „przedpłaty”. Tego samego dnia na e-mail Jana została przesłana faktura potwierdzająca fakt zawarcia umowy sprzedaży. Przesyłka, która do niego trafiła w dniu 25.11.2020 r. okazała się być plakatem innego wokalisty, Jacka Black’a (plakat promujący Jablinsky Games). Jan Kowalski po udokumentowaniu tego faktu (dokumentacja fotograficzna) zwrócił przesyłkę, żądając zwrotu środków. Przesyłka dotarła do przedsiębiorcy w dniu 07.12.2020 r. (dane uzyskane na portalu Poczty Polskiej, numer przesyłki 00020345671265). Mailami z dnia 02.01.2021, 15.01.2021, 02.02.2021 informował sklep o tym,  że w przypadku braku zwrotu środków będzie zmuszony wystąpić na drogę sądową. Do dnia dzisiejszego Jan Kowalski nie otrzymał zwrotu pieniędzy. </a:t>
            </a:r>
          </a:p>
          <a:p>
            <a:pPr marL="0" indent="0">
              <a:buNone/>
            </a:pPr>
            <a:endParaRPr lang="pl-PL" dirty="0"/>
          </a:p>
          <a:p>
            <a:pPr marL="0" indent="0">
              <a:buNone/>
            </a:pPr>
            <a:r>
              <a:rPr lang="pl-PL" dirty="0"/>
              <a:t>Działając </a:t>
            </a:r>
            <a:r>
              <a:rPr lang="pl-PL" b="1" dirty="0"/>
              <a:t>w imieniu Jana K</a:t>
            </a:r>
            <a:r>
              <a:rPr lang="pl-PL" dirty="0"/>
              <a:t>., złóż pozew na odpowiednim formularzu.</a:t>
            </a:r>
            <a:br>
              <a:rPr lang="pl-PL" dirty="0"/>
            </a:br>
            <a:r>
              <a:rPr lang="pl-PL" dirty="0"/>
              <a:t>Dane Jana:</a:t>
            </a:r>
          </a:p>
          <a:p>
            <a:pPr marL="0" indent="0">
              <a:buNone/>
            </a:pPr>
            <a:r>
              <a:rPr lang="pl-PL" dirty="0"/>
              <a:t>Ul. Wysoka 11 m.12 Wrocław</a:t>
            </a:r>
            <a:br>
              <a:rPr lang="pl-PL" dirty="0"/>
            </a:br>
            <a:r>
              <a:rPr lang="pl-PL" dirty="0"/>
              <a:t>PESEL: 95032113245 </a:t>
            </a:r>
          </a:p>
          <a:p>
            <a:pPr marL="0" indent="0">
              <a:buNone/>
            </a:pPr>
            <a:r>
              <a:rPr lang="pl-PL" dirty="0"/>
              <a:t>Dane sklepu:</a:t>
            </a:r>
          </a:p>
          <a:p>
            <a:pPr marL="0" indent="0">
              <a:buNone/>
            </a:pPr>
            <a:r>
              <a:rPr lang="pl-PL" dirty="0"/>
              <a:t>PlakatDeutschland GmbH</a:t>
            </a:r>
          </a:p>
          <a:p>
            <a:pPr marL="0" indent="0">
              <a:buNone/>
            </a:pPr>
            <a:r>
              <a:rPr lang="pl-PL" dirty="0"/>
              <a:t>Zimmerstrasse 87 Berlin</a:t>
            </a:r>
          </a:p>
          <a:p>
            <a:pPr marL="0" indent="0">
              <a:buNone/>
            </a:pPr>
            <a:r>
              <a:rPr lang="pl-PL"/>
              <a:t>Strony nie wybrały prawa właściwego</a:t>
            </a:r>
            <a:endParaRPr lang="pl-PL" dirty="0"/>
          </a:p>
        </p:txBody>
      </p:sp>
    </p:spTree>
    <p:extLst>
      <p:ext uri="{BB962C8B-B14F-4D97-AF65-F5344CB8AC3E}">
        <p14:creationId xmlns:p14="http://schemas.microsoft.com/office/powerpoint/2010/main" val="1962148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63B3E-213A-4B4F-939F-0BC3F996CBF5}"/>
              </a:ext>
            </a:extLst>
          </p:cNvPr>
          <p:cNvSpPr>
            <a:spLocks noGrp="1"/>
          </p:cNvSpPr>
          <p:nvPr>
            <p:ph type="title"/>
          </p:nvPr>
        </p:nvSpPr>
        <p:spPr/>
        <p:txBody>
          <a:bodyPr/>
          <a:lstStyle/>
          <a:p>
            <a:endParaRPr lang="pl-PL"/>
          </a:p>
        </p:txBody>
      </p:sp>
      <p:sp>
        <p:nvSpPr>
          <p:cNvPr id="3" name="Content Placeholder 2">
            <a:extLst>
              <a:ext uri="{FF2B5EF4-FFF2-40B4-BE49-F238E27FC236}">
                <a16:creationId xmlns:a16="http://schemas.microsoft.com/office/drawing/2014/main" id="{5BBD76FD-33E4-4447-9E60-DFCCEEF69150}"/>
              </a:ext>
            </a:extLst>
          </p:cNvPr>
          <p:cNvSpPr>
            <a:spLocks noGrp="1"/>
          </p:cNvSpPr>
          <p:nvPr>
            <p:ph idx="1"/>
          </p:nvPr>
        </p:nvSpPr>
        <p:spPr/>
        <p:txBody>
          <a:bodyPr/>
          <a:lstStyle/>
          <a:p>
            <a:r>
              <a:rPr lang="pl-PL" dirty="0"/>
              <a:t>EUROPEJSKIE POSTĘPOWANIE NAKAZOWE [ROZP. NR 1896/2006]</a:t>
            </a:r>
          </a:p>
          <a:p>
            <a:r>
              <a:rPr lang="pl-PL" dirty="0"/>
              <a:t>EUROPEJSKIE POSTĘPOWANIE W SPRAWACH DROBNYCH ROSZCZEŃ [ROZP. 861/2007]</a:t>
            </a:r>
          </a:p>
        </p:txBody>
      </p:sp>
    </p:spTree>
    <p:extLst>
      <p:ext uri="{BB962C8B-B14F-4D97-AF65-F5344CB8AC3E}">
        <p14:creationId xmlns:p14="http://schemas.microsoft.com/office/powerpoint/2010/main" val="3227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50611"/>
          </a:xfrm>
        </p:spPr>
        <p:txBody>
          <a:bodyPr>
            <a:normAutofit/>
          </a:bodyPr>
          <a:lstStyle/>
          <a:p>
            <a:r>
              <a:rPr lang="pl-PL" sz="2400" dirty="0"/>
              <a:t>EUROPEJSKIE POSTĘPOWANIE NAKAZOWE</a:t>
            </a:r>
          </a:p>
        </p:txBody>
      </p:sp>
      <p:sp>
        <p:nvSpPr>
          <p:cNvPr id="3" name="Symbol zastępczy zawartości 2"/>
          <p:cNvSpPr>
            <a:spLocks noGrp="1"/>
          </p:cNvSpPr>
          <p:nvPr>
            <p:ph idx="1"/>
          </p:nvPr>
        </p:nvSpPr>
        <p:spPr>
          <a:xfrm>
            <a:off x="838200" y="1057013"/>
            <a:ext cx="10921409" cy="5435862"/>
          </a:xfrm>
        </p:spPr>
        <p:txBody>
          <a:bodyPr numCol="2" spcCol="108000">
            <a:noAutofit/>
          </a:bodyPr>
          <a:lstStyle/>
          <a:p>
            <a:pPr marL="0" indent="0" algn="ctr">
              <a:buNone/>
            </a:pPr>
            <a:br>
              <a:rPr lang="pl-PL" sz="1200" dirty="0"/>
            </a:br>
            <a:r>
              <a:rPr lang="pl-PL" sz="1200" b="1" dirty="0"/>
              <a:t>Art. 505</a:t>
            </a:r>
            <a:r>
              <a:rPr lang="pl-PL" sz="1200" b="1" baseline="30000" dirty="0"/>
              <a:t>15</a:t>
            </a:r>
            <a:r>
              <a:rPr lang="pl-PL" sz="1200" b="1" dirty="0"/>
              <a:t> [Zakres]</a:t>
            </a:r>
            <a:br>
              <a:rPr lang="pl-PL" sz="1200" dirty="0"/>
            </a:br>
            <a:r>
              <a:rPr lang="pl-PL" sz="1200" dirty="0"/>
              <a:t>§ 1. Sąd rozpoznaje sprawę w europejskim postępowaniu nakazowym, jeżeli są spełnione warunki określone w przepisach rozporządzenia (WE) nr 1896/2006 Parlamentu Europejskiego i Rady z dnia 12 grudnia 2006 r. ustanawiającego postępowanie w sprawie europejskiego nakazu zapłaty (Dz. Urz. UE L 399 z 30.12.2006, str. 1, z </a:t>
            </a:r>
            <a:r>
              <a:rPr lang="pl-PL" sz="1200" dirty="0" err="1"/>
              <a:t>późn</a:t>
            </a:r>
            <a:r>
              <a:rPr lang="pl-PL" sz="1200" dirty="0"/>
              <a:t>. zm.), zwanego dalej ,,rozporządzeniem nr 1896/2006''.</a:t>
            </a:r>
          </a:p>
          <a:p>
            <a:pPr marL="0" indent="0" algn="just">
              <a:buNone/>
            </a:pPr>
            <a:r>
              <a:rPr lang="pl-PL" sz="1200" dirty="0"/>
              <a:t>§ 2. W sprawie rozpoznawanej według przepisów niniejszego rozdziału nie stosuje się przepisów o innych postępowaniach odrębnych.</a:t>
            </a:r>
          </a:p>
          <a:p>
            <a:pPr marL="0" indent="0" algn="just">
              <a:buNone/>
            </a:pPr>
            <a:endParaRPr lang="pl-PL" sz="1200" dirty="0"/>
          </a:p>
          <a:p>
            <a:pPr marL="0" indent="0" algn="ctr">
              <a:buNone/>
            </a:pPr>
            <a:r>
              <a:rPr lang="pl-PL" sz="1200" b="1" u="sng" dirty="0"/>
              <a:t>Rozporządzenie nr 1896/2006</a:t>
            </a:r>
          </a:p>
          <a:p>
            <a:pPr marL="0" indent="0" algn="just">
              <a:buNone/>
            </a:pPr>
            <a:r>
              <a:rPr lang="pl-PL" sz="1200" b="1" i="1" dirty="0"/>
              <a:t>Artykuł  1 Przedmiot</a:t>
            </a:r>
          </a:p>
          <a:p>
            <a:pPr marL="0" indent="0" algn="just">
              <a:buNone/>
            </a:pPr>
            <a:r>
              <a:rPr lang="pl-PL" sz="1200" i="1" dirty="0"/>
              <a:t>1.  Celem niniejszego rozporządzenia jest:</a:t>
            </a:r>
          </a:p>
          <a:p>
            <a:pPr marL="0" indent="0" algn="just">
              <a:buNone/>
            </a:pPr>
            <a:r>
              <a:rPr lang="pl-PL" sz="1200" i="1" dirty="0"/>
              <a:t>a) uproszczenie, przyspieszenie i ograniczenie kosztów postępowania sądowego w sprawach transgranicznych dotyczących </a:t>
            </a:r>
            <a:r>
              <a:rPr lang="pl-PL" sz="1200" b="1" i="1" dirty="0"/>
              <a:t>bezspornych roszczeń pieniężnych</a:t>
            </a:r>
            <a:r>
              <a:rPr lang="pl-PL" sz="1200" i="1" dirty="0"/>
              <a:t>, poprzez ustanowienie postępowania w sprawie europejskiego nakazu zapłaty;</a:t>
            </a:r>
          </a:p>
          <a:p>
            <a:pPr marL="0" indent="0" algn="just">
              <a:buNone/>
            </a:pPr>
            <a:r>
              <a:rPr lang="pl-PL" sz="1200" b="1" i="1" dirty="0"/>
              <a:t>Artykuł 2. Zakres zastosowania.</a:t>
            </a:r>
          </a:p>
          <a:p>
            <a:pPr marL="0" indent="0" algn="just">
              <a:buNone/>
            </a:pPr>
            <a:r>
              <a:rPr lang="pl-PL" sz="1200" i="1" dirty="0"/>
              <a:t>1. Niniejsze rozporządzenie ma zastosowanie do </a:t>
            </a:r>
            <a:r>
              <a:rPr lang="pl-PL" sz="1200" b="1" i="1" dirty="0"/>
              <a:t>transgranicznych spraw cywilnych i handlowyc</a:t>
            </a:r>
            <a:r>
              <a:rPr lang="pl-PL" sz="1200" i="1" dirty="0"/>
              <a:t>h, </a:t>
            </a:r>
            <a:r>
              <a:rPr lang="pl-PL" sz="1200" b="1" i="1" dirty="0"/>
              <a:t>bez względu na rodzaj sądu lub trybunału</a:t>
            </a:r>
            <a:r>
              <a:rPr lang="pl-PL" sz="1200" i="1" dirty="0"/>
              <a:t>. Nie ma ono zastosowania w szczególności do spraw skarbowych, celnych lub administracyjnych, ani dotyczących odpowiedzialności państwa za działania i zaniechania przy wykonywaniu władzy publicznej (acta iure </a:t>
            </a:r>
            <a:r>
              <a:rPr lang="pl-PL" sz="1200" i="1" dirty="0" err="1"/>
              <a:t>imperii</a:t>
            </a:r>
            <a:r>
              <a:rPr lang="pl-PL" sz="1200" i="1" dirty="0"/>
              <a:t>).</a:t>
            </a:r>
          </a:p>
          <a:p>
            <a:pPr marL="0" indent="0" algn="just">
              <a:buNone/>
            </a:pPr>
            <a:r>
              <a:rPr lang="pl-PL" sz="1200" i="1" dirty="0"/>
              <a:t>2. Niniejsze rozporządzenie nie ma zastosowania do spraw dotyczących:</a:t>
            </a:r>
          </a:p>
          <a:p>
            <a:pPr marL="0" indent="0" algn="just">
              <a:buNone/>
            </a:pPr>
            <a:r>
              <a:rPr lang="pl-PL" sz="1200" i="1" dirty="0"/>
              <a:t>a)  praw majątkowych wynikających ze stosunków małżeńskich, testamentów i dziedziczenia;</a:t>
            </a:r>
          </a:p>
          <a:p>
            <a:pPr marL="0" indent="0" algn="just">
              <a:buNone/>
            </a:pPr>
            <a:r>
              <a:rPr lang="pl-PL" sz="1200" i="1" dirty="0"/>
              <a:t>b)  upadłości, postępowania związanego z likwidacją niewypłacalnych spółek lub innych osób prawnych, postępowań pojednawczych, układów oraz innych analogicznych postępowań;</a:t>
            </a:r>
          </a:p>
          <a:p>
            <a:pPr marL="0" indent="0" algn="just">
              <a:buNone/>
            </a:pPr>
            <a:r>
              <a:rPr lang="pl-PL" sz="1200" i="1" dirty="0"/>
              <a:t>c)  zabezpieczenia społecznego;</a:t>
            </a:r>
          </a:p>
          <a:p>
            <a:pPr marL="0" indent="0" algn="just">
              <a:buNone/>
            </a:pPr>
            <a:r>
              <a:rPr lang="pl-PL" sz="1200" i="1" dirty="0"/>
              <a:t>d)  roszczeń wynikających z zobowiązań pozaumownych, chyba że:</a:t>
            </a:r>
          </a:p>
          <a:p>
            <a:pPr marL="0" indent="0" algn="just">
              <a:buNone/>
            </a:pPr>
            <a:r>
              <a:rPr lang="pl-PL" sz="1200" i="1" dirty="0"/>
              <a:t>(i)  są one przedmiotem umowy między stronami lub nastąpiło uznanie długu,</a:t>
            </a:r>
          </a:p>
          <a:p>
            <a:pPr marL="0" indent="0" algn="just">
              <a:buNone/>
            </a:pPr>
            <a:r>
              <a:rPr lang="pl-PL" sz="1200" i="1" dirty="0"/>
              <a:t>lub</a:t>
            </a:r>
          </a:p>
          <a:p>
            <a:pPr marL="0" indent="0" algn="just">
              <a:buNone/>
            </a:pPr>
            <a:r>
              <a:rPr lang="pl-PL" sz="1200" i="1" dirty="0"/>
              <a:t>(ii)  dotyczą długów oznaczonych wynikających ze współwłasności mienia.</a:t>
            </a:r>
          </a:p>
          <a:p>
            <a:pPr marL="0" indent="0">
              <a:buNone/>
            </a:pPr>
            <a:r>
              <a:rPr lang="pl-PL" sz="1200" b="1" i="1" dirty="0"/>
              <a:t>Artykuł 3. Sprawy transgraniczne.</a:t>
            </a:r>
            <a:endParaRPr lang="pl-PL" sz="1200" i="1" dirty="0"/>
          </a:p>
          <a:p>
            <a:pPr marL="0" indent="0">
              <a:buNone/>
            </a:pPr>
            <a:r>
              <a:rPr lang="pl-PL" sz="1200" i="1" dirty="0"/>
              <a:t>1. Do celów niniejszego rozporządzenia </a:t>
            </a:r>
            <a:r>
              <a:rPr lang="pl-PL" sz="1200" b="1" i="1" dirty="0"/>
              <a:t>przez sprawę transgraniczną należy rozumieć sprawę, w której przynajmniej jedna ze stron ma miejsce zamieszkania lub miejsce stałego pobytu w państwie członkowskim innym niż państwo członkowskie sądu rozpoznającego sprawę</a:t>
            </a:r>
            <a:r>
              <a:rPr lang="pl-PL" sz="1200" i="1" dirty="0"/>
              <a:t>.</a:t>
            </a:r>
          </a:p>
          <a:p>
            <a:pPr marL="0" indent="0">
              <a:buNone/>
            </a:pPr>
            <a:r>
              <a:rPr lang="pl-PL" sz="1200" i="1" dirty="0"/>
              <a:t>2. Miejsce zamieszkania ustala się zgodnie z art. 59 i 60 rozporządzenia Rady (WE) nr 44/2001 z dnia 22 grudnia 2000 r. w sprawie jurysdykcji i uznawania orzeczeń sądowych oraz ich wykonywania w sprawach cywilnych i handlowych. (od 10 stycznia 2015 r. Bruksela I bis- 1215/2012)</a:t>
            </a:r>
          </a:p>
          <a:p>
            <a:pPr marL="0" indent="0">
              <a:buNone/>
            </a:pPr>
            <a:r>
              <a:rPr lang="pl-PL" sz="1200" i="1" dirty="0"/>
              <a:t>3. Charakter sprawy jako sprawy transgranicznej jest </a:t>
            </a:r>
            <a:r>
              <a:rPr lang="pl-PL" sz="1200" b="1" i="1" dirty="0"/>
              <a:t>oceniany według stanu z daty wniesienia pozwu </a:t>
            </a:r>
            <a:r>
              <a:rPr lang="pl-PL" sz="1200" i="1" dirty="0"/>
              <a:t>o wydanie europejskiego nakazu zapłaty zgodnie z niniejszym rozporządzeniem.</a:t>
            </a:r>
          </a:p>
          <a:p>
            <a:endParaRPr lang="pl-PL" sz="900" dirty="0"/>
          </a:p>
        </p:txBody>
      </p:sp>
    </p:spTree>
    <p:extLst>
      <p:ext uri="{BB962C8B-B14F-4D97-AF65-F5344CB8AC3E}">
        <p14:creationId xmlns:p14="http://schemas.microsoft.com/office/powerpoint/2010/main" val="68191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199" y="562062"/>
            <a:ext cx="10644963" cy="5614901"/>
          </a:xfrm>
        </p:spPr>
        <p:txBody>
          <a:bodyPr>
            <a:normAutofit lnSpcReduction="10000"/>
          </a:bodyPr>
          <a:lstStyle/>
          <a:p>
            <a:pPr marL="0" indent="0" algn="just">
              <a:buNone/>
            </a:pPr>
            <a:br>
              <a:rPr lang="pl-PL" sz="1200" b="1" dirty="0"/>
            </a:br>
            <a:r>
              <a:rPr lang="pl-PL" sz="1200" b="1" dirty="0"/>
              <a:t>Artykuł 4. Postępowanie w sprawie europejskiego nakazu zapłaty.</a:t>
            </a:r>
          </a:p>
          <a:p>
            <a:pPr marL="0" indent="0" algn="just">
              <a:buNone/>
            </a:pPr>
            <a:r>
              <a:rPr lang="pl-PL" sz="1200" dirty="0"/>
              <a:t>Postępowanie w sprawie europejskiego nakazu zapłaty ustanawia się w celu dochodzenia </a:t>
            </a:r>
            <a:r>
              <a:rPr lang="pl-PL" sz="1200" b="1" dirty="0"/>
              <a:t>roszczeń pieniężnych o oznaczonej wysokości</a:t>
            </a:r>
            <a:r>
              <a:rPr lang="pl-PL" sz="1200" dirty="0"/>
              <a:t>, które są </a:t>
            </a:r>
            <a:r>
              <a:rPr lang="pl-PL" sz="1200" b="1" dirty="0"/>
              <a:t>wymagalne</a:t>
            </a:r>
            <a:r>
              <a:rPr lang="pl-PL" sz="1200" dirty="0"/>
              <a:t> w chwili </a:t>
            </a:r>
            <a:r>
              <a:rPr lang="pl-PL" sz="1200" b="1" dirty="0"/>
              <a:t>wniesienia pozwu </a:t>
            </a:r>
            <a:r>
              <a:rPr lang="pl-PL" sz="1200" dirty="0"/>
              <a:t>o wydanie europejskiego nakazu zapłaty.</a:t>
            </a:r>
          </a:p>
          <a:p>
            <a:pPr marL="0" indent="0" algn="just">
              <a:buNone/>
            </a:pPr>
            <a:endParaRPr lang="pl-PL" sz="1200" dirty="0"/>
          </a:p>
          <a:p>
            <a:pPr marL="0" indent="0">
              <a:buNone/>
            </a:pPr>
            <a:r>
              <a:rPr lang="pl-PL" sz="1200" b="1" dirty="0"/>
              <a:t>Art. 505</a:t>
            </a:r>
            <a:r>
              <a:rPr lang="pl-PL" sz="1200" b="1" baseline="30000" dirty="0"/>
              <a:t>16</a:t>
            </a:r>
            <a:r>
              <a:rPr lang="pl-PL" sz="1200" b="1" dirty="0"/>
              <a:t> [Właściwość sądów]</a:t>
            </a:r>
            <a:endParaRPr lang="pl-PL" sz="1200" dirty="0"/>
          </a:p>
          <a:p>
            <a:pPr marL="0" indent="0">
              <a:buNone/>
            </a:pPr>
            <a:r>
              <a:rPr lang="pl-PL" sz="1200" dirty="0"/>
              <a:t>§ 1. Europejskie postępowanie nakazowe należy do właściwości sądów rejonowych i okręgowych.</a:t>
            </a:r>
          </a:p>
          <a:p>
            <a:pPr marL="0" indent="0">
              <a:buNone/>
            </a:pPr>
            <a:r>
              <a:rPr lang="pl-PL" sz="1200" dirty="0"/>
              <a:t>§ 2. Europejski nakaz zapłaty może wydać także referendarz sądowy.</a:t>
            </a:r>
          </a:p>
          <a:p>
            <a:pPr marL="0" indent="0">
              <a:buNone/>
            </a:pPr>
            <a:r>
              <a:rPr lang="pl-PL" sz="1200" dirty="0"/>
              <a:t>§ 3. Referendarz sądowy może wydawać zarządzenia.</a:t>
            </a:r>
          </a:p>
          <a:p>
            <a:pPr marL="0" indent="0">
              <a:buNone/>
            </a:pPr>
            <a:endParaRPr lang="pl-PL" sz="1200" dirty="0"/>
          </a:p>
          <a:p>
            <a:pPr marL="0" indent="0">
              <a:buNone/>
            </a:pPr>
            <a:r>
              <a:rPr lang="pl-PL" sz="1200" b="1" dirty="0"/>
              <a:t>Artykuł 6. Właściwość.</a:t>
            </a:r>
            <a:endParaRPr lang="pl-PL" sz="1200" dirty="0"/>
          </a:p>
          <a:p>
            <a:pPr marL="0" indent="0">
              <a:buNone/>
            </a:pPr>
            <a:r>
              <a:rPr lang="pl-PL" sz="1200" dirty="0"/>
              <a:t>1. Do celów stosowania niniejszego rozporządzenia właściwość określa się zgodnie z odpowiednimi przepisami prawa wspólnotowego, w szczególności rozporządzenia (WE) nr 44/2001. (UWAGA! Obowiązuje Bruksela I BIS!)</a:t>
            </a:r>
          </a:p>
          <a:p>
            <a:pPr marL="0" indent="0">
              <a:buNone/>
            </a:pPr>
            <a:r>
              <a:rPr lang="pl-PL" sz="1200" dirty="0"/>
              <a:t>2. Jeżeli jednak roszczenie dotyczy umowy zawartej przez osobę - konsumenta - w celu, który można uznać za niezwiązany z jej działalnością gospodarczą lub zawodową, i w przypadku gdy konsument jest stroną pozwaną, właściwe są wyłącznie sądy państwa członkowskiego, w którym strona pozwana ma miejsce zamieszkania, w rozumieniu art. 59 rozporządzenia (WE) nr 44/2001. </a:t>
            </a:r>
          </a:p>
          <a:p>
            <a:pPr marL="0" indent="0">
              <a:buNone/>
            </a:pPr>
            <a:r>
              <a:rPr lang="pl-PL" sz="1200" dirty="0"/>
              <a:t>Np. Art. 7: Brukseli I Bis: Osoba, która ma miejsce zamieszkania na terytorium państwa członkowskiego może być pozwana w innym państwie członkowskim:</a:t>
            </a:r>
          </a:p>
          <a:p>
            <a:pPr marL="0" indent="0">
              <a:buNone/>
            </a:pPr>
            <a:r>
              <a:rPr lang="pl-PL" sz="1200" dirty="0"/>
              <a:t>1)</a:t>
            </a:r>
          </a:p>
          <a:p>
            <a:pPr marL="0" indent="0">
              <a:buNone/>
            </a:pPr>
            <a:r>
              <a:rPr lang="pl-PL" sz="1200" dirty="0"/>
              <a:t>a)w sprawach dotyczących umowy - przed sądy miejsca wykonania danego zobowiązania;</a:t>
            </a:r>
          </a:p>
          <a:p>
            <a:pPr marL="0" indent="0">
              <a:buNone/>
            </a:pPr>
            <a:r>
              <a:rPr lang="pl-PL" sz="1200" dirty="0"/>
              <a:t>b)do celów niniejszego przepisu - i o ile nie uzgodniono inaczej - miejscem wykonania danego zobowiązania jest:-w przypadku sprzedaży rzeczy ruchomych - miejsce w państwie członkowskim, w którym rzeczy te zgodnie z umową zostały albo miały zostać dostarczone,</a:t>
            </a:r>
          </a:p>
          <a:p>
            <a:pPr marL="0" indent="0">
              <a:buNone/>
            </a:pPr>
            <a:r>
              <a:rPr lang="pl-PL" sz="1200" dirty="0"/>
              <a:t>-w przypadku świadczenia usług - miejsce w państwie członkowskim, w którym usługi zgodnie z umową były świadczone albo miały być świadczone;</a:t>
            </a:r>
          </a:p>
          <a:p>
            <a:pPr marL="0" indent="0">
              <a:buNone/>
            </a:pPr>
            <a:endParaRPr lang="pl-PL" sz="1200" dirty="0"/>
          </a:p>
          <a:p>
            <a:pPr marL="0" indent="0" algn="just">
              <a:buNone/>
            </a:pPr>
            <a:endParaRPr lang="pl-PL" sz="1200" dirty="0"/>
          </a:p>
          <a:p>
            <a:pPr marL="0" indent="0">
              <a:buNone/>
            </a:pPr>
            <a:endParaRPr lang="pl-PL" dirty="0"/>
          </a:p>
        </p:txBody>
      </p:sp>
    </p:spTree>
    <p:extLst>
      <p:ext uri="{BB962C8B-B14F-4D97-AF65-F5344CB8AC3E}">
        <p14:creationId xmlns:p14="http://schemas.microsoft.com/office/powerpoint/2010/main" val="143414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FB01-0DC7-46D7-8848-AC4E6633F59D}"/>
              </a:ext>
            </a:extLst>
          </p:cNvPr>
          <p:cNvSpPr>
            <a:spLocks noGrp="1"/>
          </p:cNvSpPr>
          <p:nvPr>
            <p:ph type="title"/>
          </p:nvPr>
        </p:nvSpPr>
        <p:spPr>
          <a:xfrm>
            <a:off x="1251678" y="106326"/>
            <a:ext cx="10178322" cy="596023"/>
          </a:xfrm>
        </p:spPr>
        <p:txBody>
          <a:bodyPr>
            <a:noAutofit/>
          </a:bodyPr>
          <a:lstStyle/>
          <a:p>
            <a:r>
              <a:rPr lang="pl-PL" sz="3200" dirty="0"/>
              <a:t>Wymogi pozwu enz</a:t>
            </a:r>
          </a:p>
        </p:txBody>
      </p:sp>
      <p:sp>
        <p:nvSpPr>
          <p:cNvPr id="3" name="Content Placeholder 2">
            <a:extLst>
              <a:ext uri="{FF2B5EF4-FFF2-40B4-BE49-F238E27FC236}">
                <a16:creationId xmlns:a16="http://schemas.microsoft.com/office/drawing/2014/main" id="{ED6B5879-F2C4-4BB8-9172-6B73E6854931}"/>
              </a:ext>
            </a:extLst>
          </p:cNvPr>
          <p:cNvSpPr>
            <a:spLocks noGrp="1"/>
          </p:cNvSpPr>
          <p:nvPr>
            <p:ph idx="1"/>
          </p:nvPr>
        </p:nvSpPr>
        <p:spPr>
          <a:xfrm>
            <a:off x="1020726" y="584791"/>
            <a:ext cx="10823944" cy="6166883"/>
          </a:xfrm>
        </p:spPr>
        <p:txBody>
          <a:bodyPr numCol="2" spcCol="180000">
            <a:noAutofit/>
          </a:bodyPr>
          <a:lstStyle/>
          <a:p>
            <a:pPr marL="0" indent="0" algn="just">
              <a:buNone/>
            </a:pPr>
            <a:r>
              <a:rPr lang="pl-PL" sz="1200" b="1" dirty="0"/>
              <a:t>Artykuł  7</a:t>
            </a:r>
          </a:p>
          <a:p>
            <a:pPr marL="0" indent="0" algn="just">
              <a:buNone/>
            </a:pPr>
            <a:r>
              <a:rPr lang="pl-PL" sz="1200" dirty="0"/>
              <a:t>Pozew o wydanie europejskiego nakazu zapłaty</a:t>
            </a:r>
          </a:p>
          <a:p>
            <a:pPr marL="0" indent="0" algn="just">
              <a:buNone/>
            </a:pPr>
            <a:r>
              <a:rPr lang="pl-PL" sz="1200" dirty="0"/>
              <a:t>1.  Pozew o wydanie europejskiego nakazu zapłaty składa się przy użyciu formularza A, określonego w załączniku I.</a:t>
            </a:r>
          </a:p>
          <a:p>
            <a:pPr marL="0" indent="0" algn="just">
              <a:buNone/>
            </a:pPr>
            <a:r>
              <a:rPr lang="pl-PL" sz="1200" dirty="0"/>
              <a:t>2.  Pozew musi zawierać:</a:t>
            </a:r>
          </a:p>
          <a:p>
            <a:pPr marL="0" indent="0" algn="just">
              <a:buNone/>
            </a:pPr>
            <a:r>
              <a:rPr lang="pl-PL" sz="1200" dirty="0"/>
              <a:t>a) </a:t>
            </a:r>
            <a:r>
              <a:rPr lang="pl-PL" sz="1200" b="1" dirty="0"/>
              <a:t>nazwy lub imiona i nazwiska oraz adresy stron, a także, w odpowiednich przypadkach, ich przedstawicieli oraz oznaczenie sądu, do którego kierowany jest pozew</a:t>
            </a:r>
            <a:r>
              <a:rPr lang="pl-PL" sz="1200" dirty="0"/>
              <a:t>;</a:t>
            </a:r>
          </a:p>
          <a:p>
            <a:pPr marL="0" indent="0" algn="just">
              <a:buNone/>
            </a:pPr>
            <a:r>
              <a:rPr lang="pl-PL" sz="1200" dirty="0"/>
              <a:t>b) </a:t>
            </a:r>
            <a:r>
              <a:rPr lang="pl-PL" sz="1200" b="1" dirty="0"/>
              <a:t>kwotę dochodzonego roszczenia</a:t>
            </a:r>
            <a:r>
              <a:rPr lang="pl-PL" sz="1200" dirty="0"/>
              <a:t>, w tym kwotę roszczenia głównego oraz, stosownie do okoliczności, odsetki, kary umowne i koszty;</a:t>
            </a:r>
          </a:p>
          <a:p>
            <a:pPr marL="0" indent="0" algn="just">
              <a:buNone/>
            </a:pPr>
            <a:r>
              <a:rPr lang="pl-PL" sz="1200" dirty="0"/>
              <a:t>c) jeżeli powód dochodzi odsetek </a:t>
            </a:r>
            <a:r>
              <a:rPr lang="pl-PL" sz="1200" b="1" dirty="0"/>
              <a:t>- stawkę odsetek oraz okres, za jaki żąda odsetek</a:t>
            </a:r>
            <a:r>
              <a:rPr lang="pl-PL" sz="1200" dirty="0"/>
              <a:t>, chyba że zgodnie z prawem państwa członkowskiego wydania odsetki ustawowe doliczane są automatycznie do roszczenia głównego;</a:t>
            </a:r>
          </a:p>
          <a:p>
            <a:pPr marL="0" indent="0" algn="just">
              <a:buNone/>
            </a:pPr>
            <a:r>
              <a:rPr lang="pl-PL" sz="1200" dirty="0"/>
              <a:t>d) </a:t>
            </a:r>
            <a:r>
              <a:rPr lang="pl-PL" sz="1200" b="1" dirty="0"/>
              <a:t>uzasadnienie roszczenia</a:t>
            </a:r>
            <a:r>
              <a:rPr lang="pl-PL" sz="1200" dirty="0"/>
              <a:t>, w tym opis okoliczności wskazanych jako podstawa roszczenia oraz, w odpowiednich przypadkach, żądanych odsetek;</a:t>
            </a:r>
          </a:p>
          <a:p>
            <a:pPr marL="0" indent="0" algn="just">
              <a:buNone/>
            </a:pPr>
            <a:r>
              <a:rPr lang="pl-PL" sz="1200" dirty="0"/>
              <a:t>e) </a:t>
            </a:r>
            <a:r>
              <a:rPr lang="pl-PL" sz="1200" b="1" dirty="0"/>
              <a:t>opis dowodów </a:t>
            </a:r>
            <a:r>
              <a:rPr lang="pl-PL" sz="1200" dirty="0"/>
              <a:t>na poparcie roszczenia;</a:t>
            </a:r>
          </a:p>
          <a:p>
            <a:pPr marL="0" indent="0" algn="just">
              <a:buNone/>
            </a:pPr>
            <a:r>
              <a:rPr lang="pl-PL" sz="1200" dirty="0"/>
              <a:t>f) </a:t>
            </a:r>
            <a:r>
              <a:rPr lang="pl-PL" sz="1200" b="1" dirty="0"/>
              <a:t>okoliczności uzasadniające właściwość sądu;</a:t>
            </a:r>
          </a:p>
          <a:p>
            <a:pPr marL="0" indent="0" algn="just">
              <a:buNone/>
            </a:pPr>
            <a:r>
              <a:rPr lang="pl-PL" sz="1200" dirty="0"/>
              <a:t>oraz</a:t>
            </a:r>
          </a:p>
          <a:p>
            <a:pPr marL="0" indent="0" algn="just">
              <a:buNone/>
            </a:pPr>
            <a:r>
              <a:rPr lang="pl-PL" sz="1200" dirty="0"/>
              <a:t>g) </a:t>
            </a:r>
            <a:r>
              <a:rPr lang="pl-PL" sz="1200" b="1" dirty="0"/>
              <a:t>uzasadnienie transgranicznego charakteru sprawy </a:t>
            </a:r>
            <a:r>
              <a:rPr lang="pl-PL" sz="1200" dirty="0"/>
              <a:t>w rozumieniu art. 3.</a:t>
            </a:r>
          </a:p>
          <a:p>
            <a:pPr marL="0" indent="0" algn="just">
              <a:buNone/>
            </a:pPr>
            <a:r>
              <a:rPr lang="pl-PL" sz="1200" dirty="0"/>
              <a:t>3.  Pozew zawiera oświadczenie powoda, że podane informacje są zgodnie z jego najlepszą wiedzą i przekonaniem prawdziwe oraz że przyjmuje on do wiadomości, iż umyślne podanie nieprawdziwych informacji może skutkować zastosowaniem odpowiednich sankcji zgodnie z prawem państwa członkowskiego wydania.</a:t>
            </a:r>
          </a:p>
          <a:p>
            <a:pPr marL="0" indent="0" algn="just">
              <a:buNone/>
            </a:pPr>
            <a:r>
              <a:rPr lang="pl-PL" sz="1200" dirty="0"/>
              <a:t>4.  7  W załączniku do pozwu powód może wskazać sądowi, które postępowanie, o ile w ogóle, spośród wymienionych w art. 17 ust. 1 lit. a) i b), ma być stosowane do rozpoznania jego roszczenia w dalszym postępowaniu cywilnym w razie wniesienia przez pozwanego sprzeciwu od europejskiego nakazu zapłaty.</a:t>
            </a:r>
          </a:p>
          <a:p>
            <a:pPr marL="0" indent="0" algn="just">
              <a:buNone/>
            </a:pPr>
            <a:endParaRPr lang="pl-PL" sz="1200" dirty="0"/>
          </a:p>
          <a:p>
            <a:pPr marL="0" indent="0" algn="just">
              <a:buNone/>
            </a:pPr>
            <a:r>
              <a:rPr lang="pl-PL" sz="1200" b="1" dirty="0"/>
              <a:t>W załączniku, o którym mowa w akapicie pierwszym, powód może także poinformować sąd, że w razie wniesienia sprzeciwu przez pozwanego, sprzeciwia się przekazaniu sprawy do postępowania cywilnego w rozumieniu art. 17 ust. 1 lit. a) lub b). Powód może złożyć takie oświadczenie później, musi to jednak nastąpić przed wydaniem nakazu.</a:t>
            </a:r>
          </a:p>
          <a:p>
            <a:pPr marL="0" indent="0" algn="just">
              <a:buNone/>
            </a:pPr>
            <a:r>
              <a:rPr lang="pl-PL" sz="1200" dirty="0"/>
              <a:t>5.  Pozew wnosi się w formie papierowej lub za pomocą innego środka komunikacji, w tym komunikacji elektronicznej, akceptowanego przez państwo członkowskie wydania i dostępnego sądowi wydania.</a:t>
            </a:r>
          </a:p>
          <a:p>
            <a:pPr marL="0" indent="0" algn="just">
              <a:buNone/>
            </a:pPr>
            <a:r>
              <a:rPr lang="pl-PL" sz="1200" dirty="0"/>
              <a:t>6.  </a:t>
            </a:r>
            <a:r>
              <a:rPr lang="pl-PL" sz="1200" b="1" dirty="0"/>
              <a:t>Pozew musi być podpisany przez powoda lub, w odpowiednich przypadkach, przez jego przedstawiciela</a:t>
            </a:r>
            <a:r>
              <a:rPr lang="pl-PL" sz="1200" dirty="0"/>
              <a:t>. Jeżeli pozew jest składany w formie elektronicznej zgodnie z ust. 5, musi być on podpisany zgodnie z art. 2 ust. 2 dyrektywy 1999/93/WE Parlamentu Europejskiego i Rady z dnia 13 grudnia 1999 r. w sprawie wspólnotowych ram w zakresie podpisów elektronicznych 8 . Podpis taki jest uznawany w państwie członkowskim wydania i nie może podlegać dodatkowym wymogom.</a:t>
            </a:r>
          </a:p>
          <a:p>
            <a:pPr marL="0" indent="0" algn="just">
              <a:buNone/>
            </a:pPr>
            <a:r>
              <a:rPr lang="pl-PL" sz="1200" dirty="0"/>
              <a:t>Tego rodzaju podpis elektroniczny nie jest jednak wymagany, jeżeli - i w takim zakresie, w jakim - w sądach państwa członkowskiego wydania funkcjonuje alternatywny system komunikacji elektronicznej, do którego dostęp ma określona grupa uprzednio zarejestrowanych uwierzytelnionych użytkowników i który umożliwia ich bezpieczną identyfikację. Państwa członkowskie powiadamiają Komisję o takich systemach komunikacji.</a:t>
            </a:r>
          </a:p>
        </p:txBody>
      </p:sp>
    </p:spTree>
    <p:extLst>
      <p:ext uri="{BB962C8B-B14F-4D97-AF65-F5344CB8AC3E}">
        <p14:creationId xmlns:p14="http://schemas.microsoft.com/office/powerpoint/2010/main" val="422623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31335" y="397697"/>
            <a:ext cx="7458512" cy="5874959"/>
          </a:xfrm>
        </p:spPr>
        <p:txBody>
          <a:bodyPr>
            <a:normAutofit fontScale="85000" lnSpcReduction="20000"/>
          </a:bodyPr>
          <a:lstStyle/>
          <a:p>
            <a:pPr algn="just">
              <a:buFontTx/>
              <a:buChar char="-"/>
            </a:pPr>
            <a:r>
              <a:rPr lang="pl-PL" sz="1900" dirty="0"/>
              <a:t>Posiedzenie niejawne</a:t>
            </a:r>
          </a:p>
          <a:p>
            <a:pPr algn="just">
              <a:buFontTx/>
              <a:buChar char="-"/>
            </a:pPr>
            <a:r>
              <a:rPr lang="pl-PL" sz="1900" dirty="0"/>
              <a:t>Wydanie ENZ w ciągu 30 dni- art. 12 (termin instrukcyjny)</a:t>
            </a:r>
          </a:p>
          <a:p>
            <a:pPr marL="0" indent="0" algn="just">
              <a:buNone/>
            </a:pPr>
            <a:br>
              <a:rPr lang="pl-PL" b="1" dirty="0"/>
            </a:br>
            <a:r>
              <a:rPr lang="pl-PL" sz="1800" b="1" dirty="0"/>
              <a:t>Art. 505</a:t>
            </a:r>
            <a:r>
              <a:rPr lang="pl-PL" sz="1800" b="1" baseline="30000" dirty="0"/>
              <a:t>18</a:t>
            </a:r>
            <a:r>
              <a:rPr lang="pl-PL" sz="1800" b="1" dirty="0"/>
              <a:t> [Nakaz co do części roszczenia]- badanie merytoryczne</a:t>
            </a:r>
            <a:endParaRPr lang="pl-PL" sz="1800" dirty="0"/>
          </a:p>
          <a:p>
            <a:pPr marL="0" indent="0" algn="just">
              <a:buNone/>
            </a:pPr>
            <a:r>
              <a:rPr lang="pl-PL" sz="1800" dirty="0"/>
              <a:t>§ 1. Jeżeli europejski nakaz zapłaty, zgodnie z przepisami rozporządzenia nr 1896/2006, może zostać wydany </a:t>
            </a:r>
            <a:r>
              <a:rPr lang="pl-PL" sz="1800" b="1" u="sng" dirty="0"/>
              <a:t>tylko co do części </a:t>
            </a:r>
            <a:r>
              <a:rPr lang="pl-PL" sz="1800" dirty="0"/>
              <a:t>roszczenia i </a:t>
            </a:r>
            <a:r>
              <a:rPr lang="pl-PL" sz="1800" b="1" u="sng" dirty="0"/>
              <a:t>powód wyraża na to zgodę</a:t>
            </a:r>
            <a:r>
              <a:rPr lang="pl-PL" sz="1800" dirty="0"/>
              <a:t>, sprawę co do pozostałej części roszczenia sąd rozpoznaje we właściwym trybie. W przypadkach wskazanych w ustawie sąd rozpoznaje sprawę według przepisów o postępowaniach odrębnych, z wyłączeniem przepisów o postępowaniu nakazowym i upominawczym.</a:t>
            </a:r>
          </a:p>
          <a:p>
            <a:pPr marL="0" indent="0" algn="just">
              <a:buNone/>
            </a:pPr>
            <a:r>
              <a:rPr lang="pl-PL" sz="1800" dirty="0"/>
              <a:t>§ 2. </a:t>
            </a:r>
            <a:r>
              <a:rPr lang="pl-PL" sz="1800" i="1" dirty="0"/>
              <a:t>(uchylony)</a:t>
            </a:r>
          </a:p>
          <a:p>
            <a:pPr marL="0" indent="0" algn="just">
              <a:buNone/>
            </a:pPr>
            <a:endParaRPr lang="pl-PL" sz="1800" i="1" dirty="0"/>
          </a:p>
          <a:p>
            <a:pPr marL="0" indent="0" algn="just">
              <a:buNone/>
            </a:pPr>
            <a:r>
              <a:rPr lang="pl-PL" sz="1800" b="1" dirty="0"/>
              <a:t>Art. 505</a:t>
            </a:r>
            <a:r>
              <a:rPr lang="pl-PL" sz="1800" b="1" baseline="30000" dirty="0"/>
              <a:t>19</a:t>
            </a:r>
            <a:r>
              <a:rPr lang="pl-PL" sz="1800" b="1" dirty="0"/>
              <a:t> [Tryb w razie wniesienia sprzeciwu]</a:t>
            </a:r>
            <a:endParaRPr lang="pl-PL" sz="1800" dirty="0"/>
          </a:p>
          <a:p>
            <a:pPr marL="0" indent="0" algn="just">
              <a:buNone/>
            </a:pPr>
            <a:r>
              <a:rPr lang="pl-PL" sz="1800" dirty="0"/>
              <a:t>§ 1. W razie wniesienia </a:t>
            </a:r>
            <a:r>
              <a:rPr lang="pl-PL" sz="1800" b="1" dirty="0"/>
              <a:t>sprzeciwu</a:t>
            </a:r>
            <a:r>
              <a:rPr lang="pl-PL" sz="1800" dirty="0"/>
              <a:t> zgodnie z przepisami rozporządzenia nr 1896/2006, europejski nakaz zapłaty </a:t>
            </a:r>
            <a:r>
              <a:rPr lang="pl-PL" sz="1800" b="1" dirty="0"/>
              <a:t>traci moc</a:t>
            </a:r>
            <a:r>
              <a:rPr lang="pl-PL" sz="1800" dirty="0"/>
              <a:t>, a sąd rozpoznaje sprawę </a:t>
            </a:r>
            <a:r>
              <a:rPr lang="pl-PL" sz="1800" b="1" dirty="0"/>
              <a:t>we właściwym trybie</a:t>
            </a:r>
            <a:r>
              <a:rPr lang="pl-PL" sz="1800" dirty="0"/>
              <a:t>. W przypadkach wskazanych w ustawie sąd rozpoznaje sprawę według przepisów o postępowaniach odrębnych, </a:t>
            </a:r>
            <a:r>
              <a:rPr lang="pl-PL" sz="1800" u="sng" dirty="0"/>
              <a:t>z wyłączeniem </a:t>
            </a:r>
            <a:r>
              <a:rPr lang="pl-PL" sz="1800" dirty="0"/>
              <a:t>przepisów o postępowaniu nakazowym i upominawczym.</a:t>
            </a:r>
          </a:p>
          <a:p>
            <a:pPr marL="0" indent="0" algn="just">
              <a:buNone/>
            </a:pPr>
            <a:r>
              <a:rPr lang="pl-PL" sz="1800" dirty="0"/>
              <a:t>§ 2.</a:t>
            </a:r>
            <a:r>
              <a:rPr lang="pl-PL" sz="1800" i="1" dirty="0"/>
              <a:t>(uchylony)</a:t>
            </a:r>
            <a:endParaRPr lang="pl-PL" sz="1800" dirty="0"/>
          </a:p>
          <a:p>
            <a:pPr marL="0" indent="0" algn="just">
              <a:buNone/>
            </a:pPr>
            <a:r>
              <a:rPr lang="pl-PL" sz="1800" dirty="0"/>
              <a:t>§ 3.</a:t>
            </a:r>
            <a:r>
              <a:rPr lang="pl-PL" sz="1800" i="1" dirty="0"/>
              <a:t>(uchylony)</a:t>
            </a:r>
            <a:endParaRPr lang="pl-PL" sz="1800" dirty="0"/>
          </a:p>
          <a:p>
            <a:pPr marL="0" indent="0" algn="just">
              <a:buNone/>
            </a:pPr>
            <a:r>
              <a:rPr lang="pl-PL" sz="1800" dirty="0"/>
              <a:t>§ 4. Jeżeli powód zgodnie z przepisami rozporządzenia nr 1896/2006 zażądał zakończenia postępowania na wypadek wniesienia sprzeciwu, sąd umarza postępowanie, orzekając o kosztach jak przy cofnięciu pozwu.</a:t>
            </a:r>
          </a:p>
          <a:p>
            <a:pPr marL="0" indent="0" algn="just">
              <a:buNone/>
            </a:pPr>
            <a:endParaRPr lang="pl-PL" sz="1800" dirty="0"/>
          </a:p>
          <a:p>
            <a:pPr algn="just">
              <a:buFontTx/>
              <a:buChar char="-"/>
            </a:pPr>
            <a:endParaRPr lang="pl-PL" dirty="0"/>
          </a:p>
        </p:txBody>
      </p:sp>
    </p:spTree>
    <p:extLst>
      <p:ext uri="{BB962C8B-B14F-4D97-AF65-F5344CB8AC3E}">
        <p14:creationId xmlns:p14="http://schemas.microsoft.com/office/powerpoint/2010/main" val="417545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199" y="411061"/>
            <a:ext cx="10857615" cy="5765902"/>
          </a:xfrm>
        </p:spPr>
        <p:txBody>
          <a:bodyPr numCol="2" spcCol="108000">
            <a:normAutofit fontScale="55000" lnSpcReduction="20000"/>
          </a:bodyPr>
          <a:lstStyle/>
          <a:p>
            <a:pPr marL="0" indent="0" algn="just">
              <a:buNone/>
            </a:pPr>
            <a:br>
              <a:rPr lang="pl-PL" b="1" dirty="0"/>
            </a:br>
            <a:r>
              <a:rPr lang="pl-PL" b="1" dirty="0"/>
              <a:t>Artykuł 16. Sprzeciw od europejskiego nakazu zapłaty.</a:t>
            </a:r>
            <a:endParaRPr lang="pl-PL" dirty="0"/>
          </a:p>
          <a:p>
            <a:pPr marL="0" indent="0" algn="just">
              <a:buNone/>
            </a:pPr>
            <a:r>
              <a:rPr lang="pl-PL" dirty="0"/>
              <a:t>1. Pozwany może wnieść do sądu wydania sprzeciw od europejskiego nakazu zapłaty przy użyciu formularza F, określonego w załączniku VI, który jest doręczany pozwanemu wraz z europejskim nakazem zapłaty.</a:t>
            </a:r>
          </a:p>
          <a:p>
            <a:pPr marL="0" indent="0" algn="just">
              <a:buNone/>
            </a:pPr>
            <a:r>
              <a:rPr lang="pl-PL" dirty="0"/>
              <a:t>2. Sprzeciw musi zostać wysłany </a:t>
            </a:r>
            <a:r>
              <a:rPr lang="pl-PL" b="1" dirty="0"/>
              <a:t>w terminie 30 dni od doręczenia nakazu pozwanemu</a:t>
            </a:r>
            <a:r>
              <a:rPr lang="pl-PL" dirty="0"/>
              <a:t>.</a:t>
            </a:r>
          </a:p>
          <a:p>
            <a:pPr marL="0" indent="0" algn="just">
              <a:buNone/>
            </a:pPr>
            <a:r>
              <a:rPr lang="pl-PL" dirty="0"/>
              <a:t>3. W sprzeciwie pozwany wskazuje, że </a:t>
            </a:r>
            <a:r>
              <a:rPr lang="pl-PL" b="1" dirty="0"/>
              <a:t>kwestionuje roszczenie, bez konieczności precyzowania powodów</a:t>
            </a:r>
            <a:r>
              <a:rPr lang="pl-PL" dirty="0"/>
              <a:t>.</a:t>
            </a:r>
          </a:p>
          <a:p>
            <a:pPr marL="0" indent="0" algn="just">
              <a:buNone/>
            </a:pPr>
            <a:r>
              <a:rPr lang="pl-PL" dirty="0"/>
              <a:t>4. Sprzeciw wnosi się w formie papierowej lub za pomocą innego środka komunikacji, w tym komunikacji elektronicznej, akceptowanego przez państwo członkowskie wydania i dostępnego dla sądu wydania.</a:t>
            </a:r>
          </a:p>
          <a:p>
            <a:pPr marL="0" indent="0" algn="just">
              <a:buNone/>
            </a:pPr>
            <a:r>
              <a:rPr lang="pl-PL" dirty="0"/>
              <a:t>5. Sprzeciw musi być podpisany przez pozwanego lub, w odpowiednich przypadkach, przez jego przedstawiciela. Jeżeli sprzeciw jest składany w formie elektronicznej zgodnie z ust. 4, musi być on podpisany zgodnie z art. 2 ust. 2 dyrektywy 1999/93/WE. Podpis taki jest uznawany w państwie członkowskim wydania i nie może podlegać dodatkowym </a:t>
            </a:r>
            <a:r>
              <a:rPr lang="pl-PL" dirty="0" err="1"/>
              <a:t>wymogom.Tego</a:t>
            </a:r>
            <a:r>
              <a:rPr lang="pl-PL" dirty="0"/>
              <a:t> rodzaju podpis elektroniczny nie jest jednak wymagany, jeżeli - i w takim zakresie, w jakim - w sądach państwa członkowskiego wydania funkcjonuje alternatywny system komunikacji elektronicznej, do którego dostęp ma określona grupa uprzednio zarejestrowanych uwierzytelnionych użytkowników i który umożliwia ich bezpieczną identyfikację. Państwa członkowskie powiadamiają Komisję o takich systemach komunikacji.</a:t>
            </a:r>
          </a:p>
          <a:p>
            <a:pPr marL="0" indent="0" algn="just">
              <a:buNone/>
            </a:pPr>
            <a:endParaRPr lang="pl-PL" dirty="0"/>
          </a:p>
          <a:p>
            <a:pPr marL="0" indent="0" algn="just">
              <a:buNone/>
            </a:pPr>
            <a:r>
              <a:rPr lang="pl-PL" b="1" dirty="0"/>
              <a:t>Artykuł 17. Skutki wniesienia sprzeciwu.</a:t>
            </a:r>
            <a:endParaRPr lang="pl-PL" dirty="0"/>
          </a:p>
          <a:p>
            <a:pPr marL="0" indent="0" algn="just">
              <a:buNone/>
            </a:pPr>
            <a:r>
              <a:rPr lang="pl-PL" dirty="0"/>
              <a:t>1. W przypadku wniesienia sprzeciwu w terminie określonym w art. 16 ust. 2 dalsze postępowanie odbywa się </a:t>
            </a:r>
            <a:r>
              <a:rPr lang="pl-PL" b="1" dirty="0"/>
              <a:t>przed właściwymi sądami w państwie członkowskim wydania, chyba że powód wyraźnie zażądał w takim przypadku zakończenia postępowania. Dalsze postępowanie odbywa się zgodnie z zasadami:</a:t>
            </a:r>
          </a:p>
          <a:p>
            <a:pPr marL="0" indent="0" algn="just">
              <a:buNone/>
            </a:pPr>
            <a:r>
              <a:rPr lang="pl-PL" b="1" dirty="0"/>
              <a:t>a) europejskiego postępowania w sprawie drobnych roszczeń określonego w rozporządzeniu (WE) nr 861/2007, jeżeli ma zastosowanie; lub</a:t>
            </a:r>
          </a:p>
          <a:p>
            <a:pPr marL="0" indent="0" algn="just">
              <a:buNone/>
            </a:pPr>
            <a:r>
              <a:rPr lang="pl-PL" b="1" dirty="0"/>
              <a:t>b) właściwego krajowego postępowania cywilnego.</a:t>
            </a:r>
          </a:p>
          <a:p>
            <a:pPr marL="0" indent="0" algn="just">
              <a:buNone/>
            </a:pPr>
            <a:r>
              <a:rPr lang="pl-PL" dirty="0"/>
              <a:t>2. Jeżeli powód nie wskazał, które postępowanie spośród wymienionych w art. 17 ust. 1 lit. a) i b) ma być stosowane do rozpoznania jego roszczenia w postępowaniu mającym się toczyć w razie wniesienia sprzeciwu, lub gdy powód wnioskował o zastosowanie europejskiego postępowania w sprawie drobnych roszczeń określonego w rozporządzeniu (WE) nr 861/2007, a roszczenie to nie jest objęte zakresem stosowania tego rozporządzenia, postępowanie jest przekazywane do właściwego krajowego postępowania cywilnego, chyba że powód wyraźnie zażądał, aby nie dokonywać takiego przekazania.</a:t>
            </a:r>
          </a:p>
          <a:p>
            <a:pPr marL="0" indent="0" algn="just">
              <a:buNone/>
            </a:pPr>
            <a:r>
              <a:rPr lang="pl-PL" dirty="0"/>
              <a:t>3. Dochodzenie przez powoda roszczenia przy wykorzystaniu postępowania w sprawie europejskiego nakazu zapłaty pozostaje zgodnie z prawem krajowym bez uszczerbku dla jego sytuacji w toku dalszego postępowania cywilnego.</a:t>
            </a:r>
          </a:p>
          <a:p>
            <a:pPr marL="0" indent="0" algn="just">
              <a:buNone/>
            </a:pPr>
            <a:r>
              <a:rPr lang="pl-PL" dirty="0"/>
              <a:t>4. Przekazanie sprawy do postępowania cywilnego w rozumieniu ust. 1 lit. a) i b) podlega prawu państwa członkowskiego wydania.</a:t>
            </a:r>
          </a:p>
          <a:p>
            <a:pPr marL="0" indent="0" algn="just">
              <a:buNone/>
            </a:pPr>
            <a:r>
              <a:rPr lang="pl-PL" dirty="0"/>
              <a:t>5. Powód jest informowany o tym, czy pozwany wniósł sprzeciw i czy nastąpiło przekazanie sprawy do postępowania cywilnego w rozumieniu ust. 1.</a:t>
            </a:r>
          </a:p>
          <a:p>
            <a:pPr marL="0" indent="0" algn="just">
              <a:buNone/>
            </a:pPr>
            <a:endParaRPr lang="pl-PL" dirty="0"/>
          </a:p>
          <a:p>
            <a:pPr marL="0" indent="0" algn="just">
              <a:buNone/>
            </a:pPr>
            <a:r>
              <a:rPr lang="pl-PL" b="1" dirty="0"/>
              <a:t>Artykuł 18. Wykonalność.</a:t>
            </a:r>
            <a:endParaRPr lang="pl-PL" dirty="0"/>
          </a:p>
          <a:p>
            <a:pPr marL="0" indent="0" algn="just">
              <a:buNone/>
            </a:pPr>
            <a:r>
              <a:rPr lang="pl-PL" dirty="0"/>
              <a:t>1. Jeżeli w terminie określonym w art. 16 ust. 2, przy uwzględnieniu odpowiedniego czasu potrzebnego do wpłynięcia oświadczenia, do sądu wydania nie wpłynie sprzeciw, sąd wydania </a:t>
            </a:r>
            <a:r>
              <a:rPr lang="pl-PL" b="1" dirty="0"/>
              <a:t>niezwłocznie stwierdza wykonalność europejskiego nakazu zapłaty </a:t>
            </a:r>
            <a:r>
              <a:rPr lang="pl-PL" dirty="0"/>
              <a:t>przy użyciu formularza G, określonego w załączniku VII. Sąd sprawdza datę doręczenia.</a:t>
            </a:r>
          </a:p>
          <a:p>
            <a:pPr marL="0" indent="0" algn="just">
              <a:buNone/>
            </a:pPr>
            <a:r>
              <a:rPr lang="pl-PL" dirty="0"/>
              <a:t>2. Bez uszczerbku dla ust. 1, wymogi formalne dotyczące wykonalności podlegają prawu krajowemu państwa członkowskiego wydania.</a:t>
            </a:r>
          </a:p>
          <a:p>
            <a:pPr marL="0" indent="0" algn="just">
              <a:buNone/>
            </a:pPr>
            <a:r>
              <a:rPr lang="pl-PL" dirty="0"/>
              <a:t>3. Sąd przesyła wykonalny europejski nakaz zapłaty powodowi.</a:t>
            </a:r>
          </a:p>
          <a:p>
            <a:pPr marL="0" indent="0" algn="just">
              <a:buNone/>
            </a:pPr>
            <a:r>
              <a:rPr lang="pl-PL" b="1" dirty="0"/>
              <a:t>Artykuł 19. Uchylenie exequatur.</a:t>
            </a:r>
          </a:p>
          <a:p>
            <a:pPr marL="0" indent="0" algn="just">
              <a:buNone/>
            </a:pPr>
            <a:r>
              <a:rPr lang="pl-PL" dirty="0"/>
              <a:t>Europejski nakaz zapłaty, który stał się wykonalny w państwie członkowskim wydania, </a:t>
            </a:r>
            <a:r>
              <a:rPr lang="pl-PL" b="1" dirty="0"/>
              <a:t>jest uznawany i wykonywany w innych państwach członkowskich bez potrzeby stwierdzania wykonalności i bez możliwości sprzeciwienia się jego uznaniu</a:t>
            </a:r>
            <a:r>
              <a:rPr lang="pl-PL" dirty="0"/>
              <a:t>.</a:t>
            </a:r>
          </a:p>
          <a:p>
            <a:pPr algn="just"/>
            <a:endParaRPr lang="pl-PL" dirty="0"/>
          </a:p>
        </p:txBody>
      </p:sp>
    </p:spTree>
    <p:extLst>
      <p:ext uri="{BB962C8B-B14F-4D97-AF65-F5344CB8AC3E}">
        <p14:creationId xmlns:p14="http://schemas.microsoft.com/office/powerpoint/2010/main" val="293224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517377"/>
          </a:xfrm>
        </p:spPr>
        <p:txBody>
          <a:bodyPr>
            <a:normAutofit/>
          </a:bodyPr>
          <a:lstStyle/>
          <a:p>
            <a:r>
              <a:rPr lang="pl-PL" sz="2000" dirty="0"/>
              <a:t>EUROPEJSKIE POSTĘPOWANIE W SPRAWIE DROBNYCH ROSZCZEŃ</a:t>
            </a:r>
          </a:p>
        </p:txBody>
      </p:sp>
      <p:sp>
        <p:nvSpPr>
          <p:cNvPr id="3" name="Symbol zastępczy zawartości 2"/>
          <p:cNvSpPr>
            <a:spLocks noGrp="1"/>
          </p:cNvSpPr>
          <p:nvPr>
            <p:ph idx="1"/>
          </p:nvPr>
        </p:nvSpPr>
        <p:spPr>
          <a:xfrm>
            <a:off x="838200" y="1333850"/>
            <a:ext cx="11091530" cy="5226341"/>
          </a:xfrm>
        </p:spPr>
        <p:txBody>
          <a:bodyPr numCol="2" spcCol="108000">
            <a:noAutofit/>
          </a:bodyPr>
          <a:lstStyle/>
          <a:p>
            <a:pPr marL="0" indent="0" algn="just">
              <a:buNone/>
            </a:pPr>
            <a:r>
              <a:rPr lang="pl-PL" sz="1000" b="1" dirty="0"/>
              <a:t>Art. 505</a:t>
            </a:r>
            <a:r>
              <a:rPr lang="pl-PL" sz="1000" b="1" baseline="30000" dirty="0"/>
              <a:t>21</a:t>
            </a:r>
            <a:r>
              <a:rPr lang="pl-PL" sz="1000" b="1" dirty="0"/>
              <a:t> [Zakres]</a:t>
            </a:r>
            <a:endParaRPr lang="pl-PL" sz="1000" dirty="0"/>
          </a:p>
          <a:p>
            <a:pPr marL="0" indent="0" algn="just">
              <a:buNone/>
            </a:pPr>
            <a:r>
              <a:rPr lang="pl-PL" sz="1000" dirty="0"/>
              <a:t>§ 1. Sąd rozpoznaje sprawę w europejskim postępowaniu w sprawie drobnych roszczeń, jeżeli są spełnione warunki określone w przepisach rozporządzenia (WE) nr 861/2007 Parlamentu Europejskiego i Rady z dnia 11 lipca 2007 r. ustanawiającego europejskie postępowanie w sprawie drobnych roszczeń (</a:t>
            </a:r>
            <a:r>
              <a:rPr lang="pl-PL" sz="1000" dirty="0" err="1"/>
              <a:t>Dz.Urz</a:t>
            </a:r>
            <a:r>
              <a:rPr lang="pl-PL" sz="1000" dirty="0"/>
              <a:t>. UE L 199 z 31.07.2007, str. 1, z </a:t>
            </a:r>
            <a:r>
              <a:rPr lang="pl-PL" sz="1000" dirty="0" err="1"/>
              <a:t>późn</a:t>
            </a:r>
            <a:r>
              <a:rPr lang="pl-PL" sz="1000" dirty="0"/>
              <a:t>. zm.), zwanego dalej ,,rozporządzeniem nr 861/2007''.</a:t>
            </a:r>
          </a:p>
          <a:p>
            <a:pPr marL="0" indent="0" algn="just">
              <a:buNone/>
            </a:pPr>
            <a:r>
              <a:rPr lang="pl-PL" sz="1000" dirty="0"/>
              <a:t>§ 2. W sprawie rozpoznawanej według przepisów niniejszego rozdziału nie stosuje się przepisów o innych postępowaniach odrębnych.</a:t>
            </a:r>
          </a:p>
          <a:p>
            <a:pPr marL="0" indent="0" algn="just">
              <a:buNone/>
            </a:pPr>
            <a:r>
              <a:rPr lang="pl-PL" sz="1000" b="1" dirty="0"/>
              <a:t>Artykuł 2. Zakres zastosowania. </a:t>
            </a:r>
            <a:endParaRPr lang="pl-PL" sz="1000" dirty="0"/>
          </a:p>
          <a:p>
            <a:pPr marL="0" indent="0" algn="just">
              <a:buNone/>
            </a:pPr>
            <a:r>
              <a:rPr lang="pl-PL" sz="1000" dirty="0"/>
              <a:t>1. Niniejsze rozporządzenie ma zastosowanie - w sprawach transgranicznych zgodnie z definicją zawartą w art. 3 - </a:t>
            </a:r>
            <a:r>
              <a:rPr lang="pl-PL" sz="1000" b="1" dirty="0"/>
              <a:t>do spraw cywilnych i handlowych bez względu na rodzaj sądu lub trybunału, w przypadku gdy wartość przedmiotu sporu, z wyłączeniem wszystkich odsetek, wydatków i kosztów, nie przekracza 5 000 EUR w momencie wpłynięcia formularza pozwu</a:t>
            </a:r>
            <a:r>
              <a:rPr lang="pl-PL" sz="1000" dirty="0"/>
              <a:t> do właściwego sądu lub trybunału. Niniejsze rozporządzenie nie ma zastosowania w szczególności do spraw podatkowych, celnych lub administracyjnych ani dotyczących odpowiedzialności państwa za działania i zaniechania w wykonywaniu władzy publicznej (»acta iure </a:t>
            </a:r>
            <a:r>
              <a:rPr lang="pl-PL" sz="1000" dirty="0" err="1"/>
              <a:t>imperii</a:t>
            </a:r>
            <a:r>
              <a:rPr lang="pl-PL" sz="1000" dirty="0"/>
              <a:t>«).</a:t>
            </a:r>
          </a:p>
          <a:p>
            <a:pPr marL="0" indent="0" algn="just">
              <a:buNone/>
            </a:pPr>
            <a:r>
              <a:rPr lang="pl-PL" sz="1000" dirty="0"/>
              <a:t>2. Niniejsze rozporządzenie nie ma zastosowania do spraw dotyczących:</a:t>
            </a:r>
          </a:p>
          <a:p>
            <a:pPr marL="0" indent="0" algn="just">
              <a:buNone/>
            </a:pPr>
            <a:r>
              <a:rPr lang="pl-PL" sz="1000" b="1" dirty="0"/>
              <a:t>a)</a:t>
            </a:r>
            <a:r>
              <a:rPr lang="pl-PL" sz="1000" dirty="0"/>
              <a:t> stanu cywilnego oraz zdolności prawnej i zdolności do czynności prawnych osób fizycznych;</a:t>
            </a:r>
          </a:p>
          <a:p>
            <a:pPr marL="0" indent="0" algn="just">
              <a:buNone/>
            </a:pPr>
            <a:r>
              <a:rPr lang="pl-PL" sz="1000" b="1" dirty="0"/>
              <a:t>b)</a:t>
            </a:r>
            <a:r>
              <a:rPr lang="pl-PL" sz="1000" dirty="0"/>
              <a:t> stosunków majątkowych wynikających z małżeństwa lub związku uznawanego na mocy przepisów mających zastosowanie do takiego związku za mający skutki porównywalne do skutków małżeństwa;</a:t>
            </a:r>
          </a:p>
          <a:p>
            <a:pPr marL="0" indent="0" algn="just">
              <a:buNone/>
            </a:pPr>
            <a:r>
              <a:rPr lang="pl-PL" sz="1000" b="1" dirty="0"/>
              <a:t>c)</a:t>
            </a:r>
            <a:r>
              <a:rPr lang="pl-PL" sz="1000" dirty="0"/>
              <a:t>obowiązków alimentacyjnych wynikających ze stosunku rodzinnego, pokrewieństwa, małżeństwa lub powinowactwa;</a:t>
            </a:r>
          </a:p>
          <a:p>
            <a:pPr marL="0" indent="0" algn="just">
              <a:buNone/>
            </a:pPr>
            <a:r>
              <a:rPr lang="pl-PL" sz="1000" b="1" dirty="0"/>
              <a:t>d)</a:t>
            </a:r>
            <a:r>
              <a:rPr lang="pl-PL" sz="1000" dirty="0"/>
              <a:t>testamentów i dziedziczenia, w tym obowiązków alimentacyjnych powstających w związku ze śmiercią;</a:t>
            </a:r>
          </a:p>
          <a:p>
            <a:pPr marL="0" indent="0" algn="just">
              <a:buNone/>
            </a:pPr>
            <a:r>
              <a:rPr lang="pl-PL" sz="1000" b="1" dirty="0"/>
              <a:t>e)</a:t>
            </a:r>
            <a:r>
              <a:rPr lang="pl-PL" sz="1000" dirty="0"/>
              <a:t>upadłości, układów i innych podobnych postępowań;</a:t>
            </a:r>
          </a:p>
          <a:p>
            <a:pPr marL="0" indent="0" algn="just">
              <a:buNone/>
            </a:pPr>
            <a:r>
              <a:rPr lang="pl-PL" sz="1000" b="1" dirty="0"/>
              <a:t>f)</a:t>
            </a:r>
            <a:r>
              <a:rPr lang="pl-PL" sz="1000" dirty="0"/>
              <a:t> ubezpieczeń społecznych;</a:t>
            </a:r>
          </a:p>
          <a:p>
            <a:pPr marL="0" indent="0" algn="just">
              <a:buNone/>
            </a:pPr>
            <a:r>
              <a:rPr lang="pl-PL" sz="1000" b="1" dirty="0"/>
              <a:t>g)</a:t>
            </a:r>
            <a:r>
              <a:rPr lang="pl-PL" sz="1000" dirty="0"/>
              <a:t>sądownictwa polubownego;</a:t>
            </a:r>
          </a:p>
          <a:p>
            <a:pPr marL="0" indent="0" algn="just">
              <a:buNone/>
            </a:pPr>
            <a:r>
              <a:rPr lang="pl-PL" sz="1000" b="1" dirty="0"/>
              <a:t>h)</a:t>
            </a:r>
            <a:r>
              <a:rPr lang="pl-PL" sz="1000" dirty="0"/>
              <a:t>prawa pracy;</a:t>
            </a:r>
          </a:p>
          <a:p>
            <a:pPr marL="0" indent="0" algn="just">
              <a:buNone/>
            </a:pPr>
            <a:r>
              <a:rPr lang="pl-PL" sz="1000" b="1" dirty="0"/>
              <a:t>i)</a:t>
            </a:r>
            <a:r>
              <a:rPr lang="pl-PL" sz="1000" dirty="0"/>
              <a:t> najmu lub dzierżawy nieruchomości, z wyłączeniem powództw dotyczących roszczeń pieniężnych; lub</a:t>
            </a:r>
          </a:p>
          <a:p>
            <a:pPr marL="0" indent="0" algn="just">
              <a:buNone/>
            </a:pPr>
            <a:r>
              <a:rPr lang="pl-PL" sz="1000" b="1" dirty="0"/>
              <a:t>j)</a:t>
            </a:r>
            <a:r>
              <a:rPr lang="pl-PL" sz="1000" dirty="0"/>
              <a:t> naruszenia prywatności i dóbr osobistych, w tym zniesławienia.</a:t>
            </a:r>
          </a:p>
          <a:p>
            <a:pPr marL="0" indent="0" algn="just">
              <a:buNone/>
            </a:pPr>
            <a:r>
              <a:rPr lang="pl-PL" sz="1000" b="1" dirty="0"/>
              <a:t>Artykuł 3. Sprawy transgraniczne.</a:t>
            </a:r>
            <a:endParaRPr lang="pl-PL" sz="1000" dirty="0"/>
          </a:p>
          <a:p>
            <a:pPr marL="0" indent="0" algn="just">
              <a:buNone/>
            </a:pPr>
            <a:r>
              <a:rPr lang="pl-PL" sz="1000" dirty="0"/>
              <a:t>1. Do celów niniejszego rozporządzenia przez sprawę transgraniczną rozumie się </a:t>
            </a:r>
            <a:r>
              <a:rPr lang="pl-PL" sz="1000" b="1" dirty="0"/>
              <a:t>sprawę, w której przynajmniej jedna ze stron ma miejsce zamieszkania lub miejsce zwykłego pobytu w państwie członkowskim innym niż państwo członkowskie</a:t>
            </a:r>
            <a:r>
              <a:rPr lang="pl-PL" sz="1000" dirty="0"/>
              <a:t> sądu lub trybunału rozpatrującego sprawę.</a:t>
            </a:r>
          </a:p>
          <a:p>
            <a:pPr marL="0" indent="0" algn="just">
              <a:buNone/>
            </a:pPr>
            <a:r>
              <a:rPr lang="pl-PL" sz="1000" dirty="0"/>
              <a:t>2. Miejsce zamieszkania ustala się zgodnie z art. 62 i 63 rozporządzenia Parlamentu Europejskiego i Rady (UE) nr 1215/2012.</a:t>
            </a:r>
          </a:p>
          <a:p>
            <a:pPr marL="0" indent="0" algn="just">
              <a:buNone/>
            </a:pPr>
            <a:r>
              <a:rPr lang="pl-PL" sz="1000" dirty="0"/>
              <a:t>3.Odpowiednim momentem dla rozstrzygnięcia, czy dana sprawa jest sprawą transgraniczną, jest </a:t>
            </a:r>
            <a:r>
              <a:rPr lang="pl-PL" sz="1000" b="1" dirty="0"/>
              <a:t>dzień wpłynięcia formularza pozwu </a:t>
            </a:r>
            <a:r>
              <a:rPr lang="pl-PL" sz="1000" dirty="0"/>
              <a:t>do właściwego sądu lub trybunału.</a:t>
            </a:r>
          </a:p>
          <a:p>
            <a:pPr marL="0" indent="0" algn="just">
              <a:buNone/>
            </a:pPr>
            <a:endParaRPr lang="pl-PL" sz="1000" dirty="0"/>
          </a:p>
        </p:txBody>
      </p:sp>
    </p:spTree>
    <p:extLst>
      <p:ext uri="{BB962C8B-B14F-4D97-AF65-F5344CB8AC3E}">
        <p14:creationId xmlns:p14="http://schemas.microsoft.com/office/powerpoint/2010/main" val="227189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Najważniejsze informacje</a:t>
            </a:r>
          </a:p>
        </p:txBody>
      </p:sp>
      <p:sp>
        <p:nvSpPr>
          <p:cNvPr id="3" name="Symbol zastępczy zawartości 2"/>
          <p:cNvSpPr>
            <a:spLocks noGrp="1"/>
          </p:cNvSpPr>
          <p:nvPr>
            <p:ph idx="1"/>
          </p:nvPr>
        </p:nvSpPr>
        <p:spPr>
          <a:xfrm>
            <a:off x="838200" y="1180214"/>
            <a:ext cx="11017102" cy="5560828"/>
          </a:xfrm>
        </p:spPr>
        <p:txBody>
          <a:bodyPr>
            <a:normAutofit fontScale="70000" lnSpcReduction="20000"/>
          </a:bodyPr>
          <a:lstStyle/>
          <a:p>
            <a:pPr algn="just"/>
            <a:r>
              <a:rPr lang="pl-PL" dirty="0"/>
              <a:t>Europejskie postępowanie w sprawie drobnych roszczeń jest postępowaniem pisemnym.</a:t>
            </a:r>
          </a:p>
          <a:p>
            <a:pPr algn="just"/>
            <a:r>
              <a:rPr lang="pl-PL" dirty="0"/>
              <a:t>Od pozwu w ramach tego postępowania w RP pobiera się opłatę stałą w wysokości 100 zł (art. 27b UKSC)</a:t>
            </a:r>
          </a:p>
          <a:p>
            <a:pPr algn="just"/>
            <a:r>
              <a:rPr lang="pl-PL" dirty="0"/>
              <a:t>Postępowanie formularzowe</a:t>
            </a:r>
          </a:p>
          <a:p>
            <a:pPr algn="just"/>
            <a:r>
              <a:rPr lang="pl-PL" dirty="0"/>
              <a:t>Do formularza powód dołącza dowody na poparcie swoich twierdzeń (w przypadku ENZ brak takiego wymogu)</a:t>
            </a:r>
          </a:p>
          <a:p>
            <a:pPr algn="just"/>
            <a:r>
              <a:rPr lang="pl-PL" dirty="0"/>
              <a:t>Sąd lub trybunał przeprowadza rozprawę tylko wtedy, jeżeli uzna, że wydanie orzeczenia nie jest możliwe na podstawie pisemnych dowodów lub jeżeli wnosi o to strona. Sąd lub trybunał może oddalić taki wniosek, jeżeli uzna, że w okolicznościach danej sprawy rozprawa nie jest konieczna do rzetelnego przeprowadzenia postępowania</a:t>
            </a:r>
          </a:p>
          <a:p>
            <a:pPr algn="just"/>
            <a:r>
              <a:rPr lang="pl-PL" dirty="0"/>
              <a:t>Odpis pozwu wraz ze stosownym formularzem doręcza się pozwanemu w terminie 14 dni od otrzymania prawidłowo złożonego pozwu. Pozwany powinien złożyć odpowiedź na pozew w ciągu 30 dni od daty otrzymania odpisu.</a:t>
            </a:r>
          </a:p>
          <a:p>
            <a:pPr algn="just"/>
            <a:r>
              <a:rPr lang="pl-PL" dirty="0"/>
              <a:t>W terminie 30 dni od otrzymania odpowiedzi na pozew sąd wydaje orzeczenie lub a) żąda od stron przedstawienia dalszych szczegółowych informacji dotyczących powództwa w określonym terminie nieprzekraczającym 30 dni; b) przeprowadza postępowanie dowodowe zgodnie z art. 9; lub c) wzywa strony na rozprawę, która ma odbyć się w terminie 30 dni od wezwania. Sąd lub trybunał wydaje orzeczenie w terminie 30 dni od dnia zamknięcia rozprawy albo od otrzymania wszystkich informacji niezbędnych do wydania orzeczenia.</a:t>
            </a:r>
          </a:p>
          <a:p>
            <a:pPr algn="just"/>
            <a:r>
              <a:rPr lang="pl-PL" dirty="0"/>
              <a:t>Świadek składa zeznanie na piśmie, jeżeli sąd tak postanowi. W takim przypadku świadek składa przyrzeczenie przez podpisanie tekstu przyrzeczenia. Świadek obowiązany jest złożyć tekst zeznania </a:t>
            </a:r>
            <a:br>
              <a:rPr lang="pl-PL" dirty="0"/>
            </a:br>
            <a:r>
              <a:rPr lang="pl-PL" dirty="0"/>
              <a:t>w sądzie w terminie wyznaczonym przez sąd.</a:t>
            </a:r>
          </a:p>
          <a:p>
            <a:pPr algn="just"/>
            <a:r>
              <a:rPr lang="pl-PL" dirty="0"/>
              <a:t>Przesłuchanie strony następuje na piśmie, jeżeli sąd tak postanowi. </a:t>
            </a:r>
          </a:p>
          <a:p>
            <a:pPr algn="just"/>
            <a:r>
              <a:rPr lang="pl-PL" dirty="0"/>
              <a:t>Stosuje się odpowiednio regulację dotyczącą apelacji w postępowaniu uproszczonym.</a:t>
            </a:r>
          </a:p>
          <a:p>
            <a:pPr algn="just"/>
            <a:r>
              <a:rPr lang="pl-PL" dirty="0"/>
              <a:t>Uchylając zaskarżony wyrok, sąd drugiej instancji przekazuje sprawę do rozpoznania z wyłączeniem przepisów o postępowaniach odrębnych.</a:t>
            </a:r>
          </a:p>
          <a:p>
            <a:pPr marL="0" indent="0" algn="just">
              <a:buNone/>
            </a:pPr>
            <a:endParaRPr lang="pl-PL" dirty="0"/>
          </a:p>
        </p:txBody>
      </p:sp>
    </p:spTree>
    <p:extLst>
      <p:ext uri="{BB962C8B-B14F-4D97-AF65-F5344CB8AC3E}">
        <p14:creationId xmlns:p14="http://schemas.microsoft.com/office/powerpoint/2010/main" val="158134641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108</TotalTime>
  <Words>3024</Words>
  <Application>Microsoft Office PowerPoint</Application>
  <PresentationFormat>Widescreen</PresentationFormat>
  <Paragraphs>144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Gill Sans MT</vt:lpstr>
      <vt:lpstr>Impact</vt:lpstr>
      <vt:lpstr>Badge</vt:lpstr>
      <vt:lpstr>EUROPEJSKIE POSTĘPOWANIAW SPRAWACH TRANSGRANICZNYCH</vt:lpstr>
      <vt:lpstr>PowerPoint Presentation</vt:lpstr>
      <vt:lpstr>EUROPEJSKIE POSTĘPOWANIE NAKAZOWE</vt:lpstr>
      <vt:lpstr>PowerPoint Presentation</vt:lpstr>
      <vt:lpstr>Wymogi pozwu enz</vt:lpstr>
      <vt:lpstr>PowerPoint Presentation</vt:lpstr>
      <vt:lpstr>PowerPoint Presentation</vt:lpstr>
      <vt:lpstr>EUROPEJSKIE POSTĘPOWANIE W SPRAWIE DROBNYCH ROSZCZEŃ</vt:lpstr>
      <vt:lpstr>Najważniejsze informacje</vt:lpstr>
      <vt:lpstr>O czym musimy pamiętać przy postępowaniach transgranicznych?</vt:lpstr>
      <vt:lpstr>KAZUS DO FORMULARZA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EUROPEJSKIE POSTĘPOWANIA TRANSGRANICZNE</dc:title>
  <dc:creator>Martyna Nowak</dc:creator>
  <cp:lastModifiedBy>Martyna Nowak</cp:lastModifiedBy>
  <cp:revision>13</cp:revision>
  <dcterms:created xsi:type="dcterms:W3CDTF">2021-03-22T15:00:17Z</dcterms:created>
  <dcterms:modified xsi:type="dcterms:W3CDTF">2021-03-30T08:19:58Z</dcterms:modified>
</cp:coreProperties>
</file>