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63" r:id="rId7"/>
    <p:sldId id="265" r:id="rId8"/>
    <p:sldId id="264" r:id="rId9"/>
    <p:sldId id="267" r:id="rId10"/>
    <p:sldId id="266" r:id="rId11"/>
    <p:sldId id="268" r:id="rId12"/>
    <p:sldId id="262" r:id="rId13"/>
    <p:sldId id="270" r:id="rId14"/>
    <p:sldId id="269" r:id="rId15"/>
    <p:sldId id="273" r:id="rId16"/>
    <p:sldId id="271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161734-E6BE-4E6F-9BE9-821BDDB7A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F0C461A-7D56-4289-980D-AB512A7DF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6E3E8A-72A3-46E3-8410-229458D9D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D296D5-393A-4BEA-8E99-BFC4AB88F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6A2123B-B1D4-43C3-8DF5-0F1DCEB6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674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7F50BE-773A-4DF8-9393-C6D378E9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DD1A564-77F4-458C-8657-1501BD3F7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B06B1E-950B-448B-B255-66C67F3B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FC5F06-28AA-4D0D-9AAD-8EAEB3A8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F99F2A-5E0C-47B5-962E-631F7CC09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11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62CD8DF-612B-4FE9-A792-0DCB26504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FF830F0-FF46-4A64-852F-077EC0036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2ED16E-9E46-4101-8A43-689F54325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C23A24-BC4A-4FE2-9C26-131F757CC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5EEFD3-D686-4E2B-A306-F6DAF7E1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23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E55068-DFBB-44EE-BA05-40FF7A43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63FECD-C1A4-445C-B5E1-39AB2E11A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C93806-25C7-4773-9C6D-878F9E695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14F6E2-61B4-4216-AD0B-801C88B2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68DC84-AB83-471E-ADC7-2B3FD18B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21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27FC1A-F527-4CA9-B54E-F1E930346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23E267-80DB-4366-A330-AB38C0383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C464AA-C1E3-4DE7-8C11-934E6C342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83CBF2-9FB5-4B94-88BC-CC49B767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916EF8-3261-4689-BA00-710EDBF0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731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E83EC6-213C-4E69-BFEF-78569B46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FBF9F-E95A-49BF-A9A2-60DF45F45C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6E4A1EC-BAC8-45DF-B839-9D76C1496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9BD581D-920E-4FC4-A1BC-384148B3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D1D347-884B-41E6-BFD7-CD9DE9D5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BE4AC46-6ADB-4245-88A3-EC46D0BE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46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E7CE6F-102E-4516-BC25-387A914CD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F32064-D16D-499E-AA50-FA2062AA7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9975FF2-5D4D-48E7-8850-A58836E58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C9C50AC-6D75-4EF3-A7C9-1F4DBA9AE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C6E19B0-6502-4EAA-B508-87BFF6571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AB29ABA-F86E-4F44-9EFD-49BEC599E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9F60678-E6CB-479E-8A59-82D854C1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4DFEE3A-79DE-44CB-9720-61B3A736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778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583734-E991-4A34-A442-1856DB7E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B114C11-E43E-4C31-9331-29258018A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201F4DE-ACA3-4AEE-B1F4-994FF13A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C4132B3-DF36-4B69-AF2D-E89C4D03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48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A5E702B-2564-44C7-A332-AA438BD7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251EB60-CC96-4DFB-9412-35DE9DDA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1D7BBFB-6741-40C7-9F14-083921AE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497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8CD1FB-B035-4165-92A4-530192DB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647270-5A40-41FE-98E9-8B9063628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AAB06B3-75F0-41A0-9D3B-22A4BED16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6885F60-9BC9-4358-B72F-825C4DA2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6ECC191-9C07-45CC-8977-E13676BBF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EAB43A-970C-4F50-98B0-D4B5D1AA5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44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4AAF22-E08F-48A1-89F2-E440AA41C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E8AA73C-DDCC-4A97-8C84-FC4228F153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02B75E1-D68C-495E-8DCE-A2DD28534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CDD281-6EE7-4768-A6D5-5AAF9937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0847EB1-5371-4692-9914-53632924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306F82C-BF20-4E55-B09D-9D75B6245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52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5A53414-88D1-4ED2-B35F-37FDCAAD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DDC7185-1227-4E9E-A23E-80D9F8F8F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C9D777-50CC-48EA-8068-0BE40FF1D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6C935-5391-4C27-9480-91823948C189}" type="datetimeFigureOut">
              <a:rPr lang="pl-PL" smtClean="0"/>
              <a:t>07.11.2021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D17F21-693B-4319-B014-B3A2A7631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2C691D-300D-4F1F-959F-101E7ECE45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AA69-276D-41BB-A534-F9A5F7E56C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41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ECB9C6-2258-426D-9324-10D80DEE55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Ochrona prawna jednostki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4DA3819-A605-4342-AD8A-EE1D59EB5B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3795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Wyrok dotyczący aktu normatywnego wydanego przez organ gminy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 sprawach skargi na akty normatywne organów gminy stosuje się odpowiednio przepisy prawa regulujące ograniczenia dot. stwierdzenia nieważności tego aktu normatywnego (art. 101 ust. 4 w zw. z art. 94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1. Nie stwierdza się nieważności uchwały lub zarządzenia organu gminy po upływie jednego roku od dnia ich podjęcia, chyba że uchybiono obowiązkowi przedłożenia uchwały lub zarządzenia w terminie określonym w art. 90 ust. 1, albo jeżeli są one aktem prawa miejscowego.</a:t>
            </a:r>
          </a:p>
          <a:p>
            <a:pPr marL="0" indent="0">
              <a:buNone/>
            </a:pPr>
            <a:r>
              <a:rPr lang="pl-PL" dirty="0"/>
              <a:t>2. Jeżeli nie stwierdzono nieważności uchwały lub zarządzenia z powodu upływu terminu określonego w ust. 1, a istnieją przesłanki stwierdzenia nieważności, sąd administracyjny orzeka o ich niezgodności z prawem. Uchwała lub zarządzenie tracą moc prawną z dniem orzeczenia o ich niezgodności z prawem. Przepisy KPA co do skutków takiego orzeczenia stosuje się odpowiednio.</a:t>
            </a:r>
          </a:p>
          <a:p>
            <a:pPr marL="0" indent="0">
              <a:buNone/>
            </a:pPr>
            <a:r>
              <a:rPr lang="pl-PL" dirty="0"/>
              <a:t>(art. 94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960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Wyrok dotyczący aktu normatywnego wydanego przez organ powiatu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Nie stwierdza się nieważności uchwały organu powiatu po upływie 1 roku od dnia jej podjęcia, chyba że uchybiono obowiązkowi przedłożenia uchwały w terminie, o którym mowa w art. 78 ust. 1 </a:t>
            </a:r>
            <a:r>
              <a:rPr lang="pl-PL" dirty="0" err="1"/>
              <a:t>usp</a:t>
            </a:r>
            <a:r>
              <a:rPr lang="pl-PL" dirty="0"/>
              <a:t>, albo jeżeli uchwała jest aktem prawa miejscowego.</a:t>
            </a:r>
          </a:p>
          <a:p>
            <a:pPr marL="0" indent="0">
              <a:buNone/>
            </a:pPr>
            <a:r>
              <a:rPr lang="pl-PL" dirty="0"/>
              <a:t>Jeżeli nie stwierdzono nieważności uchwały z powodu upływu terminu określonego w art. 82 ust. 1 </a:t>
            </a:r>
            <a:r>
              <a:rPr lang="pl-PL" dirty="0" err="1"/>
              <a:t>usp</a:t>
            </a:r>
            <a:r>
              <a:rPr lang="pl-PL" dirty="0"/>
              <a:t>, a istnieją przesłanki stwierdzenia nieważności, sąd administracyjny orzeka o niezgodności uchwały z prawem. Uchwała taka traci moc prawną z dniem orzeczenia o jej niezgodności z prawem. Przepisy KPA co do skutków takiego orzeczenia stosuje się odpowiednio.</a:t>
            </a:r>
          </a:p>
          <a:p>
            <a:pPr marL="0" indent="0">
              <a:buNone/>
            </a:pPr>
            <a:r>
              <a:rPr lang="pl-PL" dirty="0"/>
              <a:t>(art. 82 </a:t>
            </a:r>
            <a:r>
              <a:rPr lang="pl-PL" dirty="0" err="1"/>
              <a:t>usp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3308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Wyrok dotyczący aktu normatywnego wydanego przez organ województwa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Nie stwierdza się nieważności uchwały organu samorządu województwa po upływie jednego roku od dnia jej podjęcia, chyba że uchybiono obowiązkowi przedłożenia uchwały w terminie określonym w art. 81 </a:t>
            </a:r>
            <a:r>
              <a:rPr lang="pl-PL" dirty="0" err="1"/>
              <a:t>usw</a:t>
            </a:r>
            <a:r>
              <a:rPr lang="pl-PL" dirty="0"/>
              <a:t>, albo jeżeli uchwała jest aktem prawa miejscowego.</a:t>
            </a:r>
          </a:p>
          <a:p>
            <a:pPr marL="0" indent="0">
              <a:buNone/>
            </a:pPr>
            <a:r>
              <a:rPr lang="pl-PL" dirty="0"/>
              <a:t>Jeżeli nie stwierdzono nieważności uchwały z powodu upływu terminu określonego w art. 83 ust. 1 </a:t>
            </a:r>
            <a:r>
              <a:rPr lang="pl-PL" dirty="0" err="1"/>
              <a:t>usw</a:t>
            </a:r>
            <a:r>
              <a:rPr lang="pl-PL" dirty="0"/>
              <a:t>, a istnieją przesłanki stwierdzenia nieważności, sąd administracyjny orzeka o niezgodności uchwały z prawem. Uchwała taka traci moc prawną z dniem orzeczenia o jej niezgodności z prawem. Przepisy KPA co do skutków takiego orzeczenia stosuje się odpowiednio.</a:t>
            </a:r>
          </a:p>
          <a:p>
            <a:pPr marL="0" indent="0">
              <a:buNone/>
            </a:pPr>
            <a:r>
              <a:rPr lang="pl-PL" dirty="0"/>
              <a:t>(art. 83 </a:t>
            </a:r>
            <a:r>
              <a:rPr lang="pl-PL" dirty="0" err="1"/>
              <a:t>usw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8287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Ogłoszenie wyroku dotyczącego aktów prawa miejscowego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wojewódzkim dzienniku urzędowym ogłasza się:</a:t>
            </a:r>
          </a:p>
          <a:p>
            <a:pPr marL="0" indent="0">
              <a:buNone/>
            </a:pPr>
            <a:r>
              <a:rPr lang="pl-PL" dirty="0"/>
              <a:t>- wyroki sądu administracyjnego uwzględniające skargi na akty prawa miejscowego stanowionego przez: wojewodę i organy administracji niezespolonej, organ samorządu województwa, organ powiatu i organ gminy;</a:t>
            </a:r>
          </a:p>
          <a:p>
            <a:pPr marL="0" indent="0">
              <a:buNone/>
            </a:pPr>
            <a:r>
              <a:rPr lang="pl-PL" dirty="0"/>
              <a:t>(art. 13 pkt. 5 </a:t>
            </a:r>
            <a:r>
              <a:rPr lang="pl-PL" dirty="0" err="1"/>
              <a:t>uoan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2192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Ogłoszenie wyroku dotyczącego aktów prawa miejscowego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Podstawą do ogłoszenia orzeczenia jest jego odpis w formie dokumentu elektronicznego, który w swojej treści zawiera poświadczenie zgodności z oryginałem oraz jest opatrzony przez osobę upoważnioną do sporządzenia odpisu orzeczenia kwalifikowanym podpisem elektronicznym, a także odpis tego orzeczenia w postaci papierowej.</a:t>
            </a:r>
          </a:p>
          <a:p>
            <a:pPr marL="0" indent="0">
              <a:buNone/>
            </a:pPr>
            <a:r>
              <a:rPr lang="pl-PL" dirty="0"/>
              <a:t>W przypadku orzeczenia poświadczenie zgodności z oryginałem, o którym mowa w ust. 4, obejmuje także oznaczenie organu oraz imiona i nazwiska członków składu orzekającego, który wydał i podpisał orzeczenie, a także wzmiankę o zgłoszeniu przez danego sędziego zdania odrębnego, w przypadku jego zgłoszenia.</a:t>
            </a:r>
          </a:p>
          <a:p>
            <a:pPr marL="0" indent="0">
              <a:buNone/>
            </a:pPr>
            <a:r>
              <a:rPr lang="pl-PL" dirty="0"/>
              <a:t>(art. 15 ust. 4-5 </a:t>
            </a:r>
            <a:r>
              <a:rPr lang="pl-PL" dirty="0" err="1"/>
              <a:t>uoan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1797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Skarga na bezczynność organu </a:t>
            </a:r>
            <a:r>
              <a:rPr lang="pl-PL" b="1" dirty="0" err="1"/>
              <a:t>jst</a:t>
            </a:r>
            <a:r>
              <a:rPr lang="pl-PL" b="1" dirty="0"/>
              <a:t>.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Przepisy dotyczące skargi na akt normatywny organu </a:t>
            </a:r>
            <a:r>
              <a:rPr lang="pl-PL" dirty="0" err="1"/>
              <a:t>jst</a:t>
            </a:r>
            <a:r>
              <a:rPr lang="pl-PL" dirty="0"/>
              <a:t> stosuje się odpowiednio, gdy organ gminy nie wykonuje czynności nakazanych prawem.</a:t>
            </a:r>
          </a:p>
          <a:p>
            <a:pPr marL="0" indent="0">
              <a:buNone/>
            </a:pPr>
            <a:r>
              <a:rPr lang="pl-PL" dirty="0"/>
              <a:t>W tych przypadkach sąd administracyjny może nakazać organowi nadzoru wykonanie niezbędnych czynności na rzecz skarżącego, na koszt i ryzyko gminy.</a:t>
            </a:r>
          </a:p>
          <a:p>
            <a:pPr marL="0" indent="0">
              <a:buNone/>
            </a:pPr>
            <a:r>
              <a:rPr lang="en-GB" dirty="0"/>
              <a:t>(art. 101a </a:t>
            </a:r>
            <a:r>
              <a:rPr lang="en-GB" dirty="0" err="1"/>
              <a:t>usg</a:t>
            </a:r>
            <a:r>
              <a:rPr lang="en-GB" dirty="0"/>
              <a:t>)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(art. 88 </a:t>
            </a:r>
            <a:r>
              <a:rPr lang="en-GB" dirty="0" err="1"/>
              <a:t>usp</a:t>
            </a:r>
            <a:r>
              <a:rPr lang="en-GB" dirty="0"/>
              <a:t>)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91 </a:t>
            </a:r>
            <a:r>
              <a:rPr lang="pl-PL" dirty="0" err="1"/>
              <a:t>usp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3615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Skarga na czynności prawne lub faktyczne naruszające prawa osób trzecich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Przepisy dotyczące skargi na akt normatywny organu </a:t>
            </a:r>
            <a:r>
              <a:rPr lang="pl-PL" dirty="0" err="1"/>
              <a:t>jst</a:t>
            </a:r>
            <a:r>
              <a:rPr lang="pl-PL" dirty="0"/>
              <a:t> stosuje się odpowiednio, gdy organ gminy podejmuje czynności prawne lub faktyczne narusza prawa osób trzecich.</a:t>
            </a:r>
          </a:p>
          <a:p>
            <a:pPr marL="0" indent="0">
              <a:buNone/>
            </a:pPr>
            <a:r>
              <a:rPr lang="pl-PL" dirty="0"/>
              <a:t>W tych przypadkach sąd administracyjny może nakazać organowi nadzoru wykonanie niezbędnych czynności na rzecz skarżącego, na koszt i ryzyko gminy.</a:t>
            </a:r>
          </a:p>
          <a:p>
            <a:pPr marL="0" indent="0">
              <a:buNone/>
            </a:pPr>
            <a:r>
              <a:rPr lang="pl-PL" dirty="0"/>
              <a:t>(</a:t>
            </a:r>
            <a:r>
              <a:rPr lang="en-GB" dirty="0"/>
              <a:t>art. 101a </a:t>
            </a:r>
            <a:r>
              <a:rPr lang="en-GB" dirty="0" err="1"/>
              <a:t>usg</a:t>
            </a:r>
            <a:r>
              <a:rPr lang="en-GB" dirty="0"/>
              <a:t>)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(art. 88 </a:t>
            </a:r>
            <a:r>
              <a:rPr lang="en-GB" dirty="0" err="1"/>
              <a:t>usp</a:t>
            </a:r>
            <a:r>
              <a:rPr lang="en-GB" dirty="0"/>
              <a:t>)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91 </a:t>
            </a:r>
            <a:r>
              <a:rPr lang="pl-PL" dirty="0" err="1"/>
              <a:t>usp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031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dirty="0"/>
          </a:p>
          <a:p>
            <a:pPr marL="0" indent="0" algn="ctr">
              <a:buNone/>
            </a:pPr>
            <a:r>
              <a:rPr lang="pl-PL" sz="6000" b="1" dirty="0"/>
              <a:t>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298394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Skarga na akt normatywny wydany przez organ jednostki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Każdy, czyj interes prawny lub uprawnienie zostały naruszone uchwałą lub zarządzeniem, podjętymi przez organ gminy w sprawie z zakresu administracji publicznej, może zaskarżyć uchwałę lub zarządzenie do sądu administracyjnego. (art. 101 ust. 1 </a:t>
            </a:r>
            <a:r>
              <a:rPr lang="pl-PL" dirty="0" err="1"/>
              <a:t>usg</a:t>
            </a:r>
            <a:r>
              <a:rPr lang="pl-PL" dirty="0"/>
              <a:t>)  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Każdy, czyj interes prawny lub uprawnienie zostały naruszone uchwałą podjętą przez organ powiatu w sprawie z zakresu administracji publicznej, może zaskarżyć uchwałę do sądu administracyjnego. (art. 87 ust. 1 </a:t>
            </a:r>
            <a:r>
              <a:rPr lang="pl-PL" dirty="0" err="1"/>
              <a:t>usp</a:t>
            </a:r>
            <a:r>
              <a:rPr lang="pl-PL" dirty="0"/>
              <a:t>)  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Każdy, czyj interes prawny lub uprawnienie zostały naruszone przepisem aktu prawa miejscowego, wydanym w sprawie z zakresu administracji publicznej, może zaskarżyć przepis do sądu administracyjnego. (art. 90 ust. 1 </a:t>
            </a:r>
            <a:r>
              <a:rPr lang="pl-PL" dirty="0" err="1"/>
              <a:t>usw</a:t>
            </a:r>
            <a:r>
              <a:rPr lang="pl-PL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72233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Skarga na akt normatywny wydany przez organ jednostki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Przepisu dot. skargi na akt normatywny wydany przez organ </a:t>
            </a:r>
            <a:r>
              <a:rPr lang="pl-PL" dirty="0" err="1"/>
              <a:t>jst</a:t>
            </a:r>
            <a:r>
              <a:rPr lang="pl-PL" dirty="0"/>
              <a:t>, nie stosuje się, jeżeli w sprawie orzekał już sąd administracyjny i skargę oddalił.</a:t>
            </a:r>
          </a:p>
          <a:p>
            <a:pPr marL="0" indent="0">
              <a:buNone/>
            </a:pPr>
            <a:r>
              <a:rPr lang="pl-PL" dirty="0"/>
              <a:t>(art. 101 ust. 2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r>
              <a:rPr lang="pl-PL" dirty="0"/>
              <a:t>(art. 87 ust. 2 </a:t>
            </a:r>
            <a:r>
              <a:rPr lang="pl-PL" dirty="0" err="1"/>
              <a:t>usp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(art. 90 ust. 2 </a:t>
            </a:r>
            <a:r>
              <a:rPr lang="pl-PL" dirty="0" err="1"/>
              <a:t>usw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905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Skarga na akt normatywny wydany przez organ jednostki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Skargę na akt normatywny wydany przez organ </a:t>
            </a:r>
            <a:r>
              <a:rPr lang="pl-PL" dirty="0" err="1"/>
              <a:t>jst</a:t>
            </a:r>
            <a:r>
              <a:rPr lang="pl-PL" dirty="0"/>
              <a:t> można wnieść do sądu administracyjnego w imieniu własnym lub reprezentując grupę mieszkańców gminy, którzy na to wyrażą pisemną zgodę.</a:t>
            </a:r>
          </a:p>
          <a:p>
            <a:pPr marL="0" indent="0">
              <a:buNone/>
            </a:pPr>
            <a:r>
              <a:rPr lang="pl-PL" dirty="0"/>
              <a:t>(art. 101 ust. 2a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r>
              <a:rPr lang="pl-PL" dirty="0"/>
              <a:t>(art. 87 ust. 3 </a:t>
            </a:r>
            <a:r>
              <a:rPr lang="pl-PL" dirty="0" err="1"/>
              <a:t>usp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2174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Skarga na akt normatywny wydany przez organ jednostki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Sądy administracyjne sprawują kontrolę działalności administracji publicznej i stosują środki określone w ustawie.</a:t>
            </a:r>
          </a:p>
          <a:p>
            <a:pPr marL="0" indent="0">
              <a:buNone/>
            </a:pPr>
            <a:r>
              <a:rPr lang="pl-PL" dirty="0"/>
              <a:t>Kontrola działalności administracji publicznej przez sądy administracyjne obejmuje orzekanie w sprawach skarg na:</a:t>
            </a:r>
          </a:p>
          <a:p>
            <a:pPr marL="0" indent="0">
              <a:buNone/>
            </a:pPr>
            <a:r>
              <a:rPr lang="pl-PL" dirty="0"/>
              <a:t>- akty prawa miejscowego organów jednostek samorządu terytorialnego i terenowych organów administracji rządowej;</a:t>
            </a:r>
          </a:p>
          <a:p>
            <a:pPr marL="0" indent="0">
              <a:buNone/>
            </a:pPr>
            <a:r>
              <a:rPr lang="pl-PL" dirty="0"/>
              <a:t>- akty organów jednostek samorządu terytorialnego i ich związków, inne niż określone w poprzednim punkcie, podejmowane w sprawach z zakresu administracji publicznej;</a:t>
            </a:r>
          </a:p>
          <a:p>
            <a:pPr marL="0" indent="0">
              <a:buNone/>
            </a:pPr>
            <a:r>
              <a:rPr lang="pl-PL" dirty="0"/>
              <a:t>(art. 3 § 1 oraz § 2 pkt. 5 oraz 6 </a:t>
            </a:r>
            <a:r>
              <a:rPr lang="pl-PL" dirty="0" err="1"/>
              <a:t>ppsa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96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Odrzucenie skargi na akt normatywny wydany przez organ </a:t>
            </a:r>
            <a:r>
              <a:rPr lang="pl-PL" b="1" dirty="0" err="1"/>
              <a:t>jst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Sąd odrzuca skargę jeżeli interes prawny lub uprawnienie wnoszącego skargę na akt normatywny wydany przez organ </a:t>
            </a:r>
            <a:r>
              <a:rPr lang="pl-PL" dirty="0" err="1"/>
              <a:t>jst</a:t>
            </a:r>
            <a:r>
              <a:rPr lang="pl-PL" dirty="0"/>
              <a:t> nie zostały naruszone stosownie do wymagań przepisu szczególnego</a:t>
            </a:r>
          </a:p>
          <a:p>
            <a:pPr marL="0" indent="0">
              <a:buNone/>
            </a:pPr>
            <a:r>
              <a:rPr lang="pl-PL" dirty="0"/>
              <a:t>(art. 58 § 1 pkt. 5a w zw. z art. 3 § 2 pkt 5 i 6 </a:t>
            </a:r>
            <a:r>
              <a:rPr lang="pl-PL" dirty="0" err="1"/>
              <a:t>ppsa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628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Wstrzymanie wykonania zaskarżonego aktu normatywnego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Wniesienie skargi nie wstrzymuje wykonania aktu lub czynności.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razie wniesienia skargi na uchwały organów jednostek samorządu terytorialnego i ich związków oraz na akty terenowych organów administracji rządowej - właściwy organ może, z urzędu lub na wniosek skarżącego, wstrzymać wykonanie uchwały lub aktu w całości lub w części, z wyjątkiem przepisów prawa miejscowego, które weszły w życie.</a:t>
            </a:r>
          </a:p>
          <a:p>
            <a:pPr marL="0" indent="0">
              <a:buNone/>
            </a:pPr>
            <a:r>
              <a:rPr lang="pl-PL" dirty="0"/>
              <a:t>(art. 61 § 1 oraz art. 61 § 1 pkt. 3 </a:t>
            </a:r>
            <a:r>
              <a:rPr lang="pl-PL" dirty="0" err="1"/>
              <a:t>ppsa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520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Wstrzymanie wykonania zaskarżonego aktu normatywnego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Po przekazaniu sądowi skargi sąd może na wniosek skarżącego wydać postanowienie o wstrzymaniu wykonania w całości lub w części aktu lub czynności, o których mowa w art. 61 § 1 </a:t>
            </a:r>
            <a:r>
              <a:rPr lang="pl-PL" dirty="0" err="1"/>
              <a:t>ppsa</a:t>
            </a:r>
            <a:r>
              <a:rPr lang="pl-PL" dirty="0"/>
              <a:t>, jeżeli zachodzi niebezpieczeństwo wyrządzenia znacznej szkody lub spowodowania trudnych do odwrócenia skutków, z wyjątkiem przepisów prawa miejscowego, które weszły w życie, chyba że ustawa szczególna wyłącza wstrzymanie ich wykonania. </a:t>
            </a:r>
          </a:p>
          <a:p>
            <a:pPr marL="0" indent="0">
              <a:buNone/>
            </a:pPr>
            <a:r>
              <a:rPr lang="pl-PL" dirty="0"/>
              <a:t>Odmowa wstrzymania wykonania aktu lub czynności przez organ nie pozbawia skarżącego złożenia wniosku do sądu. </a:t>
            </a:r>
          </a:p>
          <a:p>
            <a:pPr marL="0" indent="0">
              <a:buNone/>
            </a:pPr>
            <a:r>
              <a:rPr lang="pl-PL" dirty="0"/>
              <a:t>Dotyczy to także aktów wydanych lub podjętych we wszystkich postępowaniach prowadzonych w granicach tej samej sprawy.</a:t>
            </a:r>
          </a:p>
          <a:p>
            <a:pPr marL="0" indent="0">
              <a:buNone/>
            </a:pPr>
            <a:r>
              <a:rPr lang="pl-PL" dirty="0"/>
              <a:t>(art. 61 § 3 </a:t>
            </a:r>
            <a:r>
              <a:rPr lang="pl-PL" dirty="0" err="1"/>
              <a:t>ppsa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473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CE7929-EB2D-4345-B046-B1225A2E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Wyrok dotyczący aktu normatywnego wydanego przez organ gminy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C5888-2FBD-4B26-8DD8-16FDE6BF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Sąd uwzględniając skargę na uchwałę lub akt, o których mowa w art. 3 § 2 pkt 5 i 6 </a:t>
            </a:r>
            <a:r>
              <a:rPr lang="pl-PL" dirty="0" err="1"/>
              <a:t>ppsa</a:t>
            </a:r>
            <a:r>
              <a:rPr lang="pl-PL" dirty="0"/>
              <a:t>, stwierdza nieważność tej uchwały lub aktu w całości lub w części albo stwierdza, że zostały wydane z naruszeniem prawa, jeżeli przepis szczególny wyłącza stwierdzenie ich nieważności.</a:t>
            </a:r>
          </a:p>
          <a:p>
            <a:pPr marL="0" indent="0">
              <a:buNone/>
            </a:pPr>
            <a:r>
              <a:rPr lang="pl-PL" dirty="0"/>
              <a:t>Rozstrzygnięcia w sprawach indywidualnych, wydane na podstawie uchwały lub aktu, o których mowa w art. 147 § 1 </a:t>
            </a:r>
            <a:r>
              <a:rPr lang="pl-PL" dirty="0" err="1"/>
              <a:t>ppsa</a:t>
            </a:r>
            <a:r>
              <a:rPr lang="pl-PL" dirty="0"/>
              <a:t>, podlegają wzruszeniu w trybie określonym w postępowaniu administracyjnym albo w postępowaniu szczególnym.</a:t>
            </a:r>
          </a:p>
          <a:p>
            <a:pPr marL="0" indent="0">
              <a:buNone/>
            </a:pPr>
            <a:r>
              <a:rPr lang="pl-PL" dirty="0"/>
              <a:t>(art. 147 </a:t>
            </a:r>
            <a:r>
              <a:rPr lang="pl-PL" dirty="0" err="1"/>
              <a:t>ppsa</a:t>
            </a:r>
            <a:r>
              <a:rPr lang="pl-PL" dirty="0"/>
              <a:t>) </a:t>
            </a:r>
          </a:p>
          <a:p>
            <a:pPr marL="0" indent="0">
              <a:buNone/>
            </a:pPr>
            <a:r>
              <a:rPr lang="pl-PL" dirty="0"/>
              <a:t>Przepis szczególny wobec art. 147 § 2 </a:t>
            </a:r>
            <a:r>
              <a:rPr lang="pl-PL" dirty="0" err="1"/>
              <a:t>ppsa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dirty="0"/>
              <a:t>Utrata mocy obowiązującej miejscowego planu zagospodarowania przestrzennego nie powoduje wygaśnięcia decyzji administracyjnych wydanych na podstawie tego planu, z zastrzeżeniem art. 65 ust. 1 pkt 2 i ust. 2 </a:t>
            </a:r>
            <a:r>
              <a:rPr lang="pl-PL" dirty="0" err="1"/>
              <a:t>upzp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34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7186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1457</Words>
  <Application>Microsoft Office PowerPoint</Application>
  <PresentationFormat>Panoramiczny</PresentationFormat>
  <Paragraphs>78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Motyw pakietu Office</vt:lpstr>
      <vt:lpstr>Ochrona prawna jednostki </vt:lpstr>
      <vt:lpstr>Skarga na akt normatywny wydany przez organ jednostki samorządu terytorialnego </vt:lpstr>
      <vt:lpstr>Skarga na akt normatywny wydany przez organ jednostki samorządu terytorialnego </vt:lpstr>
      <vt:lpstr>Skarga na akt normatywny wydany przez organ jednostki samorządu terytorialnego </vt:lpstr>
      <vt:lpstr>Skarga na akt normatywny wydany przez organ jednostki samorządu terytorialnego </vt:lpstr>
      <vt:lpstr>Odrzucenie skargi na akt normatywny wydany przez organ jst</vt:lpstr>
      <vt:lpstr>Wstrzymanie wykonania zaskarżonego aktu normatywnego</vt:lpstr>
      <vt:lpstr>Wstrzymanie wykonania zaskarżonego aktu normatywnego</vt:lpstr>
      <vt:lpstr>Wyrok dotyczący aktu normatywnego wydanego przez organ gminy</vt:lpstr>
      <vt:lpstr>Wyrok dotyczący aktu normatywnego wydanego przez organ gminy</vt:lpstr>
      <vt:lpstr>Wyrok dotyczący aktu normatywnego wydanego przez organ powiatu</vt:lpstr>
      <vt:lpstr>Wyrok dotyczący aktu normatywnego wydanego przez organ województwa</vt:lpstr>
      <vt:lpstr>Ogłoszenie wyroku dotyczącego aktów prawa miejscowego</vt:lpstr>
      <vt:lpstr>Ogłoszenie wyroku dotyczącego aktów prawa miejscowego</vt:lpstr>
      <vt:lpstr>Skarga na bezczynność organu jst.</vt:lpstr>
      <vt:lpstr>Skarga na czynności prawne lub faktyczne naruszające prawa osób trzecich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prawna jednostki </dc:title>
  <dc:creator>Maciej Błażewski</dc:creator>
  <cp:lastModifiedBy>Maciej Błażewski</cp:lastModifiedBy>
  <cp:revision>2</cp:revision>
  <dcterms:created xsi:type="dcterms:W3CDTF">2021-11-07T18:55:16Z</dcterms:created>
  <dcterms:modified xsi:type="dcterms:W3CDTF">2021-11-07T19:06:02Z</dcterms:modified>
</cp:coreProperties>
</file>