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80" r:id="rId3"/>
    <p:sldId id="281" r:id="rId4"/>
    <p:sldId id="282" r:id="rId5"/>
    <p:sldId id="283" r:id="rId6"/>
    <p:sldId id="284" r:id="rId7"/>
    <p:sldId id="285" r:id="rId8"/>
    <p:sldId id="286" r:id="rId9"/>
    <p:sldId id="258" r:id="rId10"/>
    <p:sldId id="259" r:id="rId11"/>
    <p:sldId id="260" r:id="rId12"/>
    <p:sldId id="261" r:id="rId13"/>
    <p:sldId id="262" r:id="rId14"/>
    <p:sldId id="263" r:id="rId15"/>
    <p:sldId id="264" r:id="rId16"/>
    <p:sldId id="265" r:id="rId17"/>
    <p:sldId id="267" r:id="rId18"/>
    <p:sldId id="288" r:id="rId19"/>
    <p:sldId id="290" r:id="rId20"/>
    <p:sldId id="269" r:id="rId21"/>
    <p:sldId id="270" r:id="rId22"/>
    <p:sldId id="272" r:id="rId23"/>
    <p:sldId id="271" r:id="rId24"/>
    <p:sldId id="273" r:id="rId25"/>
    <p:sldId id="274" r:id="rId26"/>
    <p:sldId id="289" r:id="rId27"/>
    <p:sldId id="275" r:id="rId28"/>
    <p:sldId id="276" r:id="rId29"/>
    <p:sldId id="277" r:id="rId30"/>
    <p:sldId id="278" r:id="rId31"/>
    <p:sldId id="279" r:id="rId32"/>
    <p:sldId id="287" r:id="rId3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Styl pośredni 2 — Ak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Styl pośredni 2 — Ak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Styl pośredni 2 — Ak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0" d="100"/>
          <a:sy n="60" d="100"/>
        </p:scale>
        <p:origin x="1388" y="4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2FBD83D-AD16-46DE-AEC3-80B856EAC80B}" type="doc">
      <dgm:prSet loTypeId="urn:microsoft.com/office/officeart/2005/8/layout/default" loCatId="list" qsTypeId="urn:microsoft.com/office/officeart/2005/8/quickstyle/simple1" qsCatId="simple" csTypeId="urn:microsoft.com/office/officeart/2005/8/colors/colorful1" csCatId="colorful" phldr="1"/>
      <dgm:spPr/>
      <dgm:t>
        <a:bodyPr/>
        <a:lstStyle/>
        <a:p>
          <a:endParaRPr lang="pl-PL"/>
        </a:p>
      </dgm:t>
    </dgm:pt>
    <dgm:pt modelId="{A10BAE81-32F0-4BDA-992A-C5BB6F218948}">
      <dgm:prSet phldrT="[Text]"/>
      <dgm:spPr/>
      <dgm:t>
        <a:bodyPr/>
        <a:lstStyle/>
        <a:p>
          <a:r>
            <a:rPr lang="pl-PL" dirty="0"/>
            <a:t>O unieważnienie małżeństwa</a:t>
          </a:r>
        </a:p>
      </dgm:t>
    </dgm:pt>
    <dgm:pt modelId="{B10568E1-F54D-432D-9058-EE322D914EEE}" type="parTrans" cxnId="{F0EC0D3A-447A-467E-874A-BF8F094369F6}">
      <dgm:prSet/>
      <dgm:spPr/>
      <dgm:t>
        <a:bodyPr/>
        <a:lstStyle/>
        <a:p>
          <a:endParaRPr lang="pl-PL"/>
        </a:p>
      </dgm:t>
    </dgm:pt>
    <dgm:pt modelId="{5EEDDFD6-FB6D-4FD0-ABD1-43127E716901}" type="sibTrans" cxnId="{F0EC0D3A-447A-467E-874A-BF8F094369F6}">
      <dgm:prSet/>
      <dgm:spPr/>
      <dgm:t>
        <a:bodyPr/>
        <a:lstStyle/>
        <a:p>
          <a:endParaRPr lang="pl-PL"/>
        </a:p>
      </dgm:t>
    </dgm:pt>
    <dgm:pt modelId="{731A7843-A726-4B4F-A002-EB695778AFA0}">
      <dgm:prSet phldrT="[Text]"/>
      <dgm:spPr/>
      <dgm:t>
        <a:bodyPr/>
        <a:lstStyle/>
        <a:p>
          <a:r>
            <a:rPr lang="pl-PL" dirty="0"/>
            <a:t>O ustalenie nieistnienia małżeństwa</a:t>
          </a:r>
        </a:p>
      </dgm:t>
    </dgm:pt>
    <dgm:pt modelId="{20E116C6-3C58-4F4D-87ED-D17D735EE1AC}" type="parTrans" cxnId="{7157CE54-9667-46CA-8A1B-CCC22F8741D2}">
      <dgm:prSet/>
      <dgm:spPr/>
      <dgm:t>
        <a:bodyPr/>
        <a:lstStyle/>
        <a:p>
          <a:endParaRPr lang="pl-PL"/>
        </a:p>
      </dgm:t>
    </dgm:pt>
    <dgm:pt modelId="{B9709B07-622A-402E-AD26-23907AB973F8}" type="sibTrans" cxnId="{7157CE54-9667-46CA-8A1B-CCC22F8741D2}">
      <dgm:prSet/>
      <dgm:spPr/>
      <dgm:t>
        <a:bodyPr/>
        <a:lstStyle/>
        <a:p>
          <a:endParaRPr lang="pl-PL"/>
        </a:p>
      </dgm:t>
    </dgm:pt>
    <dgm:pt modelId="{F1CDA0AA-8361-4196-B847-DBE805F50630}">
      <dgm:prSet phldrT="[Text]"/>
      <dgm:spPr/>
      <dgm:t>
        <a:bodyPr/>
        <a:lstStyle/>
        <a:p>
          <a:r>
            <a:rPr lang="pl-PL" dirty="0"/>
            <a:t>O ustalenie istnienia małżeństwa</a:t>
          </a:r>
        </a:p>
      </dgm:t>
    </dgm:pt>
    <dgm:pt modelId="{36831A76-8995-4CF3-AF9C-6D29530720B2}" type="parTrans" cxnId="{A8716B19-8A21-40BD-96A7-E6D574386707}">
      <dgm:prSet/>
      <dgm:spPr/>
      <dgm:t>
        <a:bodyPr/>
        <a:lstStyle/>
        <a:p>
          <a:endParaRPr lang="pl-PL"/>
        </a:p>
      </dgm:t>
    </dgm:pt>
    <dgm:pt modelId="{32EEC1DE-2303-4F08-97F0-84F4C6AFADA0}" type="sibTrans" cxnId="{A8716B19-8A21-40BD-96A7-E6D574386707}">
      <dgm:prSet/>
      <dgm:spPr/>
      <dgm:t>
        <a:bodyPr/>
        <a:lstStyle/>
        <a:p>
          <a:endParaRPr lang="pl-PL"/>
        </a:p>
      </dgm:t>
    </dgm:pt>
    <dgm:pt modelId="{70EB0BB8-DA2E-42DC-B3EE-AEEFE7611F8E}">
      <dgm:prSet phldrT="[Text]"/>
      <dgm:spPr/>
      <dgm:t>
        <a:bodyPr/>
        <a:lstStyle/>
        <a:p>
          <a:r>
            <a:rPr lang="pl-PL" dirty="0"/>
            <a:t>O rozwód</a:t>
          </a:r>
        </a:p>
      </dgm:t>
    </dgm:pt>
    <dgm:pt modelId="{18250AA1-9B2F-464C-8C12-38B8A61B6F27}" type="parTrans" cxnId="{5C010BB5-C912-4DAC-87D7-5F8FCF3618E2}">
      <dgm:prSet/>
      <dgm:spPr/>
      <dgm:t>
        <a:bodyPr/>
        <a:lstStyle/>
        <a:p>
          <a:endParaRPr lang="pl-PL"/>
        </a:p>
      </dgm:t>
    </dgm:pt>
    <dgm:pt modelId="{6211B8D9-8116-43AF-B426-B5A3AA2CDB76}" type="sibTrans" cxnId="{5C010BB5-C912-4DAC-87D7-5F8FCF3618E2}">
      <dgm:prSet/>
      <dgm:spPr/>
      <dgm:t>
        <a:bodyPr/>
        <a:lstStyle/>
        <a:p>
          <a:endParaRPr lang="pl-PL"/>
        </a:p>
      </dgm:t>
    </dgm:pt>
    <dgm:pt modelId="{E36E9A15-3BED-40DC-B6C5-99B900B91A2B}">
      <dgm:prSet phldrT="[Text]"/>
      <dgm:spPr/>
      <dgm:t>
        <a:bodyPr/>
        <a:lstStyle/>
        <a:p>
          <a:r>
            <a:rPr lang="pl-PL" dirty="0"/>
            <a:t>O separację na żądanie jednego z małżonków </a:t>
          </a:r>
        </a:p>
      </dgm:t>
    </dgm:pt>
    <dgm:pt modelId="{5697C216-49F9-4115-ADF8-E2738C9C1C6B}" type="parTrans" cxnId="{826DD342-51BF-4332-A67C-BFDE6B1575A7}">
      <dgm:prSet/>
      <dgm:spPr/>
      <dgm:t>
        <a:bodyPr/>
        <a:lstStyle/>
        <a:p>
          <a:endParaRPr lang="pl-PL"/>
        </a:p>
      </dgm:t>
    </dgm:pt>
    <dgm:pt modelId="{A5890615-ADC1-47F9-BEC7-02B6805E32DB}" type="sibTrans" cxnId="{826DD342-51BF-4332-A67C-BFDE6B1575A7}">
      <dgm:prSet/>
      <dgm:spPr/>
      <dgm:t>
        <a:bodyPr/>
        <a:lstStyle/>
        <a:p>
          <a:endParaRPr lang="pl-PL"/>
        </a:p>
      </dgm:t>
    </dgm:pt>
    <dgm:pt modelId="{1554709C-4BF4-4A33-8C35-682E9A2C8AD4}" type="pres">
      <dgm:prSet presAssocID="{D2FBD83D-AD16-46DE-AEC3-80B856EAC80B}" presName="diagram" presStyleCnt="0">
        <dgm:presLayoutVars>
          <dgm:dir/>
          <dgm:resizeHandles val="exact"/>
        </dgm:presLayoutVars>
      </dgm:prSet>
      <dgm:spPr/>
    </dgm:pt>
    <dgm:pt modelId="{B4C9DE3E-529B-4A3F-8D59-A0549D927EBC}" type="pres">
      <dgm:prSet presAssocID="{A10BAE81-32F0-4BDA-992A-C5BB6F218948}" presName="node" presStyleLbl="node1" presStyleIdx="0" presStyleCnt="5">
        <dgm:presLayoutVars>
          <dgm:bulletEnabled val="1"/>
        </dgm:presLayoutVars>
      </dgm:prSet>
      <dgm:spPr/>
    </dgm:pt>
    <dgm:pt modelId="{103E34AA-938E-4B13-AACB-CF0F5BAE6BAC}" type="pres">
      <dgm:prSet presAssocID="{5EEDDFD6-FB6D-4FD0-ABD1-43127E716901}" presName="sibTrans" presStyleCnt="0"/>
      <dgm:spPr/>
    </dgm:pt>
    <dgm:pt modelId="{D39CA57F-3FC9-4295-B7E3-BD285C4A98A9}" type="pres">
      <dgm:prSet presAssocID="{731A7843-A726-4B4F-A002-EB695778AFA0}" presName="node" presStyleLbl="node1" presStyleIdx="1" presStyleCnt="5">
        <dgm:presLayoutVars>
          <dgm:bulletEnabled val="1"/>
        </dgm:presLayoutVars>
      </dgm:prSet>
      <dgm:spPr/>
    </dgm:pt>
    <dgm:pt modelId="{4050566F-1EE3-4A8F-ACD8-954FBBE16C3F}" type="pres">
      <dgm:prSet presAssocID="{B9709B07-622A-402E-AD26-23907AB973F8}" presName="sibTrans" presStyleCnt="0"/>
      <dgm:spPr/>
    </dgm:pt>
    <dgm:pt modelId="{60002E2E-4E0F-4D47-B310-6A762A94A5EE}" type="pres">
      <dgm:prSet presAssocID="{F1CDA0AA-8361-4196-B847-DBE805F50630}" presName="node" presStyleLbl="node1" presStyleIdx="2" presStyleCnt="5">
        <dgm:presLayoutVars>
          <dgm:bulletEnabled val="1"/>
        </dgm:presLayoutVars>
      </dgm:prSet>
      <dgm:spPr/>
    </dgm:pt>
    <dgm:pt modelId="{8CD56A0B-70BC-40A6-885B-8DE2B55691CF}" type="pres">
      <dgm:prSet presAssocID="{32EEC1DE-2303-4F08-97F0-84F4C6AFADA0}" presName="sibTrans" presStyleCnt="0"/>
      <dgm:spPr/>
    </dgm:pt>
    <dgm:pt modelId="{270300AB-255C-4536-8FC8-76024B98DEA2}" type="pres">
      <dgm:prSet presAssocID="{70EB0BB8-DA2E-42DC-B3EE-AEEFE7611F8E}" presName="node" presStyleLbl="node1" presStyleIdx="3" presStyleCnt="5">
        <dgm:presLayoutVars>
          <dgm:bulletEnabled val="1"/>
        </dgm:presLayoutVars>
      </dgm:prSet>
      <dgm:spPr/>
    </dgm:pt>
    <dgm:pt modelId="{EE969E08-E6A9-452E-A7F9-DD2DA80E7F69}" type="pres">
      <dgm:prSet presAssocID="{6211B8D9-8116-43AF-B426-B5A3AA2CDB76}" presName="sibTrans" presStyleCnt="0"/>
      <dgm:spPr/>
    </dgm:pt>
    <dgm:pt modelId="{9CEC76A2-D86B-4506-BA2B-FF52B3D5AAFA}" type="pres">
      <dgm:prSet presAssocID="{E36E9A15-3BED-40DC-B6C5-99B900B91A2B}" presName="node" presStyleLbl="node1" presStyleIdx="4" presStyleCnt="5">
        <dgm:presLayoutVars>
          <dgm:bulletEnabled val="1"/>
        </dgm:presLayoutVars>
      </dgm:prSet>
      <dgm:spPr/>
    </dgm:pt>
  </dgm:ptLst>
  <dgm:cxnLst>
    <dgm:cxn modelId="{D3D67914-95D9-4A0B-B433-AEED7BB48797}" type="presOf" srcId="{D2FBD83D-AD16-46DE-AEC3-80B856EAC80B}" destId="{1554709C-4BF4-4A33-8C35-682E9A2C8AD4}" srcOrd="0" destOrd="0" presId="urn:microsoft.com/office/officeart/2005/8/layout/default"/>
    <dgm:cxn modelId="{A8716B19-8A21-40BD-96A7-E6D574386707}" srcId="{D2FBD83D-AD16-46DE-AEC3-80B856EAC80B}" destId="{F1CDA0AA-8361-4196-B847-DBE805F50630}" srcOrd="2" destOrd="0" parTransId="{36831A76-8995-4CF3-AF9C-6D29530720B2}" sibTransId="{32EEC1DE-2303-4F08-97F0-84F4C6AFADA0}"/>
    <dgm:cxn modelId="{FE91152D-F8CD-470A-9364-C11D73730B63}" type="presOf" srcId="{E36E9A15-3BED-40DC-B6C5-99B900B91A2B}" destId="{9CEC76A2-D86B-4506-BA2B-FF52B3D5AAFA}" srcOrd="0" destOrd="0" presId="urn:microsoft.com/office/officeart/2005/8/layout/default"/>
    <dgm:cxn modelId="{98E37735-33A7-4948-BADA-78161AC3813F}" type="presOf" srcId="{731A7843-A726-4B4F-A002-EB695778AFA0}" destId="{D39CA57F-3FC9-4295-B7E3-BD285C4A98A9}" srcOrd="0" destOrd="0" presId="urn:microsoft.com/office/officeart/2005/8/layout/default"/>
    <dgm:cxn modelId="{F0EC0D3A-447A-467E-874A-BF8F094369F6}" srcId="{D2FBD83D-AD16-46DE-AEC3-80B856EAC80B}" destId="{A10BAE81-32F0-4BDA-992A-C5BB6F218948}" srcOrd="0" destOrd="0" parTransId="{B10568E1-F54D-432D-9058-EE322D914EEE}" sibTransId="{5EEDDFD6-FB6D-4FD0-ABD1-43127E716901}"/>
    <dgm:cxn modelId="{826DD342-51BF-4332-A67C-BFDE6B1575A7}" srcId="{D2FBD83D-AD16-46DE-AEC3-80B856EAC80B}" destId="{E36E9A15-3BED-40DC-B6C5-99B900B91A2B}" srcOrd="4" destOrd="0" parTransId="{5697C216-49F9-4115-ADF8-E2738C9C1C6B}" sibTransId="{A5890615-ADC1-47F9-BEC7-02B6805E32DB}"/>
    <dgm:cxn modelId="{7157CE54-9667-46CA-8A1B-CCC22F8741D2}" srcId="{D2FBD83D-AD16-46DE-AEC3-80B856EAC80B}" destId="{731A7843-A726-4B4F-A002-EB695778AFA0}" srcOrd="1" destOrd="0" parTransId="{20E116C6-3C58-4F4D-87ED-D17D735EE1AC}" sibTransId="{B9709B07-622A-402E-AD26-23907AB973F8}"/>
    <dgm:cxn modelId="{EBA15DB3-1F4D-4677-AA76-FEF0A52476C0}" type="presOf" srcId="{70EB0BB8-DA2E-42DC-B3EE-AEEFE7611F8E}" destId="{270300AB-255C-4536-8FC8-76024B98DEA2}" srcOrd="0" destOrd="0" presId="urn:microsoft.com/office/officeart/2005/8/layout/default"/>
    <dgm:cxn modelId="{5C010BB5-C912-4DAC-87D7-5F8FCF3618E2}" srcId="{D2FBD83D-AD16-46DE-AEC3-80B856EAC80B}" destId="{70EB0BB8-DA2E-42DC-B3EE-AEEFE7611F8E}" srcOrd="3" destOrd="0" parTransId="{18250AA1-9B2F-464C-8C12-38B8A61B6F27}" sibTransId="{6211B8D9-8116-43AF-B426-B5A3AA2CDB76}"/>
    <dgm:cxn modelId="{994B32BC-954F-4764-923C-974467C54DD5}" type="presOf" srcId="{A10BAE81-32F0-4BDA-992A-C5BB6F218948}" destId="{B4C9DE3E-529B-4A3F-8D59-A0549D927EBC}" srcOrd="0" destOrd="0" presId="urn:microsoft.com/office/officeart/2005/8/layout/default"/>
    <dgm:cxn modelId="{D71195DF-127B-490A-A695-60235BEBC1F3}" type="presOf" srcId="{F1CDA0AA-8361-4196-B847-DBE805F50630}" destId="{60002E2E-4E0F-4D47-B310-6A762A94A5EE}" srcOrd="0" destOrd="0" presId="urn:microsoft.com/office/officeart/2005/8/layout/default"/>
    <dgm:cxn modelId="{5B61ECB5-EB3B-48C4-AA9E-DF09AE81878D}" type="presParOf" srcId="{1554709C-4BF4-4A33-8C35-682E9A2C8AD4}" destId="{B4C9DE3E-529B-4A3F-8D59-A0549D927EBC}" srcOrd="0" destOrd="0" presId="urn:microsoft.com/office/officeart/2005/8/layout/default"/>
    <dgm:cxn modelId="{ECFA9324-A2D6-4129-8359-33F8F291963A}" type="presParOf" srcId="{1554709C-4BF4-4A33-8C35-682E9A2C8AD4}" destId="{103E34AA-938E-4B13-AACB-CF0F5BAE6BAC}" srcOrd="1" destOrd="0" presId="urn:microsoft.com/office/officeart/2005/8/layout/default"/>
    <dgm:cxn modelId="{0D2939F4-A9B6-4F82-B99E-EB6D4D1E8A60}" type="presParOf" srcId="{1554709C-4BF4-4A33-8C35-682E9A2C8AD4}" destId="{D39CA57F-3FC9-4295-B7E3-BD285C4A98A9}" srcOrd="2" destOrd="0" presId="urn:microsoft.com/office/officeart/2005/8/layout/default"/>
    <dgm:cxn modelId="{E511BEBB-F722-4D16-9619-D27BA43CD804}" type="presParOf" srcId="{1554709C-4BF4-4A33-8C35-682E9A2C8AD4}" destId="{4050566F-1EE3-4A8F-ACD8-954FBBE16C3F}" srcOrd="3" destOrd="0" presId="urn:microsoft.com/office/officeart/2005/8/layout/default"/>
    <dgm:cxn modelId="{114CADAA-ECB5-4481-98A4-D4ECE1B0A26E}" type="presParOf" srcId="{1554709C-4BF4-4A33-8C35-682E9A2C8AD4}" destId="{60002E2E-4E0F-4D47-B310-6A762A94A5EE}" srcOrd="4" destOrd="0" presId="urn:microsoft.com/office/officeart/2005/8/layout/default"/>
    <dgm:cxn modelId="{147E8204-DDD7-4FE7-8F42-268D18438093}" type="presParOf" srcId="{1554709C-4BF4-4A33-8C35-682E9A2C8AD4}" destId="{8CD56A0B-70BC-40A6-885B-8DE2B55691CF}" srcOrd="5" destOrd="0" presId="urn:microsoft.com/office/officeart/2005/8/layout/default"/>
    <dgm:cxn modelId="{D4555D4A-4474-42B7-AD6A-A0C4C6A1316A}" type="presParOf" srcId="{1554709C-4BF4-4A33-8C35-682E9A2C8AD4}" destId="{270300AB-255C-4536-8FC8-76024B98DEA2}" srcOrd="6" destOrd="0" presId="urn:microsoft.com/office/officeart/2005/8/layout/default"/>
    <dgm:cxn modelId="{315B33D5-8451-45B9-B706-E1B75A8C08F8}" type="presParOf" srcId="{1554709C-4BF4-4A33-8C35-682E9A2C8AD4}" destId="{EE969E08-E6A9-452E-A7F9-DD2DA80E7F69}" srcOrd="7" destOrd="0" presId="urn:microsoft.com/office/officeart/2005/8/layout/default"/>
    <dgm:cxn modelId="{166F5751-598F-4018-8F5C-E2278247F71C}" type="presParOf" srcId="{1554709C-4BF4-4A33-8C35-682E9A2C8AD4}" destId="{9CEC76A2-D86B-4506-BA2B-FF52B3D5AAFA}"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4479635-25AC-44FD-B200-B93EE562AEA7}" type="doc">
      <dgm:prSet loTypeId="urn:microsoft.com/office/officeart/2005/8/layout/venn1" loCatId="relationship" qsTypeId="urn:microsoft.com/office/officeart/2005/8/quickstyle/simple1" qsCatId="simple" csTypeId="urn:microsoft.com/office/officeart/2005/8/colors/colorful3" csCatId="colorful" phldr="1"/>
      <dgm:spPr/>
    </dgm:pt>
    <dgm:pt modelId="{92E529FA-489B-45D3-BBAD-A17A591EE77E}">
      <dgm:prSet phldrT="[Text]" custT="1"/>
      <dgm:spPr/>
      <dgm:t>
        <a:bodyPr/>
        <a:lstStyle/>
        <a:p>
          <a:r>
            <a:rPr lang="pl-PL" sz="1400" dirty="0"/>
            <a:t>Niezachowanie przesłanek z art. 1 </a:t>
          </a:r>
          <a:r>
            <a:rPr lang="pl-PL" sz="1600" dirty="0"/>
            <a:t>KRO</a:t>
          </a:r>
          <a:endParaRPr lang="pl-PL" sz="1400" dirty="0"/>
        </a:p>
      </dgm:t>
    </dgm:pt>
    <dgm:pt modelId="{417D4034-E81C-4478-8278-E23556D2ECEE}" type="parTrans" cxnId="{1291AD42-1A1F-465B-9633-D51E13029611}">
      <dgm:prSet/>
      <dgm:spPr/>
      <dgm:t>
        <a:bodyPr/>
        <a:lstStyle/>
        <a:p>
          <a:endParaRPr lang="pl-PL"/>
        </a:p>
      </dgm:t>
    </dgm:pt>
    <dgm:pt modelId="{73718F36-0B56-42D3-BBE6-E20137BAE6D3}" type="sibTrans" cxnId="{1291AD42-1A1F-465B-9633-D51E13029611}">
      <dgm:prSet/>
      <dgm:spPr/>
      <dgm:t>
        <a:bodyPr/>
        <a:lstStyle/>
        <a:p>
          <a:endParaRPr lang="pl-PL"/>
        </a:p>
      </dgm:t>
    </dgm:pt>
    <dgm:pt modelId="{2870F61C-959A-4794-85AA-8DF22BB3FCE1}">
      <dgm:prSet phldrT="[Text]" custT="1"/>
      <dgm:spPr/>
      <dgm:t>
        <a:bodyPr/>
        <a:lstStyle/>
        <a:p>
          <a:r>
            <a:rPr lang="pl-PL" sz="1400" dirty="0"/>
            <a:t>Sporządzony akt małżeństwa</a:t>
          </a:r>
        </a:p>
      </dgm:t>
    </dgm:pt>
    <dgm:pt modelId="{67C28F9E-F84E-41EB-95C7-79C297C8A6C3}" type="parTrans" cxnId="{EDFE8F8A-48E6-460F-8EB4-13CC70DB1066}">
      <dgm:prSet/>
      <dgm:spPr/>
      <dgm:t>
        <a:bodyPr/>
        <a:lstStyle/>
        <a:p>
          <a:endParaRPr lang="pl-PL"/>
        </a:p>
      </dgm:t>
    </dgm:pt>
    <dgm:pt modelId="{F51A5005-799D-4B9E-BE49-607FEF7F4C60}" type="sibTrans" cxnId="{EDFE8F8A-48E6-460F-8EB4-13CC70DB1066}">
      <dgm:prSet/>
      <dgm:spPr/>
      <dgm:t>
        <a:bodyPr/>
        <a:lstStyle/>
        <a:p>
          <a:endParaRPr lang="pl-PL"/>
        </a:p>
      </dgm:t>
    </dgm:pt>
    <dgm:pt modelId="{D7832105-344F-48C3-BC53-0F22F824E407}">
      <dgm:prSet phldrT="[Text]" custT="1"/>
      <dgm:spPr/>
      <dgm:t>
        <a:bodyPr/>
        <a:lstStyle/>
        <a:p>
          <a:r>
            <a:rPr lang="pl-PL" sz="1400" dirty="0"/>
            <a:t>Interes prawny w żądaniu ustalenia nieistnienia</a:t>
          </a:r>
        </a:p>
      </dgm:t>
    </dgm:pt>
    <dgm:pt modelId="{3A6D67FE-03A6-4D8F-8D70-0C4BCAE6EA44}" type="parTrans" cxnId="{CACCD21E-F362-41DD-BFEB-27775E08D30C}">
      <dgm:prSet/>
      <dgm:spPr/>
      <dgm:t>
        <a:bodyPr/>
        <a:lstStyle/>
        <a:p>
          <a:endParaRPr lang="pl-PL"/>
        </a:p>
      </dgm:t>
    </dgm:pt>
    <dgm:pt modelId="{C4F256B3-529B-4A45-BBB3-80C2C9A39B20}" type="sibTrans" cxnId="{CACCD21E-F362-41DD-BFEB-27775E08D30C}">
      <dgm:prSet/>
      <dgm:spPr/>
      <dgm:t>
        <a:bodyPr/>
        <a:lstStyle/>
        <a:p>
          <a:endParaRPr lang="pl-PL"/>
        </a:p>
      </dgm:t>
    </dgm:pt>
    <dgm:pt modelId="{95086667-D4F6-40CE-88B9-0A2253768B89}" type="pres">
      <dgm:prSet presAssocID="{74479635-25AC-44FD-B200-B93EE562AEA7}" presName="compositeShape" presStyleCnt="0">
        <dgm:presLayoutVars>
          <dgm:chMax val="7"/>
          <dgm:dir/>
          <dgm:resizeHandles val="exact"/>
        </dgm:presLayoutVars>
      </dgm:prSet>
      <dgm:spPr/>
    </dgm:pt>
    <dgm:pt modelId="{EFDFF2C0-1D3D-49C4-A30C-28A0AB5250DE}" type="pres">
      <dgm:prSet presAssocID="{92E529FA-489B-45D3-BBAD-A17A591EE77E}" presName="circ1" presStyleLbl="vennNode1" presStyleIdx="0" presStyleCnt="3"/>
      <dgm:spPr/>
    </dgm:pt>
    <dgm:pt modelId="{F68EEF15-D9E7-453D-A931-B556DA66FEAB}" type="pres">
      <dgm:prSet presAssocID="{92E529FA-489B-45D3-BBAD-A17A591EE77E}" presName="circ1Tx" presStyleLbl="revTx" presStyleIdx="0" presStyleCnt="0">
        <dgm:presLayoutVars>
          <dgm:chMax val="0"/>
          <dgm:chPref val="0"/>
          <dgm:bulletEnabled val="1"/>
        </dgm:presLayoutVars>
      </dgm:prSet>
      <dgm:spPr/>
    </dgm:pt>
    <dgm:pt modelId="{04E652CE-C037-4603-BF4D-62C96FF1F5ED}" type="pres">
      <dgm:prSet presAssocID="{2870F61C-959A-4794-85AA-8DF22BB3FCE1}" presName="circ2" presStyleLbl="vennNode1" presStyleIdx="1" presStyleCnt="3" custScaleX="129920" custLinFactNeighborX="1994" custLinFactNeighborY="-380"/>
      <dgm:spPr/>
    </dgm:pt>
    <dgm:pt modelId="{938D2E92-0A7D-4759-9ED5-E087A340350A}" type="pres">
      <dgm:prSet presAssocID="{2870F61C-959A-4794-85AA-8DF22BB3FCE1}" presName="circ2Tx" presStyleLbl="revTx" presStyleIdx="0" presStyleCnt="0">
        <dgm:presLayoutVars>
          <dgm:chMax val="0"/>
          <dgm:chPref val="0"/>
          <dgm:bulletEnabled val="1"/>
        </dgm:presLayoutVars>
      </dgm:prSet>
      <dgm:spPr/>
    </dgm:pt>
    <dgm:pt modelId="{626F4FDD-2B6C-4BEA-AFA0-BBB46E272541}" type="pres">
      <dgm:prSet presAssocID="{D7832105-344F-48C3-BC53-0F22F824E407}" presName="circ3" presStyleLbl="vennNode1" presStyleIdx="2" presStyleCnt="3"/>
      <dgm:spPr/>
    </dgm:pt>
    <dgm:pt modelId="{F2C4C6B1-F7C9-41EA-A9AD-BEDBC38D09AF}" type="pres">
      <dgm:prSet presAssocID="{D7832105-344F-48C3-BC53-0F22F824E407}" presName="circ3Tx" presStyleLbl="revTx" presStyleIdx="0" presStyleCnt="0">
        <dgm:presLayoutVars>
          <dgm:chMax val="0"/>
          <dgm:chPref val="0"/>
          <dgm:bulletEnabled val="1"/>
        </dgm:presLayoutVars>
      </dgm:prSet>
      <dgm:spPr/>
    </dgm:pt>
  </dgm:ptLst>
  <dgm:cxnLst>
    <dgm:cxn modelId="{DC510505-1F35-4D3D-9EB4-81704FAEAA63}" type="presOf" srcId="{2870F61C-959A-4794-85AA-8DF22BB3FCE1}" destId="{04E652CE-C037-4603-BF4D-62C96FF1F5ED}" srcOrd="0" destOrd="0" presId="urn:microsoft.com/office/officeart/2005/8/layout/venn1"/>
    <dgm:cxn modelId="{73B2AD16-6653-4CF2-9CB3-34089A252B88}" type="presOf" srcId="{92E529FA-489B-45D3-BBAD-A17A591EE77E}" destId="{EFDFF2C0-1D3D-49C4-A30C-28A0AB5250DE}" srcOrd="0" destOrd="0" presId="urn:microsoft.com/office/officeart/2005/8/layout/venn1"/>
    <dgm:cxn modelId="{CACCD21E-F362-41DD-BFEB-27775E08D30C}" srcId="{74479635-25AC-44FD-B200-B93EE562AEA7}" destId="{D7832105-344F-48C3-BC53-0F22F824E407}" srcOrd="2" destOrd="0" parTransId="{3A6D67FE-03A6-4D8F-8D70-0C4BCAE6EA44}" sibTransId="{C4F256B3-529B-4A45-BBB3-80C2C9A39B20}"/>
    <dgm:cxn modelId="{1291AD42-1A1F-465B-9633-D51E13029611}" srcId="{74479635-25AC-44FD-B200-B93EE562AEA7}" destId="{92E529FA-489B-45D3-BBAD-A17A591EE77E}" srcOrd="0" destOrd="0" parTransId="{417D4034-E81C-4478-8278-E23556D2ECEE}" sibTransId="{73718F36-0B56-42D3-BBE6-E20137BAE6D3}"/>
    <dgm:cxn modelId="{FCF95978-8922-4316-8541-B3392CC0D2CA}" type="presOf" srcId="{74479635-25AC-44FD-B200-B93EE562AEA7}" destId="{95086667-D4F6-40CE-88B9-0A2253768B89}" srcOrd="0" destOrd="0" presId="urn:microsoft.com/office/officeart/2005/8/layout/venn1"/>
    <dgm:cxn modelId="{EC03D058-A2A2-4334-BB82-16747DEC593C}" type="presOf" srcId="{2870F61C-959A-4794-85AA-8DF22BB3FCE1}" destId="{938D2E92-0A7D-4759-9ED5-E087A340350A}" srcOrd="1" destOrd="0" presId="urn:microsoft.com/office/officeart/2005/8/layout/venn1"/>
    <dgm:cxn modelId="{EDFE8F8A-48E6-460F-8EB4-13CC70DB1066}" srcId="{74479635-25AC-44FD-B200-B93EE562AEA7}" destId="{2870F61C-959A-4794-85AA-8DF22BB3FCE1}" srcOrd="1" destOrd="0" parTransId="{67C28F9E-F84E-41EB-95C7-79C297C8A6C3}" sibTransId="{F51A5005-799D-4B9E-BE49-607FEF7F4C60}"/>
    <dgm:cxn modelId="{1AA6D294-3FAE-470F-A3E4-85DA70627CA2}" type="presOf" srcId="{D7832105-344F-48C3-BC53-0F22F824E407}" destId="{F2C4C6B1-F7C9-41EA-A9AD-BEDBC38D09AF}" srcOrd="1" destOrd="0" presId="urn:microsoft.com/office/officeart/2005/8/layout/venn1"/>
    <dgm:cxn modelId="{345700EE-763C-4AA8-9E0A-E0003A0F52BF}" type="presOf" srcId="{92E529FA-489B-45D3-BBAD-A17A591EE77E}" destId="{F68EEF15-D9E7-453D-A931-B556DA66FEAB}" srcOrd="1" destOrd="0" presId="urn:microsoft.com/office/officeart/2005/8/layout/venn1"/>
    <dgm:cxn modelId="{D48433F1-3CE6-4AE1-889E-50BDD875180E}" type="presOf" srcId="{D7832105-344F-48C3-BC53-0F22F824E407}" destId="{626F4FDD-2B6C-4BEA-AFA0-BBB46E272541}" srcOrd="0" destOrd="0" presId="urn:microsoft.com/office/officeart/2005/8/layout/venn1"/>
    <dgm:cxn modelId="{DDE2B433-D70D-48EF-B81E-8F6F071D8BBC}" type="presParOf" srcId="{95086667-D4F6-40CE-88B9-0A2253768B89}" destId="{EFDFF2C0-1D3D-49C4-A30C-28A0AB5250DE}" srcOrd="0" destOrd="0" presId="urn:microsoft.com/office/officeart/2005/8/layout/venn1"/>
    <dgm:cxn modelId="{0B126E8F-3E60-469A-A2C7-D4C01DC2607D}" type="presParOf" srcId="{95086667-D4F6-40CE-88B9-0A2253768B89}" destId="{F68EEF15-D9E7-453D-A931-B556DA66FEAB}" srcOrd="1" destOrd="0" presId="urn:microsoft.com/office/officeart/2005/8/layout/venn1"/>
    <dgm:cxn modelId="{0E8C55FF-08FA-4927-A9F2-CF29E134CFC8}" type="presParOf" srcId="{95086667-D4F6-40CE-88B9-0A2253768B89}" destId="{04E652CE-C037-4603-BF4D-62C96FF1F5ED}" srcOrd="2" destOrd="0" presId="urn:microsoft.com/office/officeart/2005/8/layout/venn1"/>
    <dgm:cxn modelId="{77D578F5-4171-49F8-82AB-EF12F98884D6}" type="presParOf" srcId="{95086667-D4F6-40CE-88B9-0A2253768B89}" destId="{938D2E92-0A7D-4759-9ED5-E087A340350A}" srcOrd="3" destOrd="0" presId="urn:microsoft.com/office/officeart/2005/8/layout/venn1"/>
    <dgm:cxn modelId="{610CD361-BF1C-4ED3-B053-90FC26424F1F}" type="presParOf" srcId="{95086667-D4F6-40CE-88B9-0A2253768B89}" destId="{626F4FDD-2B6C-4BEA-AFA0-BBB46E272541}" srcOrd="4" destOrd="0" presId="urn:microsoft.com/office/officeart/2005/8/layout/venn1"/>
    <dgm:cxn modelId="{F495D739-D619-4143-A30E-F3F0D501AEE9}" type="presParOf" srcId="{95086667-D4F6-40CE-88B9-0A2253768B89}" destId="{F2C4C6B1-F7C9-41EA-A9AD-BEDBC38D09AF}" srcOrd="5"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CC2B44D-8271-4176-8041-E543C443D61E}" type="doc">
      <dgm:prSet loTypeId="urn:microsoft.com/office/officeart/2005/8/layout/default" loCatId="list" qsTypeId="urn:microsoft.com/office/officeart/2005/8/quickstyle/simple1" qsCatId="simple" csTypeId="urn:microsoft.com/office/officeart/2005/8/colors/colorful1" csCatId="colorful" phldr="1"/>
      <dgm:spPr/>
      <dgm:t>
        <a:bodyPr/>
        <a:lstStyle/>
        <a:p>
          <a:endParaRPr lang="pl-PL"/>
        </a:p>
      </dgm:t>
    </dgm:pt>
    <dgm:pt modelId="{B2E1A5E0-0F0A-4357-9358-C13CC2C5E86B}">
      <dgm:prSet phldrT="[Text]"/>
      <dgm:spPr/>
      <dgm:t>
        <a:bodyPr/>
        <a:lstStyle/>
        <a:p>
          <a:r>
            <a:rPr lang="pl-PL" dirty="0"/>
            <a:t>Pełnomocnictwo szczególne</a:t>
          </a:r>
        </a:p>
      </dgm:t>
    </dgm:pt>
    <dgm:pt modelId="{5980E2D9-83E4-4321-A649-1F0A44D4C3FD}" type="parTrans" cxnId="{9970F531-1548-4210-B20E-85065FE2D149}">
      <dgm:prSet/>
      <dgm:spPr/>
      <dgm:t>
        <a:bodyPr/>
        <a:lstStyle/>
        <a:p>
          <a:endParaRPr lang="pl-PL"/>
        </a:p>
      </dgm:t>
    </dgm:pt>
    <dgm:pt modelId="{2D8C05E1-01BA-49FC-8FFB-98E408102BD7}" type="sibTrans" cxnId="{9970F531-1548-4210-B20E-85065FE2D149}">
      <dgm:prSet/>
      <dgm:spPr/>
      <dgm:t>
        <a:bodyPr/>
        <a:lstStyle/>
        <a:p>
          <a:endParaRPr lang="pl-PL"/>
        </a:p>
      </dgm:t>
    </dgm:pt>
    <dgm:pt modelId="{C385D304-64D3-4968-B2C4-EAA0BA5083EB}">
      <dgm:prSet phldrT="[Text]"/>
      <dgm:spPr/>
      <dgm:t>
        <a:bodyPr/>
        <a:lstStyle/>
        <a:p>
          <a:r>
            <a:rPr lang="pl-PL" dirty="0"/>
            <a:t>Nie można oprzeć się wyłącznie na uznaniu powództwa lub przyznaniu okoliczności faktycznych</a:t>
          </a:r>
        </a:p>
      </dgm:t>
    </dgm:pt>
    <dgm:pt modelId="{432C393D-B26E-4B1A-BC99-98DE7F6F71E7}" type="parTrans" cxnId="{AC6F9D4A-B77B-4EF5-951B-A4CF6FEA98C1}">
      <dgm:prSet/>
      <dgm:spPr/>
      <dgm:t>
        <a:bodyPr/>
        <a:lstStyle/>
        <a:p>
          <a:endParaRPr lang="pl-PL"/>
        </a:p>
      </dgm:t>
    </dgm:pt>
    <dgm:pt modelId="{44F7C587-1E51-4E00-BB34-8AA8F9AAC018}" type="sibTrans" cxnId="{AC6F9D4A-B77B-4EF5-951B-A4CF6FEA98C1}">
      <dgm:prSet/>
      <dgm:spPr/>
      <dgm:t>
        <a:bodyPr/>
        <a:lstStyle/>
        <a:p>
          <a:endParaRPr lang="pl-PL"/>
        </a:p>
      </dgm:t>
    </dgm:pt>
    <dgm:pt modelId="{A2D9E4DD-AF10-4ED9-A346-1C3FB4AD7650}">
      <dgm:prSet phldrT="[Text]"/>
      <dgm:spPr/>
      <dgm:t>
        <a:bodyPr/>
        <a:lstStyle/>
        <a:p>
          <a:r>
            <a:rPr lang="pl-PL" dirty="0"/>
            <a:t>Nieusprawiedliwione niestawiennictwo powoda na pierwsze posiedzenie powoduje zawieszenie postępowania</a:t>
          </a:r>
        </a:p>
      </dgm:t>
    </dgm:pt>
    <dgm:pt modelId="{763B6A1F-E219-4CDD-8305-EB16667EE0CF}" type="parTrans" cxnId="{4EE8D209-84E2-4946-8120-52962FACACF9}">
      <dgm:prSet/>
      <dgm:spPr/>
      <dgm:t>
        <a:bodyPr/>
        <a:lstStyle/>
        <a:p>
          <a:endParaRPr lang="pl-PL"/>
        </a:p>
      </dgm:t>
    </dgm:pt>
    <dgm:pt modelId="{1514BDB5-9BCA-4CDC-B05F-2CBDCADC5286}" type="sibTrans" cxnId="{4EE8D209-84E2-4946-8120-52962FACACF9}">
      <dgm:prSet/>
      <dgm:spPr/>
      <dgm:t>
        <a:bodyPr/>
        <a:lstStyle/>
        <a:p>
          <a:endParaRPr lang="pl-PL"/>
        </a:p>
      </dgm:t>
    </dgm:pt>
    <dgm:pt modelId="{D22A1D60-183E-4624-B196-FDF9CF223CA5}">
      <dgm:prSet phldrT="[Text]"/>
      <dgm:spPr/>
      <dgm:t>
        <a:bodyPr/>
        <a:lstStyle/>
        <a:p>
          <a:r>
            <a:rPr lang="pl-PL" dirty="0"/>
            <a:t>Zakaz przesłuchania małoletnich w charakterze świadków</a:t>
          </a:r>
        </a:p>
      </dgm:t>
    </dgm:pt>
    <dgm:pt modelId="{47FE46C1-223F-46CC-ACD8-4ECD47C86126}" type="parTrans" cxnId="{9E70C255-F662-43C3-AF80-5E9871F0B33E}">
      <dgm:prSet/>
      <dgm:spPr/>
      <dgm:t>
        <a:bodyPr/>
        <a:lstStyle/>
        <a:p>
          <a:endParaRPr lang="pl-PL"/>
        </a:p>
      </dgm:t>
    </dgm:pt>
    <dgm:pt modelId="{5151F893-5F44-4F7F-8037-82E064F07A7E}" type="sibTrans" cxnId="{9E70C255-F662-43C3-AF80-5E9871F0B33E}">
      <dgm:prSet/>
      <dgm:spPr/>
      <dgm:t>
        <a:bodyPr/>
        <a:lstStyle/>
        <a:p>
          <a:endParaRPr lang="pl-PL"/>
        </a:p>
      </dgm:t>
    </dgm:pt>
    <dgm:pt modelId="{9EFC30B4-1F7C-4B45-AE82-BF7F624B6A49}">
      <dgm:prSet phldrT="[Text]"/>
      <dgm:spPr/>
      <dgm:t>
        <a:bodyPr/>
        <a:lstStyle/>
        <a:p>
          <a:r>
            <a:rPr lang="pl-PL" dirty="0"/>
            <a:t>Rozszerzona skuteczność wyroku w części dot. praw niemajątkowych</a:t>
          </a:r>
        </a:p>
      </dgm:t>
    </dgm:pt>
    <dgm:pt modelId="{C2F281B1-994F-45F3-B32D-B1C42A992042}" type="parTrans" cxnId="{6929F9CC-B2F3-4176-8E21-81976B07D633}">
      <dgm:prSet/>
      <dgm:spPr/>
      <dgm:t>
        <a:bodyPr/>
        <a:lstStyle/>
        <a:p>
          <a:endParaRPr lang="pl-PL"/>
        </a:p>
      </dgm:t>
    </dgm:pt>
    <dgm:pt modelId="{1D0994B3-D3D1-4FAE-8335-1C7AF70DB1CE}" type="sibTrans" cxnId="{6929F9CC-B2F3-4176-8E21-81976B07D633}">
      <dgm:prSet/>
      <dgm:spPr/>
      <dgm:t>
        <a:bodyPr/>
        <a:lstStyle/>
        <a:p>
          <a:endParaRPr lang="pl-PL"/>
        </a:p>
      </dgm:t>
    </dgm:pt>
    <dgm:pt modelId="{16689014-F395-4C5F-A7E6-6A7AA7CBECA4}">
      <dgm:prSet/>
      <dgm:spPr/>
      <dgm:t>
        <a:bodyPr/>
        <a:lstStyle/>
        <a:p>
          <a:r>
            <a:rPr lang="pl-PL"/>
            <a:t>Posiedzenie przy drzwiach zamkniętych</a:t>
          </a:r>
          <a:endParaRPr lang="pl-PL" dirty="0"/>
        </a:p>
      </dgm:t>
    </dgm:pt>
    <dgm:pt modelId="{B9C233DD-DAF7-4B8B-805A-FB12340D3A96}" type="parTrans" cxnId="{98D0F74E-0B79-4C90-A7CE-2C385C3515FE}">
      <dgm:prSet/>
      <dgm:spPr/>
      <dgm:t>
        <a:bodyPr/>
        <a:lstStyle/>
        <a:p>
          <a:endParaRPr lang="pl-PL"/>
        </a:p>
      </dgm:t>
    </dgm:pt>
    <dgm:pt modelId="{AC411A4E-9E75-41BD-93C1-7A13288E2FB1}" type="sibTrans" cxnId="{98D0F74E-0B79-4C90-A7CE-2C385C3515FE}">
      <dgm:prSet/>
      <dgm:spPr/>
      <dgm:t>
        <a:bodyPr/>
        <a:lstStyle/>
        <a:p>
          <a:endParaRPr lang="pl-PL"/>
        </a:p>
      </dgm:t>
    </dgm:pt>
    <dgm:pt modelId="{3753D598-6ADA-4D98-9B1C-8591C017A8BE}">
      <dgm:prSet/>
      <dgm:spPr/>
      <dgm:t>
        <a:bodyPr/>
        <a:lstStyle/>
        <a:p>
          <a:r>
            <a:rPr lang="pl-PL"/>
            <a:t>Możliwość przeprowadzenia wywiadu środowiskowego</a:t>
          </a:r>
          <a:endParaRPr lang="pl-PL" dirty="0"/>
        </a:p>
      </dgm:t>
    </dgm:pt>
    <dgm:pt modelId="{F68E5B8E-0E2C-40B8-ADDA-19F702FF6C81}" type="parTrans" cxnId="{318D8F6F-398B-41D5-BDBC-890C300B9F1D}">
      <dgm:prSet/>
      <dgm:spPr/>
      <dgm:t>
        <a:bodyPr/>
        <a:lstStyle/>
        <a:p>
          <a:endParaRPr lang="pl-PL"/>
        </a:p>
      </dgm:t>
    </dgm:pt>
    <dgm:pt modelId="{0C14648E-ECE0-4337-BCA4-05510A567174}" type="sibTrans" cxnId="{318D8F6F-398B-41D5-BDBC-890C300B9F1D}">
      <dgm:prSet/>
      <dgm:spPr/>
      <dgm:t>
        <a:bodyPr/>
        <a:lstStyle/>
        <a:p>
          <a:endParaRPr lang="pl-PL"/>
        </a:p>
      </dgm:t>
    </dgm:pt>
    <dgm:pt modelId="{49AE25D9-C491-498C-BAE3-54E18A91A840}">
      <dgm:prSet/>
      <dgm:spPr/>
      <dgm:t>
        <a:bodyPr/>
        <a:lstStyle/>
        <a:p>
          <a:r>
            <a:rPr lang="pl-PL"/>
            <a:t>Możliwość skazania na grzywnę strony, która mimo wezwania do osobistego stawiennictwa nie stawiła się</a:t>
          </a:r>
          <a:endParaRPr lang="pl-PL" dirty="0"/>
        </a:p>
      </dgm:t>
    </dgm:pt>
    <dgm:pt modelId="{3574961E-8AFE-46F0-A46A-51FE31E0C3E3}" type="parTrans" cxnId="{8AA48829-0B3F-4C3E-B860-9F08E3C0C24D}">
      <dgm:prSet/>
      <dgm:spPr/>
      <dgm:t>
        <a:bodyPr/>
        <a:lstStyle/>
        <a:p>
          <a:endParaRPr lang="pl-PL"/>
        </a:p>
      </dgm:t>
    </dgm:pt>
    <dgm:pt modelId="{CF1AF00D-3A5B-4CF4-B977-5F83FD78EE69}" type="sibTrans" cxnId="{8AA48829-0B3F-4C3E-B860-9F08E3C0C24D}">
      <dgm:prSet/>
      <dgm:spPr/>
      <dgm:t>
        <a:bodyPr/>
        <a:lstStyle/>
        <a:p>
          <a:endParaRPr lang="pl-PL"/>
        </a:p>
      </dgm:t>
    </dgm:pt>
    <dgm:pt modelId="{FB526E6B-774C-43A7-A57D-D971FC40D6AD}">
      <dgm:prSet/>
      <dgm:spPr/>
      <dgm:t>
        <a:bodyPr/>
        <a:lstStyle/>
        <a:p>
          <a:r>
            <a:rPr lang="pl-PL"/>
            <a:t>Dowód z przesłuchania stron- przy sprawach o rozwód i separację</a:t>
          </a:r>
          <a:endParaRPr lang="pl-PL" dirty="0"/>
        </a:p>
      </dgm:t>
    </dgm:pt>
    <dgm:pt modelId="{0B605286-7AA3-4F42-8EDE-E518E90EAB9A}" type="parTrans" cxnId="{B0782043-CE5C-4809-B2F6-1EB99A33C1BE}">
      <dgm:prSet/>
      <dgm:spPr/>
      <dgm:t>
        <a:bodyPr/>
        <a:lstStyle/>
        <a:p>
          <a:endParaRPr lang="pl-PL"/>
        </a:p>
      </dgm:t>
    </dgm:pt>
    <dgm:pt modelId="{2AC20AE4-630E-460B-B919-2D27E39EE074}" type="sibTrans" cxnId="{B0782043-CE5C-4809-B2F6-1EB99A33C1BE}">
      <dgm:prSet/>
      <dgm:spPr/>
      <dgm:t>
        <a:bodyPr/>
        <a:lstStyle/>
        <a:p>
          <a:endParaRPr lang="pl-PL"/>
        </a:p>
      </dgm:t>
    </dgm:pt>
    <dgm:pt modelId="{D8BA6640-D48F-42D7-8931-43668548BDCE}" type="pres">
      <dgm:prSet presAssocID="{9CC2B44D-8271-4176-8041-E543C443D61E}" presName="diagram" presStyleCnt="0">
        <dgm:presLayoutVars>
          <dgm:dir/>
          <dgm:resizeHandles val="exact"/>
        </dgm:presLayoutVars>
      </dgm:prSet>
      <dgm:spPr/>
    </dgm:pt>
    <dgm:pt modelId="{30193384-BB80-4726-8C46-B57DC5E62716}" type="pres">
      <dgm:prSet presAssocID="{B2E1A5E0-0F0A-4357-9358-C13CC2C5E86B}" presName="node" presStyleLbl="node1" presStyleIdx="0" presStyleCnt="9">
        <dgm:presLayoutVars>
          <dgm:bulletEnabled val="1"/>
        </dgm:presLayoutVars>
      </dgm:prSet>
      <dgm:spPr/>
    </dgm:pt>
    <dgm:pt modelId="{22325DB0-A60F-4EB4-967F-D08E3ABE7958}" type="pres">
      <dgm:prSet presAssocID="{2D8C05E1-01BA-49FC-8FFB-98E408102BD7}" presName="sibTrans" presStyleCnt="0"/>
      <dgm:spPr/>
    </dgm:pt>
    <dgm:pt modelId="{603B9C9D-B255-4352-8590-148CC44311B5}" type="pres">
      <dgm:prSet presAssocID="{C385D304-64D3-4968-B2C4-EAA0BA5083EB}" presName="node" presStyleLbl="node1" presStyleIdx="1" presStyleCnt="9">
        <dgm:presLayoutVars>
          <dgm:bulletEnabled val="1"/>
        </dgm:presLayoutVars>
      </dgm:prSet>
      <dgm:spPr/>
    </dgm:pt>
    <dgm:pt modelId="{13EE3EEB-3381-4C24-BF93-0FD62C92AA15}" type="pres">
      <dgm:prSet presAssocID="{44F7C587-1E51-4E00-BB34-8AA8F9AAC018}" presName="sibTrans" presStyleCnt="0"/>
      <dgm:spPr/>
    </dgm:pt>
    <dgm:pt modelId="{3F9F732A-4C97-44F3-A93C-3E29B153D76A}" type="pres">
      <dgm:prSet presAssocID="{A2D9E4DD-AF10-4ED9-A346-1C3FB4AD7650}" presName="node" presStyleLbl="node1" presStyleIdx="2" presStyleCnt="9">
        <dgm:presLayoutVars>
          <dgm:bulletEnabled val="1"/>
        </dgm:presLayoutVars>
      </dgm:prSet>
      <dgm:spPr/>
    </dgm:pt>
    <dgm:pt modelId="{1C1891CB-6B8B-442F-85D9-982BFA3B0EA6}" type="pres">
      <dgm:prSet presAssocID="{1514BDB5-9BCA-4CDC-B05F-2CBDCADC5286}" presName="sibTrans" presStyleCnt="0"/>
      <dgm:spPr/>
    </dgm:pt>
    <dgm:pt modelId="{56FA9C23-3E7F-4D6D-8ED6-0409C42111E1}" type="pres">
      <dgm:prSet presAssocID="{D22A1D60-183E-4624-B196-FDF9CF223CA5}" presName="node" presStyleLbl="node1" presStyleIdx="3" presStyleCnt="9">
        <dgm:presLayoutVars>
          <dgm:bulletEnabled val="1"/>
        </dgm:presLayoutVars>
      </dgm:prSet>
      <dgm:spPr/>
    </dgm:pt>
    <dgm:pt modelId="{7095694E-68F0-4520-9C19-BC3F84DF1626}" type="pres">
      <dgm:prSet presAssocID="{5151F893-5F44-4F7F-8037-82E064F07A7E}" presName="sibTrans" presStyleCnt="0"/>
      <dgm:spPr/>
    </dgm:pt>
    <dgm:pt modelId="{AEDD9E98-1604-42E6-889D-B5FED4C6B3B5}" type="pres">
      <dgm:prSet presAssocID="{9EFC30B4-1F7C-4B45-AE82-BF7F624B6A49}" presName="node" presStyleLbl="node1" presStyleIdx="4" presStyleCnt="9">
        <dgm:presLayoutVars>
          <dgm:bulletEnabled val="1"/>
        </dgm:presLayoutVars>
      </dgm:prSet>
      <dgm:spPr/>
    </dgm:pt>
    <dgm:pt modelId="{66CD17E6-D28E-4178-B9F7-244CCB6633B3}" type="pres">
      <dgm:prSet presAssocID="{1D0994B3-D3D1-4FAE-8335-1C7AF70DB1CE}" presName="sibTrans" presStyleCnt="0"/>
      <dgm:spPr/>
    </dgm:pt>
    <dgm:pt modelId="{98994E5C-BC59-42E4-9288-EE1EE52B33A7}" type="pres">
      <dgm:prSet presAssocID="{FB526E6B-774C-43A7-A57D-D971FC40D6AD}" presName="node" presStyleLbl="node1" presStyleIdx="5" presStyleCnt="9">
        <dgm:presLayoutVars>
          <dgm:bulletEnabled val="1"/>
        </dgm:presLayoutVars>
      </dgm:prSet>
      <dgm:spPr/>
    </dgm:pt>
    <dgm:pt modelId="{7B865036-43A6-490F-B9D1-8004B5DD913B}" type="pres">
      <dgm:prSet presAssocID="{2AC20AE4-630E-460B-B919-2D27E39EE074}" presName="sibTrans" presStyleCnt="0"/>
      <dgm:spPr/>
    </dgm:pt>
    <dgm:pt modelId="{5C41B863-C810-40D2-9175-F8B9B61C37FE}" type="pres">
      <dgm:prSet presAssocID="{49AE25D9-C491-498C-BAE3-54E18A91A840}" presName="node" presStyleLbl="node1" presStyleIdx="6" presStyleCnt="9">
        <dgm:presLayoutVars>
          <dgm:bulletEnabled val="1"/>
        </dgm:presLayoutVars>
      </dgm:prSet>
      <dgm:spPr/>
    </dgm:pt>
    <dgm:pt modelId="{2342656F-8A17-4DEE-8046-1C7802AE91BD}" type="pres">
      <dgm:prSet presAssocID="{CF1AF00D-3A5B-4CF4-B977-5F83FD78EE69}" presName="sibTrans" presStyleCnt="0"/>
      <dgm:spPr/>
    </dgm:pt>
    <dgm:pt modelId="{6445D0DD-9F92-4648-A420-9633BCB38195}" type="pres">
      <dgm:prSet presAssocID="{3753D598-6ADA-4D98-9B1C-8591C017A8BE}" presName="node" presStyleLbl="node1" presStyleIdx="7" presStyleCnt="9">
        <dgm:presLayoutVars>
          <dgm:bulletEnabled val="1"/>
        </dgm:presLayoutVars>
      </dgm:prSet>
      <dgm:spPr/>
    </dgm:pt>
    <dgm:pt modelId="{254224D1-C852-4AA9-98CF-FA3B80B29A34}" type="pres">
      <dgm:prSet presAssocID="{0C14648E-ECE0-4337-BCA4-05510A567174}" presName="sibTrans" presStyleCnt="0"/>
      <dgm:spPr/>
    </dgm:pt>
    <dgm:pt modelId="{EF0DD859-E62D-4A2D-97BC-2F8324DAD0D8}" type="pres">
      <dgm:prSet presAssocID="{16689014-F395-4C5F-A7E6-6A7AA7CBECA4}" presName="node" presStyleLbl="node1" presStyleIdx="8" presStyleCnt="9">
        <dgm:presLayoutVars>
          <dgm:bulletEnabled val="1"/>
        </dgm:presLayoutVars>
      </dgm:prSet>
      <dgm:spPr/>
    </dgm:pt>
  </dgm:ptLst>
  <dgm:cxnLst>
    <dgm:cxn modelId="{4EE8D209-84E2-4946-8120-52962FACACF9}" srcId="{9CC2B44D-8271-4176-8041-E543C443D61E}" destId="{A2D9E4DD-AF10-4ED9-A346-1C3FB4AD7650}" srcOrd="2" destOrd="0" parTransId="{763B6A1F-E219-4CDD-8305-EB16667EE0CF}" sibTransId="{1514BDB5-9BCA-4CDC-B05F-2CBDCADC5286}"/>
    <dgm:cxn modelId="{1AEAFD11-E636-4115-8050-F6656232EAD2}" type="presOf" srcId="{C385D304-64D3-4968-B2C4-EAA0BA5083EB}" destId="{603B9C9D-B255-4352-8590-148CC44311B5}" srcOrd="0" destOrd="0" presId="urn:microsoft.com/office/officeart/2005/8/layout/default"/>
    <dgm:cxn modelId="{8AA48829-0B3F-4C3E-B860-9F08E3C0C24D}" srcId="{9CC2B44D-8271-4176-8041-E543C443D61E}" destId="{49AE25D9-C491-498C-BAE3-54E18A91A840}" srcOrd="6" destOrd="0" parTransId="{3574961E-8AFE-46F0-A46A-51FE31E0C3E3}" sibTransId="{CF1AF00D-3A5B-4CF4-B977-5F83FD78EE69}"/>
    <dgm:cxn modelId="{2A7B0A2D-2066-46AA-B254-2857DFC93A11}" type="presOf" srcId="{9EFC30B4-1F7C-4B45-AE82-BF7F624B6A49}" destId="{AEDD9E98-1604-42E6-889D-B5FED4C6B3B5}" srcOrd="0" destOrd="0" presId="urn:microsoft.com/office/officeart/2005/8/layout/default"/>
    <dgm:cxn modelId="{9970F531-1548-4210-B20E-85065FE2D149}" srcId="{9CC2B44D-8271-4176-8041-E543C443D61E}" destId="{B2E1A5E0-0F0A-4357-9358-C13CC2C5E86B}" srcOrd="0" destOrd="0" parTransId="{5980E2D9-83E4-4321-A649-1F0A44D4C3FD}" sibTransId="{2D8C05E1-01BA-49FC-8FFB-98E408102BD7}"/>
    <dgm:cxn modelId="{B94B0A3C-BCDA-415E-B3F2-274C38A3B3B3}" type="presOf" srcId="{FB526E6B-774C-43A7-A57D-D971FC40D6AD}" destId="{98994E5C-BC59-42E4-9288-EE1EE52B33A7}" srcOrd="0" destOrd="0" presId="urn:microsoft.com/office/officeart/2005/8/layout/default"/>
    <dgm:cxn modelId="{B0782043-CE5C-4809-B2F6-1EB99A33C1BE}" srcId="{9CC2B44D-8271-4176-8041-E543C443D61E}" destId="{FB526E6B-774C-43A7-A57D-D971FC40D6AD}" srcOrd="5" destOrd="0" parTransId="{0B605286-7AA3-4F42-8EDE-E518E90EAB9A}" sibTransId="{2AC20AE4-630E-460B-B919-2D27E39EE074}"/>
    <dgm:cxn modelId="{AC6F9D4A-B77B-4EF5-951B-A4CF6FEA98C1}" srcId="{9CC2B44D-8271-4176-8041-E543C443D61E}" destId="{C385D304-64D3-4968-B2C4-EAA0BA5083EB}" srcOrd="1" destOrd="0" parTransId="{432C393D-B26E-4B1A-BC99-98DE7F6F71E7}" sibTransId="{44F7C587-1E51-4E00-BB34-8AA8F9AAC018}"/>
    <dgm:cxn modelId="{DF8CBB6C-1784-4F02-AF33-4A6180DA3153}" type="presOf" srcId="{B2E1A5E0-0F0A-4357-9358-C13CC2C5E86B}" destId="{30193384-BB80-4726-8C46-B57DC5E62716}" srcOrd="0" destOrd="0" presId="urn:microsoft.com/office/officeart/2005/8/layout/default"/>
    <dgm:cxn modelId="{98D0F74E-0B79-4C90-A7CE-2C385C3515FE}" srcId="{9CC2B44D-8271-4176-8041-E543C443D61E}" destId="{16689014-F395-4C5F-A7E6-6A7AA7CBECA4}" srcOrd="8" destOrd="0" parTransId="{B9C233DD-DAF7-4B8B-805A-FB12340D3A96}" sibTransId="{AC411A4E-9E75-41BD-93C1-7A13288E2FB1}"/>
    <dgm:cxn modelId="{318D8F6F-398B-41D5-BDBC-890C300B9F1D}" srcId="{9CC2B44D-8271-4176-8041-E543C443D61E}" destId="{3753D598-6ADA-4D98-9B1C-8591C017A8BE}" srcOrd="7" destOrd="0" parTransId="{F68E5B8E-0E2C-40B8-ADDA-19F702FF6C81}" sibTransId="{0C14648E-ECE0-4337-BCA4-05510A567174}"/>
    <dgm:cxn modelId="{B4AAC373-E993-48A2-A640-207BCE1E1EF7}" type="presOf" srcId="{3753D598-6ADA-4D98-9B1C-8591C017A8BE}" destId="{6445D0DD-9F92-4648-A420-9633BCB38195}" srcOrd="0" destOrd="0" presId="urn:microsoft.com/office/officeart/2005/8/layout/default"/>
    <dgm:cxn modelId="{9E70C255-F662-43C3-AF80-5E9871F0B33E}" srcId="{9CC2B44D-8271-4176-8041-E543C443D61E}" destId="{D22A1D60-183E-4624-B196-FDF9CF223CA5}" srcOrd="3" destOrd="0" parTransId="{47FE46C1-223F-46CC-ACD8-4ECD47C86126}" sibTransId="{5151F893-5F44-4F7F-8037-82E064F07A7E}"/>
    <dgm:cxn modelId="{6C32F777-8788-47C0-BE74-DD9D5BAD449E}" type="presOf" srcId="{D22A1D60-183E-4624-B196-FDF9CF223CA5}" destId="{56FA9C23-3E7F-4D6D-8ED6-0409C42111E1}" srcOrd="0" destOrd="0" presId="urn:microsoft.com/office/officeart/2005/8/layout/default"/>
    <dgm:cxn modelId="{60583184-583E-4D65-AE26-81659AFC9DF7}" type="presOf" srcId="{49AE25D9-C491-498C-BAE3-54E18A91A840}" destId="{5C41B863-C810-40D2-9175-F8B9B61C37FE}" srcOrd="0" destOrd="0" presId="urn:microsoft.com/office/officeart/2005/8/layout/default"/>
    <dgm:cxn modelId="{8964F28A-B011-478C-8B87-1A83894EBC71}" type="presOf" srcId="{A2D9E4DD-AF10-4ED9-A346-1C3FB4AD7650}" destId="{3F9F732A-4C97-44F3-A93C-3E29B153D76A}" srcOrd="0" destOrd="0" presId="urn:microsoft.com/office/officeart/2005/8/layout/default"/>
    <dgm:cxn modelId="{A16CFA92-BF2A-4E58-B4EE-002E80D759F9}" type="presOf" srcId="{9CC2B44D-8271-4176-8041-E543C443D61E}" destId="{D8BA6640-D48F-42D7-8931-43668548BDCE}" srcOrd="0" destOrd="0" presId="urn:microsoft.com/office/officeart/2005/8/layout/default"/>
    <dgm:cxn modelId="{F341DFA0-ADBC-4DF2-B37E-7FCA36DC9655}" type="presOf" srcId="{16689014-F395-4C5F-A7E6-6A7AA7CBECA4}" destId="{EF0DD859-E62D-4A2D-97BC-2F8324DAD0D8}" srcOrd="0" destOrd="0" presId="urn:microsoft.com/office/officeart/2005/8/layout/default"/>
    <dgm:cxn modelId="{6929F9CC-B2F3-4176-8E21-81976B07D633}" srcId="{9CC2B44D-8271-4176-8041-E543C443D61E}" destId="{9EFC30B4-1F7C-4B45-AE82-BF7F624B6A49}" srcOrd="4" destOrd="0" parTransId="{C2F281B1-994F-45F3-B32D-B1C42A992042}" sibTransId="{1D0994B3-D3D1-4FAE-8335-1C7AF70DB1CE}"/>
    <dgm:cxn modelId="{59210EB9-6C6D-4669-98E9-0AEF60C24BBE}" type="presParOf" srcId="{D8BA6640-D48F-42D7-8931-43668548BDCE}" destId="{30193384-BB80-4726-8C46-B57DC5E62716}" srcOrd="0" destOrd="0" presId="urn:microsoft.com/office/officeart/2005/8/layout/default"/>
    <dgm:cxn modelId="{7ADEC14A-845B-4C77-918D-194511A3AA6E}" type="presParOf" srcId="{D8BA6640-D48F-42D7-8931-43668548BDCE}" destId="{22325DB0-A60F-4EB4-967F-D08E3ABE7958}" srcOrd="1" destOrd="0" presId="urn:microsoft.com/office/officeart/2005/8/layout/default"/>
    <dgm:cxn modelId="{D9725086-3F7D-46C6-98C7-639C84E89B32}" type="presParOf" srcId="{D8BA6640-D48F-42D7-8931-43668548BDCE}" destId="{603B9C9D-B255-4352-8590-148CC44311B5}" srcOrd="2" destOrd="0" presId="urn:microsoft.com/office/officeart/2005/8/layout/default"/>
    <dgm:cxn modelId="{700B988A-DAE4-44D2-8288-FC191405EAC4}" type="presParOf" srcId="{D8BA6640-D48F-42D7-8931-43668548BDCE}" destId="{13EE3EEB-3381-4C24-BF93-0FD62C92AA15}" srcOrd="3" destOrd="0" presId="urn:microsoft.com/office/officeart/2005/8/layout/default"/>
    <dgm:cxn modelId="{30854FB7-C534-42D6-86A8-16FDA0EC4641}" type="presParOf" srcId="{D8BA6640-D48F-42D7-8931-43668548BDCE}" destId="{3F9F732A-4C97-44F3-A93C-3E29B153D76A}" srcOrd="4" destOrd="0" presId="urn:microsoft.com/office/officeart/2005/8/layout/default"/>
    <dgm:cxn modelId="{CA98C3CC-01CD-444C-ABBD-7D0BB5077939}" type="presParOf" srcId="{D8BA6640-D48F-42D7-8931-43668548BDCE}" destId="{1C1891CB-6B8B-442F-85D9-982BFA3B0EA6}" srcOrd="5" destOrd="0" presId="urn:microsoft.com/office/officeart/2005/8/layout/default"/>
    <dgm:cxn modelId="{6E48ED31-D4C3-4DBD-9A6D-DF3CE91F5283}" type="presParOf" srcId="{D8BA6640-D48F-42D7-8931-43668548BDCE}" destId="{56FA9C23-3E7F-4D6D-8ED6-0409C42111E1}" srcOrd="6" destOrd="0" presId="urn:microsoft.com/office/officeart/2005/8/layout/default"/>
    <dgm:cxn modelId="{34BEE331-B281-47A3-982C-594FC4FDC830}" type="presParOf" srcId="{D8BA6640-D48F-42D7-8931-43668548BDCE}" destId="{7095694E-68F0-4520-9C19-BC3F84DF1626}" srcOrd="7" destOrd="0" presId="urn:microsoft.com/office/officeart/2005/8/layout/default"/>
    <dgm:cxn modelId="{9FC60ACA-DE85-4CB0-AAD9-1FB40F4163C0}" type="presParOf" srcId="{D8BA6640-D48F-42D7-8931-43668548BDCE}" destId="{AEDD9E98-1604-42E6-889D-B5FED4C6B3B5}" srcOrd="8" destOrd="0" presId="urn:microsoft.com/office/officeart/2005/8/layout/default"/>
    <dgm:cxn modelId="{BCED9A58-CB45-450C-915E-4FFFD43C1D2B}" type="presParOf" srcId="{D8BA6640-D48F-42D7-8931-43668548BDCE}" destId="{66CD17E6-D28E-4178-B9F7-244CCB6633B3}" srcOrd="9" destOrd="0" presId="urn:microsoft.com/office/officeart/2005/8/layout/default"/>
    <dgm:cxn modelId="{61B035D2-CD98-4B03-9680-6B7479241758}" type="presParOf" srcId="{D8BA6640-D48F-42D7-8931-43668548BDCE}" destId="{98994E5C-BC59-42E4-9288-EE1EE52B33A7}" srcOrd="10" destOrd="0" presId="urn:microsoft.com/office/officeart/2005/8/layout/default"/>
    <dgm:cxn modelId="{0EE3C911-C470-4770-9AE9-9908AC34D52F}" type="presParOf" srcId="{D8BA6640-D48F-42D7-8931-43668548BDCE}" destId="{7B865036-43A6-490F-B9D1-8004B5DD913B}" srcOrd="11" destOrd="0" presId="urn:microsoft.com/office/officeart/2005/8/layout/default"/>
    <dgm:cxn modelId="{48E539EF-8ACB-48A5-A8CE-373BBD42EE20}" type="presParOf" srcId="{D8BA6640-D48F-42D7-8931-43668548BDCE}" destId="{5C41B863-C810-40D2-9175-F8B9B61C37FE}" srcOrd="12" destOrd="0" presId="urn:microsoft.com/office/officeart/2005/8/layout/default"/>
    <dgm:cxn modelId="{9E4AF78C-2F3E-4B89-8AF9-11D8D214A1DC}" type="presParOf" srcId="{D8BA6640-D48F-42D7-8931-43668548BDCE}" destId="{2342656F-8A17-4DEE-8046-1C7802AE91BD}" srcOrd="13" destOrd="0" presId="urn:microsoft.com/office/officeart/2005/8/layout/default"/>
    <dgm:cxn modelId="{BD680E13-0035-4087-968E-98FA572AAA1C}" type="presParOf" srcId="{D8BA6640-D48F-42D7-8931-43668548BDCE}" destId="{6445D0DD-9F92-4648-A420-9633BCB38195}" srcOrd="14" destOrd="0" presId="urn:microsoft.com/office/officeart/2005/8/layout/default"/>
    <dgm:cxn modelId="{471FE3CE-C00D-41FB-A53F-B246876B44F3}" type="presParOf" srcId="{D8BA6640-D48F-42D7-8931-43668548BDCE}" destId="{254224D1-C852-4AA9-98CF-FA3B80B29A34}" srcOrd="15" destOrd="0" presId="urn:microsoft.com/office/officeart/2005/8/layout/default"/>
    <dgm:cxn modelId="{08472025-C358-4C93-8CA0-5A30D35FF4B8}" type="presParOf" srcId="{D8BA6640-D48F-42D7-8931-43668548BDCE}" destId="{EF0DD859-E62D-4A2D-97BC-2F8324DAD0D8}" srcOrd="1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7A430FF-925E-4EDF-814B-831CECC80A54}" type="doc">
      <dgm:prSet loTypeId="urn:microsoft.com/office/officeart/2005/8/layout/equation1" loCatId="process" qsTypeId="urn:microsoft.com/office/officeart/2005/8/quickstyle/simple1" qsCatId="simple" csTypeId="urn:microsoft.com/office/officeart/2005/8/colors/colorful1" csCatId="colorful" phldr="1"/>
      <dgm:spPr/>
    </dgm:pt>
    <dgm:pt modelId="{834EAF7A-B2B4-4FE9-9503-B4D6FA1FCD9E}">
      <dgm:prSet phldrT="[Text]"/>
      <dgm:spPr/>
      <dgm:t>
        <a:bodyPr/>
        <a:lstStyle/>
        <a:p>
          <a:r>
            <a:rPr lang="pl-PL" dirty="0"/>
            <a:t>Obie strony żądają publicznego rozpoznania sprawy</a:t>
          </a:r>
        </a:p>
      </dgm:t>
    </dgm:pt>
    <dgm:pt modelId="{C9A36BB0-D053-43DB-A2F3-772E75F9299E}" type="parTrans" cxnId="{497EE08B-01A6-438A-B560-7C4C18ADD2EE}">
      <dgm:prSet/>
      <dgm:spPr/>
      <dgm:t>
        <a:bodyPr/>
        <a:lstStyle/>
        <a:p>
          <a:endParaRPr lang="pl-PL"/>
        </a:p>
      </dgm:t>
    </dgm:pt>
    <dgm:pt modelId="{938EF893-8775-49BD-816D-ECD2996BD066}" type="sibTrans" cxnId="{497EE08B-01A6-438A-B560-7C4C18ADD2EE}">
      <dgm:prSet/>
      <dgm:spPr/>
      <dgm:t>
        <a:bodyPr/>
        <a:lstStyle/>
        <a:p>
          <a:endParaRPr lang="pl-PL"/>
        </a:p>
      </dgm:t>
    </dgm:pt>
    <dgm:pt modelId="{A59D215E-D4A5-4339-9CA5-4D7855CAC8FA}">
      <dgm:prSet phldrT="[Text]"/>
      <dgm:spPr/>
      <dgm:t>
        <a:bodyPr/>
        <a:lstStyle/>
        <a:p>
          <a:r>
            <a:rPr lang="pl-PL" dirty="0"/>
            <a:t>Sąd uzna, że publiczne rozpoznanie nie zagraża moralności</a:t>
          </a:r>
        </a:p>
      </dgm:t>
    </dgm:pt>
    <dgm:pt modelId="{22C552DC-288F-4370-A142-2F6BD046413F}" type="parTrans" cxnId="{FF22AAC0-B144-4F08-B13F-20608709DD02}">
      <dgm:prSet/>
      <dgm:spPr/>
      <dgm:t>
        <a:bodyPr/>
        <a:lstStyle/>
        <a:p>
          <a:endParaRPr lang="pl-PL"/>
        </a:p>
      </dgm:t>
    </dgm:pt>
    <dgm:pt modelId="{96861851-20FA-45C7-8AFF-3D6985C46671}" type="sibTrans" cxnId="{FF22AAC0-B144-4F08-B13F-20608709DD02}">
      <dgm:prSet/>
      <dgm:spPr/>
      <dgm:t>
        <a:bodyPr/>
        <a:lstStyle/>
        <a:p>
          <a:endParaRPr lang="pl-PL"/>
        </a:p>
      </dgm:t>
    </dgm:pt>
    <dgm:pt modelId="{284468B0-1EA7-46BA-BC51-95AEB7DF16DE}">
      <dgm:prSet phldrT="[Text]"/>
      <dgm:spPr/>
      <dgm:t>
        <a:bodyPr/>
        <a:lstStyle/>
        <a:p>
          <a:r>
            <a:rPr lang="pl-PL" dirty="0"/>
            <a:t>Zachowana jawność zewnętrzna</a:t>
          </a:r>
        </a:p>
      </dgm:t>
    </dgm:pt>
    <dgm:pt modelId="{D38A4717-3EDF-483D-BFF9-9EBB746881AD}" type="parTrans" cxnId="{5A255660-4705-4F99-8BC8-C424FF1C33F2}">
      <dgm:prSet/>
      <dgm:spPr/>
      <dgm:t>
        <a:bodyPr/>
        <a:lstStyle/>
        <a:p>
          <a:endParaRPr lang="pl-PL"/>
        </a:p>
      </dgm:t>
    </dgm:pt>
    <dgm:pt modelId="{04873EB3-7DBE-4828-B75E-88A2C621DC7D}" type="sibTrans" cxnId="{5A255660-4705-4F99-8BC8-C424FF1C33F2}">
      <dgm:prSet/>
      <dgm:spPr/>
      <dgm:t>
        <a:bodyPr/>
        <a:lstStyle/>
        <a:p>
          <a:endParaRPr lang="pl-PL"/>
        </a:p>
      </dgm:t>
    </dgm:pt>
    <dgm:pt modelId="{B2787F4E-3C6E-4D47-BB0A-544DF99BCE28}" type="pres">
      <dgm:prSet presAssocID="{97A430FF-925E-4EDF-814B-831CECC80A54}" presName="linearFlow" presStyleCnt="0">
        <dgm:presLayoutVars>
          <dgm:dir/>
          <dgm:resizeHandles val="exact"/>
        </dgm:presLayoutVars>
      </dgm:prSet>
      <dgm:spPr/>
    </dgm:pt>
    <dgm:pt modelId="{F6603603-C92D-4C0E-A6FA-012C53CBB32B}" type="pres">
      <dgm:prSet presAssocID="{834EAF7A-B2B4-4FE9-9503-B4D6FA1FCD9E}" presName="node" presStyleLbl="node1" presStyleIdx="0" presStyleCnt="3">
        <dgm:presLayoutVars>
          <dgm:bulletEnabled val="1"/>
        </dgm:presLayoutVars>
      </dgm:prSet>
      <dgm:spPr/>
    </dgm:pt>
    <dgm:pt modelId="{39EBCC97-DE68-4E6C-9A05-C1C704957CC0}" type="pres">
      <dgm:prSet presAssocID="{938EF893-8775-49BD-816D-ECD2996BD066}" presName="spacerL" presStyleCnt="0"/>
      <dgm:spPr/>
    </dgm:pt>
    <dgm:pt modelId="{085A65F7-8D02-4495-92D3-C25E8896BBCF}" type="pres">
      <dgm:prSet presAssocID="{938EF893-8775-49BD-816D-ECD2996BD066}" presName="sibTrans" presStyleLbl="sibTrans2D1" presStyleIdx="0" presStyleCnt="2"/>
      <dgm:spPr/>
    </dgm:pt>
    <dgm:pt modelId="{53E600BD-F338-4ADA-AC7C-982F13594E27}" type="pres">
      <dgm:prSet presAssocID="{938EF893-8775-49BD-816D-ECD2996BD066}" presName="spacerR" presStyleCnt="0"/>
      <dgm:spPr/>
    </dgm:pt>
    <dgm:pt modelId="{0369B06D-FAE8-4C1C-A9F8-3ED920ED3D9F}" type="pres">
      <dgm:prSet presAssocID="{A59D215E-D4A5-4339-9CA5-4D7855CAC8FA}" presName="node" presStyleLbl="node1" presStyleIdx="1" presStyleCnt="3">
        <dgm:presLayoutVars>
          <dgm:bulletEnabled val="1"/>
        </dgm:presLayoutVars>
      </dgm:prSet>
      <dgm:spPr/>
    </dgm:pt>
    <dgm:pt modelId="{3618271D-7333-4D33-81B4-6541D1293E21}" type="pres">
      <dgm:prSet presAssocID="{96861851-20FA-45C7-8AFF-3D6985C46671}" presName="spacerL" presStyleCnt="0"/>
      <dgm:spPr/>
    </dgm:pt>
    <dgm:pt modelId="{A386B70F-4D2C-46F1-AEB6-20B627598AA3}" type="pres">
      <dgm:prSet presAssocID="{96861851-20FA-45C7-8AFF-3D6985C46671}" presName="sibTrans" presStyleLbl="sibTrans2D1" presStyleIdx="1" presStyleCnt="2"/>
      <dgm:spPr/>
    </dgm:pt>
    <dgm:pt modelId="{D277B717-4E67-46B8-A33D-C2D941CAA3C8}" type="pres">
      <dgm:prSet presAssocID="{96861851-20FA-45C7-8AFF-3D6985C46671}" presName="spacerR" presStyleCnt="0"/>
      <dgm:spPr/>
    </dgm:pt>
    <dgm:pt modelId="{2F6ECDF8-8520-4FC9-805F-204156051777}" type="pres">
      <dgm:prSet presAssocID="{284468B0-1EA7-46BA-BC51-95AEB7DF16DE}" presName="node" presStyleLbl="node1" presStyleIdx="2" presStyleCnt="3">
        <dgm:presLayoutVars>
          <dgm:bulletEnabled val="1"/>
        </dgm:presLayoutVars>
      </dgm:prSet>
      <dgm:spPr/>
    </dgm:pt>
  </dgm:ptLst>
  <dgm:cxnLst>
    <dgm:cxn modelId="{32245E5C-AFBD-4099-8993-82979FEA5623}" type="presOf" srcId="{284468B0-1EA7-46BA-BC51-95AEB7DF16DE}" destId="{2F6ECDF8-8520-4FC9-805F-204156051777}" srcOrd="0" destOrd="0" presId="urn:microsoft.com/office/officeart/2005/8/layout/equation1"/>
    <dgm:cxn modelId="{5A255660-4705-4F99-8BC8-C424FF1C33F2}" srcId="{97A430FF-925E-4EDF-814B-831CECC80A54}" destId="{284468B0-1EA7-46BA-BC51-95AEB7DF16DE}" srcOrd="2" destOrd="0" parTransId="{D38A4717-3EDF-483D-BFF9-9EBB746881AD}" sibTransId="{04873EB3-7DBE-4828-B75E-88A2C621DC7D}"/>
    <dgm:cxn modelId="{4D4A724C-8C43-4F7D-8A29-B3D0CB110D82}" type="presOf" srcId="{938EF893-8775-49BD-816D-ECD2996BD066}" destId="{085A65F7-8D02-4495-92D3-C25E8896BBCF}" srcOrd="0" destOrd="0" presId="urn:microsoft.com/office/officeart/2005/8/layout/equation1"/>
    <dgm:cxn modelId="{2554336F-E743-4442-9818-EA56A5396520}" type="presOf" srcId="{97A430FF-925E-4EDF-814B-831CECC80A54}" destId="{B2787F4E-3C6E-4D47-BB0A-544DF99BCE28}" srcOrd="0" destOrd="0" presId="urn:microsoft.com/office/officeart/2005/8/layout/equation1"/>
    <dgm:cxn modelId="{0E150286-2000-4749-A2BE-309677069DE5}" type="presOf" srcId="{834EAF7A-B2B4-4FE9-9503-B4D6FA1FCD9E}" destId="{F6603603-C92D-4C0E-A6FA-012C53CBB32B}" srcOrd="0" destOrd="0" presId="urn:microsoft.com/office/officeart/2005/8/layout/equation1"/>
    <dgm:cxn modelId="{497EE08B-01A6-438A-B560-7C4C18ADD2EE}" srcId="{97A430FF-925E-4EDF-814B-831CECC80A54}" destId="{834EAF7A-B2B4-4FE9-9503-B4D6FA1FCD9E}" srcOrd="0" destOrd="0" parTransId="{C9A36BB0-D053-43DB-A2F3-772E75F9299E}" sibTransId="{938EF893-8775-49BD-816D-ECD2996BD066}"/>
    <dgm:cxn modelId="{FF22AAC0-B144-4F08-B13F-20608709DD02}" srcId="{97A430FF-925E-4EDF-814B-831CECC80A54}" destId="{A59D215E-D4A5-4339-9CA5-4D7855CAC8FA}" srcOrd="1" destOrd="0" parTransId="{22C552DC-288F-4370-A142-2F6BD046413F}" sibTransId="{96861851-20FA-45C7-8AFF-3D6985C46671}"/>
    <dgm:cxn modelId="{08315BD1-7A56-4586-855F-1CCBC0CF7936}" type="presOf" srcId="{A59D215E-D4A5-4339-9CA5-4D7855CAC8FA}" destId="{0369B06D-FAE8-4C1C-A9F8-3ED920ED3D9F}" srcOrd="0" destOrd="0" presId="urn:microsoft.com/office/officeart/2005/8/layout/equation1"/>
    <dgm:cxn modelId="{EF57DFEC-5B3D-4F7A-B4CE-11BC54C3CE41}" type="presOf" srcId="{96861851-20FA-45C7-8AFF-3D6985C46671}" destId="{A386B70F-4D2C-46F1-AEB6-20B627598AA3}" srcOrd="0" destOrd="0" presId="urn:microsoft.com/office/officeart/2005/8/layout/equation1"/>
    <dgm:cxn modelId="{EAA1402A-1D74-482D-AAE3-AD1676096793}" type="presParOf" srcId="{B2787F4E-3C6E-4D47-BB0A-544DF99BCE28}" destId="{F6603603-C92D-4C0E-A6FA-012C53CBB32B}" srcOrd="0" destOrd="0" presId="urn:microsoft.com/office/officeart/2005/8/layout/equation1"/>
    <dgm:cxn modelId="{6A1A23AD-60C6-4261-99F8-67C8F587F51C}" type="presParOf" srcId="{B2787F4E-3C6E-4D47-BB0A-544DF99BCE28}" destId="{39EBCC97-DE68-4E6C-9A05-C1C704957CC0}" srcOrd="1" destOrd="0" presId="urn:microsoft.com/office/officeart/2005/8/layout/equation1"/>
    <dgm:cxn modelId="{2FE75A77-152B-451B-9C15-3B041DEB0787}" type="presParOf" srcId="{B2787F4E-3C6E-4D47-BB0A-544DF99BCE28}" destId="{085A65F7-8D02-4495-92D3-C25E8896BBCF}" srcOrd="2" destOrd="0" presId="urn:microsoft.com/office/officeart/2005/8/layout/equation1"/>
    <dgm:cxn modelId="{810BAC1B-DCB4-4B37-85DE-77CA8BF993A0}" type="presParOf" srcId="{B2787F4E-3C6E-4D47-BB0A-544DF99BCE28}" destId="{53E600BD-F338-4ADA-AC7C-982F13594E27}" srcOrd="3" destOrd="0" presId="urn:microsoft.com/office/officeart/2005/8/layout/equation1"/>
    <dgm:cxn modelId="{5558FA96-B543-43E8-9301-AC2D5457CDD4}" type="presParOf" srcId="{B2787F4E-3C6E-4D47-BB0A-544DF99BCE28}" destId="{0369B06D-FAE8-4C1C-A9F8-3ED920ED3D9F}" srcOrd="4" destOrd="0" presId="urn:microsoft.com/office/officeart/2005/8/layout/equation1"/>
    <dgm:cxn modelId="{F7768158-8FF9-492F-86E1-9AB1363D3DF3}" type="presParOf" srcId="{B2787F4E-3C6E-4D47-BB0A-544DF99BCE28}" destId="{3618271D-7333-4D33-81B4-6541D1293E21}" srcOrd="5" destOrd="0" presId="urn:microsoft.com/office/officeart/2005/8/layout/equation1"/>
    <dgm:cxn modelId="{3F6FBB02-0F65-49CC-A507-BEE78697D3B8}" type="presParOf" srcId="{B2787F4E-3C6E-4D47-BB0A-544DF99BCE28}" destId="{A386B70F-4D2C-46F1-AEB6-20B627598AA3}" srcOrd="6" destOrd="0" presId="urn:microsoft.com/office/officeart/2005/8/layout/equation1"/>
    <dgm:cxn modelId="{038C710D-98E5-4781-B748-6F0FE5004AD6}" type="presParOf" srcId="{B2787F4E-3C6E-4D47-BB0A-544DF99BCE28}" destId="{D277B717-4E67-46B8-A33D-C2D941CAA3C8}" srcOrd="7" destOrd="0" presId="urn:microsoft.com/office/officeart/2005/8/layout/equation1"/>
    <dgm:cxn modelId="{ED8565A6-35C5-45D8-8DD1-7D26C799A923}" type="presParOf" srcId="{B2787F4E-3C6E-4D47-BB0A-544DF99BCE28}" destId="{2F6ECDF8-8520-4FC9-805F-204156051777}" srcOrd="8" destOrd="0" presId="urn:microsoft.com/office/officeart/2005/8/layout/equati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4B36C84-2843-4F89-A1E4-CCFB402F68C6}" type="doc">
      <dgm:prSet loTypeId="urn:microsoft.com/office/officeart/2005/8/layout/hList1" loCatId="list" qsTypeId="urn:microsoft.com/office/officeart/2005/8/quickstyle/simple1" qsCatId="simple" csTypeId="urn:microsoft.com/office/officeart/2005/8/colors/colorful1" csCatId="colorful" phldr="1"/>
      <dgm:spPr/>
      <dgm:t>
        <a:bodyPr/>
        <a:lstStyle/>
        <a:p>
          <a:endParaRPr lang="pl-PL"/>
        </a:p>
      </dgm:t>
    </dgm:pt>
    <dgm:pt modelId="{A37DDE72-7B52-4865-80F7-912F89C4A10B}">
      <dgm:prSet phldrT="[Tekst]"/>
      <dgm:spPr/>
      <dgm:t>
        <a:bodyPr/>
        <a:lstStyle/>
        <a:p>
          <a:r>
            <a:rPr lang="pl-PL" dirty="0"/>
            <a:t>Legitymacja czynna obojgu małżonków</a:t>
          </a:r>
        </a:p>
      </dgm:t>
    </dgm:pt>
    <dgm:pt modelId="{94866E50-5698-4986-A397-8803617B1CE6}" type="parTrans" cxnId="{33414E25-0055-4AB1-A845-B1531969E7B7}">
      <dgm:prSet/>
      <dgm:spPr/>
      <dgm:t>
        <a:bodyPr/>
        <a:lstStyle/>
        <a:p>
          <a:endParaRPr lang="pl-PL"/>
        </a:p>
      </dgm:t>
    </dgm:pt>
    <dgm:pt modelId="{FD4236D3-3359-44CC-A4DD-1FA52AA0691A}" type="sibTrans" cxnId="{33414E25-0055-4AB1-A845-B1531969E7B7}">
      <dgm:prSet/>
      <dgm:spPr/>
      <dgm:t>
        <a:bodyPr/>
        <a:lstStyle/>
        <a:p>
          <a:endParaRPr lang="pl-PL"/>
        </a:p>
      </dgm:t>
    </dgm:pt>
    <dgm:pt modelId="{82CA9F8E-7EEA-4413-B838-F259C6E7C1A4}">
      <dgm:prSet phldrT="[Tekst]"/>
      <dgm:spPr/>
      <dgm:t>
        <a:bodyPr/>
        <a:lstStyle/>
        <a:p>
          <a:pPr algn="just"/>
          <a:r>
            <a:rPr lang="pl-PL" dirty="0"/>
            <a:t>Wiek (gdy kobieta zaszła w ciążę- legitymację czynną będzie mieć tylko ona!)</a:t>
          </a:r>
        </a:p>
      </dgm:t>
    </dgm:pt>
    <dgm:pt modelId="{AA2A95CB-6AC0-4E3C-9AEA-3812DBD5044F}" type="parTrans" cxnId="{4010092E-70E7-45C6-A942-F1713930D5CE}">
      <dgm:prSet/>
      <dgm:spPr/>
      <dgm:t>
        <a:bodyPr/>
        <a:lstStyle/>
        <a:p>
          <a:endParaRPr lang="pl-PL"/>
        </a:p>
      </dgm:t>
    </dgm:pt>
    <dgm:pt modelId="{0E4A9EE9-B6EF-46CD-AEC0-2E6850F70351}" type="sibTrans" cxnId="{4010092E-70E7-45C6-A942-F1713930D5CE}">
      <dgm:prSet/>
      <dgm:spPr/>
      <dgm:t>
        <a:bodyPr/>
        <a:lstStyle/>
        <a:p>
          <a:endParaRPr lang="pl-PL"/>
        </a:p>
      </dgm:t>
    </dgm:pt>
    <dgm:pt modelId="{EBED54E8-F54D-4ECA-9157-0281E3B13D00}">
      <dgm:prSet phldrT="[Tekst]"/>
      <dgm:spPr/>
      <dgm:t>
        <a:bodyPr/>
        <a:lstStyle/>
        <a:p>
          <a:pPr algn="just"/>
          <a:r>
            <a:rPr lang="pl-PL" dirty="0"/>
            <a:t>Ubezwłasnowolnienie całkowite</a:t>
          </a:r>
        </a:p>
      </dgm:t>
    </dgm:pt>
    <dgm:pt modelId="{1BD7D135-2527-4E33-8292-E9B7B3BC80D5}" type="parTrans" cxnId="{4F3EEE05-4B87-4FD4-BA35-0CBFFB1FA007}">
      <dgm:prSet/>
      <dgm:spPr/>
      <dgm:t>
        <a:bodyPr/>
        <a:lstStyle/>
        <a:p>
          <a:endParaRPr lang="pl-PL"/>
        </a:p>
      </dgm:t>
    </dgm:pt>
    <dgm:pt modelId="{0DD34A7F-0880-417E-92CC-B79A54EE095B}" type="sibTrans" cxnId="{4F3EEE05-4B87-4FD4-BA35-0CBFFB1FA007}">
      <dgm:prSet/>
      <dgm:spPr/>
      <dgm:t>
        <a:bodyPr/>
        <a:lstStyle/>
        <a:p>
          <a:endParaRPr lang="pl-PL"/>
        </a:p>
      </dgm:t>
    </dgm:pt>
    <dgm:pt modelId="{1167FEBA-0BE8-48AA-9770-078D69B4CCCF}">
      <dgm:prSet phldrT="[Tekst]"/>
      <dgm:spPr/>
      <dgm:t>
        <a:bodyPr/>
        <a:lstStyle/>
        <a:p>
          <a:r>
            <a:rPr lang="pl-PL" dirty="0"/>
            <a:t>Każdy, kto ma interes prawny</a:t>
          </a:r>
        </a:p>
      </dgm:t>
    </dgm:pt>
    <dgm:pt modelId="{9EFBF280-396E-43DD-A0D3-538AB7304980}" type="parTrans" cxnId="{A65E120A-45CC-4FB7-9607-6097AB062832}">
      <dgm:prSet/>
      <dgm:spPr/>
      <dgm:t>
        <a:bodyPr/>
        <a:lstStyle/>
        <a:p>
          <a:endParaRPr lang="pl-PL"/>
        </a:p>
      </dgm:t>
    </dgm:pt>
    <dgm:pt modelId="{20E6B0EB-9E0B-49F6-9D9D-7FB86265B8CB}" type="sibTrans" cxnId="{A65E120A-45CC-4FB7-9607-6097AB062832}">
      <dgm:prSet/>
      <dgm:spPr/>
      <dgm:t>
        <a:bodyPr/>
        <a:lstStyle/>
        <a:p>
          <a:endParaRPr lang="pl-PL"/>
        </a:p>
      </dgm:t>
    </dgm:pt>
    <dgm:pt modelId="{B27F3C50-9869-443A-BB48-528BBACE386C}">
      <dgm:prSet phldrT="[Tekst]"/>
      <dgm:spPr/>
      <dgm:t>
        <a:bodyPr/>
        <a:lstStyle/>
        <a:p>
          <a:pPr algn="just"/>
          <a:r>
            <a:rPr lang="pl-PL" dirty="0"/>
            <a:t>Bigamia</a:t>
          </a:r>
        </a:p>
      </dgm:t>
    </dgm:pt>
    <dgm:pt modelId="{1435F421-D80C-4A17-8901-E0ABBD450344}" type="parTrans" cxnId="{82CD0B51-1BD4-4632-98B1-D5E9CC3262EC}">
      <dgm:prSet/>
      <dgm:spPr/>
      <dgm:t>
        <a:bodyPr/>
        <a:lstStyle/>
        <a:p>
          <a:endParaRPr lang="pl-PL"/>
        </a:p>
      </dgm:t>
    </dgm:pt>
    <dgm:pt modelId="{548B34AB-01C4-48BA-8EFE-AD6104C1ED1E}" type="sibTrans" cxnId="{82CD0B51-1BD4-4632-98B1-D5E9CC3262EC}">
      <dgm:prSet/>
      <dgm:spPr/>
      <dgm:t>
        <a:bodyPr/>
        <a:lstStyle/>
        <a:p>
          <a:endParaRPr lang="pl-PL"/>
        </a:p>
      </dgm:t>
    </dgm:pt>
    <dgm:pt modelId="{205F0712-67F8-4502-A089-A34128E771FE}">
      <dgm:prSet phldrT="[Tekst]"/>
      <dgm:spPr/>
      <dgm:t>
        <a:bodyPr/>
        <a:lstStyle/>
        <a:p>
          <a:pPr algn="just"/>
          <a:r>
            <a:rPr lang="pl-PL" dirty="0"/>
            <a:t>pokrewieństwo</a:t>
          </a:r>
        </a:p>
      </dgm:t>
    </dgm:pt>
    <dgm:pt modelId="{91A769DD-F67A-437F-92B1-2AB96211944E}" type="parTrans" cxnId="{BCD1089F-BD4D-4AE3-B601-391A4F5E2B15}">
      <dgm:prSet/>
      <dgm:spPr/>
      <dgm:t>
        <a:bodyPr/>
        <a:lstStyle/>
        <a:p>
          <a:endParaRPr lang="pl-PL"/>
        </a:p>
      </dgm:t>
    </dgm:pt>
    <dgm:pt modelId="{60E38232-9BD6-4EFB-B063-28DC5B3ED4EC}" type="sibTrans" cxnId="{BCD1089F-BD4D-4AE3-B601-391A4F5E2B15}">
      <dgm:prSet/>
      <dgm:spPr/>
      <dgm:t>
        <a:bodyPr/>
        <a:lstStyle/>
        <a:p>
          <a:endParaRPr lang="pl-PL"/>
        </a:p>
      </dgm:t>
    </dgm:pt>
    <dgm:pt modelId="{3304F7F3-8B50-45FC-9A5D-E290DB536D66}">
      <dgm:prSet phldrT="[Tekst]"/>
      <dgm:spPr/>
      <dgm:t>
        <a:bodyPr/>
        <a:lstStyle/>
        <a:p>
          <a:r>
            <a:rPr lang="pl-PL" dirty="0"/>
            <a:t>prokurator/RPO</a:t>
          </a:r>
        </a:p>
      </dgm:t>
    </dgm:pt>
    <dgm:pt modelId="{21D07D1B-8A17-48FF-9839-BBEE63B3059C}" type="parTrans" cxnId="{3DDE3BCB-0298-4354-A2D3-A49A44DD1EE0}">
      <dgm:prSet/>
      <dgm:spPr/>
      <dgm:t>
        <a:bodyPr/>
        <a:lstStyle/>
        <a:p>
          <a:endParaRPr lang="pl-PL"/>
        </a:p>
      </dgm:t>
    </dgm:pt>
    <dgm:pt modelId="{5AECA9F3-BAD9-4FE5-B0B7-185E874314B8}" type="sibTrans" cxnId="{3DDE3BCB-0298-4354-A2D3-A49A44DD1EE0}">
      <dgm:prSet/>
      <dgm:spPr/>
      <dgm:t>
        <a:bodyPr/>
        <a:lstStyle/>
        <a:p>
          <a:endParaRPr lang="pl-PL"/>
        </a:p>
      </dgm:t>
    </dgm:pt>
    <dgm:pt modelId="{2EE9443D-010F-44E8-B30A-03D76C844086}">
      <dgm:prSet phldrT="[Tekst]"/>
      <dgm:spPr/>
      <dgm:t>
        <a:bodyPr/>
        <a:lstStyle/>
        <a:p>
          <a:pPr algn="just"/>
          <a:r>
            <a:rPr lang="pl-PL" dirty="0"/>
            <a:t>Wiek</a:t>
          </a:r>
        </a:p>
      </dgm:t>
    </dgm:pt>
    <dgm:pt modelId="{1D412CBA-A301-4FBF-AD74-6B9546311D12}" type="parTrans" cxnId="{3AE7EC8B-A83B-4523-B988-4484066EE8F3}">
      <dgm:prSet/>
      <dgm:spPr/>
      <dgm:t>
        <a:bodyPr/>
        <a:lstStyle/>
        <a:p>
          <a:endParaRPr lang="pl-PL"/>
        </a:p>
      </dgm:t>
    </dgm:pt>
    <dgm:pt modelId="{4763391F-BC75-473F-9612-BFA903D68E3F}" type="sibTrans" cxnId="{3AE7EC8B-A83B-4523-B988-4484066EE8F3}">
      <dgm:prSet/>
      <dgm:spPr/>
      <dgm:t>
        <a:bodyPr/>
        <a:lstStyle/>
        <a:p>
          <a:endParaRPr lang="pl-PL"/>
        </a:p>
      </dgm:t>
    </dgm:pt>
    <dgm:pt modelId="{FA62C039-4AD4-4EF7-8935-64B339E610A5}">
      <dgm:prSet phldrT="[Tekst]"/>
      <dgm:spPr/>
      <dgm:t>
        <a:bodyPr/>
        <a:lstStyle/>
        <a:p>
          <a:pPr algn="just"/>
          <a:r>
            <a:rPr lang="pl-PL" dirty="0"/>
            <a:t>Bigamia</a:t>
          </a:r>
        </a:p>
      </dgm:t>
    </dgm:pt>
    <dgm:pt modelId="{20D76DD7-24FB-4C9F-B487-3F14BCD7B41A}" type="parTrans" cxnId="{58880147-9CBA-43E2-B14D-4441F973FACC}">
      <dgm:prSet/>
      <dgm:spPr/>
      <dgm:t>
        <a:bodyPr/>
        <a:lstStyle/>
        <a:p>
          <a:endParaRPr lang="pl-PL"/>
        </a:p>
      </dgm:t>
    </dgm:pt>
    <dgm:pt modelId="{3177EB4B-1659-4E81-BBA4-9C86D5E83387}" type="sibTrans" cxnId="{58880147-9CBA-43E2-B14D-4441F973FACC}">
      <dgm:prSet/>
      <dgm:spPr/>
      <dgm:t>
        <a:bodyPr/>
        <a:lstStyle/>
        <a:p>
          <a:endParaRPr lang="pl-PL"/>
        </a:p>
      </dgm:t>
    </dgm:pt>
    <dgm:pt modelId="{E7D2006B-FEDC-4BC0-9DCA-D33793D1B57E}">
      <dgm:prSet phldrT="[Tekst]"/>
      <dgm:spPr/>
      <dgm:t>
        <a:bodyPr/>
        <a:lstStyle/>
        <a:p>
          <a:pPr algn="just"/>
          <a:r>
            <a:rPr lang="pl-PL" dirty="0"/>
            <a:t>Choroba psychiczna lub niedorozwój umysłowy</a:t>
          </a:r>
        </a:p>
      </dgm:t>
    </dgm:pt>
    <dgm:pt modelId="{33DAA92F-25BD-4CAD-9855-074E46D1ADB4}" type="parTrans" cxnId="{52E2A8F7-4A5A-4862-ACCB-67AB54474297}">
      <dgm:prSet/>
      <dgm:spPr/>
      <dgm:t>
        <a:bodyPr/>
        <a:lstStyle/>
        <a:p>
          <a:endParaRPr lang="pl-PL"/>
        </a:p>
      </dgm:t>
    </dgm:pt>
    <dgm:pt modelId="{713524AE-B10F-4BE9-A62E-BF3B0D9CE499}" type="sibTrans" cxnId="{52E2A8F7-4A5A-4862-ACCB-67AB54474297}">
      <dgm:prSet/>
      <dgm:spPr/>
      <dgm:t>
        <a:bodyPr/>
        <a:lstStyle/>
        <a:p>
          <a:endParaRPr lang="pl-PL"/>
        </a:p>
      </dgm:t>
    </dgm:pt>
    <dgm:pt modelId="{E7F751C9-DF91-4298-B443-B036CF4B97B1}">
      <dgm:prSet phldrT="[Tekst]"/>
      <dgm:spPr/>
      <dgm:t>
        <a:bodyPr/>
        <a:lstStyle/>
        <a:p>
          <a:pPr algn="just"/>
          <a:r>
            <a:rPr lang="pl-PL" dirty="0"/>
            <a:t>Powinowactwo</a:t>
          </a:r>
        </a:p>
      </dgm:t>
    </dgm:pt>
    <dgm:pt modelId="{A6C1B4A1-AFE1-4AD5-96D8-72A10F6FA9DB}" type="parTrans" cxnId="{372FA12E-78A6-46A3-B458-06F2F135DB6C}">
      <dgm:prSet/>
      <dgm:spPr/>
      <dgm:t>
        <a:bodyPr/>
        <a:lstStyle/>
        <a:p>
          <a:endParaRPr lang="pl-PL"/>
        </a:p>
      </dgm:t>
    </dgm:pt>
    <dgm:pt modelId="{111D04DE-5DBB-42C2-9AB0-771E0019F21F}" type="sibTrans" cxnId="{372FA12E-78A6-46A3-B458-06F2F135DB6C}">
      <dgm:prSet/>
      <dgm:spPr/>
      <dgm:t>
        <a:bodyPr/>
        <a:lstStyle/>
        <a:p>
          <a:endParaRPr lang="pl-PL"/>
        </a:p>
      </dgm:t>
    </dgm:pt>
    <dgm:pt modelId="{6CB50F68-984D-48CB-930B-D50A9C27D587}">
      <dgm:prSet phldrT="[Tekst]"/>
      <dgm:spPr/>
      <dgm:t>
        <a:bodyPr/>
        <a:lstStyle/>
        <a:p>
          <a:pPr algn="just"/>
          <a:r>
            <a:rPr lang="pl-PL" dirty="0"/>
            <a:t>przysposobienie</a:t>
          </a:r>
        </a:p>
      </dgm:t>
    </dgm:pt>
    <dgm:pt modelId="{6EB4E496-B24D-451D-B39F-8766AAE48F05}" type="parTrans" cxnId="{C04A059B-857F-42C0-8E51-13C1CCFC64F4}">
      <dgm:prSet/>
      <dgm:spPr/>
      <dgm:t>
        <a:bodyPr/>
        <a:lstStyle/>
        <a:p>
          <a:endParaRPr lang="pl-PL"/>
        </a:p>
      </dgm:t>
    </dgm:pt>
    <dgm:pt modelId="{B2BABAD9-6821-4810-BF9F-8BBA3352FF5E}" type="sibTrans" cxnId="{C04A059B-857F-42C0-8E51-13C1CCFC64F4}">
      <dgm:prSet/>
      <dgm:spPr/>
      <dgm:t>
        <a:bodyPr/>
        <a:lstStyle/>
        <a:p>
          <a:endParaRPr lang="pl-PL"/>
        </a:p>
      </dgm:t>
    </dgm:pt>
    <dgm:pt modelId="{0F769882-4E27-4AA6-9BCD-92EEE9CB48D1}">
      <dgm:prSet/>
      <dgm:spPr/>
      <dgm:t>
        <a:bodyPr/>
        <a:lstStyle/>
        <a:p>
          <a:pPr algn="just"/>
          <a:r>
            <a:rPr lang="pl-PL" dirty="0"/>
            <a:t>Choroba psychiczna lub niedorozwój umysłowy</a:t>
          </a:r>
        </a:p>
      </dgm:t>
    </dgm:pt>
    <dgm:pt modelId="{B23C566C-97CC-461C-A575-D73412A97EB1}" type="parTrans" cxnId="{F13465A9-EFD7-4FA5-A529-0AAABB55479A}">
      <dgm:prSet/>
      <dgm:spPr/>
      <dgm:t>
        <a:bodyPr/>
        <a:lstStyle/>
        <a:p>
          <a:endParaRPr lang="pl-PL"/>
        </a:p>
      </dgm:t>
    </dgm:pt>
    <dgm:pt modelId="{9FEE6B72-02FF-4ACF-A132-3C06A8A48EA6}" type="sibTrans" cxnId="{F13465A9-EFD7-4FA5-A529-0AAABB55479A}">
      <dgm:prSet/>
      <dgm:spPr/>
      <dgm:t>
        <a:bodyPr/>
        <a:lstStyle/>
        <a:p>
          <a:endParaRPr lang="pl-PL"/>
        </a:p>
      </dgm:t>
    </dgm:pt>
    <dgm:pt modelId="{590FF6E0-BB1E-42C4-88AD-03B77574C1B4}">
      <dgm:prSet/>
      <dgm:spPr/>
      <dgm:t>
        <a:bodyPr/>
        <a:lstStyle/>
        <a:p>
          <a:pPr algn="just"/>
          <a:r>
            <a:rPr lang="pl-PL" dirty="0"/>
            <a:t>Powinowactwo</a:t>
          </a:r>
        </a:p>
      </dgm:t>
    </dgm:pt>
    <dgm:pt modelId="{184BAC46-3610-4712-9827-A87607EBEDB1}" type="parTrans" cxnId="{28C84B69-E472-48EE-AAF8-E1079756FAF0}">
      <dgm:prSet/>
      <dgm:spPr/>
      <dgm:t>
        <a:bodyPr/>
        <a:lstStyle/>
        <a:p>
          <a:endParaRPr lang="pl-PL"/>
        </a:p>
      </dgm:t>
    </dgm:pt>
    <dgm:pt modelId="{A3798499-6A5A-4A65-9B60-80A3A0D72DFA}" type="sibTrans" cxnId="{28C84B69-E472-48EE-AAF8-E1079756FAF0}">
      <dgm:prSet/>
      <dgm:spPr/>
      <dgm:t>
        <a:bodyPr/>
        <a:lstStyle/>
        <a:p>
          <a:endParaRPr lang="pl-PL"/>
        </a:p>
      </dgm:t>
    </dgm:pt>
    <dgm:pt modelId="{559C289A-F11A-418D-AB37-09BB4E957A0B}">
      <dgm:prSet/>
      <dgm:spPr/>
      <dgm:t>
        <a:bodyPr/>
        <a:lstStyle/>
        <a:p>
          <a:pPr algn="just"/>
          <a:r>
            <a:rPr lang="pl-PL" dirty="0"/>
            <a:t>przysposobienie</a:t>
          </a:r>
        </a:p>
      </dgm:t>
    </dgm:pt>
    <dgm:pt modelId="{9FDA0A88-1B2F-4C2F-8973-9CF97FB47D8A}" type="parTrans" cxnId="{B9890E16-FC9F-476D-A45D-830344A53A6D}">
      <dgm:prSet/>
      <dgm:spPr/>
      <dgm:t>
        <a:bodyPr/>
        <a:lstStyle/>
        <a:p>
          <a:endParaRPr lang="pl-PL"/>
        </a:p>
      </dgm:t>
    </dgm:pt>
    <dgm:pt modelId="{0791314F-07F5-498C-90A2-CEAE762BECAA}" type="sibTrans" cxnId="{B9890E16-FC9F-476D-A45D-830344A53A6D}">
      <dgm:prSet/>
      <dgm:spPr/>
      <dgm:t>
        <a:bodyPr/>
        <a:lstStyle/>
        <a:p>
          <a:endParaRPr lang="pl-PL"/>
        </a:p>
      </dgm:t>
    </dgm:pt>
    <dgm:pt modelId="{F7D83FF9-930B-4D6A-A33D-0ED45DDE1D13}">
      <dgm:prSet phldrT="[Tekst]"/>
      <dgm:spPr/>
      <dgm:t>
        <a:bodyPr/>
        <a:lstStyle/>
        <a:p>
          <a:pPr algn="just"/>
          <a:r>
            <a:rPr lang="pl-PL" dirty="0"/>
            <a:t>Ubezwłasnowolnienie całkowite</a:t>
          </a:r>
        </a:p>
      </dgm:t>
    </dgm:pt>
    <dgm:pt modelId="{A0929DFE-FF2A-461C-B79E-4291ABB89EA7}" type="parTrans" cxnId="{D925B568-233E-4B91-AAAD-F0717AB71E01}">
      <dgm:prSet/>
      <dgm:spPr/>
      <dgm:t>
        <a:bodyPr/>
        <a:lstStyle/>
        <a:p>
          <a:endParaRPr lang="pl-PL"/>
        </a:p>
      </dgm:t>
    </dgm:pt>
    <dgm:pt modelId="{F53D4DE3-8B6D-4F32-B874-F7549D9C5805}" type="sibTrans" cxnId="{D925B568-233E-4B91-AAAD-F0717AB71E01}">
      <dgm:prSet/>
      <dgm:spPr/>
      <dgm:t>
        <a:bodyPr/>
        <a:lstStyle/>
        <a:p>
          <a:endParaRPr lang="pl-PL"/>
        </a:p>
      </dgm:t>
    </dgm:pt>
    <dgm:pt modelId="{EAF9DE63-36AF-451D-9290-82D974682A71}">
      <dgm:prSet/>
      <dgm:spPr/>
      <dgm:t>
        <a:bodyPr/>
        <a:lstStyle/>
        <a:p>
          <a:pPr algn="just"/>
          <a:r>
            <a:rPr lang="pl-PL" dirty="0"/>
            <a:t>Pokrewieństwo</a:t>
          </a:r>
        </a:p>
      </dgm:t>
    </dgm:pt>
    <dgm:pt modelId="{7894D42C-DE22-4B14-9A3E-03D56773EF38}" type="parTrans" cxnId="{E8A5FAB8-276C-4D37-A9D7-E1FDF97260F5}">
      <dgm:prSet/>
      <dgm:spPr/>
      <dgm:t>
        <a:bodyPr/>
        <a:lstStyle/>
        <a:p>
          <a:endParaRPr lang="pl-PL"/>
        </a:p>
      </dgm:t>
    </dgm:pt>
    <dgm:pt modelId="{C7A469AD-0849-4B4F-89DB-494714246AC5}" type="sibTrans" cxnId="{E8A5FAB8-276C-4D37-A9D7-E1FDF97260F5}">
      <dgm:prSet/>
      <dgm:spPr/>
      <dgm:t>
        <a:bodyPr/>
        <a:lstStyle/>
        <a:p>
          <a:endParaRPr lang="pl-PL"/>
        </a:p>
      </dgm:t>
    </dgm:pt>
    <dgm:pt modelId="{7B96158A-78C5-47B8-8BFA-1EC6183BD204}">
      <dgm:prSet/>
      <dgm:spPr/>
      <dgm:t>
        <a:bodyPr/>
        <a:lstStyle/>
        <a:p>
          <a:pPr algn="just"/>
          <a:r>
            <a:rPr lang="pl-PL" dirty="0"/>
            <a:t>Wady oświadczeń woli</a:t>
          </a:r>
        </a:p>
      </dgm:t>
    </dgm:pt>
    <dgm:pt modelId="{00106820-939D-4DF1-A330-6F2DC0CD6D8A}" type="parTrans" cxnId="{779B8D7C-AC99-461A-86D7-617BFD990DF0}">
      <dgm:prSet/>
      <dgm:spPr/>
      <dgm:t>
        <a:bodyPr/>
        <a:lstStyle/>
        <a:p>
          <a:endParaRPr lang="pl-PL"/>
        </a:p>
      </dgm:t>
    </dgm:pt>
    <dgm:pt modelId="{76B3152B-3647-49E1-AC28-11E2848B6126}" type="sibTrans" cxnId="{779B8D7C-AC99-461A-86D7-617BFD990DF0}">
      <dgm:prSet/>
      <dgm:spPr/>
      <dgm:t>
        <a:bodyPr/>
        <a:lstStyle/>
        <a:p>
          <a:endParaRPr lang="pl-PL"/>
        </a:p>
      </dgm:t>
    </dgm:pt>
    <dgm:pt modelId="{03514601-6B58-4F58-86B4-BEAEAA5E3616}">
      <dgm:prSet/>
      <dgm:spPr/>
      <dgm:t>
        <a:bodyPr/>
        <a:lstStyle/>
        <a:p>
          <a:pPr algn="just"/>
          <a:r>
            <a:rPr lang="pl-PL" dirty="0"/>
            <a:t>Wady pełnomocnictwa</a:t>
          </a:r>
        </a:p>
      </dgm:t>
    </dgm:pt>
    <dgm:pt modelId="{C85BC97B-1E85-497E-80C8-30ADB25E7ECD}" type="parTrans" cxnId="{C584678D-4CF0-49DE-8DE3-95C8D21D3B7D}">
      <dgm:prSet/>
      <dgm:spPr/>
      <dgm:t>
        <a:bodyPr/>
        <a:lstStyle/>
        <a:p>
          <a:endParaRPr lang="pl-PL"/>
        </a:p>
      </dgm:t>
    </dgm:pt>
    <dgm:pt modelId="{DA78B574-702E-492E-B431-CAD46D4C82C0}" type="sibTrans" cxnId="{C584678D-4CF0-49DE-8DE3-95C8D21D3B7D}">
      <dgm:prSet/>
      <dgm:spPr/>
      <dgm:t>
        <a:bodyPr/>
        <a:lstStyle/>
        <a:p>
          <a:endParaRPr lang="pl-PL"/>
        </a:p>
      </dgm:t>
    </dgm:pt>
    <dgm:pt modelId="{88AD3455-D8C7-4B4D-A764-A301B63E283D}" type="pres">
      <dgm:prSet presAssocID="{44B36C84-2843-4F89-A1E4-CCFB402F68C6}" presName="Name0" presStyleCnt="0">
        <dgm:presLayoutVars>
          <dgm:dir/>
          <dgm:animLvl val="lvl"/>
          <dgm:resizeHandles val="exact"/>
        </dgm:presLayoutVars>
      </dgm:prSet>
      <dgm:spPr/>
    </dgm:pt>
    <dgm:pt modelId="{1B8F8317-8FA8-4CF2-8DD1-0DE5E3A64CDB}" type="pres">
      <dgm:prSet presAssocID="{A37DDE72-7B52-4865-80F7-912F89C4A10B}" presName="composite" presStyleCnt="0"/>
      <dgm:spPr/>
    </dgm:pt>
    <dgm:pt modelId="{11DE95CA-B2AE-40FE-B2EA-C61318EB63AB}" type="pres">
      <dgm:prSet presAssocID="{A37DDE72-7B52-4865-80F7-912F89C4A10B}" presName="parTx" presStyleLbl="alignNode1" presStyleIdx="0" presStyleCnt="3">
        <dgm:presLayoutVars>
          <dgm:chMax val="0"/>
          <dgm:chPref val="0"/>
          <dgm:bulletEnabled val="1"/>
        </dgm:presLayoutVars>
      </dgm:prSet>
      <dgm:spPr/>
    </dgm:pt>
    <dgm:pt modelId="{EBA7FF7B-1133-4F69-9155-0DBF4E35E42E}" type="pres">
      <dgm:prSet presAssocID="{A37DDE72-7B52-4865-80F7-912F89C4A10B}" presName="desTx" presStyleLbl="alignAccFollowNode1" presStyleIdx="0" presStyleCnt="3">
        <dgm:presLayoutVars>
          <dgm:bulletEnabled val="1"/>
        </dgm:presLayoutVars>
      </dgm:prSet>
      <dgm:spPr/>
    </dgm:pt>
    <dgm:pt modelId="{80E02EA5-8673-45E2-B1A2-BB70D6D8A4D5}" type="pres">
      <dgm:prSet presAssocID="{FD4236D3-3359-44CC-A4DD-1FA52AA0691A}" presName="space" presStyleCnt="0"/>
      <dgm:spPr/>
    </dgm:pt>
    <dgm:pt modelId="{84B149F7-0198-4BA8-8441-8462622A7C81}" type="pres">
      <dgm:prSet presAssocID="{1167FEBA-0BE8-48AA-9770-078D69B4CCCF}" presName="composite" presStyleCnt="0"/>
      <dgm:spPr/>
    </dgm:pt>
    <dgm:pt modelId="{9E0E7DC0-B7F8-4450-ADB5-1FC1102E4DAF}" type="pres">
      <dgm:prSet presAssocID="{1167FEBA-0BE8-48AA-9770-078D69B4CCCF}" presName="parTx" presStyleLbl="alignNode1" presStyleIdx="1" presStyleCnt="3">
        <dgm:presLayoutVars>
          <dgm:chMax val="0"/>
          <dgm:chPref val="0"/>
          <dgm:bulletEnabled val="1"/>
        </dgm:presLayoutVars>
      </dgm:prSet>
      <dgm:spPr/>
    </dgm:pt>
    <dgm:pt modelId="{32D2F691-4E4F-4D39-9C14-E02700403DB8}" type="pres">
      <dgm:prSet presAssocID="{1167FEBA-0BE8-48AA-9770-078D69B4CCCF}" presName="desTx" presStyleLbl="alignAccFollowNode1" presStyleIdx="1" presStyleCnt="3">
        <dgm:presLayoutVars>
          <dgm:bulletEnabled val="1"/>
        </dgm:presLayoutVars>
      </dgm:prSet>
      <dgm:spPr/>
    </dgm:pt>
    <dgm:pt modelId="{A952AD4A-4B6A-4E06-A53D-207BB4FC63E3}" type="pres">
      <dgm:prSet presAssocID="{20E6B0EB-9E0B-49F6-9D9D-7FB86265B8CB}" presName="space" presStyleCnt="0"/>
      <dgm:spPr/>
    </dgm:pt>
    <dgm:pt modelId="{D0338BEC-7935-4ABE-9CC6-66FDACBDF007}" type="pres">
      <dgm:prSet presAssocID="{3304F7F3-8B50-45FC-9A5D-E290DB536D66}" presName="composite" presStyleCnt="0"/>
      <dgm:spPr/>
    </dgm:pt>
    <dgm:pt modelId="{63BD57B9-2F8C-4FF7-9855-A1928E67BB05}" type="pres">
      <dgm:prSet presAssocID="{3304F7F3-8B50-45FC-9A5D-E290DB536D66}" presName="parTx" presStyleLbl="alignNode1" presStyleIdx="2" presStyleCnt="3">
        <dgm:presLayoutVars>
          <dgm:chMax val="0"/>
          <dgm:chPref val="0"/>
          <dgm:bulletEnabled val="1"/>
        </dgm:presLayoutVars>
      </dgm:prSet>
      <dgm:spPr/>
    </dgm:pt>
    <dgm:pt modelId="{810F294E-ED7B-45DD-91F0-00B56AEB829B}" type="pres">
      <dgm:prSet presAssocID="{3304F7F3-8B50-45FC-9A5D-E290DB536D66}" presName="desTx" presStyleLbl="alignAccFollowNode1" presStyleIdx="2" presStyleCnt="3">
        <dgm:presLayoutVars>
          <dgm:bulletEnabled val="1"/>
        </dgm:presLayoutVars>
      </dgm:prSet>
      <dgm:spPr/>
    </dgm:pt>
  </dgm:ptLst>
  <dgm:cxnLst>
    <dgm:cxn modelId="{4F3EEE05-4B87-4FD4-BA35-0CBFFB1FA007}" srcId="{A37DDE72-7B52-4865-80F7-912F89C4A10B}" destId="{EBED54E8-F54D-4ECA-9157-0281E3B13D00}" srcOrd="1" destOrd="0" parTransId="{1BD7D135-2527-4E33-8292-E9B7B3BC80D5}" sibTransId="{0DD34A7F-0880-417E-92CC-B79A54EE095B}"/>
    <dgm:cxn modelId="{A65E120A-45CC-4FB7-9607-6097AB062832}" srcId="{44B36C84-2843-4F89-A1E4-CCFB402F68C6}" destId="{1167FEBA-0BE8-48AA-9770-078D69B4CCCF}" srcOrd="1" destOrd="0" parTransId="{9EFBF280-396E-43DD-A0D3-538AB7304980}" sibTransId="{20E6B0EB-9E0B-49F6-9D9D-7FB86265B8CB}"/>
    <dgm:cxn modelId="{308B210F-E532-4370-AE89-1E5244DE144F}" type="presOf" srcId="{1167FEBA-0BE8-48AA-9770-078D69B4CCCF}" destId="{9E0E7DC0-B7F8-4450-ADB5-1FC1102E4DAF}" srcOrd="0" destOrd="0" presId="urn:microsoft.com/office/officeart/2005/8/layout/hList1"/>
    <dgm:cxn modelId="{B9890E16-FC9F-476D-A45D-830344A53A6D}" srcId="{3304F7F3-8B50-45FC-9A5D-E290DB536D66}" destId="{559C289A-F11A-418D-AB37-09BB4E957A0B}" srcOrd="4" destOrd="0" parTransId="{9FDA0A88-1B2F-4C2F-8973-9CF97FB47D8A}" sibTransId="{0791314F-07F5-498C-90A2-CEAE762BECAA}"/>
    <dgm:cxn modelId="{33414E25-0055-4AB1-A845-B1531969E7B7}" srcId="{44B36C84-2843-4F89-A1E4-CCFB402F68C6}" destId="{A37DDE72-7B52-4865-80F7-912F89C4A10B}" srcOrd="0" destOrd="0" parTransId="{94866E50-5698-4986-A397-8803617B1CE6}" sibTransId="{FD4236D3-3359-44CC-A4DD-1FA52AA0691A}"/>
    <dgm:cxn modelId="{1C8BEC27-B9D8-4675-973E-B98209F3F480}" type="presOf" srcId="{590FF6E0-BB1E-42C4-88AD-03B77574C1B4}" destId="{810F294E-ED7B-45DD-91F0-00B56AEB829B}" srcOrd="0" destOrd="3" presId="urn:microsoft.com/office/officeart/2005/8/layout/hList1"/>
    <dgm:cxn modelId="{4010092E-70E7-45C6-A942-F1713930D5CE}" srcId="{A37DDE72-7B52-4865-80F7-912F89C4A10B}" destId="{82CA9F8E-7EEA-4413-B838-F259C6E7C1A4}" srcOrd="0" destOrd="0" parTransId="{AA2A95CB-6AC0-4E3C-9AEA-3812DBD5044F}" sibTransId="{0E4A9EE9-B6EF-46CD-AEC0-2E6850F70351}"/>
    <dgm:cxn modelId="{372FA12E-78A6-46A3-B458-06F2F135DB6C}" srcId="{A37DDE72-7B52-4865-80F7-912F89C4A10B}" destId="{E7F751C9-DF91-4298-B443-B036CF4B97B1}" srcOrd="3" destOrd="0" parTransId="{A6C1B4A1-AFE1-4AD5-96D8-72A10F6FA9DB}" sibTransId="{111D04DE-5DBB-42C2-9AB0-771E0019F21F}"/>
    <dgm:cxn modelId="{1FFFF13B-E337-4846-A64B-8A3783904EFB}" type="presOf" srcId="{A37DDE72-7B52-4865-80F7-912F89C4A10B}" destId="{11DE95CA-B2AE-40FE-B2EA-C61318EB63AB}" srcOrd="0" destOrd="0" presId="urn:microsoft.com/office/officeart/2005/8/layout/hList1"/>
    <dgm:cxn modelId="{58880147-9CBA-43E2-B14D-4441F973FACC}" srcId="{3304F7F3-8B50-45FC-9A5D-E290DB536D66}" destId="{FA62C039-4AD4-4EF7-8935-64B339E610A5}" srcOrd="5" destOrd="0" parTransId="{20D76DD7-24FB-4C9F-B487-3F14BCD7B41A}" sibTransId="{3177EB4B-1659-4E81-BBA4-9C86D5E83387}"/>
    <dgm:cxn modelId="{2F8B7C68-6FE2-4E62-AB55-A816D1B0473F}" type="presOf" srcId="{205F0712-67F8-4502-A089-A34128E771FE}" destId="{32D2F691-4E4F-4D39-9C14-E02700403DB8}" srcOrd="0" destOrd="1" presId="urn:microsoft.com/office/officeart/2005/8/layout/hList1"/>
    <dgm:cxn modelId="{D925B568-233E-4B91-AAAD-F0717AB71E01}" srcId="{3304F7F3-8B50-45FC-9A5D-E290DB536D66}" destId="{F7D83FF9-930B-4D6A-A33D-0ED45DDE1D13}" srcOrd="1" destOrd="0" parTransId="{A0929DFE-FF2A-461C-B79E-4291ABB89EA7}" sibTransId="{F53D4DE3-8B6D-4F32-B874-F7549D9C5805}"/>
    <dgm:cxn modelId="{28C84B69-E472-48EE-AAF8-E1079756FAF0}" srcId="{3304F7F3-8B50-45FC-9A5D-E290DB536D66}" destId="{590FF6E0-BB1E-42C4-88AD-03B77574C1B4}" srcOrd="3" destOrd="0" parTransId="{184BAC46-3610-4712-9827-A87607EBEDB1}" sibTransId="{A3798499-6A5A-4A65-9B60-80A3A0D72DFA}"/>
    <dgm:cxn modelId="{82CD0B51-1BD4-4632-98B1-D5E9CC3262EC}" srcId="{1167FEBA-0BE8-48AA-9770-078D69B4CCCF}" destId="{B27F3C50-9869-443A-BB48-528BBACE386C}" srcOrd="0" destOrd="0" parTransId="{1435F421-D80C-4A17-8901-E0ABBD450344}" sibTransId="{548B34AB-01C4-48BA-8EFE-AD6104C1ED1E}"/>
    <dgm:cxn modelId="{47296056-2167-4E90-BFEA-FC0322F5AE83}" type="presOf" srcId="{2EE9443D-010F-44E8-B30A-03D76C844086}" destId="{810F294E-ED7B-45DD-91F0-00B56AEB829B}" srcOrd="0" destOrd="0" presId="urn:microsoft.com/office/officeart/2005/8/layout/hList1"/>
    <dgm:cxn modelId="{779B8D7C-AC99-461A-86D7-617BFD990DF0}" srcId="{3304F7F3-8B50-45FC-9A5D-E290DB536D66}" destId="{7B96158A-78C5-47B8-8BFA-1EC6183BD204}" srcOrd="7" destOrd="0" parTransId="{00106820-939D-4DF1-A330-6F2DC0CD6D8A}" sibTransId="{76B3152B-3647-49E1-AC28-11E2848B6126}"/>
    <dgm:cxn modelId="{BE399387-B1AF-4755-995B-236AE7FEDD52}" type="presOf" srcId="{44B36C84-2843-4F89-A1E4-CCFB402F68C6}" destId="{88AD3455-D8C7-4B4D-A764-A301B63E283D}" srcOrd="0" destOrd="0" presId="urn:microsoft.com/office/officeart/2005/8/layout/hList1"/>
    <dgm:cxn modelId="{330BDA87-8497-4B7C-AD9A-E3A785DA50F8}" type="presOf" srcId="{E7F751C9-DF91-4298-B443-B036CF4B97B1}" destId="{EBA7FF7B-1133-4F69-9155-0DBF4E35E42E}" srcOrd="0" destOrd="3" presId="urn:microsoft.com/office/officeart/2005/8/layout/hList1"/>
    <dgm:cxn modelId="{3AE7EC8B-A83B-4523-B988-4484066EE8F3}" srcId="{3304F7F3-8B50-45FC-9A5D-E290DB536D66}" destId="{2EE9443D-010F-44E8-B30A-03D76C844086}" srcOrd="0" destOrd="0" parTransId="{1D412CBA-A301-4FBF-AD74-6B9546311D12}" sibTransId="{4763391F-BC75-473F-9612-BFA903D68E3F}"/>
    <dgm:cxn modelId="{C584678D-4CF0-49DE-8DE3-95C8D21D3B7D}" srcId="{3304F7F3-8B50-45FC-9A5D-E290DB536D66}" destId="{03514601-6B58-4F58-86B4-BEAEAA5E3616}" srcOrd="8" destOrd="0" parTransId="{C85BC97B-1E85-497E-80C8-30ADB25E7ECD}" sibTransId="{DA78B574-702E-492E-B431-CAD46D4C82C0}"/>
    <dgm:cxn modelId="{9987D98F-D181-467D-9D4A-A432525565A7}" type="presOf" srcId="{559C289A-F11A-418D-AB37-09BB4E957A0B}" destId="{810F294E-ED7B-45DD-91F0-00B56AEB829B}" srcOrd="0" destOrd="4" presId="urn:microsoft.com/office/officeart/2005/8/layout/hList1"/>
    <dgm:cxn modelId="{AB252694-4D09-41DA-A84E-097150CBF8CA}" type="presOf" srcId="{6CB50F68-984D-48CB-930B-D50A9C27D587}" destId="{EBA7FF7B-1133-4F69-9155-0DBF4E35E42E}" srcOrd="0" destOrd="4" presId="urn:microsoft.com/office/officeart/2005/8/layout/hList1"/>
    <dgm:cxn modelId="{54C0409A-F0A6-454F-931B-9A9C9A31614A}" type="presOf" srcId="{3304F7F3-8B50-45FC-9A5D-E290DB536D66}" destId="{63BD57B9-2F8C-4FF7-9855-A1928E67BB05}" srcOrd="0" destOrd="0" presId="urn:microsoft.com/office/officeart/2005/8/layout/hList1"/>
    <dgm:cxn modelId="{C04A059B-857F-42C0-8E51-13C1CCFC64F4}" srcId="{A37DDE72-7B52-4865-80F7-912F89C4A10B}" destId="{6CB50F68-984D-48CB-930B-D50A9C27D587}" srcOrd="4" destOrd="0" parTransId="{6EB4E496-B24D-451D-B39F-8766AAE48F05}" sibTransId="{B2BABAD9-6821-4810-BF9F-8BBA3352FF5E}"/>
    <dgm:cxn modelId="{D41C4A9E-1A02-432E-B57C-14048E5907A2}" type="presOf" srcId="{F7D83FF9-930B-4D6A-A33D-0ED45DDE1D13}" destId="{810F294E-ED7B-45DD-91F0-00B56AEB829B}" srcOrd="0" destOrd="1" presId="urn:microsoft.com/office/officeart/2005/8/layout/hList1"/>
    <dgm:cxn modelId="{BCD1089F-BD4D-4AE3-B601-391A4F5E2B15}" srcId="{1167FEBA-0BE8-48AA-9770-078D69B4CCCF}" destId="{205F0712-67F8-4502-A089-A34128E771FE}" srcOrd="1" destOrd="0" parTransId="{91A769DD-F67A-437F-92B1-2AB96211944E}" sibTransId="{60E38232-9BD6-4EFB-B063-28DC5B3ED4EC}"/>
    <dgm:cxn modelId="{F13465A9-EFD7-4FA5-A529-0AAABB55479A}" srcId="{3304F7F3-8B50-45FC-9A5D-E290DB536D66}" destId="{0F769882-4E27-4AA6-9BCD-92EEE9CB48D1}" srcOrd="2" destOrd="0" parTransId="{B23C566C-97CC-461C-A575-D73412A97EB1}" sibTransId="{9FEE6B72-02FF-4ACF-A132-3C06A8A48EA6}"/>
    <dgm:cxn modelId="{483B6FAD-5253-476E-ADF0-AFC66A714A96}" type="presOf" srcId="{0F769882-4E27-4AA6-9BCD-92EEE9CB48D1}" destId="{810F294E-ED7B-45DD-91F0-00B56AEB829B}" srcOrd="0" destOrd="2" presId="urn:microsoft.com/office/officeart/2005/8/layout/hList1"/>
    <dgm:cxn modelId="{E8A5FAB8-276C-4D37-A9D7-E1FDF97260F5}" srcId="{3304F7F3-8B50-45FC-9A5D-E290DB536D66}" destId="{EAF9DE63-36AF-451D-9290-82D974682A71}" srcOrd="6" destOrd="0" parTransId="{7894D42C-DE22-4B14-9A3E-03D56773EF38}" sibTransId="{C7A469AD-0849-4B4F-89DB-494714246AC5}"/>
    <dgm:cxn modelId="{609E06B9-37B3-4319-B501-25217C9C9AB5}" type="presOf" srcId="{7B96158A-78C5-47B8-8BFA-1EC6183BD204}" destId="{810F294E-ED7B-45DD-91F0-00B56AEB829B}" srcOrd="0" destOrd="7" presId="urn:microsoft.com/office/officeart/2005/8/layout/hList1"/>
    <dgm:cxn modelId="{3CF138BD-51DB-4480-8713-CBCA3D773F53}" type="presOf" srcId="{EAF9DE63-36AF-451D-9290-82D974682A71}" destId="{810F294E-ED7B-45DD-91F0-00B56AEB829B}" srcOrd="0" destOrd="6" presId="urn:microsoft.com/office/officeart/2005/8/layout/hList1"/>
    <dgm:cxn modelId="{335C50C7-948C-48ED-B30A-50A559D8C9D5}" type="presOf" srcId="{03514601-6B58-4F58-86B4-BEAEAA5E3616}" destId="{810F294E-ED7B-45DD-91F0-00B56AEB829B}" srcOrd="0" destOrd="8" presId="urn:microsoft.com/office/officeart/2005/8/layout/hList1"/>
    <dgm:cxn modelId="{3DDE3BCB-0298-4354-A2D3-A49A44DD1EE0}" srcId="{44B36C84-2843-4F89-A1E4-CCFB402F68C6}" destId="{3304F7F3-8B50-45FC-9A5D-E290DB536D66}" srcOrd="2" destOrd="0" parTransId="{21D07D1B-8A17-48FF-9839-BBEE63B3059C}" sibTransId="{5AECA9F3-BAD9-4FE5-B0B7-185E874314B8}"/>
    <dgm:cxn modelId="{2B5969CB-D1B9-4D0A-9ABA-F7EF4AE0CCD7}" type="presOf" srcId="{FA62C039-4AD4-4EF7-8935-64B339E610A5}" destId="{810F294E-ED7B-45DD-91F0-00B56AEB829B}" srcOrd="0" destOrd="5" presId="urn:microsoft.com/office/officeart/2005/8/layout/hList1"/>
    <dgm:cxn modelId="{2B6F27CD-D62A-4234-8BA9-CD4247456F11}" type="presOf" srcId="{B27F3C50-9869-443A-BB48-528BBACE386C}" destId="{32D2F691-4E4F-4D39-9C14-E02700403DB8}" srcOrd="0" destOrd="0" presId="urn:microsoft.com/office/officeart/2005/8/layout/hList1"/>
    <dgm:cxn modelId="{82AA23D4-109E-4A90-9E7A-6FD02C459DB1}" type="presOf" srcId="{82CA9F8E-7EEA-4413-B838-F259C6E7C1A4}" destId="{EBA7FF7B-1133-4F69-9155-0DBF4E35E42E}" srcOrd="0" destOrd="0" presId="urn:microsoft.com/office/officeart/2005/8/layout/hList1"/>
    <dgm:cxn modelId="{7B21B6E6-AB73-4140-B972-652B9EF4A788}" type="presOf" srcId="{E7D2006B-FEDC-4BC0-9DCA-D33793D1B57E}" destId="{EBA7FF7B-1133-4F69-9155-0DBF4E35E42E}" srcOrd="0" destOrd="2" presId="urn:microsoft.com/office/officeart/2005/8/layout/hList1"/>
    <dgm:cxn modelId="{EFA33FEB-9BC2-4428-B94F-2C3F29220EA9}" type="presOf" srcId="{EBED54E8-F54D-4ECA-9157-0281E3B13D00}" destId="{EBA7FF7B-1133-4F69-9155-0DBF4E35E42E}" srcOrd="0" destOrd="1" presId="urn:microsoft.com/office/officeart/2005/8/layout/hList1"/>
    <dgm:cxn modelId="{52E2A8F7-4A5A-4862-ACCB-67AB54474297}" srcId="{A37DDE72-7B52-4865-80F7-912F89C4A10B}" destId="{E7D2006B-FEDC-4BC0-9DCA-D33793D1B57E}" srcOrd="2" destOrd="0" parTransId="{33DAA92F-25BD-4CAD-9855-074E46D1ADB4}" sibTransId="{713524AE-B10F-4BE9-A62E-BF3B0D9CE499}"/>
    <dgm:cxn modelId="{685C8165-EA9F-453A-9988-DEC426493A61}" type="presParOf" srcId="{88AD3455-D8C7-4B4D-A764-A301B63E283D}" destId="{1B8F8317-8FA8-4CF2-8DD1-0DE5E3A64CDB}" srcOrd="0" destOrd="0" presId="urn:microsoft.com/office/officeart/2005/8/layout/hList1"/>
    <dgm:cxn modelId="{1A58A2DE-313D-438F-B87A-0FDA4B183FC2}" type="presParOf" srcId="{1B8F8317-8FA8-4CF2-8DD1-0DE5E3A64CDB}" destId="{11DE95CA-B2AE-40FE-B2EA-C61318EB63AB}" srcOrd="0" destOrd="0" presId="urn:microsoft.com/office/officeart/2005/8/layout/hList1"/>
    <dgm:cxn modelId="{7BDF7F3A-71C5-4E58-82D9-D3B48D454A14}" type="presParOf" srcId="{1B8F8317-8FA8-4CF2-8DD1-0DE5E3A64CDB}" destId="{EBA7FF7B-1133-4F69-9155-0DBF4E35E42E}" srcOrd="1" destOrd="0" presId="urn:microsoft.com/office/officeart/2005/8/layout/hList1"/>
    <dgm:cxn modelId="{C0020707-DFC7-4BEC-9EFE-5F77CC86335C}" type="presParOf" srcId="{88AD3455-D8C7-4B4D-A764-A301B63E283D}" destId="{80E02EA5-8673-45E2-B1A2-BB70D6D8A4D5}" srcOrd="1" destOrd="0" presId="urn:microsoft.com/office/officeart/2005/8/layout/hList1"/>
    <dgm:cxn modelId="{9ED962AF-4C02-4EDB-A237-CA79F5F0C447}" type="presParOf" srcId="{88AD3455-D8C7-4B4D-A764-A301B63E283D}" destId="{84B149F7-0198-4BA8-8441-8462622A7C81}" srcOrd="2" destOrd="0" presId="urn:microsoft.com/office/officeart/2005/8/layout/hList1"/>
    <dgm:cxn modelId="{00F29C12-79C6-4A86-9361-3FE0C148AF1C}" type="presParOf" srcId="{84B149F7-0198-4BA8-8441-8462622A7C81}" destId="{9E0E7DC0-B7F8-4450-ADB5-1FC1102E4DAF}" srcOrd="0" destOrd="0" presId="urn:microsoft.com/office/officeart/2005/8/layout/hList1"/>
    <dgm:cxn modelId="{A21EA057-2C58-4F7F-8DB0-C0A327ED88FE}" type="presParOf" srcId="{84B149F7-0198-4BA8-8441-8462622A7C81}" destId="{32D2F691-4E4F-4D39-9C14-E02700403DB8}" srcOrd="1" destOrd="0" presId="urn:microsoft.com/office/officeart/2005/8/layout/hList1"/>
    <dgm:cxn modelId="{04F98C96-FBAB-4003-9F99-4FDCD8A1AFAD}" type="presParOf" srcId="{88AD3455-D8C7-4B4D-A764-A301B63E283D}" destId="{A952AD4A-4B6A-4E06-A53D-207BB4FC63E3}" srcOrd="3" destOrd="0" presId="urn:microsoft.com/office/officeart/2005/8/layout/hList1"/>
    <dgm:cxn modelId="{B7EC2024-4ADE-4BFD-AA16-E365F08231B1}" type="presParOf" srcId="{88AD3455-D8C7-4B4D-A764-A301B63E283D}" destId="{D0338BEC-7935-4ABE-9CC6-66FDACBDF007}" srcOrd="4" destOrd="0" presId="urn:microsoft.com/office/officeart/2005/8/layout/hList1"/>
    <dgm:cxn modelId="{1E28282D-E717-426B-90FA-AC5CAF6D3B8E}" type="presParOf" srcId="{D0338BEC-7935-4ABE-9CC6-66FDACBDF007}" destId="{63BD57B9-2F8C-4FF7-9855-A1928E67BB05}" srcOrd="0" destOrd="0" presId="urn:microsoft.com/office/officeart/2005/8/layout/hList1"/>
    <dgm:cxn modelId="{29A50337-0F56-4462-BC15-8EA9E03824D8}" type="presParOf" srcId="{D0338BEC-7935-4ABE-9CC6-66FDACBDF007}" destId="{810F294E-ED7B-45DD-91F0-00B56AEB829B}"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68F52219-717F-463D-A2DD-2355E99BD9FD}" type="doc">
      <dgm:prSet loTypeId="urn:microsoft.com/office/officeart/2005/8/layout/vList2" loCatId="list" qsTypeId="urn:microsoft.com/office/officeart/2005/8/quickstyle/simple1" qsCatId="simple" csTypeId="urn:microsoft.com/office/officeart/2005/8/colors/colorful1" csCatId="colorful" phldr="1"/>
      <dgm:spPr/>
      <dgm:t>
        <a:bodyPr/>
        <a:lstStyle/>
        <a:p>
          <a:endParaRPr lang="pl-PL"/>
        </a:p>
      </dgm:t>
    </dgm:pt>
    <dgm:pt modelId="{7860CE4E-DB60-4D32-BFCB-48A16FF13C45}">
      <dgm:prSet phldrT="[Tekst]" custT="1"/>
      <dgm:spPr/>
      <dgm:t>
        <a:bodyPr/>
        <a:lstStyle/>
        <a:p>
          <a:r>
            <a:rPr lang="pl-PL" sz="1100" dirty="0"/>
            <a:t>Powództwo wytoczone przez współmałżonka</a:t>
          </a:r>
        </a:p>
      </dgm:t>
    </dgm:pt>
    <dgm:pt modelId="{E55897A0-B381-40B8-8B90-86D82A7AAD3C}" type="parTrans" cxnId="{5D7A3452-F486-4E24-8B51-58EEAC5C6963}">
      <dgm:prSet/>
      <dgm:spPr/>
      <dgm:t>
        <a:bodyPr/>
        <a:lstStyle/>
        <a:p>
          <a:endParaRPr lang="pl-PL"/>
        </a:p>
      </dgm:t>
    </dgm:pt>
    <dgm:pt modelId="{2A6E6F4C-D4AC-4DE2-A4AE-63BFCA1C1A75}" type="sibTrans" cxnId="{5D7A3452-F486-4E24-8B51-58EEAC5C6963}">
      <dgm:prSet/>
      <dgm:spPr/>
      <dgm:t>
        <a:bodyPr/>
        <a:lstStyle/>
        <a:p>
          <a:endParaRPr lang="pl-PL"/>
        </a:p>
      </dgm:t>
    </dgm:pt>
    <dgm:pt modelId="{EE312AEB-C8CF-49E2-84C5-EBB252E87102}">
      <dgm:prSet phldrT="[Tekst]" custT="1"/>
      <dgm:spPr/>
      <dgm:t>
        <a:bodyPr/>
        <a:lstStyle/>
        <a:p>
          <a:r>
            <a:rPr lang="pl-PL" sz="1200" dirty="0"/>
            <a:t>Drugi z małżonków</a:t>
          </a:r>
        </a:p>
      </dgm:t>
    </dgm:pt>
    <dgm:pt modelId="{1DD86E03-724E-4391-BD9B-BDFFCDFA69D8}" type="parTrans" cxnId="{A7775470-AD2E-4AE2-B80D-3137BE375B35}">
      <dgm:prSet/>
      <dgm:spPr/>
      <dgm:t>
        <a:bodyPr/>
        <a:lstStyle/>
        <a:p>
          <a:endParaRPr lang="pl-PL"/>
        </a:p>
      </dgm:t>
    </dgm:pt>
    <dgm:pt modelId="{2623C632-0A1D-45B0-B3E7-D45E5CAD85A3}" type="sibTrans" cxnId="{A7775470-AD2E-4AE2-B80D-3137BE375B35}">
      <dgm:prSet/>
      <dgm:spPr/>
      <dgm:t>
        <a:bodyPr/>
        <a:lstStyle/>
        <a:p>
          <a:endParaRPr lang="pl-PL"/>
        </a:p>
      </dgm:t>
    </dgm:pt>
    <dgm:pt modelId="{EC0AF9B2-8F2A-4CED-910A-228774CFB72C}">
      <dgm:prSet phldrT="[Tekst]" custT="1"/>
      <dgm:spPr/>
      <dgm:t>
        <a:bodyPr/>
        <a:lstStyle/>
        <a:p>
          <a:r>
            <a:rPr lang="pl-PL" sz="1200" dirty="0"/>
            <a:t>Powództwo wytoczone przez inną osobę/ prokuratora/RPO</a:t>
          </a:r>
        </a:p>
      </dgm:t>
    </dgm:pt>
    <dgm:pt modelId="{976BFDB0-D6A6-479F-89C6-147619B195B0}" type="parTrans" cxnId="{25698C02-1E90-42AE-9100-F4A7902DD45E}">
      <dgm:prSet/>
      <dgm:spPr/>
      <dgm:t>
        <a:bodyPr/>
        <a:lstStyle/>
        <a:p>
          <a:endParaRPr lang="pl-PL"/>
        </a:p>
      </dgm:t>
    </dgm:pt>
    <dgm:pt modelId="{DAC137EF-A27D-42B9-854A-D6578CCC6B11}" type="sibTrans" cxnId="{25698C02-1E90-42AE-9100-F4A7902DD45E}">
      <dgm:prSet/>
      <dgm:spPr/>
      <dgm:t>
        <a:bodyPr/>
        <a:lstStyle/>
        <a:p>
          <a:endParaRPr lang="pl-PL"/>
        </a:p>
      </dgm:t>
    </dgm:pt>
    <dgm:pt modelId="{5A16C2FA-C2E5-4763-9A52-37C0244F4836}">
      <dgm:prSet phldrT="[Tekst]" custT="1"/>
      <dgm:spPr/>
      <dgm:t>
        <a:bodyPr/>
        <a:lstStyle/>
        <a:p>
          <a:r>
            <a:rPr lang="pl-PL" sz="1200" dirty="0"/>
            <a:t>oboje</a:t>
          </a:r>
        </a:p>
      </dgm:t>
    </dgm:pt>
    <dgm:pt modelId="{D61C3026-6147-4A78-85EE-D8E82B028137}" type="parTrans" cxnId="{248D8F75-23B5-41E4-BEBA-DB37861FD80E}">
      <dgm:prSet/>
      <dgm:spPr/>
      <dgm:t>
        <a:bodyPr/>
        <a:lstStyle/>
        <a:p>
          <a:endParaRPr lang="pl-PL"/>
        </a:p>
      </dgm:t>
    </dgm:pt>
    <dgm:pt modelId="{438DD8A4-4342-4D6C-9E69-5B6183E24173}" type="sibTrans" cxnId="{248D8F75-23B5-41E4-BEBA-DB37861FD80E}">
      <dgm:prSet/>
      <dgm:spPr/>
      <dgm:t>
        <a:bodyPr/>
        <a:lstStyle/>
        <a:p>
          <a:endParaRPr lang="pl-PL"/>
        </a:p>
      </dgm:t>
    </dgm:pt>
    <dgm:pt modelId="{00A86A75-A8AE-400C-A625-432567AF65C2}" type="pres">
      <dgm:prSet presAssocID="{68F52219-717F-463D-A2DD-2355E99BD9FD}" presName="linear" presStyleCnt="0">
        <dgm:presLayoutVars>
          <dgm:animLvl val="lvl"/>
          <dgm:resizeHandles val="exact"/>
        </dgm:presLayoutVars>
      </dgm:prSet>
      <dgm:spPr/>
    </dgm:pt>
    <dgm:pt modelId="{69BA865B-C2E5-4BEA-B657-926BC7EF4E13}" type="pres">
      <dgm:prSet presAssocID="{7860CE4E-DB60-4D32-BFCB-48A16FF13C45}" presName="parentText" presStyleLbl="node1" presStyleIdx="0" presStyleCnt="2">
        <dgm:presLayoutVars>
          <dgm:chMax val="0"/>
          <dgm:bulletEnabled val="1"/>
        </dgm:presLayoutVars>
      </dgm:prSet>
      <dgm:spPr/>
    </dgm:pt>
    <dgm:pt modelId="{218BE7B4-68F2-44D8-9A56-B846AA1C2756}" type="pres">
      <dgm:prSet presAssocID="{7860CE4E-DB60-4D32-BFCB-48A16FF13C45}" presName="childText" presStyleLbl="revTx" presStyleIdx="0" presStyleCnt="2">
        <dgm:presLayoutVars>
          <dgm:bulletEnabled val="1"/>
        </dgm:presLayoutVars>
      </dgm:prSet>
      <dgm:spPr/>
    </dgm:pt>
    <dgm:pt modelId="{13AD172E-912A-4960-A0B9-7EF3E4D79652}" type="pres">
      <dgm:prSet presAssocID="{EC0AF9B2-8F2A-4CED-910A-228774CFB72C}" presName="parentText" presStyleLbl="node1" presStyleIdx="1" presStyleCnt="2">
        <dgm:presLayoutVars>
          <dgm:chMax val="0"/>
          <dgm:bulletEnabled val="1"/>
        </dgm:presLayoutVars>
      </dgm:prSet>
      <dgm:spPr/>
    </dgm:pt>
    <dgm:pt modelId="{02CA5B4D-E6E6-4884-81D6-04F5E0B1D73B}" type="pres">
      <dgm:prSet presAssocID="{EC0AF9B2-8F2A-4CED-910A-228774CFB72C}" presName="childText" presStyleLbl="revTx" presStyleIdx="1" presStyleCnt="2">
        <dgm:presLayoutVars>
          <dgm:bulletEnabled val="1"/>
        </dgm:presLayoutVars>
      </dgm:prSet>
      <dgm:spPr/>
    </dgm:pt>
  </dgm:ptLst>
  <dgm:cxnLst>
    <dgm:cxn modelId="{25698C02-1E90-42AE-9100-F4A7902DD45E}" srcId="{68F52219-717F-463D-A2DD-2355E99BD9FD}" destId="{EC0AF9B2-8F2A-4CED-910A-228774CFB72C}" srcOrd="1" destOrd="0" parTransId="{976BFDB0-D6A6-479F-89C6-147619B195B0}" sibTransId="{DAC137EF-A27D-42B9-854A-D6578CCC6B11}"/>
    <dgm:cxn modelId="{B57B6D36-992C-4279-AAAD-3ACF81E1BEE2}" type="presOf" srcId="{7860CE4E-DB60-4D32-BFCB-48A16FF13C45}" destId="{69BA865B-C2E5-4BEA-B657-926BC7EF4E13}" srcOrd="0" destOrd="0" presId="urn:microsoft.com/office/officeart/2005/8/layout/vList2"/>
    <dgm:cxn modelId="{1F297445-0581-4E8A-92B0-CB91CBB0F32F}" type="presOf" srcId="{EC0AF9B2-8F2A-4CED-910A-228774CFB72C}" destId="{13AD172E-912A-4960-A0B9-7EF3E4D79652}" srcOrd="0" destOrd="0" presId="urn:microsoft.com/office/officeart/2005/8/layout/vList2"/>
    <dgm:cxn modelId="{CABFD86E-14A4-4649-8A6B-B8675E7EE8B7}" type="presOf" srcId="{68F52219-717F-463D-A2DD-2355E99BD9FD}" destId="{00A86A75-A8AE-400C-A625-432567AF65C2}" srcOrd="0" destOrd="0" presId="urn:microsoft.com/office/officeart/2005/8/layout/vList2"/>
    <dgm:cxn modelId="{A7775470-AD2E-4AE2-B80D-3137BE375B35}" srcId="{7860CE4E-DB60-4D32-BFCB-48A16FF13C45}" destId="{EE312AEB-C8CF-49E2-84C5-EBB252E87102}" srcOrd="0" destOrd="0" parTransId="{1DD86E03-724E-4391-BD9B-BDFFCDFA69D8}" sibTransId="{2623C632-0A1D-45B0-B3E7-D45E5CAD85A3}"/>
    <dgm:cxn modelId="{5D7A3452-F486-4E24-8B51-58EEAC5C6963}" srcId="{68F52219-717F-463D-A2DD-2355E99BD9FD}" destId="{7860CE4E-DB60-4D32-BFCB-48A16FF13C45}" srcOrd="0" destOrd="0" parTransId="{E55897A0-B381-40B8-8B90-86D82A7AAD3C}" sibTransId="{2A6E6F4C-D4AC-4DE2-A4AE-63BFCA1C1A75}"/>
    <dgm:cxn modelId="{248D8F75-23B5-41E4-BEBA-DB37861FD80E}" srcId="{EC0AF9B2-8F2A-4CED-910A-228774CFB72C}" destId="{5A16C2FA-C2E5-4763-9A52-37C0244F4836}" srcOrd="0" destOrd="0" parTransId="{D61C3026-6147-4A78-85EE-D8E82B028137}" sibTransId="{438DD8A4-4342-4D6C-9E69-5B6183E24173}"/>
    <dgm:cxn modelId="{A065CAA7-276F-4554-B112-B1DF56A80189}" type="presOf" srcId="{5A16C2FA-C2E5-4763-9A52-37C0244F4836}" destId="{02CA5B4D-E6E6-4884-81D6-04F5E0B1D73B}" srcOrd="0" destOrd="0" presId="urn:microsoft.com/office/officeart/2005/8/layout/vList2"/>
    <dgm:cxn modelId="{AADEA6A8-D2BD-425D-B7FA-6D0E3D076A42}" type="presOf" srcId="{EE312AEB-C8CF-49E2-84C5-EBB252E87102}" destId="{218BE7B4-68F2-44D8-9A56-B846AA1C2756}" srcOrd="0" destOrd="0" presId="urn:microsoft.com/office/officeart/2005/8/layout/vList2"/>
    <dgm:cxn modelId="{A5CC4A7C-EBC7-4E86-B17B-C18B94E97562}" type="presParOf" srcId="{00A86A75-A8AE-400C-A625-432567AF65C2}" destId="{69BA865B-C2E5-4BEA-B657-926BC7EF4E13}" srcOrd="0" destOrd="0" presId="urn:microsoft.com/office/officeart/2005/8/layout/vList2"/>
    <dgm:cxn modelId="{6B498437-A462-45C5-B2C5-03B5F191341D}" type="presParOf" srcId="{00A86A75-A8AE-400C-A625-432567AF65C2}" destId="{218BE7B4-68F2-44D8-9A56-B846AA1C2756}" srcOrd="1" destOrd="0" presId="urn:microsoft.com/office/officeart/2005/8/layout/vList2"/>
    <dgm:cxn modelId="{0FD081CE-B53D-4AD7-83E7-BCFCF764ABCC}" type="presParOf" srcId="{00A86A75-A8AE-400C-A625-432567AF65C2}" destId="{13AD172E-912A-4960-A0B9-7EF3E4D79652}" srcOrd="2" destOrd="0" presId="urn:microsoft.com/office/officeart/2005/8/layout/vList2"/>
    <dgm:cxn modelId="{2EA4DDB4-127A-457B-B3F9-858CE5FD52CA}" type="presParOf" srcId="{00A86A75-A8AE-400C-A625-432567AF65C2}" destId="{02CA5B4D-E6E6-4884-81D6-04F5E0B1D73B}" srcOrd="3"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13490CFD-BB9B-4695-80F0-DCF9267A7519}" type="doc">
      <dgm:prSet loTypeId="urn:microsoft.com/office/officeart/2005/8/layout/vList2" loCatId="list" qsTypeId="urn:microsoft.com/office/officeart/2005/8/quickstyle/simple1" qsCatId="simple" csTypeId="urn:microsoft.com/office/officeart/2005/8/colors/accent1_1" csCatId="accent1"/>
      <dgm:spPr/>
      <dgm:t>
        <a:bodyPr/>
        <a:lstStyle/>
        <a:p>
          <a:endParaRPr lang="pl-PL"/>
        </a:p>
      </dgm:t>
    </dgm:pt>
    <dgm:pt modelId="{21023EB4-EE7D-4C81-9374-7700C76E8DB8}">
      <dgm:prSet/>
      <dgm:spPr/>
      <dgm:t>
        <a:bodyPr/>
        <a:lstStyle/>
        <a:p>
          <a:r>
            <a:rPr lang="pl-PL"/>
            <a:t>o ustalenie pochodzenia dziecka,</a:t>
          </a:r>
        </a:p>
      </dgm:t>
    </dgm:pt>
    <dgm:pt modelId="{F8BEB18E-120E-47C1-B318-66DFD86039EB}" type="parTrans" cxnId="{1662FA8D-C78B-4254-BB9B-B0ADB6BFF9AC}">
      <dgm:prSet/>
      <dgm:spPr/>
      <dgm:t>
        <a:bodyPr/>
        <a:lstStyle/>
        <a:p>
          <a:endParaRPr lang="pl-PL"/>
        </a:p>
      </dgm:t>
    </dgm:pt>
    <dgm:pt modelId="{353B85E1-92E1-4467-9150-133926837DB1}" type="sibTrans" cxnId="{1662FA8D-C78B-4254-BB9B-B0ADB6BFF9AC}">
      <dgm:prSet/>
      <dgm:spPr/>
      <dgm:t>
        <a:bodyPr/>
        <a:lstStyle/>
        <a:p>
          <a:endParaRPr lang="pl-PL"/>
        </a:p>
      </dgm:t>
    </dgm:pt>
    <dgm:pt modelId="{84A789B3-6CAA-49FE-9366-17EE3167E6BD}">
      <dgm:prSet/>
      <dgm:spPr/>
      <dgm:t>
        <a:bodyPr/>
        <a:lstStyle/>
        <a:p>
          <a:r>
            <a:rPr lang="pl-PL"/>
            <a:t>Ustalenie ojcostwa,</a:t>
          </a:r>
        </a:p>
      </dgm:t>
    </dgm:pt>
    <dgm:pt modelId="{FE9379A5-9BF1-4F40-BD79-9CB5E62D1F78}" type="parTrans" cxnId="{2F867A5A-01C5-4029-8BC1-08F9EDC07FE5}">
      <dgm:prSet/>
      <dgm:spPr/>
      <dgm:t>
        <a:bodyPr/>
        <a:lstStyle/>
        <a:p>
          <a:endParaRPr lang="pl-PL"/>
        </a:p>
      </dgm:t>
    </dgm:pt>
    <dgm:pt modelId="{16EC9AEA-27D3-497C-B25B-A051500DF29B}" type="sibTrans" cxnId="{2F867A5A-01C5-4029-8BC1-08F9EDC07FE5}">
      <dgm:prSet/>
      <dgm:spPr/>
      <dgm:t>
        <a:bodyPr/>
        <a:lstStyle/>
        <a:p>
          <a:endParaRPr lang="pl-PL"/>
        </a:p>
      </dgm:t>
    </dgm:pt>
    <dgm:pt modelId="{D9292D6F-1D96-4D06-89C8-73BBEA5ED28C}">
      <dgm:prSet/>
      <dgm:spPr/>
      <dgm:t>
        <a:bodyPr/>
        <a:lstStyle/>
        <a:p>
          <a:r>
            <a:rPr lang="pl-PL" dirty="0"/>
            <a:t>Ustalenie macierzyństwa,</a:t>
          </a:r>
        </a:p>
      </dgm:t>
    </dgm:pt>
    <dgm:pt modelId="{8F37C203-3407-4E69-935F-09C05EDB76E4}" type="parTrans" cxnId="{3C1E6026-4557-4985-806E-C44F7F540D6E}">
      <dgm:prSet/>
      <dgm:spPr/>
      <dgm:t>
        <a:bodyPr/>
        <a:lstStyle/>
        <a:p>
          <a:endParaRPr lang="pl-PL"/>
        </a:p>
      </dgm:t>
    </dgm:pt>
    <dgm:pt modelId="{A11D28EF-07AE-4650-80B8-1457C72F9B13}" type="sibTrans" cxnId="{3C1E6026-4557-4985-806E-C44F7F540D6E}">
      <dgm:prSet/>
      <dgm:spPr/>
      <dgm:t>
        <a:bodyPr/>
        <a:lstStyle/>
        <a:p>
          <a:endParaRPr lang="pl-PL"/>
        </a:p>
      </dgm:t>
    </dgm:pt>
    <dgm:pt modelId="{F5D1D16C-84B6-4A38-80B1-C3C212ECBD9E}">
      <dgm:prSet/>
      <dgm:spPr/>
      <dgm:t>
        <a:bodyPr/>
        <a:lstStyle/>
        <a:p>
          <a:r>
            <a:rPr lang="pl-PL"/>
            <a:t>O zaprzeczenie pochodzenia dziecka,</a:t>
          </a:r>
        </a:p>
      </dgm:t>
    </dgm:pt>
    <dgm:pt modelId="{F02AECFE-542F-4E2C-8988-538222D3224F}" type="parTrans" cxnId="{7C512135-21BB-405C-8C86-81FF24EA223E}">
      <dgm:prSet/>
      <dgm:spPr/>
      <dgm:t>
        <a:bodyPr/>
        <a:lstStyle/>
        <a:p>
          <a:endParaRPr lang="pl-PL"/>
        </a:p>
      </dgm:t>
    </dgm:pt>
    <dgm:pt modelId="{19030A98-746D-4116-A4C3-E61D2474BE8C}" type="sibTrans" cxnId="{7C512135-21BB-405C-8C86-81FF24EA223E}">
      <dgm:prSet/>
      <dgm:spPr/>
      <dgm:t>
        <a:bodyPr/>
        <a:lstStyle/>
        <a:p>
          <a:endParaRPr lang="pl-PL"/>
        </a:p>
      </dgm:t>
    </dgm:pt>
    <dgm:pt modelId="{66602BAA-1BA6-4A9D-AA34-1CF4F680C456}">
      <dgm:prSet/>
      <dgm:spPr/>
      <dgm:t>
        <a:bodyPr/>
        <a:lstStyle/>
        <a:p>
          <a:r>
            <a:rPr lang="pl-PL"/>
            <a:t>Zaprzeczenie ojcostwa,</a:t>
          </a:r>
        </a:p>
      </dgm:t>
    </dgm:pt>
    <dgm:pt modelId="{BCFCD90E-F162-4932-B918-0CB35F70DDEF}" type="parTrans" cxnId="{4FED5BBB-0D72-4E50-A1B9-695981BC4290}">
      <dgm:prSet/>
      <dgm:spPr/>
      <dgm:t>
        <a:bodyPr/>
        <a:lstStyle/>
        <a:p>
          <a:endParaRPr lang="pl-PL"/>
        </a:p>
      </dgm:t>
    </dgm:pt>
    <dgm:pt modelId="{86220BD8-41C9-4026-A574-BE58834A003E}" type="sibTrans" cxnId="{4FED5BBB-0D72-4E50-A1B9-695981BC4290}">
      <dgm:prSet/>
      <dgm:spPr/>
      <dgm:t>
        <a:bodyPr/>
        <a:lstStyle/>
        <a:p>
          <a:endParaRPr lang="pl-PL"/>
        </a:p>
      </dgm:t>
    </dgm:pt>
    <dgm:pt modelId="{94E5968C-EA8E-478D-BE14-C1BCBA9AC57F}">
      <dgm:prSet/>
      <dgm:spPr/>
      <dgm:t>
        <a:bodyPr/>
        <a:lstStyle/>
        <a:p>
          <a:r>
            <a:rPr lang="pl-PL"/>
            <a:t>Zaprzeczenie macierzyństwa (niedopuszczalne po śmierci dziecka),</a:t>
          </a:r>
        </a:p>
      </dgm:t>
    </dgm:pt>
    <dgm:pt modelId="{7986272B-9AEC-4634-B58C-D49989529C97}" type="parTrans" cxnId="{9201A4A5-63DC-4804-A7F9-CDCF7396A4B5}">
      <dgm:prSet/>
      <dgm:spPr/>
      <dgm:t>
        <a:bodyPr/>
        <a:lstStyle/>
        <a:p>
          <a:endParaRPr lang="pl-PL"/>
        </a:p>
      </dgm:t>
    </dgm:pt>
    <dgm:pt modelId="{F273BB44-E501-4FC7-A6E2-396B43898089}" type="sibTrans" cxnId="{9201A4A5-63DC-4804-A7F9-CDCF7396A4B5}">
      <dgm:prSet/>
      <dgm:spPr/>
      <dgm:t>
        <a:bodyPr/>
        <a:lstStyle/>
        <a:p>
          <a:endParaRPr lang="pl-PL"/>
        </a:p>
      </dgm:t>
    </dgm:pt>
    <dgm:pt modelId="{443E311A-78CF-4A4E-BA02-C9407122707D}">
      <dgm:prSet/>
      <dgm:spPr/>
      <dgm:t>
        <a:bodyPr/>
        <a:lstStyle/>
        <a:p>
          <a:r>
            <a:rPr lang="pl-PL" dirty="0"/>
            <a:t>o ustalenie bezskuteczności uznania ojcostwa (niedopuszczalne po śmierci dziecka),</a:t>
          </a:r>
        </a:p>
      </dgm:t>
    </dgm:pt>
    <dgm:pt modelId="{61401732-9D67-4B14-8F3E-7E556A5D6FEA}" type="parTrans" cxnId="{302EE2C5-9673-442A-B66F-D8FEEB7F80C9}">
      <dgm:prSet/>
      <dgm:spPr/>
      <dgm:t>
        <a:bodyPr/>
        <a:lstStyle/>
        <a:p>
          <a:endParaRPr lang="pl-PL"/>
        </a:p>
      </dgm:t>
    </dgm:pt>
    <dgm:pt modelId="{7E3E4E77-3292-4E6F-BB0E-41EC5B97FDEE}" type="sibTrans" cxnId="{302EE2C5-9673-442A-B66F-D8FEEB7F80C9}">
      <dgm:prSet/>
      <dgm:spPr/>
      <dgm:t>
        <a:bodyPr/>
        <a:lstStyle/>
        <a:p>
          <a:endParaRPr lang="pl-PL"/>
        </a:p>
      </dgm:t>
    </dgm:pt>
    <dgm:pt modelId="{000D5EB3-3FD1-4029-943F-7749E2A4B007}">
      <dgm:prSet/>
      <dgm:spPr/>
      <dgm:t>
        <a:bodyPr/>
        <a:lstStyle/>
        <a:p>
          <a:r>
            <a:rPr lang="pl-PL"/>
            <a:t>o rozwiązanie przysposobienia.</a:t>
          </a:r>
        </a:p>
      </dgm:t>
    </dgm:pt>
    <dgm:pt modelId="{7BAF0FE5-00D9-4CDB-90E6-E7F6F0974AE2}" type="parTrans" cxnId="{0B47F478-ABEB-4A15-9F97-39A610E11A6F}">
      <dgm:prSet/>
      <dgm:spPr/>
      <dgm:t>
        <a:bodyPr/>
        <a:lstStyle/>
        <a:p>
          <a:endParaRPr lang="pl-PL"/>
        </a:p>
      </dgm:t>
    </dgm:pt>
    <dgm:pt modelId="{834BD0B2-5866-4F9F-979B-3293A0721FC0}" type="sibTrans" cxnId="{0B47F478-ABEB-4A15-9F97-39A610E11A6F}">
      <dgm:prSet/>
      <dgm:spPr/>
      <dgm:t>
        <a:bodyPr/>
        <a:lstStyle/>
        <a:p>
          <a:endParaRPr lang="pl-PL"/>
        </a:p>
      </dgm:t>
    </dgm:pt>
    <dgm:pt modelId="{E7438B50-B81E-44F8-A85D-1E1A3ED73EC6}" type="pres">
      <dgm:prSet presAssocID="{13490CFD-BB9B-4695-80F0-DCF9267A7519}" presName="linear" presStyleCnt="0">
        <dgm:presLayoutVars>
          <dgm:animLvl val="lvl"/>
          <dgm:resizeHandles val="exact"/>
        </dgm:presLayoutVars>
      </dgm:prSet>
      <dgm:spPr/>
    </dgm:pt>
    <dgm:pt modelId="{8734A8A2-4167-491A-8757-0A7459CF24E6}" type="pres">
      <dgm:prSet presAssocID="{21023EB4-EE7D-4C81-9374-7700C76E8DB8}" presName="parentText" presStyleLbl="node1" presStyleIdx="0" presStyleCnt="4">
        <dgm:presLayoutVars>
          <dgm:chMax val="0"/>
          <dgm:bulletEnabled val="1"/>
        </dgm:presLayoutVars>
      </dgm:prSet>
      <dgm:spPr/>
    </dgm:pt>
    <dgm:pt modelId="{5B70B8B7-D951-4365-8CB3-5EDF9A3332BB}" type="pres">
      <dgm:prSet presAssocID="{21023EB4-EE7D-4C81-9374-7700C76E8DB8}" presName="childText" presStyleLbl="revTx" presStyleIdx="0" presStyleCnt="2">
        <dgm:presLayoutVars>
          <dgm:bulletEnabled val="1"/>
        </dgm:presLayoutVars>
      </dgm:prSet>
      <dgm:spPr/>
    </dgm:pt>
    <dgm:pt modelId="{A13B4CC6-74A4-47A7-92B8-FBCFEB169FC8}" type="pres">
      <dgm:prSet presAssocID="{F5D1D16C-84B6-4A38-80B1-C3C212ECBD9E}" presName="parentText" presStyleLbl="node1" presStyleIdx="1" presStyleCnt="4">
        <dgm:presLayoutVars>
          <dgm:chMax val="0"/>
          <dgm:bulletEnabled val="1"/>
        </dgm:presLayoutVars>
      </dgm:prSet>
      <dgm:spPr/>
    </dgm:pt>
    <dgm:pt modelId="{154085AB-2209-4B3C-B170-B3D6AF8FFA8A}" type="pres">
      <dgm:prSet presAssocID="{F5D1D16C-84B6-4A38-80B1-C3C212ECBD9E}" presName="childText" presStyleLbl="revTx" presStyleIdx="1" presStyleCnt="2">
        <dgm:presLayoutVars>
          <dgm:bulletEnabled val="1"/>
        </dgm:presLayoutVars>
      </dgm:prSet>
      <dgm:spPr/>
    </dgm:pt>
    <dgm:pt modelId="{F4823530-72BE-4FE3-A038-7C5CA6A608A4}" type="pres">
      <dgm:prSet presAssocID="{443E311A-78CF-4A4E-BA02-C9407122707D}" presName="parentText" presStyleLbl="node1" presStyleIdx="2" presStyleCnt="4">
        <dgm:presLayoutVars>
          <dgm:chMax val="0"/>
          <dgm:bulletEnabled val="1"/>
        </dgm:presLayoutVars>
      </dgm:prSet>
      <dgm:spPr/>
    </dgm:pt>
    <dgm:pt modelId="{86F9E6E4-BAB2-4C7B-AB7B-B0976E205FDB}" type="pres">
      <dgm:prSet presAssocID="{7E3E4E77-3292-4E6F-BB0E-41EC5B97FDEE}" presName="spacer" presStyleCnt="0"/>
      <dgm:spPr/>
    </dgm:pt>
    <dgm:pt modelId="{4666A379-7C0F-4215-BFD3-273013792647}" type="pres">
      <dgm:prSet presAssocID="{000D5EB3-3FD1-4029-943F-7749E2A4B007}" presName="parentText" presStyleLbl="node1" presStyleIdx="3" presStyleCnt="4">
        <dgm:presLayoutVars>
          <dgm:chMax val="0"/>
          <dgm:bulletEnabled val="1"/>
        </dgm:presLayoutVars>
      </dgm:prSet>
      <dgm:spPr/>
    </dgm:pt>
  </dgm:ptLst>
  <dgm:cxnLst>
    <dgm:cxn modelId="{88C1340E-98C5-4261-A5D0-AEF820D63CDC}" type="presOf" srcId="{D9292D6F-1D96-4D06-89C8-73BBEA5ED28C}" destId="{5B70B8B7-D951-4365-8CB3-5EDF9A3332BB}" srcOrd="0" destOrd="1" presId="urn:microsoft.com/office/officeart/2005/8/layout/vList2"/>
    <dgm:cxn modelId="{B3B4C80E-7EA3-42A5-A853-5F6F1FABE2BB}" type="presOf" srcId="{13490CFD-BB9B-4695-80F0-DCF9267A7519}" destId="{E7438B50-B81E-44F8-A85D-1E1A3ED73EC6}" srcOrd="0" destOrd="0" presId="urn:microsoft.com/office/officeart/2005/8/layout/vList2"/>
    <dgm:cxn modelId="{3C1E6026-4557-4985-806E-C44F7F540D6E}" srcId="{21023EB4-EE7D-4C81-9374-7700C76E8DB8}" destId="{D9292D6F-1D96-4D06-89C8-73BBEA5ED28C}" srcOrd="1" destOrd="0" parTransId="{8F37C203-3407-4E69-935F-09C05EDB76E4}" sibTransId="{A11D28EF-07AE-4650-80B8-1457C72F9B13}"/>
    <dgm:cxn modelId="{7C512135-21BB-405C-8C86-81FF24EA223E}" srcId="{13490CFD-BB9B-4695-80F0-DCF9267A7519}" destId="{F5D1D16C-84B6-4A38-80B1-C3C212ECBD9E}" srcOrd="1" destOrd="0" parTransId="{F02AECFE-542F-4E2C-8988-538222D3224F}" sibTransId="{19030A98-746D-4116-A4C3-E61D2474BE8C}"/>
    <dgm:cxn modelId="{99F1F641-9952-4BA1-AABA-BD4735C90CCA}" type="presOf" srcId="{94E5968C-EA8E-478D-BE14-C1BCBA9AC57F}" destId="{154085AB-2209-4B3C-B170-B3D6AF8FFA8A}" srcOrd="0" destOrd="1" presId="urn:microsoft.com/office/officeart/2005/8/layout/vList2"/>
    <dgm:cxn modelId="{0B47F478-ABEB-4A15-9F97-39A610E11A6F}" srcId="{13490CFD-BB9B-4695-80F0-DCF9267A7519}" destId="{000D5EB3-3FD1-4029-943F-7749E2A4B007}" srcOrd="3" destOrd="0" parTransId="{7BAF0FE5-00D9-4CDB-90E6-E7F6F0974AE2}" sibTransId="{834BD0B2-5866-4F9F-979B-3293A0721FC0}"/>
    <dgm:cxn modelId="{2F867A5A-01C5-4029-8BC1-08F9EDC07FE5}" srcId="{21023EB4-EE7D-4C81-9374-7700C76E8DB8}" destId="{84A789B3-6CAA-49FE-9366-17EE3167E6BD}" srcOrd="0" destOrd="0" parTransId="{FE9379A5-9BF1-4F40-BD79-9CB5E62D1F78}" sibTransId="{16EC9AEA-27D3-497C-B25B-A051500DF29B}"/>
    <dgm:cxn modelId="{9F1AB789-53EF-40D1-8245-80529BEDF427}" type="presOf" srcId="{21023EB4-EE7D-4C81-9374-7700C76E8DB8}" destId="{8734A8A2-4167-491A-8757-0A7459CF24E6}" srcOrd="0" destOrd="0" presId="urn:microsoft.com/office/officeart/2005/8/layout/vList2"/>
    <dgm:cxn modelId="{1662FA8D-C78B-4254-BB9B-B0ADB6BFF9AC}" srcId="{13490CFD-BB9B-4695-80F0-DCF9267A7519}" destId="{21023EB4-EE7D-4C81-9374-7700C76E8DB8}" srcOrd="0" destOrd="0" parTransId="{F8BEB18E-120E-47C1-B318-66DFD86039EB}" sibTransId="{353B85E1-92E1-4467-9150-133926837DB1}"/>
    <dgm:cxn modelId="{50592FA0-1F18-40CE-A73B-BEB54085A87B}" type="presOf" srcId="{F5D1D16C-84B6-4A38-80B1-C3C212ECBD9E}" destId="{A13B4CC6-74A4-47A7-92B8-FBCFEB169FC8}" srcOrd="0" destOrd="0" presId="urn:microsoft.com/office/officeart/2005/8/layout/vList2"/>
    <dgm:cxn modelId="{D730D9A2-ED5B-4DF9-9E2A-081A44680FDB}" type="presOf" srcId="{66602BAA-1BA6-4A9D-AA34-1CF4F680C456}" destId="{154085AB-2209-4B3C-B170-B3D6AF8FFA8A}" srcOrd="0" destOrd="0" presId="urn:microsoft.com/office/officeart/2005/8/layout/vList2"/>
    <dgm:cxn modelId="{9201A4A5-63DC-4804-A7F9-CDCF7396A4B5}" srcId="{F5D1D16C-84B6-4A38-80B1-C3C212ECBD9E}" destId="{94E5968C-EA8E-478D-BE14-C1BCBA9AC57F}" srcOrd="1" destOrd="0" parTransId="{7986272B-9AEC-4634-B58C-D49989529C97}" sibTransId="{F273BB44-E501-4FC7-A6E2-396B43898089}"/>
    <dgm:cxn modelId="{B6374CA6-3A6D-462E-94E5-30B6D479B5E4}" type="presOf" srcId="{443E311A-78CF-4A4E-BA02-C9407122707D}" destId="{F4823530-72BE-4FE3-A038-7C5CA6A608A4}" srcOrd="0" destOrd="0" presId="urn:microsoft.com/office/officeart/2005/8/layout/vList2"/>
    <dgm:cxn modelId="{4FED5BBB-0D72-4E50-A1B9-695981BC4290}" srcId="{F5D1D16C-84B6-4A38-80B1-C3C212ECBD9E}" destId="{66602BAA-1BA6-4A9D-AA34-1CF4F680C456}" srcOrd="0" destOrd="0" parTransId="{BCFCD90E-F162-4932-B918-0CB35F70DDEF}" sibTransId="{86220BD8-41C9-4026-A574-BE58834A003E}"/>
    <dgm:cxn modelId="{4FCB26C0-054D-4BA6-BA5D-71FCF06E5B67}" type="presOf" srcId="{84A789B3-6CAA-49FE-9366-17EE3167E6BD}" destId="{5B70B8B7-D951-4365-8CB3-5EDF9A3332BB}" srcOrd="0" destOrd="0" presId="urn:microsoft.com/office/officeart/2005/8/layout/vList2"/>
    <dgm:cxn modelId="{302EE2C5-9673-442A-B66F-D8FEEB7F80C9}" srcId="{13490CFD-BB9B-4695-80F0-DCF9267A7519}" destId="{443E311A-78CF-4A4E-BA02-C9407122707D}" srcOrd="2" destOrd="0" parTransId="{61401732-9D67-4B14-8F3E-7E556A5D6FEA}" sibTransId="{7E3E4E77-3292-4E6F-BB0E-41EC5B97FDEE}"/>
    <dgm:cxn modelId="{A4AD9FE9-1AFC-4590-A78E-6FFF799E74FF}" type="presOf" srcId="{000D5EB3-3FD1-4029-943F-7749E2A4B007}" destId="{4666A379-7C0F-4215-BFD3-273013792647}" srcOrd="0" destOrd="0" presId="urn:microsoft.com/office/officeart/2005/8/layout/vList2"/>
    <dgm:cxn modelId="{D7F5B43B-A8BF-4C35-AFE9-54BA35F9A9EC}" type="presParOf" srcId="{E7438B50-B81E-44F8-A85D-1E1A3ED73EC6}" destId="{8734A8A2-4167-491A-8757-0A7459CF24E6}" srcOrd="0" destOrd="0" presId="urn:microsoft.com/office/officeart/2005/8/layout/vList2"/>
    <dgm:cxn modelId="{207EE33F-FD4D-4236-8310-A984AE4389F6}" type="presParOf" srcId="{E7438B50-B81E-44F8-A85D-1E1A3ED73EC6}" destId="{5B70B8B7-D951-4365-8CB3-5EDF9A3332BB}" srcOrd="1" destOrd="0" presId="urn:microsoft.com/office/officeart/2005/8/layout/vList2"/>
    <dgm:cxn modelId="{80E36E27-F9E4-46AA-8B6A-0C046538FA30}" type="presParOf" srcId="{E7438B50-B81E-44F8-A85D-1E1A3ED73EC6}" destId="{A13B4CC6-74A4-47A7-92B8-FBCFEB169FC8}" srcOrd="2" destOrd="0" presId="urn:microsoft.com/office/officeart/2005/8/layout/vList2"/>
    <dgm:cxn modelId="{96760271-BACB-4228-A65A-CFC2DAC7B985}" type="presParOf" srcId="{E7438B50-B81E-44F8-A85D-1E1A3ED73EC6}" destId="{154085AB-2209-4B3C-B170-B3D6AF8FFA8A}" srcOrd="3" destOrd="0" presId="urn:microsoft.com/office/officeart/2005/8/layout/vList2"/>
    <dgm:cxn modelId="{43C5FEDA-7678-434F-9FBF-E515F8247181}" type="presParOf" srcId="{E7438B50-B81E-44F8-A85D-1E1A3ED73EC6}" destId="{F4823530-72BE-4FE3-A038-7C5CA6A608A4}" srcOrd="4" destOrd="0" presId="urn:microsoft.com/office/officeart/2005/8/layout/vList2"/>
    <dgm:cxn modelId="{E2957AC5-41F0-4661-BC12-22408685A3E3}" type="presParOf" srcId="{E7438B50-B81E-44F8-A85D-1E1A3ED73EC6}" destId="{86F9E6E4-BAB2-4C7B-AB7B-B0976E205FDB}" srcOrd="5" destOrd="0" presId="urn:microsoft.com/office/officeart/2005/8/layout/vList2"/>
    <dgm:cxn modelId="{D830C3B1-5559-4846-8193-1D6640D30690}" type="presParOf" srcId="{E7438B50-B81E-44F8-A85D-1E1A3ED73EC6}" destId="{4666A379-7C0F-4215-BFD3-273013792647}"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C9DE3E-529B-4A3F-8D59-A0549D927EBC}">
      <dsp:nvSpPr>
        <dsp:cNvPr id="0" name=""/>
        <dsp:cNvSpPr/>
      </dsp:nvSpPr>
      <dsp:spPr>
        <a:xfrm>
          <a:off x="0" y="515342"/>
          <a:ext cx="2313781" cy="1388268"/>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pl-PL" sz="2300" kern="1200" dirty="0"/>
            <a:t>O unieważnienie małżeństwa</a:t>
          </a:r>
        </a:p>
      </dsp:txBody>
      <dsp:txXfrm>
        <a:off x="0" y="515342"/>
        <a:ext cx="2313781" cy="1388268"/>
      </dsp:txXfrm>
    </dsp:sp>
    <dsp:sp modelId="{D39CA57F-3FC9-4295-B7E3-BD285C4A98A9}">
      <dsp:nvSpPr>
        <dsp:cNvPr id="0" name=""/>
        <dsp:cNvSpPr/>
      </dsp:nvSpPr>
      <dsp:spPr>
        <a:xfrm>
          <a:off x="2545159" y="515342"/>
          <a:ext cx="2313781" cy="1388268"/>
        </a:xfrm>
        <a:prstGeom prst="rect">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pl-PL" sz="2300" kern="1200" dirty="0"/>
            <a:t>O ustalenie nieistnienia małżeństwa</a:t>
          </a:r>
        </a:p>
      </dsp:txBody>
      <dsp:txXfrm>
        <a:off x="2545159" y="515342"/>
        <a:ext cx="2313781" cy="1388268"/>
      </dsp:txXfrm>
    </dsp:sp>
    <dsp:sp modelId="{60002E2E-4E0F-4D47-B310-6A762A94A5EE}">
      <dsp:nvSpPr>
        <dsp:cNvPr id="0" name=""/>
        <dsp:cNvSpPr/>
      </dsp:nvSpPr>
      <dsp:spPr>
        <a:xfrm>
          <a:off x="5090318" y="515342"/>
          <a:ext cx="2313781" cy="1388268"/>
        </a:xfrm>
        <a:prstGeom prst="rect">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pl-PL" sz="2300" kern="1200" dirty="0"/>
            <a:t>O ustalenie istnienia małżeństwa</a:t>
          </a:r>
        </a:p>
      </dsp:txBody>
      <dsp:txXfrm>
        <a:off x="5090318" y="515342"/>
        <a:ext cx="2313781" cy="1388268"/>
      </dsp:txXfrm>
    </dsp:sp>
    <dsp:sp modelId="{270300AB-255C-4536-8FC8-76024B98DEA2}">
      <dsp:nvSpPr>
        <dsp:cNvPr id="0" name=""/>
        <dsp:cNvSpPr/>
      </dsp:nvSpPr>
      <dsp:spPr>
        <a:xfrm>
          <a:off x="1272579" y="2134989"/>
          <a:ext cx="2313781" cy="1388268"/>
        </a:xfrm>
        <a:prstGeom prst="rect">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pl-PL" sz="2300" kern="1200" dirty="0"/>
            <a:t>O rozwód</a:t>
          </a:r>
        </a:p>
      </dsp:txBody>
      <dsp:txXfrm>
        <a:off x="1272579" y="2134989"/>
        <a:ext cx="2313781" cy="1388268"/>
      </dsp:txXfrm>
    </dsp:sp>
    <dsp:sp modelId="{9CEC76A2-D86B-4506-BA2B-FF52B3D5AAFA}">
      <dsp:nvSpPr>
        <dsp:cNvPr id="0" name=""/>
        <dsp:cNvSpPr/>
      </dsp:nvSpPr>
      <dsp:spPr>
        <a:xfrm>
          <a:off x="3817739" y="2134989"/>
          <a:ext cx="2313781" cy="1388268"/>
        </a:xfrm>
        <a:prstGeom prst="rect">
          <a:avLst/>
        </a:prstGeom>
        <a:solidFill>
          <a:schemeClr val="accent6">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pl-PL" sz="2300" kern="1200" dirty="0"/>
            <a:t>O separację na żądanie jednego z małżonków </a:t>
          </a:r>
        </a:p>
      </dsp:txBody>
      <dsp:txXfrm>
        <a:off x="3817739" y="2134989"/>
        <a:ext cx="2313781" cy="138826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FDFF2C0-1D3D-49C4-A30C-28A0AB5250DE}">
      <dsp:nvSpPr>
        <dsp:cNvPr id="0" name=""/>
        <dsp:cNvSpPr/>
      </dsp:nvSpPr>
      <dsp:spPr>
        <a:xfrm>
          <a:off x="1654812" y="72774"/>
          <a:ext cx="1505685" cy="1505685"/>
        </a:xfrm>
        <a:prstGeom prst="ellipse">
          <a:avLst/>
        </a:prstGeom>
        <a:solidFill>
          <a:schemeClr val="accent3">
            <a:alpha val="5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r>
            <a:rPr lang="pl-PL" sz="1400" kern="1200" dirty="0"/>
            <a:t>Niezachowanie przesłanek z art. 1 </a:t>
          </a:r>
          <a:r>
            <a:rPr lang="pl-PL" sz="1600" kern="1200" dirty="0"/>
            <a:t>KRO</a:t>
          </a:r>
          <a:endParaRPr lang="pl-PL" sz="1400" kern="1200" dirty="0"/>
        </a:p>
      </dsp:txBody>
      <dsp:txXfrm>
        <a:off x="1855570" y="336269"/>
        <a:ext cx="1104169" cy="677558"/>
      </dsp:txXfrm>
    </dsp:sp>
    <dsp:sp modelId="{04E652CE-C037-4603-BF4D-62C96FF1F5ED}">
      <dsp:nvSpPr>
        <dsp:cNvPr id="0" name=""/>
        <dsp:cNvSpPr/>
      </dsp:nvSpPr>
      <dsp:spPr>
        <a:xfrm>
          <a:off x="2002886" y="1008106"/>
          <a:ext cx="1956186" cy="1505685"/>
        </a:xfrm>
        <a:prstGeom prst="ellipse">
          <a:avLst/>
        </a:prstGeom>
        <a:solidFill>
          <a:schemeClr val="accent3">
            <a:alpha val="50000"/>
            <a:hueOff val="-640713"/>
            <a:satOff val="17168"/>
            <a:lumOff val="3725"/>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r>
            <a:rPr lang="pl-PL" sz="1400" kern="1200" dirty="0"/>
            <a:t>Sporządzony akt małżeństwa</a:t>
          </a:r>
        </a:p>
      </dsp:txBody>
      <dsp:txXfrm>
        <a:off x="2601153" y="1397075"/>
        <a:ext cx="1173711" cy="828126"/>
      </dsp:txXfrm>
    </dsp:sp>
    <dsp:sp modelId="{626F4FDD-2B6C-4BEA-AFA0-BBB46E272541}">
      <dsp:nvSpPr>
        <dsp:cNvPr id="0" name=""/>
        <dsp:cNvSpPr/>
      </dsp:nvSpPr>
      <dsp:spPr>
        <a:xfrm>
          <a:off x="1111510" y="1013828"/>
          <a:ext cx="1505685" cy="1505685"/>
        </a:xfrm>
        <a:prstGeom prst="ellipse">
          <a:avLst/>
        </a:prstGeom>
        <a:solidFill>
          <a:schemeClr val="accent3">
            <a:alpha val="50000"/>
            <a:hueOff val="-1281425"/>
            <a:satOff val="34336"/>
            <a:lumOff val="745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r>
            <a:rPr lang="pl-PL" sz="1400" kern="1200" dirty="0"/>
            <a:t>Interes prawny w żądaniu ustalenia nieistnienia</a:t>
          </a:r>
        </a:p>
      </dsp:txBody>
      <dsp:txXfrm>
        <a:off x="1253296" y="1402796"/>
        <a:ext cx="903411" cy="82812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193384-BB80-4726-8C46-B57DC5E62716}">
      <dsp:nvSpPr>
        <dsp:cNvPr id="0" name=""/>
        <dsp:cNvSpPr/>
      </dsp:nvSpPr>
      <dsp:spPr>
        <a:xfrm>
          <a:off x="5596" y="2575"/>
          <a:ext cx="2235216" cy="1341129"/>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pl-PL" sz="1500" kern="1200" dirty="0"/>
            <a:t>Pełnomocnictwo szczególne</a:t>
          </a:r>
        </a:p>
      </dsp:txBody>
      <dsp:txXfrm>
        <a:off x="5596" y="2575"/>
        <a:ext cx="2235216" cy="1341129"/>
      </dsp:txXfrm>
    </dsp:sp>
    <dsp:sp modelId="{603B9C9D-B255-4352-8590-148CC44311B5}">
      <dsp:nvSpPr>
        <dsp:cNvPr id="0" name=""/>
        <dsp:cNvSpPr/>
      </dsp:nvSpPr>
      <dsp:spPr>
        <a:xfrm>
          <a:off x="2464334" y="2575"/>
          <a:ext cx="2235216" cy="1341129"/>
        </a:xfrm>
        <a:prstGeom prst="rect">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pl-PL" sz="1500" kern="1200" dirty="0"/>
            <a:t>Nie można oprzeć się wyłącznie na uznaniu powództwa lub przyznaniu okoliczności faktycznych</a:t>
          </a:r>
        </a:p>
      </dsp:txBody>
      <dsp:txXfrm>
        <a:off x="2464334" y="2575"/>
        <a:ext cx="2235216" cy="1341129"/>
      </dsp:txXfrm>
    </dsp:sp>
    <dsp:sp modelId="{3F9F732A-4C97-44F3-A93C-3E29B153D76A}">
      <dsp:nvSpPr>
        <dsp:cNvPr id="0" name=""/>
        <dsp:cNvSpPr/>
      </dsp:nvSpPr>
      <dsp:spPr>
        <a:xfrm>
          <a:off x="4923072" y="2575"/>
          <a:ext cx="2235216" cy="1341129"/>
        </a:xfrm>
        <a:prstGeom prst="rect">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pl-PL" sz="1500" kern="1200" dirty="0"/>
            <a:t>Nieusprawiedliwione niestawiennictwo powoda na pierwsze posiedzenie powoduje zawieszenie postępowania</a:t>
          </a:r>
        </a:p>
      </dsp:txBody>
      <dsp:txXfrm>
        <a:off x="4923072" y="2575"/>
        <a:ext cx="2235216" cy="1341129"/>
      </dsp:txXfrm>
    </dsp:sp>
    <dsp:sp modelId="{56FA9C23-3E7F-4D6D-8ED6-0409C42111E1}">
      <dsp:nvSpPr>
        <dsp:cNvPr id="0" name=""/>
        <dsp:cNvSpPr/>
      </dsp:nvSpPr>
      <dsp:spPr>
        <a:xfrm>
          <a:off x="5596" y="1567227"/>
          <a:ext cx="2235216" cy="1341129"/>
        </a:xfrm>
        <a:prstGeom prst="rect">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pl-PL" sz="1500" kern="1200" dirty="0"/>
            <a:t>Zakaz przesłuchania małoletnich w charakterze świadków</a:t>
          </a:r>
        </a:p>
      </dsp:txBody>
      <dsp:txXfrm>
        <a:off x="5596" y="1567227"/>
        <a:ext cx="2235216" cy="1341129"/>
      </dsp:txXfrm>
    </dsp:sp>
    <dsp:sp modelId="{AEDD9E98-1604-42E6-889D-B5FED4C6B3B5}">
      <dsp:nvSpPr>
        <dsp:cNvPr id="0" name=""/>
        <dsp:cNvSpPr/>
      </dsp:nvSpPr>
      <dsp:spPr>
        <a:xfrm>
          <a:off x="2464334" y="1567227"/>
          <a:ext cx="2235216" cy="1341129"/>
        </a:xfrm>
        <a:prstGeom prst="rect">
          <a:avLst/>
        </a:prstGeom>
        <a:solidFill>
          <a:schemeClr val="accent6">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pl-PL" sz="1500" kern="1200" dirty="0"/>
            <a:t>Rozszerzona skuteczność wyroku w części dot. praw niemajątkowych</a:t>
          </a:r>
        </a:p>
      </dsp:txBody>
      <dsp:txXfrm>
        <a:off x="2464334" y="1567227"/>
        <a:ext cx="2235216" cy="1341129"/>
      </dsp:txXfrm>
    </dsp:sp>
    <dsp:sp modelId="{98994E5C-BC59-42E4-9288-EE1EE52B33A7}">
      <dsp:nvSpPr>
        <dsp:cNvPr id="0" name=""/>
        <dsp:cNvSpPr/>
      </dsp:nvSpPr>
      <dsp:spPr>
        <a:xfrm>
          <a:off x="4923072" y="1567227"/>
          <a:ext cx="2235216" cy="1341129"/>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pl-PL" sz="1500" kern="1200"/>
            <a:t>Dowód z przesłuchania stron- przy sprawach o rozwód i separację</a:t>
          </a:r>
          <a:endParaRPr lang="pl-PL" sz="1500" kern="1200" dirty="0"/>
        </a:p>
      </dsp:txBody>
      <dsp:txXfrm>
        <a:off x="4923072" y="1567227"/>
        <a:ext cx="2235216" cy="1341129"/>
      </dsp:txXfrm>
    </dsp:sp>
    <dsp:sp modelId="{5C41B863-C810-40D2-9175-F8B9B61C37FE}">
      <dsp:nvSpPr>
        <dsp:cNvPr id="0" name=""/>
        <dsp:cNvSpPr/>
      </dsp:nvSpPr>
      <dsp:spPr>
        <a:xfrm>
          <a:off x="5596" y="3131878"/>
          <a:ext cx="2235216" cy="1341129"/>
        </a:xfrm>
        <a:prstGeom prst="rect">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pl-PL" sz="1500" kern="1200"/>
            <a:t>Możliwość skazania na grzywnę strony, która mimo wezwania do osobistego stawiennictwa nie stawiła się</a:t>
          </a:r>
          <a:endParaRPr lang="pl-PL" sz="1500" kern="1200" dirty="0"/>
        </a:p>
      </dsp:txBody>
      <dsp:txXfrm>
        <a:off x="5596" y="3131878"/>
        <a:ext cx="2235216" cy="1341129"/>
      </dsp:txXfrm>
    </dsp:sp>
    <dsp:sp modelId="{6445D0DD-9F92-4648-A420-9633BCB38195}">
      <dsp:nvSpPr>
        <dsp:cNvPr id="0" name=""/>
        <dsp:cNvSpPr/>
      </dsp:nvSpPr>
      <dsp:spPr>
        <a:xfrm>
          <a:off x="2464334" y="3131878"/>
          <a:ext cx="2235216" cy="1341129"/>
        </a:xfrm>
        <a:prstGeom prst="rect">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pl-PL" sz="1500" kern="1200"/>
            <a:t>Możliwość przeprowadzenia wywiadu środowiskowego</a:t>
          </a:r>
          <a:endParaRPr lang="pl-PL" sz="1500" kern="1200" dirty="0"/>
        </a:p>
      </dsp:txBody>
      <dsp:txXfrm>
        <a:off x="2464334" y="3131878"/>
        <a:ext cx="2235216" cy="1341129"/>
      </dsp:txXfrm>
    </dsp:sp>
    <dsp:sp modelId="{EF0DD859-E62D-4A2D-97BC-2F8324DAD0D8}">
      <dsp:nvSpPr>
        <dsp:cNvPr id="0" name=""/>
        <dsp:cNvSpPr/>
      </dsp:nvSpPr>
      <dsp:spPr>
        <a:xfrm>
          <a:off x="4923072" y="3131878"/>
          <a:ext cx="2235216" cy="1341129"/>
        </a:xfrm>
        <a:prstGeom prst="rect">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pl-PL" sz="1500" kern="1200"/>
            <a:t>Posiedzenie przy drzwiach zamkniętych</a:t>
          </a:r>
          <a:endParaRPr lang="pl-PL" sz="1500" kern="1200" dirty="0"/>
        </a:p>
      </dsp:txBody>
      <dsp:txXfrm>
        <a:off x="4923072" y="3131878"/>
        <a:ext cx="2235216" cy="134112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6603603-C92D-4C0E-A6FA-012C53CBB32B}">
      <dsp:nvSpPr>
        <dsp:cNvPr id="0" name=""/>
        <dsp:cNvSpPr/>
      </dsp:nvSpPr>
      <dsp:spPr>
        <a:xfrm>
          <a:off x="1025" y="192583"/>
          <a:ext cx="1358800" cy="1358800"/>
        </a:xfrm>
        <a:prstGeom prst="ellipse">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pl-PL" sz="1300" kern="1200" dirty="0"/>
            <a:t>Obie strony żądają publicznego rozpoznania sprawy</a:t>
          </a:r>
        </a:p>
      </dsp:txBody>
      <dsp:txXfrm>
        <a:off x="200017" y="391575"/>
        <a:ext cx="960816" cy="960816"/>
      </dsp:txXfrm>
    </dsp:sp>
    <dsp:sp modelId="{085A65F7-8D02-4495-92D3-C25E8896BBCF}">
      <dsp:nvSpPr>
        <dsp:cNvPr id="0" name=""/>
        <dsp:cNvSpPr/>
      </dsp:nvSpPr>
      <dsp:spPr>
        <a:xfrm>
          <a:off x="1470160" y="477931"/>
          <a:ext cx="788104" cy="788104"/>
        </a:xfrm>
        <a:prstGeom prst="mathPlus">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pl-PL" sz="1100" kern="1200"/>
        </a:p>
      </dsp:txBody>
      <dsp:txXfrm>
        <a:off x="1574623" y="779302"/>
        <a:ext cx="579178" cy="185362"/>
      </dsp:txXfrm>
    </dsp:sp>
    <dsp:sp modelId="{0369B06D-FAE8-4C1C-A9F8-3ED920ED3D9F}">
      <dsp:nvSpPr>
        <dsp:cNvPr id="0" name=""/>
        <dsp:cNvSpPr/>
      </dsp:nvSpPr>
      <dsp:spPr>
        <a:xfrm>
          <a:off x="2368599" y="192583"/>
          <a:ext cx="1358800" cy="1358800"/>
        </a:xfrm>
        <a:prstGeom prst="ellipse">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pl-PL" sz="1300" kern="1200" dirty="0"/>
            <a:t>Sąd uzna, że publiczne rozpoznanie nie zagraża moralności</a:t>
          </a:r>
        </a:p>
      </dsp:txBody>
      <dsp:txXfrm>
        <a:off x="2567591" y="391575"/>
        <a:ext cx="960816" cy="960816"/>
      </dsp:txXfrm>
    </dsp:sp>
    <dsp:sp modelId="{A386B70F-4D2C-46F1-AEB6-20B627598AA3}">
      <dsp:nvSpPr>
        <dsp:cNvPr id="0" name=""/>
        <dsp:cNvSpPr/>
      </dsp:nvSpPr>
      <dsp:spPr>
        <a:xfrm>
          <a:off x="3837735" y="477931"/>
          <a:ext cx="788104" cy="788104"/>
        </a:xfrm>
        <a:prstGeom prst="mathEqual">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pl-PL" sz="1100" kern="1200"/>
        </a:p>
      </dsp:txBody>
      <dsp:txXfrm>
        <a:off x="3942198" y="640280"/>
        <a:ext cx="579178" cy="463406"/>
      </dsp:txXfrm>
    </dsp:sp>
    <dsp:sp modelId="{2F6ECDF8-8520-4FC9-805F-204156051777}">
      <dsp:nvSpPr>
        <dsp:cNvPr id="0" name=""/>
        <dsp:cNvSpPr/>
      </dsp:nvSpPr>
      <dsp:spPr>
        <a:xfrm>
          <a:off x="4736174" y="192583"/>
          <a:ext cx="1358800" cy="1358800"/>
        </a:xfrm>
        <a:prstGeom prst="ellipse">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pl-PL" sz="1300" kern="1200" dirty="0"/>
            <a:t>Zachowana jawność zewnętrzna</a:t>
          </a:r>
        </a:p>
      </dsp:txBody>
      <dsp:txXfrm>
        <a:off x="4935166" y="391575"/>
        <a:ext cx="960816" cy="96081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1DE95CA-B2AE-40FE-B2EA-C61318EB63AB}">
      <dsp:nvSpPr>
        <dsp:cNvPr id="0" name=""/>
        <dsp:cNvSpPr/>
      </dsp:nvSpPr>
      <dsp:spPr>
        <a:xfrm>
          <a:off x="1717" y="775665"/>
          <a:ext cx="1674375" cy="382978"/>
        </a:xfrm>
        <a:prstGeom prst="rect">
          <a:avLst/>
        </a:prstGeom>
        <a:solidFill>
          <a:schemeClr val="accent2">
            <a:hueOff val="0"/>
            <a:satOff val="0"/>
            <a:lumOff val="0"/>
            <a:alphaOff val="0"/>
          </a:schemeClr>
        </a:solidFill>
        <a:ln w="1905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44704" rIns="78232" bIns="44704" numCol="1" spcCol="1270" anchor="ctr" anchorCtr="0">
          <a:noAutofit/>
        </a:bodyPr>
        <a:lstStyle/>
        <a:p>
          <a:pPr marL="0" lvl="0" indent="0" algn="ctr" defTabSz="488950">
            <a:lnSpc>
              <a:spcPct val="90000"/>
            </a:lnSpc>
            <a:spcBef>
              <a:spcPct val="0"/>
            </a:spcBef>
            <a:spcAft>
              <a:spcPct val="35000"/>
            </a:spcAft>
            <a:buNone/>
          </a:pPr>
          <a:r>
            <a:rPr lang="pl-PL" sz="1100" kern="1200" dirty="0"/>
            <a:t>Legitymacja czynna obojgu małżonków</a:t>
          </a:r>
        </a:p>
      </dsp:txBody>
      <dsp:txXfrm>
        <a:off x="1717" y="775665"/>
        <a:ext cx="1674375" cy="382978"/>
      </dsp:txXfrm>
    </dsp:sp>
    <dsp:sp modelId="{EBA7FF7B-1133-4F69-9155-0DBF4E35E42E}">
      <dsp:nvSpPr>
        <dsp:cNvPr id="0" name=""/>
        <dsp:cNvSpPr/>
      </dsp:nvSpPr>
      <dsp:spPr>
        <a:xfrm>
          <a:off x="1717" y="1158643"/>
          <a:ext cx="1674375" cy="2129691"/>
        </a:xfrm>
        <a:prstGeom prst="rect">
          <a:avLst/>
        </a:prstGeom>
        <a:solidFill>
          <a:schemeClr val="accent2">
            <a:tint val="40000"/>
            <a:alpha val="90000"/>
            <a:hueOff val="0"/>
            <a:satOff val="0"/>
            <a:lumOff val="0"/>
            <a:alphaOff val="0"/>
          </a:schemeClr>
        </a:solidFill>
        <a:ln w="1905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8674" tIns="58674" rIns="78232" bIns="88011" numCol="1" spcCol="1270" anchor="t" anchorCtr="0">
          <a:noAutofit/>
        </a:bodyPr>
        <a:lstStyle/>
        <a:p>
          <a:pPr marL="57150" lvl="1" indent="-57150" algn="just" defTabSz="488950">
            <a:lnSpc>
              <a:spcPct val="90000"/>
            </a:lnSpc>
            <a:spcBef>
              <a:spcPct val="0"/>
            </a:spcBef>
            <a:spcAft>
              <a:spcPct val="15000"/>
            </a:spcAft>
            <a:buChar char="•"/>
          </a:pPr>
          <a:r>
            <a:rPr lang="pl-PL" sz="1100" kern="1200" dirty="0"/>
            <a:t>Wiek (gdy kobieta zaszła w ciążę- legitymację czynną będzie mieć tylko ona!)</a:t>
          </a:r>
        </a:p>
        <a:p>
          <a:pPr marL="57150" lvl="1" indent="-57150" algn="just" defTabSz="488950">
            <a:lnSpc>
              <a:spcPct val="90000"/>
            </a:lnSpc>
            <a:spcBef>
              <a:spcPct val="0"/>
            </a:spcBef>
            <a:spcAft>
              <a:spcPct val="15000"/>
            </a:spcAft>
            <a:buChar char="•"/>
          </a:pPr>
          <a:r>
            <a:rPr lang="pl-PL" sz="1100" kern="1200" dirty="0"/>
            <a:t>Ubezwłasnowolnienie całkowite</a:t>
          </a:r>
        </a:p>
        <a:p>
          <a:pPr marL="57150" lvl="1" indent="-57150" algn="just" defTabSz="488950">
            <a:lnSpc>
              <a:spcPct val="90000"/>
            </a:lnSpc>
            <a:spcBef>
              <a:spcPct val="0"/>
            </a:spcBef>
            <a:spcAft>
              <a:spcPct val="15000"/>
            </a:spcAft>
            <a:buChar char="•"/>
          </a:pPr>
          <a:r>
            <a:rPr lang="pl-PL" sz="1100" kern="1200" dirty="0"/>
            <a:t>Choroba psychiczna lub niedorozwój umysłowy</a:t>
          </a:r>
        </a:p>
        <a:p>
          <a:pPr marL="57150" lvl="1" indent="-57150" algn="just" defTabSz="488950">
            <a:lnSpc>
              <a:spcPct val="90000"/>
            </a:lnSpc>
            <a:spcBef>
              <a:spcPct val="0"/>
            </a:spcBef>
            <a:spcAft>
              <a:spcPct val="15000"/>
            </a:spcAft>
            <a:buChar char="•"/>
          </a:pPr>
          <a:r>
            <a:rPr lang="pl-PL" sz="1100" kern="1200" dirty="0"/>
            <a:t>Powinowactwo</a:t>
          </a:r>
        </a:p>
        <a:p>
          <a:pPr marL="57150" lvl="1" indent="-57150" algn="just" defTabSz="488950">
            <a:lnSpc>
              <a:spcPct val="90000"/>
            </a:lnSpc>
            <a:spcBef>
              <a:spcPct val="0"/>
            </a:spcBef>
            <a:spcAft>
              <a:spcPct val="15000"/>
            </a:spcAft>
            <a:buChar char="•"/>
          </a:pPr>
          <a:r>
            <a:rPr lang="pl-PL" sz="1100" kern="1200" dirty="0"/>
            <a:t>przysposobienie</a:t>
          </a:r>
        </a:p>
      </dsp:txBody>
      <dsp:txXfrm>
        <a:off x="1717" y="1158643"/>
        <a:ext cx="1674375" cy="2129691"/>
      </dsp:txXfrm>
    </dsp:sp>
    <dsp:sp modelId="{9E0E7DC0-B7F8-4450-ADB5-1FC1102E4DAF}">
      <dsp:nvSpPr>
        <dsp:cNvPr id="0" name=""/>
        <dsp:cNvSpPr/>
      </dsp:nvSpPr>
      <dsp:spPr>
        <a:xfrm>
          <a:off x="1910504" y="775665"/>
          <a:ext cx="1674375" cy="382978"/>
        </a:xfrm>
        <a:prstGeom prst="rect">
          <a:avLst/>
        </a:prstGeom>
        <a:solidFill>
          <a:schemeClr val="accent3">
            <a:hueOff val="0"/>
            <a:satOff val="0"/>
            <a:lumOff val="0"/>
            <a:alphaOff val="0"/>
          </a:schemeClr>
        </a:solidFill>
        <a:ln w="1905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44704" rIns="78232" bIns="44704" numCol="1" spcCol="1270" anchor="ctr" anchorCtr="0">
          <a:noAutofit/>
        </a:bodyPr>
        <a:lstStyle/>
        <a:p>
          <a:pPr marL="0" lvl="0" indent="0" algn="ctr" defTabSz="488950">
            <a:lnSpc>
              <a:spcPct val="90000"/>
            </a:lnSpc>
            <a:spcBef>
              <a:spcPct val="0"/>
            </a:spcBef>
            <a:spcAft>
              <a:spcPct val="35000"/>
            </a:spcAft>
            <a:buNone/>
          </a:pPr>
          <a:r>
            <a:rPr lang="pl-PL" sz="1100" kern="1200" dirty="0"/>
            <a:t>Każdy, kto ma interes prawny</a:t>
          </a:r>
        </a:p>
      </dsp:txBody>
      <dsp:txXfrm>
        <a:off x="1910504" y="775665"/>
        <a:ext cx="1674375" cy="382978"/>
      </dsp:txXfrm>
    </dsp:sp>
    <dsp:sp modelId="{32D2F691-4E4F-4D39-9C14-E02700403DB8}">
      <dsp:nvSpPr>
        <dsp:cNvPr id="0" name=""/>
        <dsp:cNvSpPr/>
      </dsp:nvSpPr>
      <dsp:spPr>
        <a:xfrm>
          <a:off x="1910504" y="1158643"/>
          <a:ext cx="1674375" cy="2129691"/>
        </a:xfrm>
        <a:prstGeom prst="rect">
          <a:avLst/>
        </a:prstGeom>
        <a:solidFill>
          <a:schemeClr val="accent3">
            <a:tint val="40000"/>
            <a:alpha val="90000"/>
            <a:hueOff val="0"/>
            <a:satOff val="0"/>
            <a:lumOff val="0"/>
            <a:alphaOff val="0"/>
          </a:schemeClr>
        </a:solidFill>
        <a:ln w="19050" cap="flat"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8674" tIns="58674" rIns="78232" bIns="88011" numCol="1" spcCol="1270" anchor="t" anchorCtr="0">
          <a:noAutofit/>
        </a:bodyPr>
        <a:lstStyle/>
        <a:p>
          <a:pPr marL="57150" lvl="1" indent="-57150" algn="just" defTabSz="488950">
            <a:lnSpc>
              <a:spcPct val="90000"/>
            </a:lnSpc>
            <a:spcBef>
              <a:spcPct val="0"/>
            </a:spcBef>
            <a:spcAft>
              <a:spcPct val="15000"/>
            </a:spcAft>
            <a:buChar char="•"/>
          </a:pPr>
          <a:r>
            <a:rPr lang="pl-PL" sz="1100" kern="1200" dirty="0"/>
            <a:t>Bigamia</a:t>
          </a:r>
        </a:p>
        <a:p>
          <a:pPr marL="57150" lvl="1" indent="-57150" algn="just" defTabSz="488950">
            <a:lnSpc>
              <a:spcPct val="90000"/>
            </a:lnSpc>
            <a:spcBef>
              <a:spcPct val="0"/>
            </a:spcBef>
            <a:spcAft>
              <a:spcPct val="15000"/>
            </a:spcAft>
            <a:buChar char="•"/>
          </a:pPr>
          <a:r>
            <a:rPr lang="pl-PL" sz="1100" kern="1200" dirty="0"/>
            <a:t>pokrewieństwo</a:t>
          </a:r>
        </a:p>
      </dsp:txBody>
      <dsp:txXfrm>
        <a:off x="1910504" y="1158643"/>
        <a:ext cx="1674375" cy="2129691"/>
      </dsp:txXfrm>
    </dsp:sp>
    <dsp:sp modelId="{63BD57B9-2F8C-4FF7-9855-A1928E67BB05}">
      <dsp:nvSpPr>
        <dsp:cNvPr id="0" name=""/>
        <dsp:cNvSpPr/>
      </dsp:nvSpPr>
      <dsp:spPr>
        <a:xfrm>
          <a:off x="3819292" y="775665"/>
          <a:ext cx="1674375" cy="382978"/>
        </a:xfrm>
        <a:prstGeom prst="rect">
          <a:avLst/>
        </a:prstGeom>
        <a:solidFill>
          <a:schemeClr val="accent4">
            <a:hueOff val="0"/>
            <a:satOff val="0"/>
            <a:lumOff val="0"/>
            <a:alphaOff val="0"/>
          </a:schemeClr>
        </a:solidFill>
        <a:ln w="1905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44704" rIns="78232" bIns="44704" numCol="1" spcCol="1270" anchor="ctr" anchorCtr="0">
          <a:noAutofit/>
        </a:bodyPr>
        <a:lstStyle/>
        <a:p>
          <a:pPr marL="0" lvl="0" indent="0" algn="ctr" defTabSz="488950">
            <a:lnSpc>
              <a:spcPct val="90000"/>
            </a:lnSpc>
            <a:spcBef>
              <a:spcPct val="0"/>
            </a:spcBef>
            <a:spcAft>
              <a:spcPct val="35000"/>
            </a:spcAft>
            <a:buNone/>
          </a:pPr>
          <a:r>
            <a:rPr lang="pl-PL" sz="1100" kern="1200" dirty="0"/>
            <a:t>prokurator/RPO</a:t>
          </a:r>
        </a:p>
      </dsp:txBody>
      <dsp:txXfrm>
        <a:off x="3819292" y="775665"/>
        <a:ext cx="1674375" cy="382978"/>
      </dsp:txXfrm>
    </dsp:sp>
    <dsp:sp modelId="{810F294E-ED7B-45DD-91F0-00B56AEB829B}">
      <dsp:nvSpPr>
        <dsp:cNvPr id="0" name=""/>
        <dsp:cNvSpPr/>
      </dsp:nvSpPr>
      <dsp:spPr>
        <a:xfrm>
          <a:off x="3819292" y="1158643"/>
          <a:ext cx="1674375" cy="2129691"/>
        </a:xfrm>
        <a:prstGeom prst="rect">
          <a:avLst/>
        </a:prstGeom>
        <a:solidFill>
          <a:schemeClr val="accent4">
            <a:tint val="40000"/>
            <a:alpha val="90000"/>
            <a:hueOff val="0"/>
            <a:satOff val="0"/>
            <a:lumOff val="0"/>
            <a:alphaOff val="0"/>
          </a:schemeClr>
        </a:solidFill>
        <a:ln w="19050" cap="flat" cmpd="sng" algn="ctr">
          <a:solidFill>
            <a:schemeClr val="accent4">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8674" tIns="58674" rIns="78232" bIns="88011" numCol="1" spcCol="1270" anchor="t" anchorCtr="0">
          <a:noAutofit/>
        </a:bodyPr>
        <a:lstStyle/>
        <a:p>
          <a:pPr marL="57150" lvl="1" indent="-57150" algn="just" defTabSz="488950">
            <a:lnSpc>
              <a:spcPct val="90000"/>
            </a:lnSpc>
            <a:spcBef>
              <a:spcPct val="0"/>
            </a:spcBef>
            <a:spcAft>
              <a:spcPct val="15000"/>
            </a:spcAft>
            <a:buChar char="•"/>
          </a:pPr>
          <a:r>
            <a:rPr lang="pl-PL" sz="1100" kern="1200" dirty="0"/>
            <a:t>Wiek</a:t>
          </a:r>
        </a:p>
        <a:p>
          <a:pPr marL="57150" lvl="1" indent="-57150" algn="just" defTabSz="488950">
            <a:lnSpc>
              <a:spcPct val="90000"/>
            </a:lnSpc>
            <a:spcBef>
              <a:spcPct val="0"/>
            </a:spcBef>
            <a:spcAft>
              <a:spcPct val="15000"/>
            </a:spcAft>
            <a:buChar char="•"/>
          </a:pPr>
          <a:r>
            <a:rPr lang="pl-PL" sz="1100" kern="1200" dirty="0"/>
            <a:t>Ubezwłasnowolnienie całkowite</a:t>
          </a:r>
        </a:p>
        <a:p>
          <a:pPr marL="57150" lvl="1" indent="-57150" algn="just" defTabSz="488950">
            <a:lnSpc>
              <a:spcPct val="90000"/>
            </a:lnSpc>
            <a:spcBef>
              <a:spcPct val="0"/>
            </a:spcBef>
            <a:spcAft>
              <a:spcPct val="15000"/>
            </a:spcAft>
            <a:buChar char="•"/>
          </a:pPr>
          <a:r>
            <a:rPr lang="pl-PL" sz="1100" kern="1200" dirty="0"/>
            <a:t>Choroba psychiczna lub niedorozwój umysłowy</a:t>
          </a:r>
        </a:p>
        <a:p>
          <a:pPr marL="57150" lvl="1" indent="-57150" algn="just" defTabSz="488950">
            <a:lnSpc>
              <a:spcPct val="90000"/>
            </a:lnSpc>
            <a:spcBef>
              <a:spcPct val="0"/>
            </a:spcBef>
            <a:spcAft>
              <a:spcPct val="15000"/>
            </a:spcAft>
            <a:buChar char="•"/>
          </a:pPr>
          <a:r>
            <a:rPr lang="pl-PL" sz="1100" kern="1200" dirty="0"/>
            <a:t>Powinowactwo</a:t>
          </a:r>
        </a:p>
        <a:p>
          <a:pPr marL="57150" lvl="1" indent="-57150" algn="just" defTabSz="488950">
            <a:lnSpc>
              <a:spcPct val="90000"/>
            </a:lnSpc>
            <a:spcBef>
              <a:spcPct val="0"/>
            </a:spcBef>
            <a:spcAft>
              <a:spcPct val="15000"/>
            </a:spcAft>
            <a:buChar char="•"/>
          </a:pPr>
          <a:r>
            <a:rPr lang="pl-PL" sz="1100" kern="1200" dirty="0"/>
            <a:t>przysposobienie</a:t>
          </a:r>
        </a:p>
        <a:p>
          <a:pPr marL="57150" lvl="1" indent="-57150" algn="just" defTabSz="488950">
            <a:lnSpc>
              <a:spcPct val="90000"/>
            </a:lnSpc>
            <a:spcBef>
              <a:spcPct val="0"/>
            </a:spcBef>
            <a:spcAft>
              <a:spcPct val="15000"/>
            </a:spcAft>
            <a:buChar char="•"/>
          </a:pPr>
          <a:r>
            <a:rPr lang="pl-PL" sz="1100" kern="1200" dirty="0"/>
            <a:t>Bigamia</a:t>
          </a:r>
        </a:p>
        <a:p>
          <a:pPr marL="57150" lvl="1" indent="-57150" algn="just" defTabSz="488950">
            <a:lnSpc>
              <a:spcPct val="90000"/>
            </a:lnSpc>
            <a:spcBef>
              <a:spcPct val="0"/>
            </a:spcBef>
            <a:spcAft>
              <a:spcPct val="15000"/>
            </a:spcAft>
            <a:buChar char="•"/>
          </a:pPr>
          <a:r>
            <a:rPr lang="pl-PL" sz="1100" kern="1200" dirty="0"/>
            <a:t>Pokrewieństwo</a:t>
          </a:r>
        </a:p>
        <a:p>
          <a:pPr marL="57150" lvl="1" indent="-57150" algn="just" defTabSz="488950">
            <a:lnSpc>
              <a:spcPct val="90000"/>
            </a:lnSpc>
            <a:spcBef>
              <a:spcPct val="0"/>
            </a:spcBef>
            <a:spcAft>
              <a:spcPct val="15000"/>
            </a:spcAft>
            <a:buChar char="•"/>
          </a:pPr>
          <a:r>
            <a:rPr lang="pl-PL" sz="1100" kern="1200" dirty="0"/>
            <a:t>Wady oświadczeń woli</a:t>
          </a:r>
        </a:p>
        <a:p>
          <a:pPr marL="57150" lvl="1" indent="-57150" algn="just" defTabSz="488950">
            <a:lnSpc>
              <a:spcPct val="90000"/>
            </a:lnSpc>
            <a:spcBef>
              <a:spcPct val="0"/>
            </a:spcBef>
            <a:spcAft>
              <a:spcPct val="15000"/>
            </a:spcAft>
            <a:buChar char="•"/>
          </a:pPr>
          <a:r>
            <a:rPr lang="pl-PL" sz="1100" kern="1200" dirty="0"/>
            <a:t>Wady pełnomocnictwa</a:t>
          </a:r>
        </a:p>
      </dsp:txBody>
      <dsp:txXfrm>
        <a:off x="3819292" y="1158643"/>
        <a:ext cx="1674375" cy="2129691"/>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9BA865B-C2E5-4BEA-B657-926BC7EF4E13}">
      <dsp:nvSpPr>
        <dsp:cNvPr id="0" name=""/>
        <dsp:cNvSpPr/>
      </dsp:nvSpPr>
      <dsp:spPr>
        <a:xfrm>
          <a:off x="0" y="24615"/>
          <a:ext cx="2448272" cy="636480"/>
        </a:xfrm>
        <a:prstGeom prst="round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l" defTabSz="488950">
            <a:lnSpc>
              <a:spcPct val="90000"/>
            </a:lnSpc>
            <a:spcBef>
              <a:spcPct val="0"/>
            </a:spcBef>
            <a:spcAft>
              <a:spcPct val="35000"/>
            </a:spcAft>
            <a:buNone/>
          </a:pPr>
          <a:r>
            <a:rPr lang="pl-PL" sz="1100" kern="1200" dirty="0"/>
            <a:t>Powództwo wytoczone przez współmałżonka</a:t>
          </a:r>
        </a:p>
      </dsp:txBody>
      <dsp:txXfrm>
        <a:off x="31070" y="55685"/>
        <a:ext cx="2386132" cy="574340"/>
      </dsp:txXfrm>
    </dsp:sp>
    <dsp:sp modelId="{218BE7B4-68F2-44D8-9A56-B846AA1C2756}">
      <dsp:nvSpPr>
        <dsp:cNvPr id="0" name=""/>
        <dsp:cNvSpPr/>
      </dsp:nvSpPr>
      <dsp:spPr>
        <a:xfrm>
          <a:off x="0" y="661096"/>
          <a:ext cx="2448272" cy="5630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7733" tIns="15240" rIns="85344" bIns="15240" numCol="1" spcCol="1270" anchor="t" anchorCtr="0">
          <a:noAutofit/>
        </a:bodyPr>
        <a:lstStyle/>
        <a:p>
          <a:pPr marL="114300" lvl="1" indent="-114300" algn="l" defTabSz="533400">
            <a:lnSpc>
              <a:spcPct val="90000"/>
            </a:lnSpc>
            <a:spcBef>
              <a:spcPct val="0"/>
            </a:spcBef>
            <a:spcAft>
              <a:spcPct val="20000"/>
            </a:spcAft>
            <a:buChar char="•"/>
          </a:pPr>
          <a:r>
            <a:rPr lang="pl-PL" sz="1200" kern="1200" dirty="0"/>
            <a:t>Drugi z małżonków</a:t>
          </a:r>
        </a:p>
      </dsp:txBody>
      <dsp:txXfrm>
        <a:off x="0" y="661096"/>
        <a:ext cx="2448272" cy="563040"/>
      </dsp:txXfrm>
    </dsp:sp>
    <dsp:sp modelId="{13AD172E-912A-4960-A0B9-7EF3E4D79652}">
      <dsp:nvSpPr>
        <dsp:cNvPr id="0" name=""/>
        <dsp:cNvSpPr/>
      </dsp:nvSpPr>
      <dsp:spPr>
        <a:xfrm>
          <a:off x="0" y="1224136"/>
          <a:ext cx="2448272" cy="636480"/>
        </a:xfrm>
        <a:prstGeom prst="roundRect">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l" defTabSz="533400">
            <a:lnSpc>
              <a:spcPct val="90000"/>
            </a:lnSpc>
            <a:spcBef>
              <a:spcPct val="0"/>
            </a:spcBef>
            <a:spcAft>
              <a:spcPct val="35000"/>
            </a:spcAft>
            <a:buNone/>
          </a:pPr>
          <a:r>
            <a:rPr lang="pl-PL" sz="1200" kern="1200" dirty="0"/>
            <a:t>Powództwo wytoczone przez inną osobę/ prokuratora/RPO</a:t>
          </a:r>
        </a:p>
      </dsp:txBody>
      <dsp:txXfrm>
        <a:off x="31070" y="1255206"/>
        <a:ext cx="2386132" cy="574340"/>
      </dsp:txXfrm>
    </dsp:sp>
    <dsp:sp modelId="{02CA5B4D-E6E6-4884-81D6-04F5E0B1D73B}">
      <dsp:nvSpPr>
        <dsp:cNvPr id="0" name=""/>
        <dsp:cNvSpPr/>
      </dsp:nvSpPr>
      <dsp:spPr>
        <a:xfrm>
          <a:off x="0" y="1860616"/>
          <a:ext cx="2448272" cy="5630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7733" tIns="15240" rIns="85344" bIns="15240" numCol="1" spcCol="1270" anchor="t" anchorCtr="0">
          <a:noAutofit/>
        </a:bodyPr>
        <a:lstStyle/>
        <a:p>
          <a:pPr marL="114300" lvl="1" indent="-114300" algn="l" defTabSz="533400">
            <a:lnSpc>
              <a:spcPct val="90000"/>
            </a:lnSpc>
            <a:spcBef>
              <a:spcPct val="0"/>
            </a:spcBef>
            <a:spcAft>
              <a:spcPct val="20000"/>
            </a:spcAft>
            <a:buChar char="•"/>
          </a:pPr>
          <a:r>
            <a:rPr lang="pl-PL" sz="1200" kern="1200" dirty="0"/>
            <a:t>oboje</a:t>
          </a:r>
        </a:p>
      </dsp:txBody>
      <dsp:txXfrm>
        <a:off x="0" y="1860616"/>
        <a:ext cx="2448272" cy="56304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34A8A2-4167-491A-8757-0A7459CF24E6}">
      <dsp:nvSpPr>
        <dsp:cNvPr id="0" name=""/>
        <dsp:cNvSpPr/>
      </dsp:nvSpPr>
      <dsp:spPr>
        <a:xfrm>
          <a:off x="0" y="55365"/>
          <a:ext cx="7404653" cy="722474"/>
        </a:xfrm>
        <a:prstGeom prst="roundRect">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pl-PL" sz="1900" kern="1200"/>
            <a:t>o ustalenie pochodzenia dziecka,</a:t>
          </a:r>
        </a:p>
      </dsp:txBody>
      <dsp:txXfrm>
        <a:off x="35268" y="90633"/>
        <a:ext cx="7334117" cy="651938"/>
      </dsp:txXfrm>
    </dsp:sp>
    <dsp:sp modelId="{5B70B8B7-D951-4365-8CB3-5EDF9A3332BB}">
      <dsp:nvSpPr>
        <dsp:cNvPr id="0" name=""/>
        <dsp:cNvSpPr/>
      </dsp:nvSpPr>
      <dsp:spPr>
        <a:xfrm>
          <a:off x="0" y="777840"/>
          <a:ext cx="7404653" cy="4916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35098" tIns="24130" rIns="135128" bIns="24130" numCol="1" spcCol="1270" anchor="t" anchorCtr="0">
          <a:noAutofit/>
        </a:bodyPr>
        <a:lstStyle/>
        <a:p>
          <a:pPr marL="114300" lvl="1" indent="-114300" algn="l" defTabSz="666750">
            <a:lnSpc>
              <a:spcPct val="90000"/>
            </a:lnSpc>
            <a:spcBef>
              <a:spcPct val="0"/>
            </a:spcBef>
            <a:spcAft>
              <a:spcPct val="20000"/>
            </a:spcAft>
            <a:buChar char="•"/>
          </a:pPr>
          <a:r>
            <a:rPr lang="pl-PL" sz="1500" kern="1200"/>
            <a:t>Ustalenie ojcostwa,</a:t>
          </a:r>
        </a:p>
        <a:p>
          <a:pPr marL="114300" lvl="1" indent="-114300" algn="l" defTabSz="666750">
            <a:lnSpc>
              <a:spcPct val="90000"/>
            </a:lnSpc>
            <a:spcBef>
              <a:spcPct val="0"/>
            </a:spcBef>
            <a:spcAft>
              <a:spcPct val="20000"/>
            </a:spcAft>
            <a:buChar char="•"/>
          </a:pPr>
          <a:r>
            <a:rPr lang="pl-PL" sz="1500" kern="1200" dirty="0"/>
            <a:t>Ustalenie macierzyństwa,</a:t>
          </a:r>
        </a:p>
      </dsp:txBody>
      <dsp:txXfrm>
        <a:off x="0" y="777840"/>
        <a:ext cx="7404653" cy="491625"/>
      </dsp:txXfrm>
    </dsp:sp>
    <dsp:sp modelId="{A13B4CC6-74A4-47A7-92B8-FBCFEB169FC8}">
      <dsp:nvSpPr>
        <dsp:cNvPr id="0" name=""/>
        <dsp:cNvSpPr/>
      </dsp:nvSpPr>
      <dsp:spPr>
        <a:xfrm>
          <a:off x="0" y="1269465"/>
          <a:ext cx="7404653" cy="722474"/>
        </a:xfrm>
        <a:prstGeom prst="roundRect">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pl-PL" sz="1900" kern="1200"/>
            <a:t>O zaprzeczenie pochodzenia dziecka,</a:t>
          </a:r>
        </a:p>
      </dsp:txBody>
      <dsp:txXfrm>
        <a:off x="35268" y="1304733"/>
        <a:ext cx="7334117" cy="651938"/>
      </dsp:txXfrm>
    </dsp:sp>
    <dsp:sp modelId="{154085AB-2209-4B3C-B170-B3D6AF8FFA8A}">
      <dsp:nvSpPr>
        <dsp:cNvPr id="0" name=""/>
        <dsp:cNvSpPr/>
      </dsp:nvSpPr>
      <dsp:spPr>
        <a:xfrm>
          <a:off x="0" y="1991940"/>
          <a:ext cx="7404653" cy="4916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35098" tIns="24130" rIns="135128" bIns="24130" numCol="1" spcCol="1270" anchor="t" anchorCtr="0">
          <a:noAutofit/>
        </a:bodyPr>
        <a:lstStyle/>
        <a:p>
          <a:pPr marL="114300" lvl="1" indent="-114300" algn="l" defTabSz="666750">
            <a:lnSpc>
              <a:spcPct val="90000"/>
            </a:lnSpc>
            <a:spcBef>
              <a:spcPct val="0"/>
            </a:spcBef>
            <a:spcAft>
              <a:spcPct val="20000"/>
            </a:spcAft>
            <a:buChar char="•"/>
          </a:pPr>
          <a:r>
            <a:rPr lang="pl-PL" sz="1500" kern="1200"/>
            <a:t>Zaprzeczenie ojcostwa,</a:t>
          </a:r>
        </a:p>
        <a:p>
          <a:pPr marL="114300" lvl="1" indent="-114300" algn="l" defTabSz="666750">
            <a:lnSpc>
              <a:spcPct val="90000"/>
            </a:lnSpc>
            <a:spcBef>
              <a:spcPct val="0"/>
            </a:spcBef>
            <a:spcAft>
              <a:spcPct val="20000"/>
            </a:spcAft>
            <a:buChar char="•"/>
          </a:pPr>
          <a:r>
            <a:rPr lang="pl-PL" sz="1500" kern="1200"/>
            <a:t>Zaprzeczenie macierzyństwa (niedopuszczalne po śmierci dziecka),</a:t>
          </a:r>
        </a:p>
      </dsp:txBody>
      <dsp:txXfrm>
        <a:off x="0" y="1991940"/>
        <a:ext cx="7404653" cy="491625"/>
      </dsp:txXfrm>
    </dsp:sp>
    <dsp:sp modelId="{F4823530-72BE-4FE3-A038-7C5CA6A608A4}">
      <dsp:nvSpPr>
        <dsp:cNvPr id="0" name=""/>
        <dsp:cNvSpPr/>
      </dsp:nvSpPr>
      <dsp:spPr>
        <a:xfrm>
          <a:off x="0" y="2483565"/>
          <a:ext cx="7404653" cy="722474"/>
        </a:xfrm>
        <a:prstGeom prst="roundRect">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pl-PL" sz="1900" kern="1200" dirty="0"/>
            <a:t>o ustalenie bezskuteczności uznania ojcostwa (niedopuszczalne po śmierci dziecka),</a:t>
          </a:r>
        </a:p>
      </dsp:txBody>
      <dsp:txXfrm>
        <a:off x="35268" y="2518833"/>
        <a:ext cx="7334117" cy="651938"/>
      </dsp:txXfrm>
    </dsp:sp>
    <dsp:sp modelId="{4666A379-7C0F-4215-BFD3-273013792647}">
      <dsp:nvSpPr>
        <dsp:cNvPr id="0" name=""/>
        <dsp:cNvSpPr/>
      </dsp:nvSpPr>
      <dsp:spPr>
        <a:xfrm>
          <a:off x="0" y="3260759"/>
          <a:ext cx="7404653" cy="722474"/>
        </a:xfrm>
        <a:prstGeom prst="roundRect">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pl-PL" sz="1900" kern="1200"/>
            <a:t>o rozwiązanie przysposobienia.</a:t>
          </a:r>
        </a:p>
      </dsp:txBody>
      <dsp:txXfrm>
        <a:off x="35268" y="3296027"/>
        <a:ext cx="7334117" cy="651938"/>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82879" y="182879"/>
            <a:ext cx="8778240" cy="6492240"/>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32485" y="882376"/>
            <a:ext cx="7475220" cy="2926080"/>
          </a:xfrm>
        </p:spPr>
        <p:txBody>
          <a:bodyPr anchor="b">
            <a:normAutofit/>
          </a:bodyPr>
          <a:lstStyle>
            <a:lvl1pPr algn="ctr">
              <a:lnSpc>
                <a:spcPct val="85000"/>
              </a:lnSpc>
              <a:defRPr sz="6000" b="1" cap="all"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282148" y="3869635"/>
            <a:ext cx="6575895" cy="1388165"/>
          </a:xfrm>
        </p:spPr>
        <p:txBody>
          <a:bodyPr>
            <a:normAutofit/>
          </a:bodyPr>
          <a:lstStyle>
            <a:lvl1pPr marL="0" indent="0" algn="ctr">
              <a:spcBef>
                <a:spcPts val="1000"/>
              </a:spcBef>
              <a:buNone/>
              <a:defRPr sz="1800">
                <a:solidFill>
                  <a:srgbClr val="FFFFFF"/>
                </a:solidFill>
              </a:defRPr>
            </a:lvl1pPr>
            <a:lvl2pPr marL="342900" indent="0" algn="ctr">
              <a:buNone/>
              <a:defRPr sz="18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FD17FA3B-C404-4317-B0BC-953931111309}" type="datetimeFigureOut">
              <a:rPr lang="pl-PL" smtClean="0"/>
              <a:t>30.03.2021</a:t>
            </a:fld>
            <a:endParaRPr lang="pl-PL"/>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pl-PL"/>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0931897F-8F23-433E-A660-EFF8D3EDA506}" type="slidenum">
              <a:rPr lang="pl-PL" smtClean="0"/>
              <a:t>‹#›</a:t>
            </a:fld>
            <a:endParaRPr lang="pl-PL"/>
          </a:p>
        </p:txBody>
      </p:sp>
      <p:cxnSp>
        <p:nvCxnSpPr>
          <p:cNvPr id="8" name="Straight Connector 7"/>
          <p:cNvCxnSpPr/>
          <p:nvPr/>
        </p:nvCxnSpPr>
        <p:spPr>
          <a:xfrm>
            <a:off x="1483995" y="3733800"/>
            <a:ext cx="61722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39354503"/>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D17FA3B-C404-4317-B0BC-953931111309}" type="datetimeFigureOut">
              <a:rPr lang="pl-PL" smtClean="0"/>
              <a:t>30.03.2021</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0931897F-8F23-433E-A660-EFF8D3EDA506}" type="slidenum">
              <a:rPr lang="pl-PL" smtClean="0"/>
              <a:t>‹#›</a:t>
            </a:fld>
            <a:endParaRPr lang="pl-PL"/>
          </a:p>
        </p:txBody>
      </p:sp>
    </p:spTree>
    <p:extLst>
      <p:ext uri="{BB962C8B-B14F-4D97-AF65-F5344CB8AC3E}">
        <p14:creationId xmlns:p14="http://schemas.microsoft.com/office/powerpoint/2010/main" val="21728980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762000"/>
            <a:ext cx="1743075" cy="54102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57250" y="762000"/>
            <a:ext cx="5572125"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D17FA3B-C404-4317-B0BC-953931111309}" type="datetimeFigureOut">
              <a:rPr lang="pl-PL" smtClean="0"/>
              <a:t>30.03.2021</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0931897F-8F23-433E-A660-EFF8D3EDA506}" type="slidenum">
              <a:rPr lang="pl-PL" smtClean="0"/>
              <a:t>‹#›</a:t>
            </a:fld>
            <a:endParaRPr lang="pl-PL"/>
          </a:p>
        </p:txBody>
      </p:sp>
    </p:spTree>
    <p:extLst>
      <p:ext uri="{BB962C8B-B14F-4D97-AF65-F5344CB8AC3E}">
        <p14:creationId xmlns:p14="http://schemas.microsoft.com/office/powerpoint/2010/main" val="187796417"/>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spcBef>
                <a:spcPts val="1000"/>
              </a:spcBef>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D17FA3B-C404-4317-B0BC-953931111309}" type="datetimeFigureOut">
              <a:rPr lang="pl-PL" smtClean="0"/>
              <a:t>30.03.2021</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0931897F-8F23-433E-A660-EFF8D3EDA506}" type="slidenum">
              <a:rPr lang="pl-PL" smtClean="0"/>
              <a:t>‹#›</a:t>
            </a:fld>
            <a:endParaRPr lang="pl-PL"/>
          </a:p>
        </p:txBody>
      </p:sp>
    </p:spTree>
    <p:extLst>
      <p:ext uri="{BB962C8B-B14F-4D97-AF65-F5344CB8AC3E}">
        <p14:creationId xmlns:p14="http://schemas.microsoft.com/office/powerpoint/2010/main" val="38926209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29818" y="1173575"/>
            <a:ext cx="7475220" cy="2926080"/>
          </a:xfrm>
        </p:spPr>
        <p:txBody>
          <a:bodyPr anchor="b">
            <a:noAutofit/>
          </a:bodyPr>
          <a:lstStyle>
            <a:lvl1pPr algn="ctr">
              <a:lnSpc>
                <a:spcPct val="85000"/>
              </a:lnSpc>
              <a:defRPr sz="6000" b="0" cap="all" baseline="0"/>
            </a:lvl1pPr>
          </a:lstStyle>
          <a:p>
            <a:r>
              <a:rPr lang="en-US"/>
              <a:t>Click to edit Master title style</a:t>
            </a:r>
            <a:endParaRPr lang="en-US" dirty="0"/>
          </a:p>
        </p:txBody>
      </p:sp>
      <p:sp>
        <p:nvSpPr>
          <p:cNvPr id="3" name="Text Placeholder 2"/>
          <p:cNvSpPr>
            <a:spLocks noGrp="1"/>
          </p:cNvSpPr>
          <p:nvPr>
            <p:ph type="body" idx="1"/>
          </p:nvPr>
        </p:nvSpPr>
        <p:spPr>
          <a:xfrm>
            <a:off x="1282446" y="4154520"/>
            <a:ext cx="6576822" cy="1363806"/>
          </a:xfrm>
        </p:spPr>
        <p:txBody>
          <a:bodyPr anchor="t">
            <a:normAutofit/>
          </a:bodyPr>
          <a:lstStyle>
            <a:lvl1pPr marL="0" indent="0" algn="ctr">
              <a:buNone/>
              <a:defRPr sz="1800">
                <a:solidFill>
                  <a:schemeClr val="accent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D17FA3B-C404-4317-B0BC-953931111309}" type="datetimeFigureOut">
              <a:rPr lang="pl-PL" smtClean="0"/>
              <a:t>30.03.2021</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0931897F-8F23-433E-A660-EFF8D3EDA506}" type="slidenum">
              <a:rPr lang="pl-PL" smtClean="0"/>
              <a:t>‹#›</a:t>
            </a:fld>
            <a:endParaRPr lang="pl-PL"/>
          </a:p>
        </p:txBody>
      </p:sp>
      <p:cxnSp>
        <p:nvCxnSpPr>
          <p:cNvPr id="7" name="Straight Connector 6"/>
          <p:cNvCxnSpPr/>
          <p:nvPr/>
        </p:nvCxnSpPr>
        <p:spPr>
          <a:xfrm>
            <a:off x="1485900" y="4020408"/>
            <a:ext cx="61722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18640006"/>
      </p:ext>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57250" y="2057399"/>
            <a:ext cx="3566160" cy="402336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00709" y="2057400"/>
            <a:ext cx="3566160" cy="402336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D17FA3B-C404-4317-B0BC-953931111309}" type="datetimeFigureOut">
              <a:rPr lang="pl-PL" smtClean="0"/>
              <a:t>30.03.2021</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0931897F-8F23-433E-A660-EFF8D3EDA506}" type="slidenum">
              <a:rPr lang="pl-PL" smtClean="0"/>
              <a:t>‹#›</a:t>
            </a:fld>
            <a:endParaRPr lang="pl-PL"/>
          </a:p>
        </p:txBody>
      </p:sp>
    </p:spTree>
    <p:extLst>
      <p:ext uri="{BB962C8B-B14F-4D97-AF65-F5344CB8AC3E}">
        <p14:creationId xmlns:p14="http://schemas.microsoft.com/office/powerpoint/2010/main" val="413461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857250" y="2001511"/>
            <a:ext cx="3566160" cy="777240"/>
          </a:xfrm>
        </p:spPr>
        <p:txBody>
          <a:bodyPr anchor="ct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857250" y="2721483"/>
            <a:ext cx="3566160" cy="338328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01880" y="1999032"/>
            <a:ext cx="3566160" cy="777240"/>
          </a:xfrm>
        </p:spPr>
        <p:txBody>
          <a:bodyPr anchor="ct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701880" y="2719322"/>
            <a:ext cx="3566160" cy="338328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D17FA3B-C404-4317-B0BC-953931111309}" type="datetimeFigureOut">
              <a:rPr lang="pl-PL" smtClean="0"/>
              <a:t>30.03.2021</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0931897F-8F23-433E-A660-EFF8D3EDA506}" type="slidenum">
              <a:rPr lang="pl-PL" smtClean="0"/>
              <a:t>‹#›</a:t>
            </a:fld>
            <a:endParaRPr lang="pl-PL"/>
          </a:p>
        </p:txBody>
      </p:sp>
    </p:spTree>
    <p:extLst>
      <p:ext uri="{BB962C8B-B14F-4D97-AF65-F5344CB8AC3E}">
        <p14:creationId xmlns:p14="http://schemas.microsoft.com/office/powerpoint/2010/main" val="8611441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D17FA3B-C404-4317-B0BC-953931111309}" type="datetimeFigureOut">
              <a:rPr lang="pl-PL" smtClean="0"/>
              <a:t>30.03.2021</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0931897F-8F23-433E-A660-EFF8D3EDA506}" type="slidenum">
              <a:rPr lang="pl-PL" smtClean="0"/>
              <a:t>‹#›</a:t>
            </a:fld>
            <a:endParaRPr lang="pl-PL"/>
          </a:p>
        </p:txBody>
      </p:sp>
    </p:spTree>
    <p:extLst>
      <p:ext uri="{BB962C8B-B14F-4D97-AF65-F5344CB8AC3E}">
        <p14:creationId xmlns:p14="http://schemas.microsoft.com/office/powerpoint/2010/main" val="2711478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17FA3B-C404-4317-B0BC-953931111309}" type="datetimeFigureOut">
              <a:rPr lang="pl-PL" smtClean="0"/>
              <a:t>30.03.2021</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0931897F-8F23-433E-A660-EFF8D3EDA506}" type="slidenum">
              <a:rPr lang="pl-PL" smtClean="0"/>
              <a:t>‹#›</a:t>
            </a:fld>
            <a:endParaRPr lang="pl-PL"/>
          </a:p>
        </p:txBody>
      </p:sp>
    </p:spTree>
    <p:extLst>
      <p:ext uri="{BB962C8B-B14F-4D97-AF65-F5344CB8AC3E}">
        <p14:creationId xmlns:p14="http://schemas.microsoft.com/office/powerpoint/2010/main" val="25340347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7250" y="1097280"/>
            <a:ext cx="2834640" cy="1737360"/>
          </a:xfrm>
        </p:spPr>
        <p:txBody>
          <a:bodyPr anchor="b">
            <a:noAutofit/>
          </a:bodyPr>
          <a:lstStyle>
            <a:lvl1pPr>
              <a:lnSpc>
                <a:spcPct val="90000"/>
              </a:lnSpc>
              <a:defRPr sz="3000" b="0"/>
            </a:lvl1pPr>
          </a:lstStyle>
          <a:p>
            <a:r>
              <a:rPr lang="en-US"/>
              <a:t>Click to edit Master title style</a:t>
            </a:r>
            <a:endParaRPr lang="en-US" dirty="0"/>
          </a:p>
        </p:txBody>
      </p:sp>
      <p:sp>
        <p:nvSpPr>
          <p:cNvPr id="3" name="Content Placeholder 2"/>
          <p:cNvSpPr>
            <a:spLocks noGrp="1"/>
          </p:cNvSpPr>
          <p:nvPr>
            <p:ph idx="1"/>
          </p:nvPr>
        </p:nvSpPr>
        <p:spPr>
          <a:xfrm>
            <a:off x="4129314" y="1097280"/>
            <a:ext cx="4149638" cy="466344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57250" y="2834640"/>
            <a:ext cx="2834640" cy="2926080"/>
          </a:xfrm>
        </p:spPr>
        <p:txBody>
          <a:bodyPr>
            <a:normAutofit/>
          </a:bodyPr>
          <a:lstStyle>
            <a:lvl1pPr marL="0" indent="0">
              <a:lnSpc>
                <a:spcPct val="100000"/>
              </a:lnSpc>
              <a:spcBef>
                <a:spcPts val="800"/>
              </a:spcBef>
              <a:buNone/>
              <a:defRPr sz="1275"/>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FD17FA3B-C404-4317-B0BC-953931111309}" type="datetimeFigureOut">
              <a:rPr lang="pl-PL" smtClean="0"/>
              <a:t>30.03.2021</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0931897F-8F23-433E-A660-EFF8D3EDA506}" type="slidenum">
              <a:rPr lang="pl-PL" smtClean="0"/>
              <a:t>‹#›</a:t>
            </a:fld>
            <a:endParaRPr lang="pl-PL"/>
          </a:p>
        </p:txBody>
      </p:sp>
    </p:spTree>
    <p:extLst>
      <p:ext uri="{BB962C8B-B14F-4D97-AF65-F5344CB8AC3E}">
        <p14:creationId xmlns:p14="http://schemas.microsoft.com/office/powerpoint/2010/main" val="10247271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7250" y="1097280"/>
            <a:ext cx="2834640" cy="1737360"/>
          </a:xfrm>
        </p:spPr>
        <p:txBody>
          <a:bodyPr anchor="b">
            <a:noAutofit/>
          </a:bodyPr>
          <a:lstStyle>
            <a:lvl1pPr>
              <a:lnSpc>
                <a:spcPct val="90000"/>
              </a:lnSpc>
              <a:defRPr sz="30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4019107" y="1069847"/>
            <a:ext cx="4257703" cy="4645153"/>
          </a:xfrm>
        </p:spPr>
        <p:txBody>
          <a:bodyPr lIns="274320" tIns="182880" anchor="t">
            <a:normAutofit/>
          </a:bodyPr>
          <a:lstStyle>
            <a:lvl1pPr marL="0" indent="0">
              <a:buNone/>
              <a:defRPr sz="21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857250" y="2834640"/>
            <a:ext cx="2834640" cy="2880360"/>
          </a:xfrm>
        </p:spPr>
        <p:txBody>
          <a:bodyPr>
            <a:normAutofit/>
          </a:bodyPr>
          <a:lstStyle>
            <a:lvl1pPr marL="0" indent="0">
              <a:lnSpc>
                <a:spcPct val="100000"/>
              </a:lnSpc>
              <a:spcBef>
                <a:spcPts val="800"/>
              </a:spcBef>
              <a:buNone/>
              <a:defRPr sz="1275"/>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FD17FA3B-C404-4317-B0BC-953931111309}" type="datetimeFigureOut">
              <a:rPr lang="pl-PL" smtClean="0"/>
              <a:t>30.03.2021</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0931897F-8F23-433E-A660-EFF8D3EDA506}" type="slidenum">
              <a:rPr lang="pl-PL" smtClean="0"/>
              <a:t>‹#›</a:t>
            </a:fld>
            <a:endParaRPr lang="pl-PL"/>
          </a:p>
        </p:txBody>
      </p:sp>
    </p:spTree>
    <p:extLst>
      <p:ext uri="{BB962C8B-B14F-4D97-AF65-F5344CB8AC3E}">
        <p14:creationId xmlns:p14="http://schemas.microsoft.com/office/powerpoint/2010/main" val="16307785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p:nvPr/>
        </p:nvSpPr>
        <p:spPr>
          <a:xfrm>
            <a:off x="182880" y="182880"/>
            <a:ext cx="8778240" cy="6492240"/>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57250" y="609600"/>
            <a:ext cx="7406640" cy="13563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57251" y="2057400"/>
            <a:ext cx="7404653" cy="4038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7247" y="6223829"/>
            <a:ext cx="1746806" cy="365125"/>
          </a:xfrm>
          <a:prstGeom prst="rect">
            <a:avLst/>
          </a:prstGeom>
        </p:spPr>
        <p:txBody>
          <a:bodyPr vert="horz" lIns="91440" tIns="45720" rIns="91440" bIns="45720" rtlCol="0" anchor="ctr"/>
          <a:lstStyle>
            <a:lvl1pPr algn="l">
              <a:defRPr sz="1000">
                <a:solidFill>
                  <a:schemeClr val="accent1"/>
                </a:solidFill>
              </a:defRPr>
            </a:lvl1pPr>
          </a:lstStyle>
          <a:p>
            <a:fld id="{FD17FA3B-C404-4317-B0BC-953931111309}" type="datetimeFigureOut">
              <a:rPr lang="pl-PL" smtClean="0"/>
              <a:t>30.03.2021</a:t>
            </a:fld>
            <a:endParaRPr lang="pl-PL"/>
          </a:p>
        </p:txBody>
      </p:sp>
      <p:sp>
        <p:nvSpPr>
          <p:cNvPr id="5" name="Footer Placeholder 4"/>
          <p:cNvSpPr>
            <a:spLocks noGrp="1"/>
          </p:cNvSpPr>
          <p:nvPr>
            <p:ph type="ftr" sz="quarter" idx="3"/>
          </p:nvPr>
        </p:nvSpPr>
        <p:spPr>
          <a:xfrm>
            <a:off x="2961861" y="6223829"/>
            <a:ext cx="3538331" cy="365125"/>
          </a:xfrm>
          <a:prstGeom prst="rect">
            <a:avLst/>
          </a:prstGeom>
        </p:spPr>
        <p:txBody>
          <a:bodyPr vert="horz" lIns="91440" tIns="45720" rIns="91440" bIns="45720" rtlCol="0" anchor="ctr"/>
          <a:lstStyle>
            <a:lvl1pPr algn="ctr">
              <a:defRPr sz="1000">
                <a:solidFill>
                  <a:schemeClr val="accent1"/>
                </a:solidFill>
              </a:defRPr>
            </a:lvl1pPr>
          </a:lstStyle>
          <a:p>
            <a:endParaRPr lang="pl-PL"/>
          </a:p>
        </p:txBody>
      </p:sp>
      <p:sp>
        <p:nvSpPr>
          <p:cNvPr id="6" name="Slide Number Placeholder 5"/>
          <p:cNvSpPr>
            <a:spLocks noGrp="1"/>
          </p:cNvSpPr>
          <p:nvPr>
            <p:ph type="sldNum" sz="quarter" idx="4"/>
          </p:nvPr>
        </p:nvSpPr>
        <p:spPr>
          <a:xfrm>
            <a:off x="6997148" y="6223829"/>
            <a:ext cx="1279663" cy="365125"/>
          </a:xfrm>
          <a:prstGeom prst="rect">
            <a:avLst/>
          </a:prstGeom>
        </p:spPr>
        <p:txBody>
          <a:bodyPr vert="horz" lIns="91440" tIns="45720" rIns="91440" bIns="45720" rtlCol="0" anchor="ctr"/>
          <a:lstStyle>
            <a:lvl1pPr algn="r">
              <a:defRPr sz="1000">
                <a:solidFill>
                  <a:schemeClr val="accent1"/>
                </a:solidFill>
              </a:defRPr>
            </a:lvl1pPr>
          </a:lstStyle>
          <a:p>
            <a:fld id="{0931897F-8F23-433E-A660-EFF8D3EDA506}" type="slidenum">
              <a:rPr lang="pl-PL" smtClean="0"/>
              <a:t>‹#›</a:t>
            </a:fld>
            <a:endParaRPr lang="pl-PL"/>
          </a:p>
        </p:txBody>
      </p:sp>
    </p:spTree>
    <p:extLst>
      <p:ext uri="{BB962C8B-B14F-4D97-AF65-F5344CB8AC3E}">
        <p14:creationId xmlns:p14="http://schemas.microsoft.com/office/powerpoint/2010/main" val="3721667535"/>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defTabSz="685800" rtl="0" eaLnBrk="1" latinLnBrk="0" hangingPunct="1">
        <a:lnSpc>
          <a:spcPct val="90000"/>
        </a:lnSpc>
        <a:spcBef>
          <a:spcPct val="0"/>
        </a:spcBef>
        <a:buNone/>
        <a:defRPr sz="4000" kern="1200">
          <a:solidFill>
            <a:schemeClr val="accent1"/>
          </a:solidFill>
          <a:latin typeface="+mj-lt"/>
          <a:ea typeface="+mj-ea"/>
          <a:cs typeface="+mj-cs"/>
        </a:defRPr>
      </a:lvl1pPr>
    </p:titleStyle>
    <p:bodyStyle>
      <a:lvl1pPr marL="171450" indent="-137160" algn="l" defTabSz="685800" rtl="0" eaLnBrk="1" latinLnBrk="0" hangingPunct="1">
        <a:lnSpc>
          <a:spcPct val="90000"/>
        </a:lnSpc>
        <a:spcBef>
          <a:spcPts val="1000"/>
        </a:spcBef>
        <a:buClr>
          <a:schemeClr val="accent1"/>
        </a:buClr>
        <a:buSzPct val="80000"/>
        <a:buFont typeface="Corbel" pitchFamily="34" charset="0"/>
        <a:buChar char="•"/>
        <a:defRPr sz="2000" kern="1200">
          <a:solidFill>
            <a:schemeClr val="accent1"/>
          </a:solidFill>
          <a:latin typeface="+mn-lt"/>
          <a:ea typeface="+mn-ea"/>
          <a:cs typeface="+mn-cs"/>
        </a:defRPr>
      </a:lvl1pPr>
      <a:lvl2pPr marL="34290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800" kern="1200">
          <a:solidFill>
            <a:schemeClr val="accent1"/>
          </a:solidFill>
          <a:latin typeface="+mn-lt"/>
          <a:ea typeface="+mn-ea"/>
          <a:cs typeface="+mn-cs"/>
        </a:defRPr>
      </a:lvl2pPr>
      <a:lvl3pPr marL="54864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600" kern="1200">
          <a:solidFill>
            <a:schemeClr val="accent1"/>
          </a:solidFill>
          <a:latin typeface="+mn-lt"/>
          <a:ea typeface="+mn-ea"/>
          <a:cs typeface="+mn-cs"/>
        </a:defRPr>
      </a:lvl3pPr>
      <a:lvl4pPr marL="75438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4pPr>
      <a:lvl5pPr marL="92012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5pPr>
      <a:lvl6pPr marL="11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6pPr>
      <a:lvl7pPr marL="13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7pPr>
      <a:lvl8pPr marL="15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8pPr>
      <a:lvl9pPr marL="17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8" Type="http://schemas.openxmlformats.org/officeDocument/2006/relationships/diagramLayout" Target="../diagrams/layout6.xml"/><Relationship Id="rId3" Type="http://schemas.openxmlformats.org/officeDocument/2006/relationships/diagramLayout" Target="../diagrams/layout5.xml"/><Relationship Id="rId7" Type="http://schemas.openxmlformats.org/officeDocument/2006/relationships/diagramData" Target="../diagrams/data6.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11" Type="http://schemas.microsoft.com/office/2007/relationships/diagramDrawing" Target="../diagrams/drawing6.xml"/><Relationship Id="rId5" Type="http://schemas.openxmlformats.org/officeDocument/2006/relationships/diagramColors" Target="../diagrams/colors5.xml"/><Relationship Id="rId10" Type="http://schemas.openxmlformats.org/officeDocument/2006/relationships/diagramColors" Target="../diagrams/colors6.xml"/><Relationship Id="rId4" Type="http://schemas.openxmlformats.org/officeDocument/2006/relationships/diagramQuickStyle" Target="../diagrams/quickStyle5.xml"/><Relationship Id="rId9" Type="http://schemas.openxmlformats.org/officeDocument/2006/relationships/diagramQuickStyle" Target="../diagrams/quickStyle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lstStyle/>
          <a:p>
            <a:r>
              <a:rPr lang="pl-PL" dirty="0"/>
              <a:t>Postępowanie w sprawach małżeńskich</a:t>
            </a:r>
          </a:p>
        </p:txBody>
      </p:sp>
      <p:sp>
        <p:nvSpPr>
          <p:cNvPr id="3" name="Podtytuł 2"/>
          <p:cNvSpPr>
            <a:spLocks noGrp="1"/>
          </p:cNvSpPr>
          <p:nvPr>
            <p:ph type="subTitle" idx="1"/>
          </p:nvPr>
        </p:nvSpPr>
        <p:spPr/>
        <p:txBody>
          <a:bodyPr/>
          <a:lstStyle/>
          <a:p>
            <a:endParaRPr lang="pl-PL"/>
          </a:p>
        </p:txBody>
      </p:sp>
    </p:spTree>
    <p:extLst>
      <p:ext uri="{BB962C8B-B14F-4D97-AF65-F5344CB8AC3E}">
        <p14:creationId xmlns:p14="http://schemas.microsoft.com/office/powerpoint/2010/main" val="5081620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251520" y="260648"/>
            <a:ext cx="8712968" cy="6408712"/>
          </a:xfrm>
        </p:spPr>
        <p:txBody>
          <a:bodyPr>
            <a:normAutofit fontScale="85000" lnSpcReduction="10000"/>
          </a:bodyPr>
          <a:lstStyle/>
          <a:p>
            <a:pPr marL="0" indent="0">
              <a:buNone/>
            </a:pPr>
            <a:r>
              <a:rPr lang="pl-PL" sz="1900" b="1" dirty="0">
                <a:solidFill>
                  <a:schemeClr val="tx1"/>
                </a:solidFill>
              </a:rPr>
              <a:t>W ramach postępowania odrębnego w sprawach małżeńskich mamy do czynienia z ograniczeniem zasady jawności. Ograniczenie to wynika z charakteru spraw małżeńskich, gdzie wielokrotnie poruszane są wątki osobiste i intymne.</a:t>
            </a:r>
          </a:p>
          <a:p>
            <a:pPr marL="0" indent="0">
              <a:buNone/>
            </a:pPr>
            <a:endParaRPr lang="pl-PL" sz="1900" b="1" dirty="0">
              <a:solidFill>
                <a:schemeClr val="tx1"/>
              </a:solidFill>
            </a:endParaRPr>
          </a:p>
          <a:p>
            <a:pPr marL="0" indent="0">
              <a:buNone/>
            </a:pPr>
            <a:r>
              <a:rPr lang="pl-PL" sz="1900" b="1" dirty="0">
                <a:solidFill>
                  <a:schemeClr val="tx2"/>
                </a:solidFill>
              </a:rPr>
              <a:t>Art. 427 [Posiedzenia] </a:t>
            </a:r>
            <a:r>
              <a:rPr lang="pl-PL" sz="1900" dirty="0">
                <a:solidFill>
                  <a:schemeClr val="tx2"/>
                </a:solidFill>
              </a:rPr>
              <a:t>Posiedzenia odbywają się przy </a:t>
            </a:r>
            <a:r>
              <a:rPr lang="pl-PL" sz="1900" b="1" dirty="0">
                <a:solidFill>
                  <a:schemeClr val="tx2"/>
                </a:solidFill>
              </a:rPr>
              <a:t>drzwiach zamkniętych</a:t>
            </a:r>
            <a:r>
              <a:rPr lang="pl-PL" sz="1900" dirty="0">
                <a:solidFill>
                  <a:schemeClr val="tx2"/>
                </a:solidFill>
              </a:rPr>
              <a:t>, chyba że </a:t>
            </a:r>
            <a:r>
              <a:rPr lang="pl-PL" sz="1900" b="1" dirty="0">
                <a:solidFill>
                  <a:schemeClr val="tx2"/>
                </a:solidFill>
              </a:rPr>
              <a:t>obie strony żądają publicznego </a:t>
            </a:r>
            <a:r>
              <a:rPr lang="pl-PL" sz="1900" dirty="0">
                <a:solidFill>
                  <a:schemeClr val="tx2"/>
                </a:solidFill>
              </a:rPr>
              <a:t>rozpoznania sprawy, a </a:t>
            </a:r>
            <a:r>
              <a:rPr lang="pl-PL" sz="1900" b="1" dirty="0">
                <a:solidFill>
                  <a:schemeClr val="tx2"/>
                </a:solidFill>
              </a:rPr>
              <a:t>sąd uzna</a:t>
            </a:r>
            <a:r>
              <a:rPr lang="pl-PL" sz="1900" dirty="0">
                <a:solidFill>
                  <a:schemeClr val="tx2"/>
                </a:solidFill>
              </a:rPr>
              <a:t>, że jawność nie zagraża moralności.</a:t>
            </a:r>
          </a:p>
          <a:p>
            <a:pPr marL="0" indent="0">
              <a:buNone/>
            </a:pPr>
            <a:endParaRPr lang="pl-PL" sz="1900" dirty="0">
              <a:solidFill>
                <a:schemeClr val="tx1"/>
              </a:solidFill>
            </a:endParaRPr>
          </a:p>
          <a:p>
            <a:pPr marL="0" indent="0">
              <a:buNone/>
            </a:pPr>
            <a:endParaRPr lang="pl-PL" sz="1900" dirty="0">
              <a:solidFill>
                <a:schemeClr val="tx1"/>
              </a:solidFill>
            </a:endParaRPr>
          </a:p>
          <a:p>
            <a:pPr marL="0" indent="0">
              <a:buNone/>
            </a:pPr>
            <a:endParaRPr lang="pl-PL" sz="1900" dirty="0">
              <a:solidFill>
                <a:schemeClr val="tx1"/>
              </a:solidFill>
            </a:endParaRPr>
          </a:p>
          <a:p>
            <a:pPr marL="0" indent="0">
              <a:buNone/>
            </a:pPr>
            <a:endParaRPr lang="pl-PL" sz="1900" dirty="0">
              <a:solidFill>
                <a:schemeClr val="tx1"/>
              </a:solidFill>
            </a:endParaRPr>
          </a:p>
          <a:p>
            <a:pPr marL="0" indent="0">
              <a:buNone/>
            </a:pPr>
            <a:br>
              <a:rPr lang="pl-PL" sz="1900" b="1" dirty="0">
                <a:solidFill>
                  <a:schemeClr val="tx1"/>
                </a:solidFill>
              </a:rPr>
            </a:br>
            <a:endParaRPr lang="pl-PL" sz="1900" b="1" dirty="0">
              <a:solidFill>
                <a:schemeClr val="tx1"/>
              </a:solidFill>
            </a:endParaRPr>
          </a:p>
          <a:p>
            <a:pPr marL="0" indent="0">
              <a:buNone/>
            </a:pPr>
            <a:endParaRPr lang="pl-PL" sz="1900" b="1" dirty="0">
              <a:solidFill>
                <a:schemeClr val="tx1"/>
              </a:solidFill>
            </a:endParaRPr>
          </a:p>
          <a:p>
            <a:pPr marL="0" indent="0">
              <a:buNone/>
            </a:pPr>
            <a:r>
              <a:rPr lang="pl-PL" sz="1900" b="1" dirty="0">
                <a:solidFill>
                  <a:schemeClr val="tx2"/>
                </a:solidFill>
              </a:rPr>
              <a:t>Art. 154 [Rozwinięcie]</a:t>
            </a:r>
            <a:endParaRPr lang="pl-PL" sz="1900" dirty="0">
              <a:solidFill>
                <a:schemeClr val="tx2"/>
              </a:solidFill>
            </a:endParaRPr>
          </a:p>
          <a:p>
            <a:pPr marL="0" indent="0" algn="just">
              <a:buNone/>
            </a:pPr>
            <a:r>
              <a:rPr lang="pl-PL" sz="1900" dirty="0">
                <a:solidFill>
                  <a:schemeClr val="tx2"/>
                </a:solidFill>
              </a:rPr>
              <a:t>§ 1. Podczas posiedzenia odbywającego się przy drzwiach zamkniętych mogą być obecni na sali: strony, interwenienci uboczni, ich przedstawiciele ustawowi i pełnomocnicy, prokurator oraz osoby zaufania po dwie z każdej strony.</a:t>
            </a:r>
          </a:p>
          <a:p>
            <a:pPr marL="0" indent="0" algn="just">
              <a:buNone/>
            </a:pPr>
            <a:r>
              <a:rPr lang="pl-PL" sz="1900" dirty="0">
                <a:solidFill>
                  <a:schemeClr val="tx2"/>
                </a:solidFill>
              </a:rPr>
              <a:t>§ 2. Ogłoszenie orzeczenia kończącego postępowanie w sprawie odbywa się publicznie.</a:t>
            </a:r>
          </a:p>
          <a:p>
            <a:pPr marL="0" indent="0" algn="just">
              <a:buNone/>
            </a:pPr>
            <a:endParaRPr lang="pl-PL" sz="1900" dirty="0">
              <a:solidFill>
                <a:schemeClr val="tx1"/>
              </a:solidFill>
            </a:endParaRPr>
          </a:p>
          <a:p>
            <a:pPr marL="0" indent="0" algn="just">
              <a:buNone/>
            </a:pPr>
            <a:r>
              <a:rPr lang="pl-PL" sz="1900" dirty="0">
                <a:solidFill>
                  <a:schemeClr val="tx1"/>
                </a:solidFill>
              </a:rPr>
              <a:t>Rozpoznanie sprawy przy drzwiach zamkniętych nie wymaga wydania postanowienia.</a:t>
            </a:r>
          </a:p>
          <a:p>
            <a:pPr marL="0" indent="0" algn="just">
              <a:buNone/>
            </a:pPr>
            <a:r>
              <a:rPr lang="pl-PL" sz="1900" dirty="0">
                <a:solidFill>
                  <a:schemeClr val="tx1"/>
                </a:solidFill>
              </a:rPr>
              <a:t>Osobami zaufania mogą być krewni stron, ale także przedstawiciele organizacji społecznych/stowarzyszeń. Osoba zaufania nie ma prawa do przeglądania akt sprawy.</a:t>
            </a:r>
          </a:p>
          <a:p>
            <a:pPr marL="0" indent="0" algn="just">
              <a:buNone/>
            </a:pPr>
            <a:endParaRPr lang="pl-PL" dirty="0"/>
          </a:p>
          <a:p>
            <a:pPr marL="0" indent="0" algn="just">
              <a:buNone/>
            </a:pPr>
            <a:endParaRPr lang="pl-PL" dirty="0"/>
          </a:p>
          <a:p>
            <a:pPr marL="0" indent="0" algn="just">
              <a:buNone/>
            </a:pPr>
            <a:endParaRPr lang="pl-PL" dirty="0"/>
          </a:p>
          <a:p>
            <a:pPr marL="0" indent="0">
              <a:buNone/>
            </a:pPr>
            <a:endParaRPr lang="pl-PL" dirty="0"/>
          </a:p>
        </p:txBody>
      </p:sp>
      <p:graphicFrame>
        <p:nvGraphicFramePr>
          <p:cNvPr id="2" name="Diagram 1">
            <a:extLst>
              <a:ext uri="{FF2B5EF4-FFF2-40B4-BE49-F238E27FC236}">
                <a16:creationId xmlns:a16="http://schemas.microsoft.com/office/drawing/2014/main" id="{FFAB1896-929A-4043-8425-0C0AF8E46CE3}"/>
              </a:ext>
            </a:extLst>
          </p:cNvPr>
          <p:cNvGraphicFramePr/>
          <p:nvPr>
            <p:extLst>
              <p:ext uri="{D42A27DB-BD31-4B8C-83A1-F6EECF244321}">
                <p14:modId xmlns:p14="http://schemas.microsoft.com/office/powerpoint/2010/main" val="1495542681"/>
              </p:ext>
            </p:extLst>
          </p:nvPr>
        </p:nvGraphicFramePr>
        <p:xfrm>
          <a:off x="1524000" y="1988840"/>
          <a:ext cx="6096000" cy="17439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420660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404664"/>
            <a:ext cx="8229600" cy="6264696"/>
          </a:xfrm>
        </p:spPr>
        <p:txBody>
          <a:bodyPr>
            <a:normAutofit fontScale="25000" lnSpcReduction="20000"/>
          </a:bodyPr>
          <a:lstStyle/>
          <a:p>
            <a:pPr marL="0" indent="0">
              <a:buNone/>
            </a:pPr>
            <a:r>
              <a:rPr lang="pl-PL" sz="4800" b="1" dirty="0">
                <a:solidFill>
                  <a:schemeClr val="tx2"/>
                </a:solidFill>
              </a:rPr>
              <a:t>Art. 428</a:t>
            </a:r>
          </a:p>
          <a:p>
            <a:pPr marL="0" indent="0">
              <a:buNone/>
            </a:pPr>
            <a:r>
              <a:rPr lang="pl-PL" sz="4800" b="1" dirty="0">
                <a:solidFill>
                  <a:schemeClr val="tx2"/>
                </a:solidFill>
              </a:rPr>
              <a:t>§ 1. Rozprawa odbywa się bez względu na niestawiennictwo jednej ze stron. Jednakże w razie nieusprawiedliwionego niestawiennictwa powoda na pierwsze posiedzenie sądowe wyznaczone w celu przeprowadzenia rozprawy, postępowanie ulega zawieszeniu, chyba że prokurator popiera żądanie unieważnienia albo ustalenia istnienia lub nieistnienia małżeństwa.</a:t>
            </a:r>
          </a:p>
          <a:p>
            <a:pPr marL="0" indent="0">
              <a:buNone/>
            </a:pPr>
            <a:r>
              <a:rPr lang="pl-PL" sz="4800" b="1" dirty="0">
                <a:solidFill>
                  <a:schemeClr val="tx2"/>
                </a:solidFill>
              </a:rPr>
              <a:t>§ 2. Podjęcie postępowania następuje na wniosek powoda, nie wcześniej jednak niż po upływie trzech miesięcy od dnia zawieszenia postępowania. W razie niezgłoszenia takiego wniosku w ciągu roku po zawieszeniu, sąd umorzy postępowanie. Umorzenie wywołuje takie same skutki, jak umorzenie postępowania zawieszonego na zgodny wniosek stron lub z powodu ich niestawiennictwa</a:t>
            </a:r>
            <a:endParaRPr lang="pl-PL" sz="4800" dirty="0">
              <a:solidFill>
                <a:schemeClr val="tx2"/>
              </a:solidFill>
            </a:endParaRPr>
          </a:p>
          <a:p>
            <a:pPr marL="0" indent="0">
              <a:buNone/>
            </a:pPr>
            <a:endParaRPr lang="pl-PL" sz="4800" dirty="0">
              <a:solidFill>
                <a:schemeClr val="tx1"/>
              </a:solidFill>
            </a:endParaRPr>
          </a:p>
          <a:p>
            <a:pPr marL="685800" indent="-685800"/>
            <a:r>
              <a:rPr lang="pl-PL" sz="4800" dirty="0"/>
              <a:t>Zasada: rozprawa odbywa się bez względu na niestawiennictwo stron. </a:t>
            </a:r>
          </a:p>
          <a:p>
            <a:pPr marL="685800" indent="-685800"/>
            <a:r>
              <a:rPr lang="pl-PL" sz="4800" dirty="0"/>
              <a:t>Wyjątki:</a:t>
            </a:r>
          </a:p>
          <a:p>
            <a:pPr marL="0" indent="0">
              <a:buNone/>
            </a:pPr>
            <a:r>
              <a:rPr lang="pl-PL" sz="4800" dirty="0"/>
              <a:t>Obligatoryjne zawieszenie- nieusprawiedliwione niestawiennictwo powoda na pierwszą rozprawę (*uwaga! W przypadku, gdy prokurator popiera żądanie unieważnienia lub ustalenia istnienia bądź nieistnienia małżeństwa postępowania nie zawiesza się)</a:t>
            </a:r>
          </a:p>
          <a:p>
            <a:pPr marL="685800" indent="-685800"/>
            <a:r>
              <a:rPr lang="pl-PL" sz="4800" dirty="0"/>
              <a:t>Fakultatywne zawieszenie- niestawiennictwo obu stron</a:t>
            </a:r>
          </a:p>
          <a:p>
            <a:pPr marL="0" indent="0">
              <a:buNone/>
            </a:pPr>
            <a:endParaRPr lang="pl-PL" sz="4800" dirty="0"/>
          </a:p>
          <a:p>
            <a:pPr marL="685800" indent="-685800"/>
            <a:r>
              <a:rPr lang="pl-PL" sz="4800" dirty="0"/>
              <a:t>Jeżeli powód reprezentowany jest przez pełnomocnika i pełnomocnik stawi się na pierwsze posiedzenie- postępowania nie zawiesza się.</a:t>
            </a:r>
          </a:p>
          <a:p>
            <a:pPr marL="685800" indent="-685800"/>
            <a:r>
              <a:rPr lang="pl-PL" sz="4800" dirty="0"/>
              <a:t>Należy zwrócić uwagę, że ustawodawca nie daje pozwanemu żadnych możliwości co do podjęcia zawieszonego postępowania. Jedynym legitymowanym do złożenia wniosku o podjęcie jest powód. </a:t>
            </a:r>
          </a:p>
          <a:p>
            <a:pPr marL="685800" indent="-685800"/>
            <a:r>
              <a:rPr lang="pl-PL" sz="4800" dirty="0"/>
              <a:t>Wyżej wskazane umorzenie postępowania (tj. umorzenie spowodowane niezgłoszeniem przez powoda wniosku o podjęcie postępowania w ciągu roku po zawieszeniu) nie pozbawia powoda prawa do ponownego wytoczenia powództwa</a:t>
            </a:r>
          </a:p>
          <a:p>
            <a:pPr marL="0" indent="0">
              <a:buNone/>
            </a:pPr>
            <a:endParaRPr lang="pl-PL" sz="4800" dirty="0">
              <a:solidFill>
                <a:schemeClr val="tx1"/>
              </a:solidFill>
            </a:endParaRPr>
          </a:p>
          <a:p>
            <a:pPr marL="0" indent="0">
              <a:buNone/>
            </a:pPr>
            <a:r>
              <a:rPr lang="pl-PL" sz="4800" b="1" dirty="0">
                <a:solidFill>
                  <a:schemeClr val="tx1"/>
                </a:solidFill>
              </a:rPr>
              <a:t>Art.  429.  [Środki przymusu wobec strony]</a:t>
            </a:r>
            <a:r>
              <a:rPr lang="pl-PL" sz="4800" dirty="0">
                <a:solidFill>
                  <a:schemeClr val="tx1"/>
                </a:solidFill>
              </a:rPr>
              <a:t>Jeżeli strona wezwana do osobistego stawiennictwa nie stawi się bez usprawiedliwionych powodów na posiedzenie, sąd może skazać ją na grzywnę według przepisów o karach za niestawiennictwo świadka, </a:t>
            </a:r>
            <a:r>
              <a:rPr lang="pl-PL" sz="4800" b="1" dirty="0">
                <a:solidFill>
                  <a:schemeClr val="tx1"/>
                </a:solidFill>
              </a:rPr>
              <a:t>nie może jednak nakazać przymusowego sprowadzenia jej do sądu</a:t>
            </a:r>
            <a:r>
              <a:rPr lang="pl-PL" sz="4800" dirty="0">
                <a:solidFill>
                  <a:schemeClr val="tx1"/>
                </a:solidFill>
              </a:rPr>
              <a:t>.</a:t>
            </a:r>
          </a:p>
          <a:p>
            <a:pPr marL="0" indent="0">
              <a:buNone/>
            </a:pPr>
            <a:endParaRPr lang="pl-PL" sz="4800" dirty="0">
              <a:solidFill>
                <a:schemeClr val="tx1"/>
              </a:solidFill>
            </a:endParaRPr>
          </a:p>
          <a:p>
            <a:pPr marL="685800" indent="-685800"/>
            <a:r>
              <a:rPr lang="pl-PL" sz="4800" dirty="0"/>
              <a:t>Sąd może wymierzyć grzywnę w wysokości do 3 tysięcy złotych (art. 163 KPC). Usprawiedliwienie niestawiennictwa odbywa się według reguł wskazanych w art. 275 KPC</a:t>
            </a:r>
          </a:p>
          <a:p>
            <a:pPr marL="0" indent="0">
              <a:buNone/>
            </a:pPr>
            <a:endParaRPr lang="pl-PL" sz="3700" dirty="0"/>
          </a:p>
          <a:p>
            <a:pPr marL="0" indent="0">
              <a:buNone/>
            </a:pPr>
            <a:endParaRPr lang="pl-PL" dirty="0"/>
          </a:p>
        </p:txBody>
      </p:sp>
    </p:spTree>
    <p:extLst>
      <p:ext uri="{BB962C8B-B14F-4D97-AF65-F5344CB8AC3E}">
        <p14:creationId xmlns:p14="http://schemas.microsoft.com/office/powerpoint/2010/main" val="4751902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251520" y="404664"/>
            <a:ext cx="8568952" cy="6120680"/>
          </a:xfrm>
        </p:spPr>
        <p:txBody>
          <a:bodyPr>
            <a:normAutofit fontScale="92500" lnSpcReduction="20000"/>
          </a:bodyPr>
          <a:lstStyle/>
          <a:p>
            <a:pPr marL="0" indent="0" algn="just">
              <a:buNone/>
            </a:pPr>
            <a:r>
              <a:rPr lang="pl-PL" b="1" dirty="0">
                <a:solidFill>
                  <a:schemeClr val="tx2"/>
                </a:solidFill>
              </a:rPr>
              <a:t>Art.  430.  [Zakaz przesłuchiwania]</a:t>
            </a:r>
            <a:r>
              <a:rPr lang="pl-PL" dirty="0">
                <a:solidFill>
                  <a:schemeClr val="tx2"/>
                </a:solidFill>
              </a:rPr>
              <a:t>Małoletni, którzy nie ukończyli lat </a:t>
            </a:r>
            <a:r>
              <a:rPr lang="pl-PL" b="1" dirty="0">
                <a:solidFill>
                  <a:schemeClr val="tx2"/>
                </a:solidFill>
              </a:rPr>
              <a:t>trzynastu</a:t>
            </a:r>
            <a:r>
              <a:rPr lang="pl-PL" dirty="0">
                <a:solidFill>
                  <a:schemeClr val="tx2"/>
                </a:solidFill>
              </a:rPr>
              <a:t>, a zstępni stron, którzy nie ukończyli lat </a:t>
            </a:r>
            <a:r>
              <a:rPr lang="pl-PL" b="1" dirty="0">
                <a:solidFill>
                  <a:schemeClr val="tx2"/>
                </a:solidFill>
              </a:rPr>
              <a:t>siedemnastu</a:t>
            </a:r>
            <a:r>
              <a:rPr lang="pl-PL" dirty="0">
                <a:solidFill>
                  <a:schemeClr val="tx2"/>
                </a:solidFill>
              </a:rPr>
              <a:t>, nie mogą być przesłuchiwani w charakterze świadków.</a:t>
            </a:r>
          </a:p>
          <a:p>
            <a:pPr marL="0" indent="0" algn="just">
              <a:buNone/>
            </a:pPr>
            <a:endParaRPr lang="pl-PL" dirty="0">
              <a:solidFill>
                <a:schemeClr val="tx1"/>
              </a:solidFill>
            </a:endParaRPr>
          </a:p>
          <a:p>
            <a:pPr marL="342900" indent="-342900" algn="just"/>
            <a:r>
              <a:rPr lang="pl-PL" dirty="0"/>
              <a:t>Zakaz ustanowiony w regulacji art. 430 KPC tj. zakaz przesłuchiwania małoletnich do 13 r. ż. oraz zstępnych stron do 17 r.ż. w charakterze świadków jest zakazem bezwzględnym. Zakaz ten nie dotyczy jednak wysłuchania informacyjnego, o którym mowa w art.  216</a:t>
            </a:r>
            <a:r>
              <a:rPr lang="pl-PL" baseline="30000" dirty="0"/>
              <a:t>1</a:t>
            </a:r>
            <a:r>
              <a:rPr lang="pl-PL" dirty="0"/>
              <a:t> KPC. Ustawodawca wskazał w roztrząsanych postępowaniach odrębnych dolną granicę wieku dla osób małoletnich. Jest to wyłom od regulacji ogólnej, zgodnie z którą nie może być świadkiem osoba niezdolna do postrzegania lub komunikowania swoich spostrzeżeń (art. 259 pkt 1 KPC).</a:t>
            </a:r>
          </a:p>
          <a:p>
            <a:pPr marL="0" indent="0" algn="just">
              <a:buNone/>
            </a:pPr>
            <a:endParaRPr lang="pl-PL" dirty="0"/>
          </a:p>
          <a:p>
            <a:pPr marL="342900" indent="-342900" algn="just"/>
            <a:r>
              <a:rPr lang="pl-PL" dirty="0"/>
              <a:t>Ww. regulacja dotyczy </a:t>
            </a:r>
            <a:r>
              <a:rPr lang="pl-PL" b="1" dirty="0"/>
              <a:t>wspólnych zstępnych </a:t>
            </a:r>
            <a:r>
              <a:rPr lang="pl-PL" dirty="0"/>
              <a:t>stron- tj. ich wspólnych dzieci, wnucząt, dziecka jednego z małżonków przysposobionego przez drugiego małżonka, dziecka przysposobionego przez obojga małżonków. Zakaz nie obejmuje więc zstępnych tylko jednej ze stron postępowania.</a:t>
            </a:r>
          </a:p>
          <a:p>
            <a:pPr marL="0" indent="0" algn="just">
              <a:buNone/>
            </a:pPr>
            <a:br>
              <a:rPr lang="pl-PL" dirty="0">
                <a:solidFill>
                  <a:schemeClr val="tx2"/>
                </a:solidFill>
              </a:rPr>
            </a:br>
            <a:r>
              <a:rPr lang="pl-PL" dirty="0">
                <a:solidFill>
                  <a:schemeClr val="tx2"/>
                </a:solidFill>
              </a:rPr>
              <a:t>Art. 216</a:t>
            </a:r>
            <a:r>
              <a:rPr lang="pl-PL" baseline="30000" dirty="0">
                <a:solidFill>
                  <a:schemeClr val="tx2"/>
                </a:solidFill>
              </a:rPr>
              <a:t>1</a:t>
            </a:r>
            <a:r>
              <a:rPr lang="pl-PL" dirty="0">
                <a:solidFill>
                  <a:schemeClr val="tx2"/>
                </a:solidFill>
              </a:rPr>
              <a:t> [Wysłuchanie dziecka]</a:t>
            </a:r>
          </a:p>
          <a:p>
            <a:pPr marL="0" indent="0" algn="just">
              <a:buNone/>
            </a:pPr>
            <a:r>
              <a:rPr lang="pl-PL" dirty="0">
                <a:solidFill>
                  <a:schemeClr val="tx2"/>
                </a:solidFill>
              </a:rPr>
              <a:t>§ 1. Sąd w sprawach dotyczących osoby małoletniego dziecka wysłucha je, jeżeli jego rozwój umysłowy, stan zdrowia i stopień dojrzałości na to pozwala. Wysłuchanie odbywa się poza salą posiedzeń sądowych.</a:t>
            </a:r>
          </a:p>
          <a:p>
            <a:pPr marL="0" indent="0" algn="just">
              <a:buNone/>
            </a:pPr>
            <a:r>
              <a:rPr lang="pl-PL" dirty="0">
                <a:solidFill>
                  <a:schemeClr val="tx2"/>
                </a:solidFill>
              </a:rPr>
              <a:t>§ 2. Sąd stosownie do okoliczności, rozwoju umysłowego, stanu zdrowia i stopnia dojrzałości dziecka uwzględni jego zdanie i rozsądne życzenia.</a:t>
            </a:r>
          </a:p>
        </p:txBody>
      </p:sp>
    </p:spTree>
    <p:extLst>
      <p:ext uri="{BB962C8B-B14F-4D97-AF65-F5344CB8AC3E}">
        <p14:creationId xmlns:p14="http://schemas.microsoft.com/office/powerpoint/2010/main" val="29242512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93687" y="243840"/>
            <a:ext cx="7406640" cy="1356360"/>
          </a:xfrm>
        </p:spPr>
        <p:txBody>
          <a:bodyPr>
            <a:normAutofit/>
          </a:bodyPr>
          <a:lstStyle/>
          <a:p>
            <a:r>
              <a:rPr lang="pl-PL" sz="2800" dirty="0"/>
              <a:t>Uznanie powództwa/ przyznanie okoliczności faktycznych</a:t>
            </a:r>
          </a:p>
        </p:txBody>
      </p:sp>
      <p:sp>
        <p:nvSpPr>
          <p:cNvPr id="3" name="Symbol zastępczy zawartości 2"/>
          <p:cNvSpPr>
            <a:spLocks noGrp="1"/>
          </p:cNvSpPr>
          <p:nvPr>
            <p:ph idx="1"/>
          </p:nvPr>
        </p:nvSpPr>
        <p:spPr>
          <a:xfrm>
            <a:off x="457200" y="1600200"/>
            <a:ext cx="8363272" cy="4525963"/>
          </a:xfrm>
        </p:spPr>
        <p:txBody>
          <a:bodyPr>
            <a:normAutofit fontScale="85000" lnSpcReduction="10000"/>
          </a:bodyPr>
          <a:lstStyle/>
          <a:p>
            <a:pPr marL="0" indent="0" algn="just">
              <a:buNone/>
            </a:pPr>
            <a:r>
              <a:rPr lang="pl-PL" b="1" dirty="0">
                <a:solidFill>
                  <a:schemeClr val="tx2"/>
                </a:solidFill>
              </a:rPr>
              <a:t>Art.  431.  [Czynności dyspozytywne strony; podstawy wydania wyroku zaocznego]</a:t>
            </a:r>
          </a:p>
          <a:p>
            <a:pPr marL="0" indent="0" algn="just">
              <a:buNone/>
            </a:pPr>
            <a:r>
              <a:rPr lang="pl-PL" dirty="0">
                <a:solidFill>
                  <a:schemeClr val="tx2"/>
                </a:solidFill>
              </a:rPr>
              <a:t>W sprawach przewidzianych w rozdziale niniejszym nie można oprzeć rozstrzygnięcia wyłącznie na uznaniu powództwa lub przyznaniu okoliczności faktycznych. W sprawach tych nie stosuje się art. 339 § 2 (</a:t>
            </a:r>
            <a:r>
              <a:rPr lang="pl-PL" u="sng" dirty="0">
                <a:solidFill>
                  <a:schemeClr val="tx2"/>
                </a:solidFill>
              </a:rPr>
              <a:t>dot. domniemania prawdziwości twierdzeń powoda</a:t>
            </a:r>
            <a:r>
              <a:rPr lang="pl-PL" dirty="0">
                <a:solidFill>
                  <a:schemeClr val="tx2"/>
                </a:solidFill>
              </a:rPr>
              <a:t>)</a:t>
            </a:r>
          </a:p>
          <a:p>
            <a:pPr marL="0" indent="0" algn="just">
              <a:buNone/>
            </a:pPr>
            <a:endParaRPr lang="pl-PL" dirty="0">
              <a:solidFill>
                <a:schemeClr val="tx1"/>
              </a:solidFill>
            </a:endParaRPr>
          </a:p>
          <a:p>
            <a:pPr algn="just"/>
            <a:r>
              <a:rPr lang="pl-PL" dirty="0"/>
              <a:t>Wyłączona zasada związania sądu uznaniem powództwa (art. 213 </a:t>
            </a:r>
            <a:r>
              <a:rPr lang="pl-PL" dirty="0">
                <a:cs typeface="Times New Roman" panose="02020603050405020304" pitchFamily="18" charset="0"/>
              </a:rPr>
              <a:t>§ 2 KPC)</a:t>
            </a:r>
          </a:p>
          <a:p>
            <a:pPr algn="just"/>
            <a:r>
              <a:rPr lang="pl-PL" dirty="0"/>
              <a:t>Wyłączenie zastosowania reguły wskazanej w art. 229 KPC: Nie wymagają również dowodu fakty przyznane w toku postępowania przez stronę przeciwną, jeżeli przyznanie nie budzi wątpliwości.</a:t>
            </a:r>
          </a:p>
          <a:p>
            <a:pPr algn="just"/>
            <a:r>
              <a:rPr lang="pl-PL" dirty="0"/>
              <a:t>sąd nie może wydać wyroku zaocznego tylko na podstawie przyjęcia za prawdziwe twierdzenia powoda o okolicznościach faktycznych przytoczonych w pozwie lub w pismach procesowych doręczonych pozwanemu przed rozprawą- wyrok zaoczny jest możliwy w sprawach małżeńskich, ale tylko po przeprowadzeniu postępowania dowodowego. Na podstawie powyższego można więc sformułować tezę, że sąd ma obowiązek przeprowadzić postępowanie dowodowe w sprawach małżeńskich</a:t>
            </a:r>
          </a:p>
          <a:p>
            <a:pPr algn="just"/>
            <a:endParaRPr lang="pl-PL" dirty="0">
              <a:solidFill>
                <a:schemeClr val="tx1"/>
              </a:solidFill>
            </a:endParaRPr>
          </a:p>
          <a:p>
            <a:pPr marL="0" indent="0">
              <a:buNone/>
            </a:pPr>
            <a:endParaRPr lang="pl-PL" dirty="0"/>
          </a:p>
        </p:txBody>
      </p:sp>
    </p:spTree>
    <p:extLst>
      <p:ext uri="{BB962C8B-B14F-4D97-AF65-F5344CB8AC3E}">
        <p14:creationId xmlns:p14="http://schemas.microsoft.com/office/powerpoint/2010/main" val="25567551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23528" y="510269"/>
            <a:ext cx="7406640" cy="443136"/>
          </a:xfrm>
        </p:spPr>
        <p:txBody>
          <a:bodyPr>
            <a:normAutofit fontScale="90000"/>
          </a:bodyPr>
          <a:lstStyle/>
          <a:p>
            <a:r>
              <a:rPr lang="pl-PL" dirty="0"/>
              <a:t>Dowód z przesłuchania stron</a:t>
            </a:r>
          </a:p>
        </p:txBody>
      </p:sp>
      <p:sp>
        <p:nvSpPr>
          <p:cNvPr id="3" name="Symbol zastępczy zawartości 2"/>
          <p:cNvSpPr>
            <a:spLocks noGrp="1"/>
          </p:cNvSpPr>
          <p:nvPr>
            <p:ph idx="1"/>
          </p:nvPr>
        </p:nvSpPr>
        <p:spPr>
          <a:xfrm>
            <a:off x="323528" y="1052736"/>
            <a:ext cx="8496944" cy="5073427"/>
          </a:xfrm>
        </p:spPr>
        <p:txBody>
          <a:bodyPr>
            <a:noAutofit/>
          </a:bodyPr>
          <a:lstStyle/>
          <a:p>
            <a:pPr indent="-171450" algn="just"/>
            <a:r>
              <a:rPr lang="pl-PL" sz="1200" dirty="0">
                <a:solidFill>
                  <a:schemeClr val="tx1"/>
                </a:solidFill>
              </a:rPr>
              <a:t>Zasada ogólna: Jeżeli po wyczerpaniu środków dowodowych lub w przypadku ich braku pozostały niewyjaśnione fakty istotne dla rozstrzygnięcia sprawy, sąd dla wyjaśnienia tych faktów </a:t>
            </a:r>
            <a:r>
              <a:rPr lang="pl-PL" sz="1200" b="1" dirty="0">
                <a:solidFill>
                  <a:schemeClr val="tx1"/>
                </a:solidFill>
              </a:rPr>
              <a:t>może dopuścić dowód z przesłuchania stron</a:t>
            </a:r>
            <a:r>
              <a:rPr lang="pl-PL" sz="1200" dirty="0">
                <a:solidFill>
                  <a:schemeClr val="tx1"/>
                </a:solidFill>
              </a:rPr>
              <a:t> (art. 299 k.p.c.)</a:t>
            </a:r>
          </a:p>
          <a:p>
            <a:pPr marL="0" indent="0" algn="just">
              <a:buNone/>
            </a:pPr>
            <a:endParaRPr lang="pl-PL" sz="1200" dirty="0">
              <a:solidFill>
                <a:schemeClr val="tx1"/>
              </a:solidFill>
            </a:endParaRPr>
          </a:p>
          <a:p>
            <a:pPr indent="-171450" algn="just"/>
            <a:r>
              <a:rPr lang="pl-PL" sz="1200" dirty="0">
                <a:solidFill>
                  <a:schemeClr val="tx1"/>
                </a:solidFill>
              </a:rPr>
              <a:t>Przy postępowaniu odrębnym ustawodawca zdecydował się natomiast na regułę odwrotną, tj. obligatoryjne przesłuchanie stron w sprawach o rozwód i separację, a w innych sprawach małżeńskich (tj. unieważnienie małżeństwa, ustalenie istnienia/nieistnienia małżeństwa) dopuszczenie takiego dowodu, o ile został on powołany przez jedną ze stron.</a:t>
            </a:r>
          </a:p>
          <a:p>
            <a:pPr marL="0" indent="0" algn="just">
              <a:buNone/>
            </a:pPr>
            <a:endParaRPr lang="pl-PL" sz="1200" dirty="0">
              <a:solidFill>
                <a:schemeClr val="tx1"/>
              </a:solidFill>
            </a:endParaRPr>
          </a:p>
          <a:p>
            <a:pPr marL="0" indent="0" algn="just">
              <a:buNone/>
            </a:pPr>
            <a:r>
              <a:rPr lang="pl-PL" sz="1200" b="1" dirty="0">
                <a:solidFill>
                  <a:schemeClr val="tx2"/>
                </a:solidFill>
              </a:rPr>
              <a:t>Art.  432.  [Obligatoryjne przesłuchanie stron]</a:t>
            </a:r>
            <a:r>
              <a:rPr lang="pl-PL" sz="1200" dirty="0">
                <a:solidFill>
                  <a:schemeClr val="tx2"/>
                </a:solidFill>
              </a:rPr>
              <a:t>W każdej sprawie o rozwód lub o separację sąd zarządza przeprowadzenie dowodu z przesłuchania stron. W innych sprawach sąd nie może odmówić dopuszczenia takiego dowodu, jeżeli strona go powołała. Art. 302 § 1 stosuje się odpowiednio.</a:t>
            </a:r>
          </a:p>
          <a:p>
            <a:pPr marL="0" indent="0" algn="just">
              <a:buNone/>
            </a:pPr>
            <a:endParaRPr lang="pl-PL" sz="1200" dirty="0">
              <a:solidFill>
                <a:schemeClr val="tx1"/>
              </a:solidFill>
            </a:endParaRPr>
          </a:p>
          <a:p>
            <a:pPr marL="0" indent="0" algn="just">
              <a:buNone/>
            </a:pPr>
            <a:r>
              <a:rPr lang="pl-PL" sz="1200" dirty="0">
                <a:solidFill>
                  <a:schemeClr val="tx2"/>
                </a:solidFill>
              </a:rPr>
              <a:t> 302 § 1 KPC</a:t>
            </a:r>
          </a:p>
          <a:p>
            <a:pPr marL="0" indent="0" algn="just">
              <a:buNone/>
            </a:pPr>
            <a:r>
              <a:rPr lang="pl-PL" sz="1200" dirty="0">
                <a:solidFill>
                  <a:schemeClr val="tx2"/>
                </a:solidFill>
              </a:rPr>
              <a:t> Gdy z przyczyn natury faktycznej lub prawnej przesłuchać można co do okoliczności spornych jedną tylko stronę, sąd oceni, czy mimo to należy przesłuchać tę stronę, czy też dowód ten pominąć w zupełności. Sąd postąpi tak samo, gdy druga strona lub niektórzy ze współuczestników nie stawili się na przesłuchanie stron lub odmówili zeznań.</a:t>
            </a:r>
          </a:p>
          <a:p>
            <a:pPr marL="0" indent="0" algn="just">
              <a:buNone/>
            </a:pPr>
            <a:endParaRPr lang="pl-PL" sz="1200" dirty="0">
              <a:solidFill>
                <a:schemeClr val="tx1"/>
              </a:solidFill>
            </a:endParaRPr>
          </a:p>
          <a:p>
            <a:pPr indent="-171450" algn="just"/>
            <a:r>
              <a:rPr lang="pl-PL" sz="1200" dirty="0">
                <a:solidFill>
                  <a:schemeClr val="tx1"/>
                </a:solidFill>
              </a:rPr>
              <a:t>Sąd może wprawdzie przeprowadzić dowód z przesłuchania tylko jednej strony, jednak warunkiem jest aby przesłuchanie drugiej było niemożliwe. Ograniczenie dowodu do przesłuchania jednej strony w sytuacji, gdy przesłuchanie drugiej było możliwe, stanowi naruszenie zasady równouprawnienia stron- wyrok SN z 8.2.2002 r., sygn. CKN 672/00</a:t>
            </a:r>
          </a:p>
        </p:txBody>
      </p:sp>
    </p:spTree>
    <p:extLst>
      <p:ext uri="{BB962C8B-B14F-4D97-AF65-F5344CB8AC3E}">
        <p14:creationId xmlns:p14="http://schemas.microsoft.com/office/powerpoint/2010/main" val="33081444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251520" y="404664"/>
            <a:ext cx="8640960" cy="5721499"/>
          </a:xfrm>
        </p:spPr>
        <p:txBody>
          <a:bodyPr>
            <a:normAutofit fontScale="55000" lnSpcReduction="20000"/>
          </a:bodyPr>
          <a:lstStyle/>
          <a:p>
            <a:pPr marL="0" indent="0" algn="just">
              <a:buNone/>
            </a:pPr>
            <a:r>
              <a:rPr lang="pl-PL" b="1" dirty="0">
                <a:solidFill>
                  <a:schemeClr val="tx2"/>
                </a:solidFill>
              </a:rPr>
              <a:t>Art.  433.  [Treść protokołu]</a:t>
            </a:r>
            <a:r>
              <a:rPr lang="pl-PL" dirty="0">
                <a:solidFill>
                  <a:schemeClr val="tx2"/>
                </a:solidFill>
              </a:rPr>
              <a:t>Protokół rozprawy powinien zawierać </a:t>
            </a:r>
            <a:r>
              <a:rPr lang="pl-PL" b="1" dirty="0">
                <a:solidFill>
                  <a:schemeClr val="tx2"/>
                </a:solidFill>
              </a:rPr>
              <a:t>oświadczenie małżonków co do liczby, wieku i płci dzieci żyjących, stosunków majątkowych i zarobkowych obu małżonków, szczególnych obowiązków utrzymania osób niebędących ich wspólnymi dziećmi oraz co do treści umowy majątkowej, jeżeli małżonkowie umowę taką zawarli</a:t>
            </a:r>
            <a:r>
              <a:rPr lang="pl-PL" dirty="0">
                <a:solidFill>
                  <a:schemeClr val="tx2"/>
                </a:solidFill>
              </a:rPr>
              <a:t>.</a:t>
            </a:r>
          </a:p>
          <a:p>
            <a:pPr algn="just"/>
            <a:r>
              <a:rPr lang="pl-PL" dirty="0">
                <a:solidFill>
                  <a:schemeClr val="tx1"/>
                </a:solidFill>
              </a:rPr>
              <a:t>Dodatkowe wymogi (wskazane w treści art. 433 KPC)</a:t>
            </a:r>
          </a:p>
          <a:p>
            <a:pPr algn="just"/>
            <a:r>
              <a:rPr lang="pl-PL" dirty="0">
                <a:solidFill>
                  <a:schemeClr val="tx1"/>
                </a:solidFill>
              </a:rPr>
              <a:t>Plus podstawowe elementy z art. 158 KPC</a:t>
            </a:r>
          </a:p>
          <a:p>
            <a:pPr algn="just">
              <a:buFontTx/>
              <a:buChar char="-"/>
            </a:pPr>
            <a:endParaRPr lang="pl-PL" dirty="0">
              <a:solidFill>
                <a:schemeClr val="tx1"/>
              </a:solidFill>
            </a:endParaRPr>
          </a:p>
          <a:p>
            <a:pPr marL="0" indent="0" algn="just">
              <a:buNone/>
            </a:pPr>
            <a:r>
              <a:rPr lang="pl-PL" dirty="0">
                <a:solidFill>
                  <a:schemeClr val="tx2"/>
                </a:solidFill>
              </a:rPr>
              <a:t>Art. 434 Sąd może zarządzić przeprowadzenie przez wyznaczoną osobę wywiadu środowiskowego w celu ustalenia warunków, w których żyją i wychowują się dzieci stron. </a:t>
            </a:r>
          </a:p>
          <a:p>
            <a:pPr marL="0" indent="0" algn="just">
              <a:buNone/>
            </a:pPr>
            <a:endParaRPr lang="pl-PL" dirty="0">
              <a:solidFill>
                <a:schemeClr val="tx1"/>
              </a:solidFill>
            </a:endParaRPr>
          </a:p>
          <a:p>
            <a:pPr marL="342900" indent="-342900" algn="just"/>
            <a:r>
              <a:rPr lang="pl-PL" dirty="0">
                <a:solidFill>
                  <a:schemeClr val="tx1"/>
                </a:solidFill>
              </a:rPr>
              <a:t>wywiad środowiskowy w sprawach małżeńskich nie jest obligatoryjny. Zazwyczaj decyzja co do przeprowadzenia wywiadu środowiskowego zapada wtedy, gdy strony nie są w stanie uzgodnić sposobu wykonywania władzy rodzicielskiej nad małoletnimi dziećmi.</a:t>
            </a:r>
          </a:p>
          <a:p>
            <a:pPr marL="342900" indent="-342900" algn="just"/>
            <a:r>
              <a:rPr lang="pl-PL" dirty="0">
                <a:solidFill>
                  <a:schemeClr val="tx1"/>
                </a:solidFill>
              </a:rPr>
              <a:t>Wywiad środowiskowy nie może zastąpić postępowania dowodowego!</a:t>
            </a:r>
          </a:p>
          <a:p>
            <a:pPr algn="just">
              <a:buFontTx/>
              <a:buChar char="-"/>
            </a:pPr>
            <a:endParaRPr lang="pl-PL" dirty="0">
              <a:solidFill>
                <a:schemeClr val="tx1"/>
              </a:solidFill>
            </a:endParaRPr>
          </a:p>
          <a:p>
            <a:pPr marL="0" indent="0" algn="just">
              <a:buNone/>
            </a:pPr>
            <a:r>
              <a:rPr lang="pl-PL" b="1" dirty="0">
                <a:solidFill>
                  <a:schemeClr val="tx2"/>
                </a:solidFill>
              </a:rPr>
              <a:t>Art.  435.  [Skuteczność wyroku]</a:t>
            </a:r>
          </a:p>
          <a:p>
            <a:pPr marL="0" indent="0" algn="just">
              <a:buNone/>
            </a:pPr>
            <a:r>
              <a:rPr lang="pl-PL" b="1" dirty="0">
                <a:solidFill>
                  <a:schemeClr val="tx2"/>
                </a:solidFill>
              </a:rPr>
              <a:t>§  1. </a:t>
            </a:r>
            <a:r>
              <a:rPr lang="pl-PL" dirty="0">
                <a:solidFill>
                  <a:schemeClr val="tx2"/>
                </a:solidFill>
              </a:rPr>
              <a:t>Wyrok prawomocny ma skutek wobec osób trzecich.</a:t>
            </a:r>
          </a:p>
          <a:p>
            <a:pPr marL="0" indent="0" algn="just">
              <a:buNone/>
            </a:pPr>
            <a:r>
              <a:rPr lang="pl-PL" b="1" dirty="0">
                <a:solidFill>
                  <a:schemeClr val="tx2"/>
                </a:solidFill>
              </a:rPr>
              <a:t>§  2. </a:t>
            </a:r>
            <a:r>
              <a:rPr lang="pl-PL" dirty="0">
                <a:solidFill>
                  <a:schemeClr val="tx2"/>
                </a:solidFill>
              </a:rPr>
              <a:t>Nie dotyczy to części orzekającej o prawach i roszczeniach majątkowych poszukiwanych łącznie z prawami niemajątkowymi.</a:t>
            </a:r>
          </a:p>
          <a:p>
            <a:pPr marL="0" indent="0" algn="just">
              <a:buNone/>
            </a:pPr>
            <a:endParaRPr lang="pl-PL" dirty="0">
              <a:solidFill>
                <a:schemeClr val="tx1"/>
              </a:solidFill>
            </a:endParaRPr>
          </a:p>
          <a:p>
            <a:pPr marL="342900" indent="-342900" algn="just"/>
            <a:r>
              <a:rPr lang="pl-PL" dirty="0">
                <a:solidFill>
                  <a:schemeClr val="tx1"/>
                </a:solidFill>
              </a:rPr>
              <a:t>rozszerzona skuteczność wyroku</a:t>
            </a:r>
          </a:p>
          <a:p>
            <a:pPr marL="342900" indent="-342900" algn="just"/>
            <a:r>
              <a:rPr lang="pl-PL" dirty="0">
                <a:solidFill>
                  <a:schemeClr val="tx1"/>
                </a:solidFill>
              </a:rPr>
              <a:t>erga omnes w części orzekającej o prawach niemajątkowych</a:t>
            </a:r>
          </a:p>
          <a:p>
            <a:pPr marL="342900" indent="-342900" algn="just"/>
            <a:r>
              <a:rPr lang="pl-PL" dirty="0">
                <a:solidFill>
                  <a:schemeClr val="tx1"/>
                </a:solidFill>
              </a:rPr>
              <a:t>Wyłączenie rozszerzonej skuteczności w przypadku części orzekającej o prawach i roszczeniach majątkowych- np. sposób korzystania z mieszkania</a:t>
            </a:r>
          </a:p>
          <a:p>
            <a:pPr marL="342900" indent="-342900" algn="just"/>
            <a:r>
              <a:rPr lang="pl-PL" dirty="0">
                <a:solidFill>
                  <a:schemeClr val="tx1"/>
                </a:solidFill>
              </a:rPr>
              <a:t>Uwaga: niektórzy przedstawiciele doktryny stoją na stanowisku, że rozstrzygnięcie o kosztach utrzymania i wychowania dziecka wchodzi w zakres par. 1, nie 2!</a:t>
            </a:r>
          </a:p>
          <a:p>
            <a:pPr marL="0" indent="0">
              <a:buNone/>
            </a:pPr>
            <a:endParaRPr lang="pl-PL" dirty="0"/>
          </a:p>
        </p:txBody>
      </p:sp>
    </p:spTree>
    <p:extLst>
      <p:ext uri="{BB962C8B-B14F-4D97-AF65-F5344CB8AC3E}">
        <p14:creationId xmlns:p14="http://schemas.microsoft.com/office/powerpoint/2010/main" val="26715689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457199"/>
          </a:xfrm>
        </p:spPr>
        <p:txBody>
          <a:bodyPr>
            <a:noAutofit/>
          </a:bodyPr>
          <a:lstStyle/>
          <a:p>
            <a:pPr algn="l"/>
            <a:r>
              <a:rPr lang="pl-PL" sz="2400" dirty="0"/>
              <a:t>Sprawy o rozwód i separację</a:t>
            </a:r>
          </a:p>
        </p:txBody>
      </p:sp>
      <p:sp>
        <p:nvSpPr>
          <p:cNvPr id="3" name="Symbol zastępczy zawartości 2"/>
          <p:cNvSpPr>
            <a:spLocks noGrp="1"/>
          </p:cNvSpPr>
          <p:nvPr>
            <p:ph idx="1"/>
          </p:nvPr>
        </p:nvSpPr>
        <p:spPr>
          <a:xfrm>
            <a:off x="179512" y="731837"/>
            <a:ext cx="8712968" cy="5937523"/>
          </a:xfrm>
        </p:spPr>
        <p:txBody>
          <a:bodyPr>
            <a:noAutofit/>
          </a:bodyPr>
          <a:lstStyle/>
          <a:p>
            <a:pPr marL="0" indent="0">
              <a:buNone/>
            </a:pPr>
            <a:r>
              <a:rPr lang="pl-PL" sz="1000" b="1" dirty="0">
                <a:solidFill>
                  <a:schemeClr val="tx2"/>
                </a:solidFill>
              </a:rPr>
              <a:t>Art.  436.  [Skierowanie do mediacji]</a:t>
            </a:r>
          </a:p>
          <a:p>
            <a:pPr marL="0" indent="0">
              <a:buNone/>
            </a:pPr>
            <a:r>
              <a:rPr lang="pl-PL" sz="1000" b="1" dirty="0">
                <a:solidFill>
                  <a:schemeClr val="tx2"/>
                </a:solidFill>
              </a:rPr>
              <a:t>§  1.  Jeżeli istnieją widoki na utrzymanie małżeństwa, sąd może skierować strony do mediacji. Skierowanie to jest możliwe także wtedy, gdy postępowanie zostało zawieszone.</a:t>
            </a:r>
          </a:p>
          <a:p>
            <a:pPr marL="0" indent="0">
              <a:buNone/>
            </a:pPr>
            <a:r>
              <a:rPr lang="pl-PL" sz="1000" b="1" dirty="0">
                <a:solidFill>
                  <a:schemeClr val="tx2"/>
                </a:solidFill>
              </a:rPr>
              <a:t>§  2.  Przepisy o mediacji stosuje się odpowiednio, z tym że przedmiotem mediacji może być także pojednanie małżonków.</a:t>
            </a:r>
          </a:p>
          <a:p>
            <a:pPr marL="0" indent="0">
              <a:buNone/>
            </a:pPr>
            <a:r>
              <a:rPr lang="pl-PL" sz="1000" b="1" dirty="0">
                <a:solidFill>
                  <a:schemeClr val="tx2"/>
                </a:solidFill>
              </a:rPr>
              <a:t>§  3.  (uchylony).</a:t>
            </a:r>
          </a:p>
          <a:p>
            <a:pPr marL="0" indent="0">
              <a:buNone/>
            </a:pPr>
            <a:r>
              <a:rPr lang="pl-PL" sz="1000" b="1" dirty="0">
                <a:solidFill>
                  <a:schemeClr val="tx2"/>
                </a:solidFill>
              </a:rPr>
              <a:t>§  4.  Jeżeli strony nie uzgodniły osoby mediatora, sąd kieruje je do stałego mediatora posiadającego wiedzę teoretyczną, w szczególności posiadającego wykształcenie z zakresu psychologii, pedagogiki, socjologii lub prawa oraz umiejętności praktyczne w zakresie prowadzenia mediacji w sprawach rodzinnych.</a:t>
            </a:r>
          </a:p>
          <a:p>
            <a:pPr marL="0" indent="0">
              <a:buNone/>
            </a:pPr>
            <a:endParaRPr lang="pl-PL" sz="1000" dirty="0">
              <a:solidFill>
                <a:schemeClr val="tx1"/>
              </a:solidFill>
            </a:endParaRPr>
          </a:p>
          <a:p>
            <a:r>
              <a:rPr lang="pl-PL" sz="1000" dirty="0">
                <a:solidFill>
                  <a:schemeClr val="tx1"/>
                </a:solidFill>
              </a:rPr>
              <a:t>Co do zasady, tylko wtedy gdy sąd stwierdzi, że istnieją widoki na podjęcie próby wspólnego pożycia przez małżonków. </a:t>
            </a:r>
          </a:p>
          <a:p>
            <a:r>
              <a:rPr lang="pl-PL" sz="1000" dirty="0">
                <a:solidFill>
                  <a:schemeClr val="tx1"/>
                </a:solidFill>
              </a:rPr>
              <a:t>Należy wskazać, że skierowanie stron do mediacji na podstawie art. 436 nie wymaga ich zgody.  Zaznaczyć trzeba, że mediacja, o której mowa w art. 436KPC jest dobrowolna, tj. nieuczestnictwo w mediacji nie będzie wiązało się z negatywnymi skutkami procesowymi. </a:t>
            </a:r>
          </a:p>
          <a:p>
            <a:r>
              <a:rPr lang="pl-PL" sz="1000" dirty="0">
                <a:solidFill>
                  <a:schemeClr val="tx1"/>
                </a:solidFill>
              </a:rPr>
              <a:t>Głównym i zasadniczym celem powyższej mediacji jest pogodzenie się małżonków- mediację z art. 436 KPC można określić więc jako mediację pojednawczą.</a:t>
            </a:r>
          </a:p>
          <a:p>
            <a:r>
              <a:rPr lang="pl-PL" sz="1000" dirty="0">
                <a:solidFill>
                  <a:schemeClr val="tx1"/>
                </a:solidFill>
              </a:rPr>
              <a:t>Sposoby wszczęcia mediacji: na wniosek jednej ze stron, na podstawie umowy o mediację, na podstawie skierowania przez sąd</a:t>
            </a:r>
          </a:p>
          <a:p>
            <a:r>
              <a:rPr lang="pl-PL" sz="1000" dirty="0">
                <a:solidFill>
                  <a:schemeClr val="tx1"/>
                </a:solidFill>
              </a:rPr>
              <a:t>Zdaniem niektóych przedstawicieli doktryny, sąd powinien kierować strony do mediacji tylko wtedy, gdy wcześniej nie zostały podjęte próby mediacyjne na podstawie umowy o mediację.</a:t>
            </a:r>
          </a:p>
          <a:p>
            <a:endParaRPr lang="pl-PL" sz="1000" dirty="0">
              <a:solidFill>
                <a:schemeClr val="tx1"/>
              </a:solidFill>
            </a:endParaRPr>
          </a:p>
          <a:p>
            <a:r>
              <a:rPr lang="pl-PL" sz="1000" dirty="0">
                <a:solidFill>
                  <a:schemeClr val="tx1"/>
                </a:solidFill>
              </a:rPr>
              <a:t>W ramach mediacji pojednawczej strony „nie mogą prowadzić rozmów dotyczących warunków rozstania oraz kwestii z tym związanych, choć efektem mediacji pojednawczej może być ustalenie, że strony zgodnie żądają orzeczenia rozwodu bez orzekania o winie stron” (Meritum)</a:t>
            </a:r>
          </a:p>
          <a:p>
            <a:pPr>
              <a:buFontTx/>
              <a:buChar char="-"/>
            </a:pPr>
            <a:endParaRPr lang="pl-PL" sz="1000" dirty="0">
              <a:solidFill>
                <a:schemeClr val="tx1"/>
              </a:solidFill>
            </a:endParaRPr>
          </a:p>
          <a:p>
            <a:pPr marL="0" indent="0">
              <a:buNone/>
            </a:pPr>
            <a:r>
              <a:rPr lang="pl-PL" sz="1000" b="1" dirty="0">
                <a:solidFill>
                  <a:schemeClr val="tx2"/>
                </a:solidFill>
              </a:rPr>
              <a:t>Art.  445</a:t>
            </a:r>
            <a:r>
              <a:rPr lang="pl-PL" sz="1000" b="1" baseline="30000" dirty="0">
                <a:solidFill>
                  <a:schemeClr val="tx2"/>
                </a:solidFill>
              </a:rPr>
              <a:t>2</a:t>
            </a:r>
            <a:r>
              <a:rPr lang="pl-PL" sz="1000" b="1" dirty="0">
                <a:solidFill>
                  <a:schemeClr val="tx2"/>
                </a:solidFill>
              </a:rPr>
              <a:t>.  [Skierowanie do mediacji]</a:t>
            </a:r>
            <a:r>
              <a:rPr lang="pl-PL" sz="1000" dirty="0">
                <a:solidFill>
                  <a:schemeClr val="tx2"/>
                </a:solidFill>
              </a:rPr>
              <a:t>W każdym stanie sprawy o rozwód lub separację sąd może skierować strony do mediacji w celu ugodowego załatwienia spornych kwestii dotyczących zaspokojenia potrzeb rodziny, alimentów, sposobu sprawowania władzy rodzicielskiej, kontaktów z dziećmi oraz spraw majątkowych podlegających rozstrzygnięciu w wyroku orzekającym rozwód lub separację*. Przepis art. 436 § 4 stosuje się odpowiednio.</a:t>
            </a:r>
          </a:p>
          <a:p>
            <a:pPr marL="0" indent="0">
              <a:buNone/>
            </a:pPr>
            <a:r>
              <a:rPr lang="pl-PL" sz="1000" dirty="0">
                <a:solidFill>
                  <a:schemeClr val="tx1"/>
                </a:solidFill>
              </a:rPr>
              <a:t>*korzystanie ze wspólnego mieszkania, podział mieszkania, przyznanie mieszkania jednemu z małżonków</a:t>
            </a:r>
          </a:p>
          <a:p>
            <a:pPr marL="0" indent="0">
              <a:buNone/>
            </a:pPr>
            <a:endParaRPr lang="pl-PL" sz="1000" dirty="0"/>
          </a:p>
          <a:p>
            <a:pPr marL="0" indent="0">
              <a:buNone/>
            </a:pPr>
            <a:endParaRPr lang="pl-PL" sz="1000" dirty="0"/>
          </a:p>
          <a:p>
            <a:pPr>
              <a:buFontTx/>
              <a:buChar char="-"/>
            </a:pPr>
            <a:r>
              <a:rPr lang="pl-PL" sz="1000" dirty="0"/>
              <a:t>Brak ograniczenia czasowego mediacji z art. 44</a:t>
            </a:r>
            <a:r>
              <a:rPr lang="pl-PL" sz="1000" b="1" dirty="0"/>
              <a:t>5</a:t>
            </a:r>
            <a:r>
              <a:rPr lang="pl-PL" sz="1000" b="1" baseline="30000" dirty="0"/>
              <a:t>2  </a:t>
            </a:r>
            <a:r>
              <a:rPr lang="pl-PL" sz="1000" b="1" dirty="0"/>
              <a:t> do czasu zamknięcia rozprawy przez sąd II instancji.</a:t>
            </a:r>
          </a:p>
          <a:p>
            <a:pPr marL="0" indent="0">
              <a:buNone/>
            </a:pPr>
            <a:r>
              <a:rPr lang="pl-PL" sz="1000" b="1" dirty="0"/>
              <a:t>Kwestie:</a:t>
            </a:r>
          </a:p>
          <a:p>
            <a:pPr marL="0" indent="0">
              <a:buNone/>
            </a:pPr>
            <a:r>
              <a:rPr lang="pl-PL" sz="1000" dirty="0"/>
              <a:t>1) zaspokojenia potrzeb rodziny (art. 27 i 28 k.r.o.);</a:t>
            </a:r>
          </a:p>
          <a:p>
            <a:pPr marL="0" indent="0">
              <a:buNone/>
            </a:pPr>
            <a:r>
              <a:rPr lang="pl-PL" sz="1000" dirty="0"/>
              <a:t>2) alimentow (zarowno tych na małżonka, jak i na dzieci, art. 128 i n. k.r.o.);</a:t>
            </a:r>
          </a:p>
          <a:p>
            <a:pPr marL="0" indent="0">
              <a:buNone/>
            </a:pPr>
            <a:r>
              <a:rPr lang="pl-PL" sz="1000" dirty="0"/>
              <a:t>3) sposobu sprawowania władzy rodzicielskiej (art. 92 i n. k.r.o.);</a:t>
            </a:r>
          </a:p>
          <a:p>
            <a:pPr marL="0" indent="0">
              <a:buNone/>
            </a:pPr>
            <a:r>
              <a:rPr lang="pl-PL" sz="1000" dirty="0"/>
              <a:t>4) kontaktow z dziećmi (art. 113 k.r.o.);</a:t>
            </a:r>
          </a:p>
          <a:p>
            <a:pPr marL="0" indent="0">
              <a:buNone/>
            </a:pPr>
            <a:r>
              <a:rPr lang="pl-PL" sz="1000" dirty="0"/>
              <a:t>5) spraw majątkowych podlegających rozstrzygnięciu w wyroku orzekającym rozwod lub separację: korzystanie ze wspolnego mieszkania przez małżonkow, podział wspolnego</a:t>
            </a:r>
          </a:p>
          <a:p>
            <a:pPr marL="0" indent="0">
              <a:buNone/>
            </a:pPr>
            <a:r>
              <a:rPr lang="pl-PL" sz="1000" dirty="0"/>
              <a:t>mieszkania, przyznanie mieszkania jednemu z małżonkow (art. 58 § 2 i 3 k.r.o.).</a:t>
            </a:r>
          </a:p>
        </p:txBody>
      </p:sp>
    </p:spTree>
    <p:extLst>
      <p:ext uri="{BB962C8B-B14F-4D97-AF65-F5344CB8AC3E}">
        <p14:creationId xmlns:p14="http://schemas.microsoft.com/office/powerpoint/2010/main" val="20611022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79512" y="188640"/>
            <a:ext cx="7406640" cy="1356360"/>
          </a:xfrm>
        </p:spPr>
        <p:txBody>
          <a:bodyPr/>
          <a:lstStyle/>
          <a:p>
            <a:r>
              <a:rPr lang="pl-PL" dirty="0"/>
              <a:t>Powództwo wzajemne</a:t>
            </a:r>
          </a:p>
        </p:txBody>
      </p:sp>
      <p:sp>
        <p:nvSpPr>
          <p:cNvPr id="3" name="Symbol zastępczy zawartości 2"/>
          <p:cNvSpPr>
            <a:spLocks noGrp="1"/>
          </p:cNvSpPr>
          <p:nvPr>
            <p:ph idx="1"/>
          </p:nvPr>
        </p:nvSpPr>
        <p:spPr>
          <a:xfrm>
            <a:off x="251520" y="1412776"/>
            <a:ext cx="8496943" cy="4683224"/>
          </a:xfrm>
        </p:spPr>
        <p:txBody>
          <a:bodyPr>
            <a:normAutofit fontScale="70000" lnSpcReduction="20000"/>
          </a:bodyPr>
          <a:lstStyle/>
          <a:p>
            <a:pPr algn="just"/>
            <a:r>
              <a:rPr lang="pl-PL" dirty="0">
                <a:solidFill>
                  <a:schemeClr val="tx1"/>
                </a:solidFill>
              </a:rPr>
              <a:t>Małżonek pozwany w sprawie o rozwód nie może wytoczyć powództwa wzajemnego o rozwód</a:t>
            </a:r>
          </a:p>
          <a:p>
            <a:pPr algn="just"/>
            <a:r>
              <a:rPr lang="pl-PL" dirty="0">
                <a:solidFill>
                  <a:schemeClr val="tx1"/>
                </a:solidFill>
              </a:rPr>
              <a:t>Małżonek pozwany w sprawie o separację nie może wytoczyć powództwa wzajemnego o separację</a:t>
            </a:r>
          </a:p>
          <a:p>
            <a:pPr algn="just"/>
            <a:endParaRPr lang="pl-PL" dirty="0">
              <a:solidFill>
                <a:schemeClr val="tx1"/>
              </a:solidFill>
            </a:endParaRPr>
          </a:p>
          <a:p>
            <a:pPr algn="just"/>
            <a:r>
              <a:rPr lang="pl-PL" dirty="0">
                <a:solidFill>
                  <a:schemeClr val="tx1"/>
                </a:solidFill>
              </a:rPr>
              <a:t>Pozwany może natomiast wnieść powództwo wzajemne o unieważnienie lub o ustalenie nieistnienia małżeństwa- w tej sytuacji celowym byłoby zaiweszenie postępowania o rozwód lub separację (unieważnienie małżeństwa lub ustalenie nieistnienia małżeństwa powodowałoby bowiem, że postępowanie w sprawie o rozwód lub separację stałoby się bezprzedmiotowe)</a:t>
            </a:r>
          </a:p>
          <a:p>
            <a:pPr algn="just"/>
            <a:r>
              <a:rPr lang="pl-PL" dirty="0">
                <a:solidFill>
                  <a:schemeClr val="tx1"/>
                </a:solidFill>
              </a:rPr>
              <a:t>Zakaz powództwa wzajemnego podyktowany jest identycznością przedmiotu procesu, niezależnie od tego, który z małżonków wnióśł pozew</a:t>
            </a:r>
          </a:p>
          <a:p>
            <a:pPr marL="0" indent="0" algn="just">
              <a:buNone/>
            </a:pPr>
            <a:r>
              <a:rPr lang="pl-PL" dirty="0">
                <a:solidFill>
                  <a:schemeClr val="tx1"/>
                </a:solidFill>
              </a:rPr>
              <a:t>Pozwany może również żądać rozwodu albo separacji- w przypadku odmienności żądań małżonków (np. powód w ramach swojego żądania zawartego w pozwie żąda rozwodu, pozwany zaś żąda separacji), sąd bada w pierwszej kolejności dopuszczalność orzeczenia rozwodu- jest to żądanie dalej idące. </a:t>
            </a:r>
          </a:p>
          <a:p>
            <a:pPr marL="0" indent="0" algn="just">
              <a:buNone/>
            </a:pPr>
            <a:endParaRPr lang="pl-PL" dirty="0">
              <a:solidFill>
                <a:schemeClr val="tx1"/>
              </a:solidFill>
            </a:endParaRPr>
          </a:p>
          <a:p>
            <a:pPr marL="0" indent="0" algn="just">
              <a:buNone/>
            </a:pPr>
            <a:r>
              <a:rPr lang="pl-PL" dirty="0">
                <a:solidFill>
                  <a:schemeClr val="tx2"/>
                </a:solidFill>
              </a:rPr>
              <a:t>Art.  61</a:t>
            </a:r>
            <a:r>
              <a:rPr lang="pl-PL" baseline="30000" dirty="0">
                <a:solidFill>
                  <a:schemeClr val="tx2"/>
                </a:solidFill>
              </a:rPr>
              <a:t>2</a:t>
            </a:r>
            <a:r>
              <a:rPr lang="pl-PL" dirty="0">
                <a:solidFill>
                  <a:schemeClr val="tx2"/>
                </a:solidFill>
              </a:rPr>
              <a:t>.  [Separacja a rozwód]</a:t>
            </a:r>
          </a:p>
          <a:p>
            <a:pPr marL="0" indent="0" algn="just">
              <a:buNone/>
            </a:pPr>
            <a:r>
              <a:rPr lang="pl-PL" dirty="0">
                <a:solidFill>
                  <a:schemeClr val="tx2"/>
                </a:solidFill>
              </a:rPr>
              <a:t> §  1.  Jeżeli jeden z małżonków żąda orzeczenia separacji, a drugi orzeczenia rozwodu i żądanie to jest uzasadnione, sąd orzeka rozwód.</a:t>
            </a:r>
          </a:p>
          <a:p>
            <a:pPr marL="0" indent="0" algn="just">
              <a:buNone/>
            </a:pPr>
            <a:r>
              <a:rPr lang="pl-PL" dirty="0">
                <a:solidFill>
                  <a:schemeClr val="tx2"/>
                </a:solidFill>
              </a:rPr>
              <a:t>§  2.  Jeżeli jednak orzeczenie rozwodu nie jest dopuszczalne, a żądanie orzeczenia separacji jest uzasadnione, sąd orzeka separację.</a:t>
            </a:r>
          </a:p>
          <a:p>
            <a:pPr marL="0" indent="0">
              <a:buNone/>
            </a:pPr>
            <a:endParaRPr lang="pl-PL" dirty="0"/>
          </a:p>
          <a:p>
            <a:endParaRPr lang="pl-PL" dirty="0"/>
          </a:p>
        </p:txBody>
      </p:sp>
    </p:spTree>
    <p:extLst>
      <p:ext uri="{BB962C8B-B14F-4D97-AF65-F5344CB8AC3E}">
        <p14:creationId xmlns:p14="http://schemas.microsoft.com/office/powerpoint/2010/main" val="34212193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F3E5C6-38B1-4D08-AD45-8EC7E5E13EF3}"/>
              </a:ext>
            </a:extLst>
          </p:cNvPr>
          <p:cNvSpPr>
            <a:spLocks noGrp="1"/>
          </p:cNvSpPr>
          <p:nvPr>
            <p:ph type="title"/>
          </p:nvPr>
        </p:nvSpPr>
        <p:spPr>
          <a:xfrm>
            <a:off x="179512" y="188640"/>
            <a:ext cx="7406640" cy="1356360"/>
          </a:xfrm>
        </p:spPr>
        <p:txBody>
          <a:bodyPr/>
          <a:lstStyle/>
          <a:p>
            <a:r>
              <a:rPr lang="pl-PL" dirty="0"/>
              <a:t>Pozostałe informacje</a:t>
            </a:r>
          </a:p>
        </p:txBody>
      </p:sp>
      <p:sp>
        <p:nvSpPr>
          <p:cNvPr id="3" name="Content Placeholder 2">
            <a:extLst>
              <a:ext uri="{FF2B5EF4-FFF2-40B4-BE49-F238E27FC236}">
                <a16:creationId xmlns:a16="http://schemas.microsoft.com/office/drawing/2014/main" id="{5BEBDF5D-5E5D-4474-A346-D3459884F30D}"/>
              </a:ext>
            </a:extLst>
          </p:cNvPr>
          <p:cNvSpPr>
            <a:spLocks noGrp="1"/>
          </p:cNvSpPr>
          <p:nvPr>
            <p:ph idx="1"/>
          </p:nvPr>
        </p:nvSpPr>
        <p:spPr>
          <a:xfrm>
            <a:off x="179512" y="1545000"/>
            <a:ext cx="8712967" cy="4551000"/>
          </a:xfrm>
        </p:spPr>
        <p:txBody>
          <a:bodyPr>
            <a:normAutofit fontScale="85000" lnSpcReduction="10000"/>
          </a:bodyPr>
          <a:lstStyle/>
          <a:p>
            <a:r>
              <a:rPr lang="pl-PL" dirty="0">
                <a:solidFill>
                  <a:schemeClr val="tx1"/>
                </a:solidFill>
              </a:rPr>
              <a:t>Jeżeli sąd nabierze przekonania, że istnieją widoki na utrzymanie pożycia małżeńskiego, zawiesza postępowanie (jednokrotna możliwość)</a:t>
            </a:r>
          </a:p>
          <a:p>
            <a:r>
              <a:rPr lang="pl-PL" dirty="0">
                <a:solidFill>
                  <a:schemeClr val="tx1"/>
                </a:solidFill>
              </a:rPr>
              <a:t>Jeżeli pozwany uznaje żądanie pozwu a małżonkowie nie mają wspólnych małoletnich dzieci, sąd może ograniczyć postępowanie dowodowe do przesłuchania stron.</a:t>
            </a:r>
          </a:p>
          <a:p>
            <a:r>
              <a:rPr lang="pl-PL" dirty="0">
                <a:solidFill>
                  <a:schemeClr val="tx1"/>
                </a:solidFill>
              </a:rPr>
              <a:t>małżonek może dochodzić roszczeń alimentacyjnych od drugiego małżonka na wypadek orzeczenia rozwodu, jak również na wypadek orzeczenia separacji (na podstawie art. 60 KRO). Dochodzenie następuje przez zgłoszenie wniosku na rozprawie w obecności drugiego małżonka albo w piśmie, które należy doręczyć drugiemu małżonkowi- zarówno powód, jak i pozwany,</a:t>
            </a:r>
          </a:p>
          <a:p>
            <a:r>
              <a:rPr lang="pl-PL" dirty="0">
                <a:solidFill>
                  <a:schemeClr val="tx1"/>
                </a:solidFill>
              </a:rPr>
              <a:t>w czasie trwania procesu o rozwód lub o separację nie może być wszczęta odrębna sprawa o zaspokojenie potrzeb rodziny i o alimenty pomiędzy małżonkami albo pomiędzy nimi a ich wspólnymi małoletnimi dziećmi (za okres od wytoczenia powództwa o rozwód lub o separację)</a:t>
            </a:r>
          </a:p>
          <a:p>
            <a:r>
              <a:rPr lang="pl-PL" dirty="0">
                <a:solidFill>
                  <a:schemeClr val="tx1"/>
                </a:solidFill>
              </a:rPr>
              <a:t>Gdy sprawa o rozwód lub o separację jest w toku, nie może być wszczęte odrębne postępowanie dotyczące władzy rodzicielskiej nad wspólnymi małoletnimi dziećmi stron lub o ustalenie kontaktów z nimi.</a:t>
            </a:r>
          </a:p>
          <a:p>
            <a:r>
              <a:rPr lang="pl-PL" dirty="0">
                <a:solidFill>
                  <a:schemeClr val="tx1"/>
                </a:solidFill>
              </a:rPr>
              <a:t>W razie śmierci jednego z małżonków postępowanie w sprawie o rozwód lub separacjęumarza się</a:t>
            </a:r>
          </a:p>
        </p:txBody>
      </p:sp>
    </p:spTree>
    <p:extLst>
      <p:ext uri="{BB962C8B-B14F-4D97-AF65-F5344CB8AC3E}">
        <p14:creationId xmlns:p14="http://schemas.microsoft.com/office/powerpoint/2010/main" val="11417996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85E07D-140C-4CC7-B8F0-244D09A597BE}"/>
              </a:ext>
            </a:extLst>
          </p:cNvPr>
          <p:cNvSpPr>
            <a:spLocks noGrp="1"/>
          </p:cNvSpPr>
          <p:nvPr>
            <p:ph type="title"/>
          </p:nvPr>
        </p:nvSpPr>
        <p:spPr/>
        <p:txBody>
          <a:bodyPr/>
          <a:lstStyle/>
          <a:p>
            <a:r>
              <a:rPr lang="pl-PL" dirty="0"/>
              <a:t>Integralność wyroku rozwodowego</a:t>
            </a:r>
          </a:p>
        </p:txBody>
      </p:sp>
      <p:sp>
        <p:nvSpPr>
          <p:cNvPr id="3" name="Content Placeholder 2">
            <a:extLst>
              <a:ext uri="{FF2B5EF4-FFF2-40B4-BE49-F238E27FC236}">
                <a16:creationId xmlns:a16="http://schemas.microsoft.com/office/drawing/2014/main" id="{2FEBD78D-A59D-4AA5-B4AA-BA824EC8EECD}"/>
              </a:ext>
            </a:extLst>
          </p:cNvPr>
          <p:cNvSpPr>
            <a:spLocks noGrp="1"/>
          </p:cNvSpPr>
          <p:nvPr>
            <p:ph idx="1"/>
          </p:nvPr>
        </p:nvSpPr>
        <p:spPr>
          <a:xfrm>
            <a:off x="857251" y="2057400"/>
            <a:ext cx="7404653" cy="4395936"/>
          </a:xfrm>
        </p:spPr>
        <p:txBody>
          <a:bodyPr>
            <a:normAutofit fontScale="70000" lnSpcReduction="20000"/>
          </a:bodyPr>
          <a:lstStyle/>
          <a:p>
            <a:pPr marL="34290" indent="0" algn="just">
              <a:buNone/>
            </a:pPr>
            <a:r>
              <a:rPr lang="pl-PL" dirty="0"/>
              <a:t>Sprawa o rozwód jest w ujęciu przepisów kodeksu rodzinnego i opiekuńczego sprawą, w której nie chodzi wyłącznie o rozwiązanie małżeństwa, lecz sprawą, w której sąd rozstrzyga także o całości spraw rodziny. Takie ukształtowanie sprawy o rozwód realizuje przyjęte przez ustawodawcę założenie określane jako "zasada integralności wyroku rozwodowego" (uchwała Sądu Najwyższego z dnia 12 października 1970 r., III CZP 6/70, OSNCP 1971, nr 7-8, poz. 117). </a:t>
            </a:r>
            <a:r>
              <a:rPr lang="pl-PL" b="1" dirty="0"/>
              <a:t>Rozstrzygnięcia wyroku orzekającego rozwód pozostają w ścisłej łączności, która powoduje, że stanowią one nierozerwalną całość. W związku z tym, mimo zaskarżenia tylko niektórych rozstrzygnięć - innych niż rozwiązanie małżeństwa - pozostałe, niezaskarżone rozstrzygnięcia, nie mogą się uprawomocnić.</a:t>
            </a:r>
          </a:p>
          <a:p>
            <a:pPr algn="just">
              <a:buFontTx/>
              <a:buChar char="-"/>
            </a:pPr>
            <a:r>
              <a:rPr lang="pl-PL" dirty="0"/>
              <a:t>Uchwała SN z 17.5.2007 r., III CZP 43/07</a:t>
            </a:r>
          </a:p>
          <a:p>
            <a:pPr marL="34290" indent="0" algn="just">
              <a:buNone/>
            </a:pPr>
            <a:endParaRPr lang="pl-PL" dirty="0"/>
          </a:p>
          <a:p>
            <a:pPr marL="34290" indent="0" algn="just">
              <a:buNone/>
            </a:pPr>
            <a:r>
              <a:rPr lang="pl-PL" b="1" dirty="0"/>
              <a:t>Można sformułować wniosek, że zasada integralności wyroku rozwodowego ma pełne zastosowanie do roszczeń procesowych o charakterze osobistym, które nie mogą być dochodzone w innym postępowaniu niż postępowanie odrębne w sprawie o rozwód (np. roszczenie o orzekanie lub zaniechanie orzekania o winie).</a:t>
            </a:r>
            <a:r>
              <a:rPr lang="pl-PL" dirty="0"/>
              <a:t> W przypadku roszczeń majątkowych dotyczących podziału majątku wspólnego, eksmisji lub podwyższenia alimentów na rzecz wspólnych małoletnich dzieci zasada integralności wyroku rozwodowego nie obowiązuje. We wszystkich tych przypadkach istnieje możliwość dochodzenia roszczeń w innym postępowaniu, nie można zatem twierdzić, że stanowią one integralną część wyroku rozwodowego. Włączenie wymienionych spraw do kognicji sądu orzekającego w sprawie o rozwód podyktowane jest względami ekonomiki procesowej. (...)</a:t>
            </a:r>
          </a:p>
          <a:p>
            <a:pPr algn="just">
              <a:buFontTx/>
              <a:buChar char="-"/>
            </a:pPr>
            <a:r>
              <a:rPr lang="pl-PL" dirty="0"/>
              <a:t>tamże.</a:t>
            </a:r>
          </a:p>
          <a:p>
            <a:pPr marL="34290" indent="0" algn="just">
              <a:buNone/>
            </a:pPr>
            <a:r>
              <a:rPr lang="pl-PL" dirty="0"/>
              <a:t>Konsekwencja- brak zasady reformationis in peius, czyli zasady, zgodnie z którą sytuacja osoby wnoszącej apelację nie może ulec pogorszeniu w drodze wyroku II instancji.</a:t>
            </a:r>
          </a:p>
        </p:txBody>
      </p:sp>
    </p:spTree>
    <p:extLst>
      <p:ext uri="{BB962C8B-B14F-4D97-AF65-F5344CB8AC3E}">
        <p14:creationId xmlns:p14="http://schemas.microsoft.com/office/powerpoint/2010/main" val="19859076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1BECE6-160F-4C68-9BC3-FE761F7D6BE5}"/>
              </a:ext>
            </a:extLst>
          </p:cNvPr>
          <p:cNvSpPr>
            <a:spLocks noGrp="1"/>
          </p:cNvSpPr>
          <p:nvPr>
            <p:ph type="title"/>
          </p:nvPr>
        </p:nvSpPr>
        <p:spPr>
          <a:xfrm>
            <a:off x="857250" y="609600"/>
            <a:ext cx="7406640" cy="371128"/>
          </a:xfrm>
        </p:spPr>
        <p:txBody>
          <a:bodyPr>
            <a:normAutofit fontScale="90000"/>
          </a:bodyPr>
          <a:lstStyle/>
          <a:p>
            <a:r>
              <a:rPr lang="pl-PL" sz="2800" dirty="0"/>
              <a:t>Zakres przedmiotowy- art. 425 KPC</a:t>
            </a:r>
          </a:p>
        </p:txBody>
      </p:sp>
      <p:graphicFrame>
        <p:nvGraphicFramePr>
          <p:cNvPr id="4" name="Content Placeholder 3">
            <a:extLst>
              <a:ext uri="{FF2B5EF4-FFF2-40B4-BE49-F238E27FC236}">
                <a16:creationId xmlns:a16="http://schemas.microsoft.com/office/drawing/2014/main" id="{E2397E58-9418-47B4-B424-D57F97C784A4}"/>
              </a:ext>
            </a:extLst>
          </p:cNvPr>
          <p:cNvGraphicFramePr>
            <a:graphicFrameLocks noGrp="1"/>
          </p:cNvGraphicFramePr>
          <p:nvPr>
            <p:ph idx="1"/>
            <p:extLst>
              <p:ext uri="{D42A27DB-BD31-4B8C-83A1-F6EECF244321}">
                <p14:modId xmlns:p14="http://schemas.microsoft.com/office/powerpoint/2010/main" val="16354455"/>
              </p:ext>
            </p:extLst>
          </p:nvPr>
        </p:nvGraphicFramePr>
        <p:xfrm>
          <a:off x="840386" y="908720"/>
          <a:ext cx="7404100" cy="4038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a:extLst>
              <a:ext uri="{FF2B5EF4-FFF2-40B4-BE49-F238E27FC236}">
                <a16:creationId xmlns:a16="http://schemas.microsoft.com/office/drawing/2014/main" id="{58380E1F-59A9-42BC-BDF3-42F9679C00D0}"/>
              </a:ext>
            </a:extLst>
          </p:cNvPr>
          <p:cNvSpPr txBox="1"/>
          <p:nvPr/>
        </p:nvSpPr>
        <p:spPr>
          <a:xfrm>
            <a:off x="251520" y="5373216"/>
            <a:ext cx="8640960" cy="923330"/>
          </a:xfrm>
          <a:prstGeom prst="rect">
            <a:avLst/>
          </a:prstGeom>
          <a:noFill/>
        </p:spPr>
        <p:txBody>
          <a:bodyPr wrap="square" rtlCol="0">
            <a:spAutoFit/>
          </a:bodyPr>
          <a:lstStyle/>
          <a:p>
            <a:r>
              <a:rPr lang="pl-PL" dirty="0"/>
              <a:t>W sprawach małżeńskich właściwym sądem jest sąd okręgowy (art. 17 pkt 1 KPC)</a:t>
            </a:r>
          </a:p>
          <a:p>
            <a:r>
              <a:rPr lang="pl-PL" dirty="0"/>
              <a:t>Separacja na zgodny wniosek małżonków- postępowanie nieprocesowe- art. 567</a:t>
            </a:r>
            <a:r>
              <a:rPr lang="pl-PL" baseline="30000" dirty="0"/>
              <a:t>1 </a:t>
            </a:r>
            <a:r>
              <a:rPr lang="pl-PL" dirty="0"/>
              <a:t>i nast. KPC</a:t>
            </a:r>
          </a:p>
        </p:txBody>
      </p:sp>
    </p:spTree>
    <p:extLst>
      <p:ext uri="{BB962C8B-B14F-4D97-AF65-F5344CB8AC3E}">
        <p14:creationId xmlns:p14="http://schemas.microsoft.com/office/powerpoint/2010/main" val="31311319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65143" y="118552"/>
            <a:ext cx="7406640" cy="1356360"/>
          </a:xfrm>
        </p:spPr>
        <p:txBody>
          <a:bodyPr>
            <a:normAutofit/>
          </a:bodyPr>
          <a:lstStyle/>
          <a:p>
            <a:r>
              <a:rPr lang="pl-PL" sz="3200" dirty="0"/>
              <a:t>Sprawy o unieważnienie małżeństwa</a:t>
            </a:r>
          </a:p>
        </p:txBody>
      </p:sp>
      <p:sp>
        <p:nvSpPr>
          <p:cNvPr id="3" name="Symbol zastępczy zawartości 2"/>
          <p:cNvSpPr>
            <a:spLocks noGrp="1"/>
          </p:cNvSpPr>
          <p:nvPr>
            <p:ph idx="1"/>
          </p:nvPr>
        </p:nvSpPr>
        <p:spPr>
          <a:xfrm>
            <a:off x="455162" y="1268760"/>
            <a:ext cx="8523695" cy="5256584"/>
          </a:xfrm>
        </p:spPr>
        <p:txBody>
          <a:bodyPr>
            <a:normAutofit fontScale="47500" lnSpcReduction="20000"/>
          </a:bodyPr>
          <a:lstStyle/>
          <a:p>
            <a:pPr>
              <a:buFontTx/>
              <a:buChar char="-"/>
            </a:pPr>
            <a:r>
              <a:rPr lang="pl-PL" sz="2900" dirty="0">
                <a:solidFill>
                  <a:schemeClr val="tx1"/>
                </a:solidFill>
              </a:rPr>
              <a:t>Tylko w drodze orzeczenia sądu (zakaz ugody)</a:t>
            </a:r>
          </a:p>
          <a:p>
            <a:pPr marL="0" indent="0">
              <a:buNone/>
            </a:pPr>
            <a:endParaRPr lang="pl-PL" dirty="0"/>
          </a:p>
          <a:p>
            <a:pPr marL="0" indent="0">
              <a:buNone/>
            </a:pPr>
            <a:endParaRPr lang="pl-PL" dirty="0"/>
          </a:p>
          <a:p>
            <a:pPr marL="0" indent="0">
              <a:buNone/>
            </a:pPr>
            <a:endParaRPr lang="pl-PL" dirty="0"/>
          </a:p>
          <a:p>
            <a:pPr marL="0" indent="0">
              <a:buNone/>
            </a:pPr>
            <a:endParaRPr lang="pl-PL" dirty="0"/>
          </a:p>
          <a:p>
            <a:pPr marL="0" indent="0">
              <a:buNone/>
            </a:pPr>
            <a:endParaRPr lang="pl-PL" dirty="0"/>
          </a:p>
          <a:p>
            <a:pPr marL="0" indent="0">
              <a:buNone/>
            </a:pPr>
            <a:endParaRPr lang="pl-PL" dirty="0"/>
          </a:p>
          <a:p>
            <a:pPr marL="0" indent="0">
              <a:buNone/>
            </a:pPr>
            <a:endParaRPr lang="pl-PL" dirty="0"/>
          </a:p>
          <a:p>
            <a:pPr marL="0" indent="0">
              <a:buNone/>
            </a:pPr>
            <a:endParaRPr lang="pl-PL" dirty="0"/>
          </a:p>
          <a:p>
            <a:pPr marL="0" indent="0">
              <a:buNone/>
            </a:pPr>
            <a:endParaRPr lang="pl-PL" dirty="0"/>
          </a:p>
          <a:p>
            <a:pPr marL="0" indent="0">
              <a:buNone/>
            </a:pPr>
            <a:endParaRPr lang="pl-PL" dirty="0"/>
          </a:p>
          <a:p>
            <a:pPr marL="0" indent="0">
              <a:buNone/>
            </a:pPr>
            <a:endParaRPr lang="pl-PL" dirty="0"/>
          </a:p>
          <a:p>
            <a:pPr marL="0" indent="0">
              <a:buNone/>
            </a:pPr>
            <a:endParaRPr lang="pl-PL" dirty="0"/>
          </a:p>
          <a:p>
            <a:pPr marL="0" indent="0">
              <a:buNone/>
            </a:pPr>
            <a:endParaRPr lang="pl-PL" dirty="0"/>
          </a:p>
          <a:p>
            <a:pPr marL="0" indent="0">
              <a:buNone/>
            </a:pPr>
            <a:endParaRPr lang="pl-PL" dirty="0"/>
          </a:p>
          <a:p>
            <a:pPr marL="0" indent="0">
              <a:buNone/>
            </a:pPr>
            <a:endParaRPr lang="pl-PL" dirty="0"/>
          </a:p>
          <a:p>
            <a:pPr marL="0" indent="0">
              <a:buNone/>
            </a:pPr>
            <a:r>
              <a:rPr lang="pl-PL" dirty="0"/>
              <a:t>Wady oświadczeń woli- legitymacja czynna przysługuje osobie składającej oświadczenie</a:t>
            </a:r>
          </a:p>
          <a:p>
            <a:pPr marL="0" indent="0">
              <a:buNone/>
            </a:pPr>
            <a:r>
              <a:rPr lang="pl-PL" dirty="0"/>
              <a:t>Wady pełnomocnictwa- legitymacja czynna przysługuje mocodawcy</a:t>
            </a:r>
          </a:p>
          <a:p>
            <a:pPr marL="0" indent="0">
              <a:buNone/>
            </a:pPr>
            <a:endParaRPr lang="pl-PL" dirty="0"/>
          </a:p>
          <a:p>
            <a:pPr marL="0" indent="0">
              <a:buNone/>
            </a:pPr>
            <a:endParaRPr lang="pl-PL" dirty="0"/>
          </a:p>
          <a:p>
            <a:pPr marL="0" indent="0">
              <a:buNone/>
            </a:pPr>
            <a:r>
              <a:rPr lang="pl-PL" sz="2500" dirty="0">
                <a:solidFill>
                  <a:schemeClr val="tx1"/>
                </a:solidFill>
              </a:rPr>
              <a:t>- Jeżeli jeden z małżonków nie żyje- sąd ustanawia kuratora (art. 447 k.p.c.)- unieważnienia małżeństwa po śmierci jednego z małżonków można żądać tylko w przypadku bigamii lub pokrewieństwa!</a:t>
            </a:r>
          </a:p>
        </p:txBody>
      </p:sp>
      <p:graphicFrame>
        <p:nvGraphicFramePr>
          <p:cNvPr id="5" name="Diagram 4"/>
          <p:cNvGraphicFramePr/>
          <p:nvPr>
            <p:extLst>
              <p:ext uri="{D42A27DB-BD31-4B8C-83A1-F6EECF244321}">
                <p14:modId xmlns:p14="http://schemas.microsoft.com/office/powerpoint/2010/main" val="2190751432"/>
              </p:ext>
            </p:extLst>
          </p:nvPr>
        </p:nvGraphicFramePr>
        <p:xfrm>
          <a:off x="455161" y="1443127"/>
          <a:ext cx="5495385"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pole tekstowe 5"/>
          <p:cNvSpPr txBox="1"/>
          <p:nvPr/>
        </p:nvSpPr>
        <p:spPr>
          <a:xfrm>
            <a:off x="898597" y="1629346"/>
            <a:ext cx="4608512" cy="307777"/>
          </a:xfrm>
          <a:prstGeom prst="rect">
            <a:avLst/>
          </a:prstGeom>
          <a:noFill/>
        </p:spPr>
        <p:txBody>
          <a:bodyPr wrap="square" rtlCol="0">
            <a:spAutoFit/>
          </a:bodyPr>
          <a:lstStyle/>
          <a:p>
            <a:pPr algn="ctr"/>
            <a:r>
              <a:rPr lang="pl-PL" sz="1400" dirty="0"/>
              <a:t>Legitymacja czynna</a:t>
            </a:r>
          </a:p>
        </p:txBody>
      </p:sp>
      <p:graphicFrame>
        <p:nvGraphicFramePr>
          <p:cNvPr id="7" name="Diagram 6"/>
          <p:cNvGraphicFramePr/>
          <p:nvPr>
            <p:extLst>
              <p:ext uri="{D42A27DB-BD31-4B8C-83A1-F6EECF244321}">
                <p14:modId xmlns:p14="http://schemas.microsoft.com/office/powerpoint/2010/main" val="2452888157"/>
              </p:ext>
            </p:extLst>
          </p:nvPr>
        </p:nvGraphicFramePr>
        <p:xfrm>
          <a:off x="6240565" y="2250973"/>
          <a:ext cx="2448272" cy="2448272"/>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8" name="pole tekstowe 7"/>
          <p:cNvSpPr txBox="1"/>
          <p:nvPr/>
        </p:nvSpPr>
        <p:spPr>
          <a:xfrm>
            <a:off x="6240565" y="1605978"/>
            <a:ext cx="2448272" cy="307777"/>
          </a:xfrm>
          <a:prstGeom prst="rect">
            <a:avLst/>
          </a:prstGeom>
          <a:noFill/>
        </p:spPr>
        <p:txBody>
          <a:bodyPr wrap="square" rtlCol="0">
            <a:spAutoFit/>
          </a:bodyPr>
          <a:lstStyle/>
          <a:p>
            <a:pPr algn="ctr"/>
            <a:r>
              <a:rPr lang="pl-PL" sz="1400" dirty="0"/>
              <a:t>Legitymacja bierna</a:t>
            </a:r>
          </a:p>
        </p:txBody>
      </p:sp>
    </p:spTree>
    <p:extLst>
      <p:ext uri="{BB962C8B-B14F-4D97-AF65-F5344CB8AC3E}">
        <p14:creationId xmlns:p14="http://schemas.microsoft.com/office/powerpoint/2010/main" val="35096689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548680"/>
            <a:ext cx="7859216" cy="5577483"/>
          </a:xfrm>
        </p:spPr>
        <p:txBody>
          <a:bodyPr numCol="1" spcCol="108000">
            <a:normAutofit/>
          </a:bodyPr>
          <a:lstStyle/>
          <a:p>
            <a:pPr algn="just">
              <a:buFontTx/>
              <a:buChar char="-"/>
            </a:pPr>
            <a:r>
              <a:rPr lang="pl-PL" sz="1400" dirty="0">
                <a:solidFill>
                  <a:schemeClr val="tx1"/>
                </a:solidFill>
              </a:rPr>
              <a:t>Dodatkowy odpis </a:t>
            </a:r>
          </a:p>
          <a:p>
            <a:pPr marL="0" indent="0" algn="just">
              <a:buNone/>
            </a:pPr>
            <a:r>
              <a:rPr lang="pl-PL" sz="1400" b="1" dirty="0">
                <a:solidFill>
                  <a:schemeClr val="tx2"/>
                </a:solidFill>
              </a:rPr>
              <a:t>Art.  449.  [Pozycja prokuratora]</a:t>
            </a:r>
          </a:p>
          <a:p>
            <a:pPr marL="0" indent="0" algn="just">
              <a:buNone/>
            </a:pPr>
            <a:r>
              <a:rPr lang="pl-PL" sz="1400" b="1" dirty="0">
                <a:solidFill>
                  <a:schemeClr val="tx2"/>
                </a:solidFill>
              </a:rPr>
              <a:t>§  1. </a:t>
            </a:r>
            <a:r>
              <a:rPr lang="pl-PL" sz="1400" dirty="0">
                <a:solidFill>
                  <a:schemeClr val="tx2"/>
                </a:solidFill>
              </a:rPr>
              <a:t>W sprawach o unieważnienie albo o ustalenie istnienia lub nieistnienia małżeństwa odpis pozwu doręcza się prokuratorowi i zawiadamia się go o terminach rozprawy.</a:t>
            </a:r>
          </a:p>
          <a:p>
            <a:pPr marL="0" indent="0" algn="just">
              <a:buNone/>
            </a:pPr>
            <a:endParaRPr lang="pl-PL" sz="1400" dirty="0">
              <a:solidFill>
                <a:schemeClr val="tx2"/>
              </a:solidFill>
            </a:endParaRPr>
          </a:p>
          <a:p>
            <a:pPr marL="0" indent="0" algn="just">
              <a:buNone/>
            </a:pPr>
            <a:br>
              <a:rPr lang="pl-PL" sz="1400" b="1" dirty="0">
                <a:solidFill>
                  <a:schemeClr val="tx2"/>
                </a:solidFill>
              </a:rPr>
            </a:br>
            <a:r>
              <a:rPr lang="pl-PL" sz="1400" b="1" dirty="0">
                <a:solidFill>
                  <a:schemeClr val="tx2"/>
                </a:solidFill>
              </a:rPr>
              <a:t>Art.  20.  [Zła wiara małżonka]</a:t>
            </a:r>
          </a:p>
          <a:p>
            <a:pPr marL="0" indent="0" algn="just">
              <a:buNone/>
            </a:pPr>
            <a:r>
              <a:rPr lang="pl-PL" sz="1400" b="1" dirty="0">
                <a:solidFill>
                  <a:schemeClr val="tx2"/>
                </a:solidFill>
              </a:rPr>
              <a:t>§  1. </a:t>
            </a:r>
            <a:r>
              <a:rPr lang="pl-PL" sz="1400" dirty="0">
                <a:solidFill>
                  <a:schemeClr val="tx2"/>
                </a:solidFill>
              </a:rPr>
              <a:t>Orzekając unieważnienie małżeństwa, sąd orzeka także, czy </a:t>
            </a:r>
            <a:br>
              <a:rPr lang="pl-PL" sz="1400" dirty="0">
                <a:solidFill>
                  <a:schemeClr val="tx2"/>
                </a:solidFill>
              </a:rPr>
            </a:br>
            <a:r>
              <a:rPr lang="pl-PL" sz="1400" dirty="0">
                <a:solidFill>
                  <a:schemeClr val="tx2"/>
                </a:solidFill>
              </a:rPr>
              <a:t>i który z małżonków zawarł małżeństwo w złej wierze.</a:t>
            </a:r>
          </a:p>
          <a:p>
            <a:pPr marL="0" indent="0" algn="just">
              <a:buNone/>
            </a:pPr>
            <a:r>
              <a:rPr lang="pl-PL" sz="1400" b="1" dirty="0">
                <a:solidFill>
                  <a:schemeClr val="tx2"/>
                </a:solidFill>
              </a:rPr>
              <a:t>§  2. </a:t>
            </a:r>
            <a:r>
              <a:rPr lang="pl-PL" sz="1400" dirty="0">
                <a:solidFill>
                  <a:schemeClr val="tx2"/>
                </a:solidFill>
              </a:rPr>
              <a:t>Za będącego w złej wierze uważa się małżonka, który w chwili zawarcia małżeństwa wiedział o okoliczności stanowiącej podstawę jego unieważnienia.</a:t>
            </a:r>
          </a:p>
          <a:p>
            <a:pPr marL="0" indent="0">
              <a:buNone/>
            </a:pPr>
            <a:endParaRPr lang="pl-PL" dirty="0"/>
          </a:p>
        </p:txBody>
      </p:sp>
    </p:spTree>
    <p:extLst>
      <p:ext uri="{BB962C8B-B14F-4D97-AF65-F5344CB8AC3E}">
        <p14:creationId xmlns:p14="http://schemas.microsoft.com/office/powerpoint/2010/main" val="12499519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lstStyle/>
          <a:p>
            <a:r>
              <a:rPr lang="pl-PL" dirty="0"/>
              <a:t>Postępowanie odrębne</a:t>
            </a:r>
          </a:p>
        </p:txBody>
      </p:sp>
      <p:sp>
        <p:nvSpPr>
          <p:cNvPr id="3" name="Podtytuł 2"/>
          <p:cNvSpPr>
            <a:spLocks noGrp="1"/>
          </p:cNvSpPr>
          <p:nvPr>
            <p:ph type="subTitle" idx="1"/>
          </p:nvPr>
        </p:nvSpPr>
        <p:spPr/>
        <p:txBody>
          <a:bodyPr/>
          <a:lstStyle/>
          <a:p>
            <a:r>
              <a:rPr lang="pl-PL" dirty="0"/>
              <a:t>W sprawach ze stosunków między rodzicami a dziećmi</a:t>
            </a:r>
          </a:p>
        </p:txBody>
      </p:sp>
    </p:spTree>
    <p:extLst>
      <p:ext uri="{BB962C8B-B14F-4D97-AF65-F5344CB8AC3E}">
        <p14:creationId xmlns:p14="http://schemas.microsoft.com/office/powerpoint/2010/main" val="38414859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23528" y="246856"/>
            <a:ext cx="7406640" cy="515144"/>
          </a:xfrm>
        </p:spPr>
        <p:txBody>
          <a:bodyPr>
            <a:normAutofit fontScale="90000"/>
          </a:bodyPr>
          <a:lstStyle/>
          <a:p>
            <a:r>
              <a:rPr lang="pl-PL" dirty="0"/>
              <a:t>Zakres przedmiotowy</a:t>
            </a:r>
          </a:p>
        </p:txBody>
      </p:sp>
      <p:graphicFrame>
        <p:nvGraphicFramePr>
          <p:cNvPr id="5" name="Content Placeholder 4">
            <a:extLst>
              <a:ext uri="{FF2B5EF4-FFF2-40B4-BE49-F238E27FC236}">
                <a16:creationId xmlns:a16="http://schemas.microsoft.com/office/drawing/2014/main" id="{91DF9DCA-4B4D-4887-9F3D-72055C9ED4AD}"/>
              </a:ext>
            </a:extLst>
          </p:cNvPr>
          <p:cNvGraphicFramePr>
            <a:graphicFrameLocks noGrp="1"/>
          </p:cNvGraphicFramePr>
          <p:nvPr>
            <p:ph idx="1"/>
            <p:extLst>
              <p:ext uri="{D42A27DB-BD31-4B8C-83A1-F6EECF244321}">
                <p14:modId xmlns:p14="http://schemas.microsoft.com/office/powerpoint/2010/main" val="2494788655"/>
              </p:ext>
            </p:extLst>
          </p:nvPr>
        </p:nvGraphicFramePr>
        <p:xfrm>
          <a:off x="869673" y="1097183"/>
          <a:ext cx="7404653" cy="4038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Rectangle 3">
            <a:extLst>
              <a:ext uri="{FF2B5EF4-FFF2-40B4-BE49-F238E27FC236}">
                <a16:creationId xmlns:a16="http://schemas.microsoft.com/office/drawing/2014/main" id="{DD082F34-41DC-4CB8-96C7-1F64046604AB}"/>
              </a:ext>
            </a:extLst>
          </p:cNvPr>
          <p:cNvSpPr/>
          <p:nvPr/>
        </p:nvSpPr>
        <p:spPr>
          <a:xfrm>
            <a:off x="323528" y="5517232"/>
            <a:ext cx="8496944" cy="646331"/>
          </a:xfrm>
          <a:prstGeom prst="rect">
            <a:avLst/>
          </a:prstGeom>
        </p:spPr>
        <p:txBody>
          <a:bodyPr wrap="square">
            <a:spAutoFit/>
          </a:bodyPr>
          <a:lstStyle/>
          <a:p>
            <a:r>
              <a:rPr lang="pl-PL" dirty="0"/>
              <a:t>W sprawach między rodzicami a dziećmi właściwym sądem jest sąd rejonowy (art. 17 pkt 1 KPC)</a:t>
            </a:r>
          </a:p>
        </p:txBody>
      </p:sp>
    </p:spTree>
    <p:extLst>
      <p:ext uri="{BB962C8B-B14F-4D97-AF65-F5344CB8AC3E}">
        <p14:creationId xmlns:p14="http://schemas.microsoft.com/office/powerpoint/2010/main" val="19886769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188640"/>
            <a:ext cx="8229600" cy="274042"/>
          </a:xfrm>
        </p:spPr>
        <p:txBody>
          <a:bodyPr>
            <a:normAutofit fontScale="90000"/>
          </a:bodyPr>
          <a:lstStyle/>
          <a:p>
            <a:r>
              <a:rPr lang="pl-PL" sz="1600" dirty="0">
                <a:solidFill>
                  <a:schemeClr val="tx1"/>
                </a:solidFill>
              </a:rPr>
              <a:t>Legitymacja</a:t>
            </a:r>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518305949"/>
              </p:ext>
            </p:extLst>
          </p:nvPr>
        </p:nvGraphicFramePr>
        <p:xfrm>
          <a:off x="457200" y="476673"/>
          <a:ext cx="8229600" cy="1023573"/>
        </p:xfrm>
        <a:graphic>
          <a:graphicData uri="http://schemas.openxmlformats.org/drawingml/2006/table">
            <a:tbl>
              <a:tblPr firstRow="1" bandRow="1">
                <a:tableStyleId>{F5AB1C69-6EDB-4FF4-983F-18BD219EF322}</a:tableStyleId>
              </a:tblPr>
              <a:tblGrid>
                <a:gridCol w="2743200">
                  <a:extLst>
                    <a:ext uri="{9D8B030D-6E8A-4147-A177-3AD203B41FA5}">
                      <a16:colId xmlns:a16="http://schemas.microsoft.com/office/drawing/2014/main" val="20000"/>
                    </a:ext>
                  </a:extLst>
                </a:gridCol>
                <a:gridCol w="2743200">
                  <a:extLst>
                    <a:ext uri="{9D8B030D-6E8A-4147-A177-3AD203B41FA5}">
                      <a16:colId xmlns:a16="http://schemas.microsoft.com/office/drawing/2014/main" val="20001"/>
                    </a:ext>
                  </a:extLst>
                </a:gridCol>
                <a:gridCol w="2743200">
                  <a:extLst>
                    <a:ext uri="{9D8B030D-6E8A-4147-A177-3AD203B41FA5}">
                      <a16:colId xmlns:a16="http://schemas.microsoft.com/office/drawing/2014/main" val="20002"/>
                    </a:ext>
                  </a:extLst>
                </a:gridCol>
              </a:tblGrid>
              <a:tr h="136567">
                <a:tc rowSpan="4">
                  <a:txBody>
                    <a:bodyPr/>
                    <a:lstStyle/>
                    <a:p>
                      <a:r>
                        <a:rPr lang="pl-PL" sz="1400" dirty="0"/>
                        <a:t>Powództwo o ustalenie ojcostwa</a:t>
                      </a:r>
                    </a:p>
                  </a:txBody>
                  <a:tcPr/>
                </a:tc>
                <a:tc>
                  <a:txBody>
                    <a:bodyPr/>
                    <a:lstStyle/>
                    <a:p>
                      <a:r>
                        <a:rPr lang="pl-PL" sz="1050" dirty="0"/>
                        <a:t>Powód</a:t>
                      </a:r>
                    </a:p>
                  </a:txBody>
                  <a:tcPr/>
                </a:tc>
                <a:tc>
                  <a:txBody>
                    <a:bodyPr/>
                    <a:lstStyle/>
                    <a:p>
                      <a:r>
                        <a:rPr lang="pl-PL" sz="1050" dirty="0"/>
                        <a:t>Pozwany</a:t>
                      </a:r>
                    </a:p>
                  </a:txBody>
                  <a:tcPr/>
                </a:tc>
                <a:extLst>
                  <a:ext uri="{0D108BD9-81ED-4DB2-BD59-A6C34878D82A}">
                    <a16:rowId xmlns:a16="http://schemas.microsoft.com/office/drawing/2014/main" val="10000"/>
                  </a:ext>
                </a:extLst>
              </a:tr>
              <a:tr h="136567">
                <a:tc vMerge="1">
                  <a:txBody>
                    <a:bodyPr/>
                    <a:lstStyle/>
                    <a:p>
                      <a:endParaRPr lang="pl-PL" dirty="0"/>
                    </a:p>
                  </a:txBody>
                  <a:tcPr/>
                </a:tc>
                <a:tc>
                  <a:txBody>
                    <a:bodyPr/>
                    <a:lstStyle/>
                    <a:p>
                      <a:r>
                        <a:rPr lang="pl-PL" sz="800" dirty="0"/>
                        <a:t>Dziecko albo matka dziecka</a:t>
                      </a:r>
                    </a:p>
                  </a:txBody>
                  <a:tcPr/>
                </a:tc>
                <a:tc>
                  <a:txBody>
                    <a:bodyPr/>
                    <a:lstStyle/>
                    <a:p>
                      <a:r>
                        <a:rPr lang="pl-PL" sz="800" dirty="0"/>
                        <a:t>Domniemany ojciec/ kurator</a:t>
                      </a:r>
                    </a:p>
                  </a:txBody>
                  <a:tcPr/>
                </a:tc>
                <a:extLst>
                  <a:ext uri="{0D108BD9-81ED-4DB2-BD59-A6C34878D82A}">
                    <a16:rowId xmlns:a16="http://schemas.microsoft.com/office/drawing/2014/main" val="10001"/>
                  </a:ext>
                </a:extLst>
              </a:tr>
              <a:tr h="223473">
                <a:tc vMerge="1">
                  <a:txBody>
                    <a:bodyPr/>
                    <a:lstStyle/>
                    <a:p>
                      <a:endParaRPr lang="pl-PL"/>
                    </a:p>
                  </a:txBody>
                  <a:tcPr/>
                </a:tc>
                <a:tc>
                  <a:txBody>
                    <a:bodyPr/>
                    <a:lstStyle/>
                    <a:p>
                      <a:r>
                        <a:rPr lang="pl-PL" sz="800" dirty="0"/>
                        <a:t>Domniemany ojciec</a:t>
                      </a:r>
                      <a:r>
                        <a:rPr lang="pl-PL" sz="800" baseline="0" dirty="0"/>
                        <a:t> dziecka</a:t>
                      </a:r>
                      <a:endParaRPr lang="pl-PL" sz="800" dirty="0"/>
                    </a:p>
                  </a:txBody>
                  <a:tcPr/>
                </a:tc>
                <a:tc>
                  <a:txBody>
                    <a:bodyPr/>
                    <a:lstStyle/>
                    <a:p>
                      <a:r>
                        <a:rPr lang="pl-PL" sz="800" dirty="0"/>
                        <a:t>Dziecko i matka</a:t>
                      </a:r>
                    </a:p>
                    <a:p>
                      <a:r>
                        <a:rPr lang="pl-PL" sz="800" dirty="0"/>
                        <a:t>Dziecko, gdy nie żyje</a:t>
                      </a:r>
                      <a:r>
                        <a:rPr lang="pl-PL" sz="800" baseline="0" dirty="0"/>
                        <a:t> matka</a:t>
                      </a:r>
                      <a:endParaRPr lang="pl-PL" sz="800" dirty="0"/>
                    </a:p>
                  </a:txBody>
                  <a:tcPr/>
                </a:tc>
                <a:extLst>
                  <a:ext uri="{0D108BD9-81ED-4DB2-BD59-A6C34878D82A}">
                    <a16:rowId xmlns:a16="http://schemas.microsoft.com/office/drawing/2014/main" val="10002"/>
                  </a:ext>
                </a:extLst>
              </a:tr>
              <a:tr h="223473">
                <a:tc vMerge="1">
                  <a:txBody>
                    <a:bodyPr/>
                    <a:lstStyle/>
                    <a:p>
                      <a:endParaRPr lang="pl-PL" dirty="0"/>
                    </a:p>
                  </a:txBody>
                  <a:tcPr/>
                </a:tc>
                <a:tc>
                  <a:txBody>
                    <a:bodyPr/>
                    <a:lstStyle/>
                    <a:p>
                      <a:r>
                        <a:rPr lang="pl-PL" sz="800" dirty="0"/>
                        <a:t>Prokurator wytaczający</a:t>
                      </a:r>
                      <a:r>
                        <a:rPr lang="pl-PL" sz="800" baseline="0" dirty="0"/>
                        <a:t> powództwo na rzecz dziecka</a:t>
                      </a:r>
                      <a:endParaRPr lang="pl-PL" sz="800" dirty="0"/>
                    </a:p>
                  </a:txBody>
                  <a:tcPr/>
                </a:tc>
                <a:tc>
                  <a:txBody>
                    <a:bodyPr/>
                    <a:lstStyle/>
                    <a:p>
                      <a:r>
                        <a:rPr lang="pl-PL" sz="800" dirty="0"/>
                        <a:t>Domniemany</a:t>
                      </a:r>
                      <a:r>
                        <a:rPr lang="pl-PL" sz="800" baseline="0" dirty="0"/>
                        <a:t> ojciec dziecka/kurator</a:t>
                      </a:r>
                      <a:endParaRPr lang="pl-PL" sz="800" dirty="0"/>
                    </a:p>
                  </a:txBody>
                  <a:tcPr/>
                </a:tc>
                <a:extLst>
                  <a:ext uri="{0D108BD9-81ED-4DB2-BD59-A6C34878D82A}">
                    <a16:rowId xmlns:a16="http://schemas.microsoft.com/office/drawing/2014/main" val="10003"/>
                  </a:ext>
                </a:extLst>
              </a:tr>
            </a:tbl>
          </a:graphicData>
        </a:graphic>
      </p:graphicFrame>
      <p:graphicFrame>
        <p:nvGraphicFramePr>
          <p:cNvPr id="5" name="Symbol zastępczy zawartości 3"/>
          <p:cNvGraphicFramePr>
            <a:graphicFrameLocks/>
          </p:cNvGraphicFramePr>
          <p:nvPr>
            <p:extLst>
              <p:ext uri="{D42A27DB-BD31-4B8C-83A1-F6EECF244321}">
                <p14:modId xmlns:p14="http://schemas.microsoft.com/office/powerpoint/2010/main" val="47283775"/>
              </p:ext>
            </p:extLst>
          </p:nvPr>
        </p:nvGraphicFramePr>
        <p:xfrm>
          <a:off x="467544" y="1628800"/>
          <a:ext cx="8229600" cy="1744882"/>
        </p:xfrm>
        <a:graphic>
          <a:graphicData uri="http://schemas.openxmlformats.org/drawingml/2006/table">
            <a:tbl>
              <a:tblPr firstRow="1" bandRow="1">
                <a:tableStyleId>{00A15C55-8517-42AA-B614-E9B94910E393}</a:tableStyleId>
              </a:tblPr>
              <a:tblGrid>
                <a:gridCol w="2743200">
                  <a:extLst>
                    <a:ext uri="{9D8B030D-6E8A-4147-A177-3AD203B41FA5}">
                      <a16:colId xmlns:a16="http://schemas.microsoft.com/office/drawing/2014/main" val="20000"/>
                    </a:ext>
                  </a:extLst>
                </a:gridCol>
                <a:gridCol w="2743200">
                  <a:extLst>
                    <a:ext uri="{9D8B030D-6E8A-4147-A177-3AD203B41FA5}">
                      <a16:colId xmlns:a16="http://schemas.microsoft.com/office/drawing/2014/main" val="20001"/>
                    </a:ext>
                  </a:extLst>
                </a:gridCol>
                <a:gridCol w="2743200">
                  <a:extLst>
                    <a:ext uri="{9D8B030D-6E8A-4147-A177-3AD203B41FA5}">
                      <a16:colId xmlns:a16="http://schemas.microsoft.com/office/drawing/2014/main" val="20002"/>
                    </a:ext>
                  </a:extLst>
                </a:gridCol>
              </a:tblGrid>
              <a:tr h="149861">
                <a:tc rowSpan="5">
                  <a:txBody>
                    <a:bodyPr/>
                    <a:lstStyle/>
                    <a:p>
                      <a:r>
                        <a:rPr lang="pl-PL" sz="1400" dirty="0"/>
                        <a:t>Powództwo o zaprzeczenie ojcostwa</a:t>
                      </a:r>
                    </a:p>
                  </a:txBody>
                  <a:tcPr/>
                </a:tc>
                <a:tc>
                  <a:txBody>
                    <a:bodyPr/>
                    <a:lstStyle/>
                    <a:p>
                      <a:r>
                        <a:rPr lang="pl-PL" sz="800" dirty="0"/>
                        <a:t>Powód</a:t>
                      </a:r>
                    </a:p>
                  </a:txBody>
                  <a:tcPr/>
                </a:tc>
                <a:tc>
                  <a:txBody>
                    <a:bodyPr/>
                    <a:lstStyle/>
                    <a:p>
                      <a:r>
                        <a:rPr lang="pl-PL" sz="800" dirty="0"/>
                        <a:t>Pozwany</a:t>
                      </a:r>
                    </a:p>
                  </a:txBody>
                  <a:tcPr/>
                </a:tc>
                <a:extLst>
                  <a:ext uri="{0D108BD9-81ED-4DB2-BD59-A6C34878D82A}">
                    <a16:rowId xmlns:a16="http://schemas.microsoft.com/office/drawing/2014/main" val="10000"/>
                  </a:ext>
                </a:extLst>
              </a:tr>
              <a:tr h="258665">
                <a:tc vMerge="1">
                  <a:txBody>
                    <a:bodyPr/>
                    <a:lstStyle/>
                    <a:p>
                      <a:endParaRPr lang="pl-PL" dirty="0"/>
                    </a:p>
                  </a:txBody>
                  <a:tcPr/>
                </a:tc>
                <a:tc>
                  <a:txBody>
                    <a:bodyPr/>
                    <a:lstStyle/>
                    <a:p>
                      <a:r>
                        <a:rPr lang="pl-PL" sz="800" dirty="0"/>
                        <a:t>matka dziecka</a:t>
                      </a:r>
                    </a:p>
                  </a:txBody>
                  <a:tcPr/>
                </a:tc>
                <a:tc>
                  <a:txBody>
                    <a:bodyPr/>
                    <a:lstStyle/>
                    <a:p>
                      <a:r>
                        <a:rPr lang="pl-PL" sz="800" dirty="0"/>
                        <a:t>Mąż matki i dziecko</a:t>
                      </a:r>
                    </a:p>
                    <a:p>
                      <a:pPr marL="0" marR="0" indent="0" algn="l" defTabSz="914400" rtl="0" eaLnBrk="1" fontAlgn="auto" latinLnBrk="0" hangingPunct="1">
                        <a:lnSpc>
                          <a:spcPct val="100000"/>
                        </a:lnSpc>
                        <a:spcBef>
                          <a:spcPts val="0"/>
                        </a:spcBef>
                        <a:spcAft>
                          <a:spcPts val="0"/>
                        </a:spcAft>
                        <a:buClrTx/>
                        <a:buSzTx/>
                        <a:buFontTx/>
                        <a:buNone/>
                        <a:tabLst/>
                        <a:defRPr/>
                      </a:pPr>
                      <a:r>
                        <a:rPr lang="pl-PL" sz="800" dirty="0"/>
                        <a:t>Dziecko, gdy nie żyje</a:t>
                      </a:r>
                      <a:r>
                        <a:rPr lang="pl-PL" sz="800" baseline="0" dirty="0"/>
                        <a:t> mąż</a:t>
                      </a:r>
                      <a:endParaRPr lang="pl-PL" sz="800" dirty="0"/>
                    </a:p>
                    <a:p>
                      <a:endParaRPr lang="pl-PL" sz="800" dirty="0"/>
                    </a:p>
                  </a:txBody>
                  <a:tcPr/>
                </a:tc>
                <a:extLst>
                  <a:ext uri="{0D108BD9-81ED-4DB2-BD59-A6C34878D82A}">
                    <a16:rowId xmlns:a16="http://schemas.microsoft.com/office/drawing/2014/main" val="10001"/>
                  </a:ext>
                </a:extLst>
              </a:tr>
              <a:tr h="258665">
                <a:tc vMerge="1">
                  <a:txBody>
                    <a:bodyPr/>
                    <a:lstStyle/>
                    <a:p>
                      <a:endParaRPr lang="pl-PL"/>
                    </a:p>
                  </a:txBody>
                  <a:tcPr/>
                </a:tc>
                <a:tc>
                  <a:txBody>
                    <a:bodyPr/>
                    <a:lstStyle/>
                    <a:p>
                      <a:r>
                        <a:rPr lang="pl-PL" sz="800" dirty="0"/>
                        <a:t>Mąż matki</a:t>
                      </a:r>
                    </a:p>
                  </a:txBody>
                  <a:tcPr/>
                </a:tc>
                <a:tc>
                  <a:txBody>
                    <a:bodyPr/>
                    <a:lstStyle/>
                    <a:p>
                      <a:r>
                        <a:rPr lang="pl-PL" sz="800" dirty="0"/>
                        <a:t>Dziecko i matka</a:t>
                      </a:r>
                    </a:p>
                    <a:p>
                      <a:r>
                        <a:rPr lang="pl-PL" sz="800" dirty="0"/>
                        <a:t>Dziecko, gdy nie żyje</a:t>
                      </a:r>
                      <a:r>
                        <a:rPr lang="pl-PL" sz="800" baseline="0" dirty="0"/>
                        <a:t> matka</a:t>
                      </a:r>
                      <a:endParaRPr lang="pl-PL" sz="800" dirty="0"/>
                    </a:p>
                  </a:txBody>
                  <a:tcPr/>
                </a:tc>
                <a:extLst>
                  <a:ext uri="{0D108BD9-81ED-4DB2-BD59-A6C34878D82A}">
                    <a16:rowId xmlns:a16="http://schemas.microsoft.com/office/drawing/2014/main" val="10002"/>
                  </a:ext>
                </a:extLst>
              </a:tr>
              <a:tr h="369521">
                <a:tc vMerge="1">
                  <a:txBody>
                    <a:bodyPr/>
                    <a:lstStyle/>
                    <a:p>
                      <a:endParaRPr lang="pl-PL" dirty="0"/>
                    </a:p>
                  </a:txBody>
                  <a:tcPr/>
                </a:tc>
                <a:tc>
                  <a:txBody>
                    <a:bodyPr/>
                    <a:lstStyle/>
                    <a:p>
                      <a:r>
                        <a:rPr lang="pl-PL" sz="800" dirty="0"/>
                        <a:t>Pełnoletnie dziecko</a:t>
                      </a:r>
                    </a:p>
                  </a:txBody>
                  <a:tcPr/>
                </a:tc>
                <a:tc>
                  <a:txBody>
                    <a:bodyPr/>
                    <a:lstStyle/>
                    <a:p>
                      <a:r>
                        <a:rPr lang="pl-PL" sz="800" dirty="0"/>
                        <a:t>Mąż matki i matka</a:t>
                      </a:r>
                    </a:p>
                    <a:p>
                      <a:r>
                        <a:rPr lang="pl-PL" sz="800" dirty="0"/>
                        <a:t>Mąż, gdy matka nie żyje</a:t>
                      </a:r>
                    </a:p>
                  </a:txBody>
                  <a:tcPr/>
                </a:tc>
                <a:extLst>
                  <a:ext uri="{0D108BD9-81ED-4DB2-BD59-A6C34878D82A}">
                    <a16:rowId xmlns:a16="http://schemas.microsoft.com/office/drawing/2014/main" val="10003"/>
                  </a:ext>
                </a:extLst>
              </a:tr>
              <a:tr h="369521">
                <a:tc vMerge="1">
                  <a:txBody>
                    <a:bodyPr/>
                    <a:lstStyle/>
                    <a:p>
                      <a:endParaRPr lang="pl-PL" sz="1200" dirty="0"/>
                    </a:p>
                  </a:txBody>
                  <a:tcPr/>
                </a:tc>
                <a:tc>
                  <a:txBody>
                    <a:bodyPr/>
                    <a:lstStyle/>
                    <a:p>
                      <a:r>
                        <a:rPr lang="pl-PL" sz="800" dirty="0"/>
                        <a:t>prokurator</a:t>
                      </a:r>
                    </a:p>
                  </a:txBody>
                  <a:tcPr/>
                </a:tc>
                <a:tc>
                  <a:txBody>
                    <a:bodyPr/>
                    <a:lstStyle/>
                    <a:p>
                      <a:r>
                        <a:rPr lang="pl-PL" sz="800" dirty="0"/>
                        <a:t>Mąż matki dziecka/kurator,</a:t>
                      </a:r>
                      <a:r>
                        <a:rPr lang="pl-PL" sz="800" baseline="0" dirty="0"/>
                        <a:t> gdy ten nie żyje i dziecko i matka (jeśli żyje)</a:t>
                      </a:r>
                      <a:endParaRPr lang="pl-PL" sz="800" dirty="0"/>
                    </a:p>
                  </a:txBody>
                  <a:tcPr/>
                </a:tc>
                <a:extLst>
                  <a:ext uri="{0D108BD9-81ED-4DB2-BD59-A6C34878D82A}">
                    <a16:rowId xmlns:a16="http://schemas.microsoft.com/office/drawing/2014/main" val="10004"/>
                  </a:ext>
                </a:extLst>
              </a:tr>
            </a:tbl>
          </a:graphicData>
        </a:graphic>
      </p:graphicFrame>
      <p:graphicFrame>
        <p:nvGraphicFramePr>
          <p:cNvPr id="6" name="Symbol zastępczy zawartości 3"/>
          <p:cNvGraphicFramePr>
            <a:graphicFrameLocks/>
          </p:cNvGraphicFramePr>
          <p:nvPr>
            <p:extLst>
              <p:ext uri="{D42A27DB-BD31-4B8C-83A1-F6EECF244321}">
                <p14:modId xmlns:p14="http://schemas.microsoft.com/office/powerpoint/2010/main" val="1456585083"/>
              </p:ext>
            </p:extLst>
          </p:nvPr>
        </p:nvGraphicFramePr>
        <p:xfrm>
          <a:off x="467544" y="3501008"/>
          <a:ext cx="8229600" cy="1100211"/>
        </p:xfrm>
        <a:graphic>
          <a:graphicData uri="http://schemas.openxmlformats.org/drawingml/2006/table">
            <a:tbl>
              <a:tblPr firstRow="1" bandRow="1">
                <a:tableStyleId>{21E4AEA4-8DFA-4A89-87EB-49C32662AFE0}</a:tableStyleId>
              </a:tblPr>
              <a:tblGrid>
                <a:gridCol w="2743200">
                  <a:extLst>
                    <a:ext uri="{9D8B030D-6E8A-4147-A177-3AD203B41FA5}">
                      <a16:colId xmlns:a16="http://schemas.microsoft.com/office/drawing/2014/main" val="20000"/>
                    </a:ext>
                  </a:extLst>
                </a:gridCol>
                <a:gridCol w="2743200">
                  <a:extLst>
                    <a:ext uri="{9D8B030D-6E8A-4147-A177-3AD203B41FA5}">
                      <a16:colId xmlns:a16="http://schemas.microsoft.com/office/drawing/2014/main" val="20001"/>
                    </a:ext>
                  </a:extLst>
                </a:gridCol>
                <a:gridCol w="2743200">
                  <a:extLst>
                    <a:ext uri="{9D8B030D-6E8A-4147-A177-3AD203B41FA5}">
                      <a16:colId xmlns:a16="http://schemas.microsoft.com/office/drawing/2014/main" val="20002"/>
                    </a:ext>
                  </a:extLst>
                </a:gridCol>
              </a:tblGrid>
              <a:tr h="149861">
                <a:tc rowSpan="4">
                  <a:txBody>
                    <a:bodyPr/>
                    <a:lstStyle/>
                    <a:p>
                      <a:r>
                        <a:rPr lang="pl-PL" sz="1400" dirty="0"/>
                        <a:t>Powództwo o ustalenie macierzyństwa</a:t>
                      </a:r>
                    </a:p>
                  </a:txBody>
                  <a:tcPr/>
                </a:tc>
                <a:tc>
                  <a:txBody>
                    <a:bodyPr/>
                    <a:lstStyle/>
                    <a:p>
                      <a:r>
                        <a:rPr lang="pl-PL" sz="800" dirty="0"/>
                        <a:t>Powód</a:t>
                      </a:r>
                    </a:p>
                  </a:txBody>
                  <a:tcPr/>
                </a:tc>
                <a:tc>
                  <a:txBody>
                    <a:bodyPr/>
                    <a:lstStyle/>
                    <a:p>
                      <a:r>
                        <a:rPr lang="pl-PL" sz="800" dirty="0"/>
                        <a:t>Pozwany</a:t>
                      </a:r>
                    </a:p>
                  </a:txBody>
                  <a:tcPr/>
                </a:tc>
                <a:extLst>
                  <a:ext uri="{0D108BD9-81ED-4DB2-BD59-A6C34878D82A}">
                    <a16:rowId xmlns:a16="http://schemas.microsoft.com/office/drawing/2014/main" val="10000"/>
                  </a:ext>
                </a:extLst>
              </a:tr>
              <a:tr h="258665">
                <a:tc vMerge="1">
                  <a:txBody>
                    <a:bodyPr/>
                    <a:lstStyle/>
                    <a:p>
                      <a:endParaRPr lang="pl-PL" dirty="0"/>
                    </a:p>
                  </a:txBody>
                  <a:tcPr/>
                </a:tc>
                <a:tc>
                  <a:txBody>
                    <a:bodyPr/>
                    <a:lstStyle/>
                    <a:p>
                      <a:r>
                        <a:rPr lang="pl-PL" sz="800" dirty="0"/>
                        <a:t>Dziecko</a:t>
                      </a:r>
                    </a:p>
                  </a:txBody>
                  <a:tcPr/>
                </a:tc>
                <a:tc>
                  <a:txBody>
                    <a:bodyPr/>
                    <a:lstStyle/>
                    <a:p>
                      <a:r>
                        <a:rPr lang="pl-PL" sz="800" dirty="0"/>
                        <a:t>Matka/ kurator</a:t>
                      </a:r>
                    </a:p>
                  </a:txBody>
                  <a:tcPr/>
                </a:tc>
                <a:extLst>
                  <a:ext uri="{0D108BD9-81ED-4DB2-BD59-A6C34878D82A}">
                    <a16:rowId xmlns:a16="http://schemas.microsoft.com/office/drawing/2014/main" val="10001"/>
                  </a:ext>
                </a:extLst>
              </a:tr>
              <a:tr h="258665">
                <a:tc vMerge="1">
                  <a:txBody>
                    <a:bodyPr/>
                    <a:lstStyle/>
                    <a:p>
                      <a:endParaRPr lang="pl-PL"/>
                    </a:p>
                  </a:txBody>
                  <a:tcPr/>
                </a:tc>
                <a:tc>
                  <a:txBody>
                    <a:bodyPr/>
                    <a:lstStyle/>
                    <a:p>
                      <a:r>
                        <a:rPr lang="pl-PL" sz="800" dirty="0"/>
                        <a:t>matka</a:t>
                      </a:r>
                    </a:p>
                  </a:txBody>
                  <a:tcPr/>
                </a:tc>
                <a:tc>
                  <a:txBody>
                    <a:bodyPr/>
                    <a:lstStyle/>
                    <a:p>
                      <a:r>
                        <a:rPr lang="pl-PL" sz="800" dirty="0"/>
                        <a:t>Dziecko</a:t>
                      </a:r>
                    </a:p>
                  </a:txBody>
                  <a:tcPr/>
                </a:tc>
                <a:extLst>
                  <a:ext uri="{0D108BD9-81ED-4DB2-BD59-A6C34878D82A}">
                    <a16:rowId xmlns:a16="http://schemas.microsoft.com/office/drawing/2014/main" val="10002"/>
                  </a:ext>
                </a:extLst>
              </a:tr>
              <a:tr h="369521">
                <a:tc vMerge="1">
                  <a:txBody>
                    <a:bodyPr/>
                    <a:lstStyle/>
                    <a:p>
                      <a:endParaRPr lang="pl-PL" dirty="0"/>
                    </a:p>
                  </a:txBody>
                  <a:tcPr/>
                </a:tc>
                <a:tc>
                  <a:txBody>
                    <a:bodyPr/>
                    <a:lstStyle/>
                    <a:p>
                      <a:r>
                        <a:rPr lang="pl-PL" sz="800" dirty="0"/>
                        <a:t>Prokurator wytaczający</a:t>
                      </a:r>
                      <a:r>
                        <a:rPr lang="pl-PL" sz="800" baseline="0" dirty="0"/>
                        <a:t> powództwo na rzecz dziecka</a:t>
                      </a:r>
                      <a:endParaRPr lang="pl-PL" sz="800" dirty="0"/>
                    </a:p>
                  </a:txBody>
                  <a:tcPr/>
                </a:tc>
                <a:tc>
                  <a:txBody>
                    <a:bodyPr/>
                    <a:lstStyle/>
                    <a:p>
                      <a:r>
                        <a:rPr lang="pl-PL" sz="800" dirty="0"/>
                        <a:t>matka</a:t>
                      </a:r>
                      <a:r>
                        <a:rPr lang="pl-PL" sz="800" baseline="0" dirty="0"/>
                        <a:t>/kurator</a:t>
                      </a:r>
                      <a:endParaRPr lang="pl-PL" sz="800" dirty="0"/>
                    </a:p>
                  </a:txBody>
                  <a:tcPr/>
                </a:tc>
                <a:extLst>
                  <a:ext uri="{0D108BD9-81ED-4DB2-BD59-A6C34878D82A}">
                    <a16:rowId xmlns:a16="http://schemas.microsoft.com/office/drawing/2014/main" val="10003"/>
                  </a:ext>
                </a:extLst>
              </a:tr>
            </a:tbl>
          </a:graphicData>
        </a:graphic>
      </p:graphicFrame>
      <p:graphicFrame>
        <p:nvGraphicFramePr>
          <p:cNvPr id="7" name="Symbol zastępczy zawartości 3"/>
          <p:cNvGraphicFramePr>
            <a:graphicFrameLocks/>
          </p:cNvGraphicFramePr>
          <p:nvPr>
            <p:extLst>
              <p:ext uri="{D42A27DB-BD31-4B8C-83A1-F6EECF244321}">
                <p14:modId xmlns:p14="http://schemas.microsoft.com/office/powerpoint/2010/main" val="2306945296"/>
              </p:ext>
            </p:extLst>
          </p:nvPr>
        </p:nvGraphicFramePr>
        <p:xfrm>
          <a:off x="467544" y="4653137"/>
          <a:ext cx="8229600" cy="2008486"/>
        </p:xfrm>
        <a:graphic>
          <a:graphicData uri="http://schemas.openxmlformats.org/drawingml/2006/table">
            <a:tbl>
              <a:tblPr firstRow="1" bandRow="1">
                <a:tableStyleId>{93296810-A885-4BE3-A3E7-6D5BEEA58F35}</a:tableStyleId>
              </a:tblPr>
              <a:tblGrid>
                <a:gridCol w="2743200">
                  <a:extLst>
                    <a:ext uri="{9D8B030D-6E8A-4147-A177-3AD203B41FA5}">
                      <a16:colId xmlns:a16="http://schemas.microsoft.com/office/drawing/2014/main" val="20000"/>
                    </a:ext>
                  </a:extLst>
                </a:gridCol>
                <a:gridCol w="2743200">
                  <a:extLst>
                    <a:ext uri="{9D8B030D-6E8A-4147-A177-3AD203B41FA5}">
                      <a16:colId xmlns:a16="http://schemas.microsoft.com/office/drawing/2014/main" val="20001"/>
                    </a:ext>
                  </a:extLst>
                </a:gridCol>
                <a:gridCol w="2743200">
                  <a:extLst>
                    <a:ext uri="{9D8B030D-6E8A-4147-A177-3AD203B41FA5}">
                      <a16:colId xmlns:a16="http://schemas.microsoft.com/office/drawing/2014/main" val="20002"/>
                    </a:ext>
                  </a:extLst>
                </a:gridCol>
              </a:tblGrid>
              <a:tr h="201082">
                <a:tc rowSpan="5">
                  <a:txBody>
                    <a:bodyPr/>
                    <a:lstStyle/>
                    <a:p>
                      <a:r>
                        <a:rPr lang="pl-PL" sz="1600" dirty="0"/>
                        <a:t>Powództwo o zaprzeczenie  macierzyństwa</a:t>
                      </a:r>
                    </a:p>
                  </a:txBody>
                  <a:tcPr/>
                </a:tc>
                <a:tc>
                  <a:txBody>
                    <a:bodyPr/>
                    <a:lstStyle/>
                    <a:p>
                      <a:r>
                        <a:rPr lang="pl-PL" sz="800" dirty="0"/>
                        <a:t>Powód</a:t>
                      </a:r>
                    </a:p>
                  </a:txBody>
                  <a:tcPr/>
                </a:tc>
                <a:tc>
                  <a:txBody>
                    <a:bodyPr/>
                    <a:lstStyle/>
                    <a:p>
                      <a:r>
                        <a:rPr lang="pl-PL" sz="800" dirty="0"/>
                        <a:t>Pozwany</a:t>
                      </a:r>
                    </a:p>
                  </a:txBody>
                  <a:tcPr/>
                </a:tc>
                <a:extLst>
                  <a:ext uri="{0D108BD9-81ED-4DB2-BD59-A6C34878D82A}">
                    <a16:rowId xmlns:a16="http://schemas.microsoft.com/office/drawing/2014/main" val="10000"/>
                  </a:ext>
                </a:extLst>
              </a:tr>
              <a:tr h="315986">
                <a:tc vMerge="1">
                  <a:txBody>
                    <a:bodyPr/>
                    <a:lstStyle/>
                    <a:p>
                      <a:endParaRPr lang="pl-PL" dirty="0"/>
                    </a:p>
                  </a:txBody>
                  <a:tcPr/>
                </a:tc>
                <a:tc>
                  <a:txBody>
                    <a:bodyPr/>
                    <a:lstStyle/>
                    <a:p>
                      <a:r>
                        <a:rPr lang="pl-PL" sz="800" dirty="0"/>
                        <a:t>dziecko</a:t>
                      </a:r>
                    </a:p>
                  </a:txBody>
                  <a:tcPr/>
                </a:tc>
                <a:tc>
                  <a:txBody>
                    <a:bodyPr/>
                    <a:lstStyle/>
                    <a:p>
                      <a:r>
                        <a:rPr lang="pl-PL" sz="800" dirty="0"/>
                        <a:t>Kobieta wpisana w akcie urodzenia jako matka/kurator</a:t>
                      </a:r>
                    </a:p>
                    <a:p>
                      <a:endParaRPr lang="pl-PL" sz="800" dirty="0"/>
                    </a:p>
                  </a:txBody>
                  <a:tcPr/>
                </a:tc>
                <a:extLst>
                  <a:ext uri="{0D108BD9-81ED-4DB2-BD59-A6C34878D82A}">
                    <a16:rowId xmlns:a16="http://schemas.microsoft.com/office/drawing/2014/main" val="10001"/>
                  </a:ext>
                </a:extLst>
              </a:tr>
              <a:tr h="430890">
                <a:tc vMerge="1">
                  <a:txBody>
                    <a:bodyPr/>
                    <a:lstStyle/>
                    <a:p>
                      <a:endParaRPr lang="pl-PL"/>
                    </a:p>
                  </a:txBody>
                  <a:tcPr/>
                </a:tc>
                <a:tc>
                  <a:txBody>
                    <a:bodyPr/>
                    <a:lstStyle/>
                    <a:p>
                      <a:r>
                        <a:rPr lang="pl-PL" sz="800" dirty="0"/>
                        <a:t>matka</a:t>
                      </a:r>
                    </a:p>
                  </a:txBody>
                  <a:tcPr/>
                </a:tc>
                <a:tc>
                  <a:txBody>
                    <a:bodyPr/>
                    <a:lstStyle/>
                    <a:p>
                      <a:r>
                        <a:rPr lang="pl-PL" sz="800" dirty="0"/>
                        <a:t>Kobieta wpisana w akcie urodzenia jako matka/kurator i dziecko</a:t>
                      </a:r>
                    </a:p>
                    <a:p>
                      <a:pPr marL="0" marR="0" indent="0" algn="l" defTabSz="914400" rtl="0" eaLnBrk="1" fontAlgn="auto" latinLnBrk="0" hangingPunct="1">
                        <a:lnSpc>
                          <a:spcPct val="100000"/>
                        </a:lnSpc>
                        <a:spcBef>
                          <a:spcPts val="0"/>
                        </a:spcBef>
                        <a:spcAft>
                          <a:spcPts val="0"/>
                        </a:spcAft>
                        <a:buClrTx/>
                        <a:buSzTx/>
                        <a:buFontTx/>
                        <a:buNone/>
                        <a:tabLst/>
                        <a:defRPr/>
                      </a:pPr>
                      <a:r>
                        <a:rPr lang="pl-PL" sz="800" dirty="0"/>
                        <a:t>Dziecko, gdy nie żyje</a:t>
                      </a:r>
                      <a:r>
                        <a:rPr lang="pl-PL" sz="800" baseline="0" dirty="0"/>
                        <a:t> kobieta</a:t>
                      </a:r>
                      <a:endParaRPr lang="pl-PL" sz="800" dirty="0"/>
                    </a:p>
                  </a:txBody>
                  <a:tcPr/>
                </a:tc>
                <a:extLst>
                  <a:ext uri="{0D108BD9-81ED-4DB2-BD59-A6C34878D82A}">
                    <a16:rowId xmlns:a16="http://schemas.microsoft.com/office/drawing/2014/main" val="10002"/>
                  </a:ext>
                </a:extLst>
              </a:tr>
              <a:tr h="332086">
                <a:tc vMerge="1">
                  <a:txBody>
                    <a:bodyPr/>
                    <a:lstStyle/>
                    <a:p>
                      <a:endParaRPr lang="pl-PL" dirty="0"/>
                    </a:p>
                  </a:txBody>
                  <a:tcPr/>
                </a:tc>
                <a:tc>
                  <a:txBody>
                    <a:bodyPr/>
                    <a:lstStyle/>
                    <a:p>
                      <a:r>
                        <a:rPr lang="pl-PL" sz="800" dirty="0"/>
                        <a:t>Kobieta wpisana w akcie urodzenia jako matka</a:t>
                      </a:r>
                    </a:p>
                  </a:txBody>
                  <a:tcPr/>
                </a:tc>
                <a:tc>
                  <a:txBody>
                    <a:bodyPr/>
                    <a:lstStyle/>
                    <a:p>
                      <a:r>
                        <a:rPr lang="pl-PL" sz="800" dirty="0"/>
                        <a:t>Dziecko i kobieta…</a:t>
                      </a:r>
                    </a:p>
                  </a:txBody>
                  <a:tcPr/>
                </a:tc>
                <a:extLst>
                  <a:ext uri="{0D108BD9-81ED-4DB2-BD59-A6C34878D82A}">
                    <a16:rowId xmlns:a16="http://schemas.microsoft.com/office/drawing/2014/main" val="10003"/>
                  </a:ext>
                </a:extLst>
              </a:tr>
              <a:tr h="332086">
                <a:tc vMerge="1">
                  <a:txBody>
                    <a:bodyPr/>
                    <a:lstStyle/>
                    <a:p>
                      <a:endParaRPr lang="pl-PL" sz="1200" dirty="0"/>
                    </a:p>
                  </a:txBody>
                  <a:tcPr/>
                </a:tc>
                <a:tc>
                  <a:txBody>
                    <a:bodyPr/>
                    <a:lstStyle/>
                    <a:p>
                      <a:r>
                        <a:rPr lang="pl-PL" sz="800" dirty="0"/>
                        <a:t>Mężczyzna, którego ojcostwo zostało ustalone z uwzględnieniem macierzyństwa</a:t>
                      </a:r>
                      <a:r>
                        <a:rPr lang="pl-PL" sz="800" baseline="0" dirty="0"/>
                        <a:t> kobiety…</a:t>
                      </a:r>
                      <a:endParaRPr lang="pl-PL" sz="800" dirty="0"/>
                    </a:p>
                  </a:txBody>
                  <a:tcPr/>
                </a:tc>
                <a:tc>
                  <a:txBody>
                    <a:bodyPr/>
                    <a:lstStyle/>
                    <a:p>
                      <a:r>
                        <a:rPr lang="pl-PL" sz="800" dirty="0"/>
                        <a:t>Mąż matki dziecka/kurator,</a:t>
                      </a:r>
                      <a:r>
                        <a:rPr lang="pl-PL" sz="800" baseline="0" dirty="0"/>
                        <a:t> gdy ten nie żyje i dziecko i matka (jeśli żyje)</a:t>
                      </a:r>
                      <a:endParaRPr lang="pl-PL" sz="800" dirty="0"/>
                    </a:p>
                  </a:txBody>
                  <a:tcPr/>
                </a:tc>
                <a:extLst>
                  <a:ext uri="{0D108BD9-81ED-4DB2-BD59-A6C34878D82A}">
                    <a16:rowId xmlns:a16="http://schemas.microsoft.com/office/drawing/2014/main" val="10004"/>
                  </a:ext>
                </a:extLst>
              </a:tr>
              <a:tr h="332086">
                <a:tc>
                  <a:txBody>
                    <a:bodyPr/>
                    <a:lstStyle/>
                    <a:p>
                      <a:endParaRPr lang="pl-PL" sz="800" dirty="0"/>
                    </a:p>
                  </a:txBody>
                  <a:tcPr/>
                </a:tc>
                <a:tc>
                  <a:txBody>
                    <a:bodyPr/>
                    <a:lstStyle/>
                    <a:p>
                      <a:r>
                        <a:rPr lang="pl-PL" sz="800"/>
                        <a:t>prokurator</a:t>
                      </a:r>
                      <a:endParaRPr lang="pl-PL" sz="800" dirty="0"/>
                    </a:p>
                  </a:txBody>
                  <a:tcPr/>
                </a:tc>
                <a:tc>
                  <a:txBody>
                    <a:bodyPr/>
                    <a:lstStyle/>
                    <a:p>
                      <a:r>
                        <a:rPr lang="pl-PL" sz="800" dirty="0"/>
                        <a:t>Kobieta wpisana w akcie urodzenia jako matka i mężczyzna …./kurator i dziecko</a:t>
                      </a: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741341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ymbol zastępczy zawartości 3"/>
          <p:cNvGraphicFramePr>
            <a:graphicFrameLocks noGrp="1"/>
          </p:cNvGraphicFramePr>
          <p:nvPr>
            <p:ph idx="1"/>
            <p:extLst>
              <p:ext uri="{D42A27DB-BD31-4B8C-83A1-F6EECF244321}">
                <p14:modId xmlns:p14="http://schemas.microsoft.com/office/powerpoint/2010/main" val="2213876201"/>
              </p:ext>
            </p:extLst>
          </p:nvPr>
        </p:nvGraphicFramePr>
        <p:xfrm>
          <a:off x="395536" y="188640"/>
          <a:ext cx="8229600" cy="2491740"/>
        </p:xfrm>
        <a:graphic>
          <a:graphicData uri="http://schemas.openxmlformats.org/drawingml/2006/table">
            <a:tbl>
              <a:tblPr firstRow="1" bandRow="1">
                <a:tableStyleId>{F5AB1C69-6EDB-4FF4-983F-18BD219EF322}</a:tableStyleId>
              </a:tblPr>
              <a:tblGrid>
                <a:gridCol w="2743200">
                  <a:extLst>
                    <a:ext uri="{9D8B030D-6E8A-4147-A177-3AD203B41FA5}">
                      <a16:colId xmlns:a16="http://schemas.microsoft.com/office/drawing/2014/main" val="20000"/>
                    </a:ext>
                  </a:extLst>
                </a:gridCol>
                <a:gridCol w="2743200">
                  <a:extLst>
                    <a:ext uri="{9D8B030D-6E8A-4147-A177-3AD203B41FA5}">
                      <a16:colId xmlns:a16="http://schemas.microsoft.com/office/drawing/2014/main" val="20001"/>
                    </a:ext>
                  </a:extLst>
                </a:gridCol>
                <a:gridCol w="2743200">
                  <a:extLst>
                    <a:ext uri="{9D8B030D-6E8A-4147-A177-3AD203B41FA5}">
                      <a16:colId xmlns:a16="http://schemas.microsoft.com/office/drawing/2014/main" val="20002"/>
                    </a:ext>
                  </a:extLst>
                </a:gridCol>
              </a:tblGrid>
              <a:tr h="126216">
                <a:tc rowSpan="5">
                  <a:txBody>
                    <a:bodyPr/>
                    <a:lstStyle/>
                    <a:p>
                      <a:r>
                        <a:rPr lang="pl-PL" sz="1200" dirty="0"/>
                        <a:t>Powództwo o ustalenie</a:t>
                      </a:r>
                      <a:r>
                        <a:rPr lang="pl-PL" sz="1200" baseline="0" dirty="0"/>
                        <a:t> bezskuteczności uznania</a:t>
                      </a:r>
                      <a:endParaRPr lang="pl-PL" sz="1200" dirty="0"/>
                    </a:p>
                  </a:txBody>
                  <a:tcPr/>
                </a:tc>
                <a:tc>
                  <a:txBody>
                    <a:bodyPr/>
                    <a:lstStyle/>
                    <a:p>
                      <a:r>
                        <a:rPr lang="pl-PL" dirty="0"/>
                        <a:t>powód</a:t>
                      </a:r>
                    </a:p>
                  </a:txBody>
                  <a:tcPr/>
                </a:tc>
                <a:tc>
                  <a:txBody>
                    <a:bodyPr/>
                    <a:lstStyle/>
                    <a:p>
                      <a:r>
                        <a:rPr lang="pl-PL" dirty="0"/>
                        <a:t>pozwany</a:t>
                      </a:r>
                    </a:p>
                  </a:txBody>
                  <a:tcPr/>
                </a:tc>
                <a:extLst>
                  <a:ext uri="{0D108BD9-81ED-4DB2-BD59-A6C34878D82A}">
                    <a16:rowId xmlns:a16="http://schemas.microsoft.com/office/drawing/2014/main" val="10000"/>
                  </a:ext>
                </a:extLst>
              </a:tr>
              <a:tr h="370840">
                <a:tc vMerge="1">
                  <a:txBody>
                    <a:bodyPr/>
                    <a:lstStyle/>
                    <a:p>
                      <a:endParaRPr lang="pl-PL"/>
                    </a:p>
                  </a:txBody>
                  <a:tcPr/>
                </a:tc>
                <a:tc>
                  <a:txBody>
                    <a:bodyPr/>
                    <a:lstStyle/>
                    <a:p>
                      <a:r>
                        <a:rPr lang="pl-PL" sz="1200" dirty="0"/>
                        <a:t>Mężczyzna, który uznał ojcostwo</a:t>
                      </a:r>
                    </a:p>
                  </a:txBody>
                  <a:tcPr/>
                </a:tc>
                <a:tc>
                  <a:txBody>
                    <a:bodyPr/>
                    <a:lstStyle/>
                    <a:p>
                      <a:r>
                        <a:rPr lang="pl-PL" sz="1200" dirty="0"/>
                        <a:t>Matka i dziecko</a:t>
                      </a:r>
                    </a:p>
                    <a:p>
                      <a:r>
                        <a:rPr lang="pl-PL" sz="1200" dirty="0"/>
                        <a:t>Dziecko, gdy matka nie żyje</a:t>
                      </a:r>
                    </a:p>
                  </a:txBody>
                  <a:tcPr/>
                </a:tc>
                <a:extLst>
                  <a:ext uri="{0D108BD9-81ED-4DB2-BD59-A6C34878D82A}">
                    <a16:rowId xmlns:a16="http://schemas.microsoft.com/office/drawing/2014/main" val="10001"/>
                  </a:ext>
                </a:extLst>
              </a:tr>
              <a:tr h="370840">
                <a:tc vMerge="1">
                  <a:txBody>
                    <a:bodyPr/>
                    <a:lstStyle/>
                    <a:p>
                      <a:endParaRPr lang="pl-PL"/>
                    </a:p>
                  </a:txBody>
                  <a:tcPr/>
                </a:tc>
                <a:tc>
                  <a:txBody>
                    <a:bodyPr/>
                    <a:lstStyle/>
                    <a:p>
                      <a:r>
                        <a:rPr lang="pl-PL" sz="1200" dirty="0"/>
                        <a:t>matka</a:t>
                      </a:r>
                    </a:p>
                  </a:txBody>
                  <a:tcPr/>
                </a:tc>
                <a:tc>
                  <a:txBody>
                    <a:bodyPr/>
                    <a:lstStyle/>
                    <a:p>
                      <a:r>
                        <a:rPr lang="pl-PL" sz="1200" dirty="0"/>
                        <a:t>Dziecko i mężczyzna, który uznał ojcostwo</a:t>
                      </a:r>
                    </a:p>
                    <a:p>
                      <a:r>
                        <a:rPr lang="pl-PL" sz="1200" dirty="0"/>
                        <a:t>Dziecko, gdy mężczyzn… nie</a:t>
                      </a:r>
                      <a:r>
                        <a:rPr lang="pl-PL" sz="1200" baseline="0" dirty="0"/>
                        <a:t> żyje</a:t>
                      </a:r>
                      <a:endParaRPr lang="pl-PL" sz="1200" dirty="0"/>
                    </a:p>
                  </a:txBody>
                  <a:tcPr/>
                </a:tc>
                <a:extLst>
                  <a:ext uri="{0D108BD9-81ED-4DB2-BD59-A6C34878D82A}">
                    <a16:rowId xmlns:a16="http://schemas.microsoft.com/office/drawing/2014/main" val="10002"/>
                  </a:ext>
                </a:extLst>
              </a:tr>
              <a:tr h="370840">
                <a:tc vMerge="1">
                  <a:txBody>
                    <a:bodyPr/>
                    <a:lstStyle/>
                    <a:p>
                      <a:endParaRPr lang="pl-PL"/>
                    </a:p>
                  </a:txBody>
                  <a:tcPr/>
                </a:tc>
                <a:tc>
                  <a:txBody>
                    <a:bodyPr/>
                    <a:lstStyle/>
                    <a:p>
                      <a:r>
                        <a:rPr lang="pl-PL" sz="1200" dirty="0"/>
                        <a:t>dziecko</a:t>
                      </a:r>
                    </a:p>
                  </a:txBody>
                  <a:tcPr/>
                </a:tc>
                <a:tc>
                  <a:txBody>
                    <a:bodyPr/>
                    <a:lstStyle/>
                    <a:p>
                      <a:r>
                        <a:rPr lang="pl-PL" sz="1200" dirty="0"/>
                        <a:t>Matka i mężczyzna…</a:t>
                      </a:r>
                    </a:p>
                    <a:p>
                      <a:r>
                        <a:rPr lang="pl-PL" sz="1200" dirty="0"/>
                        <a:t>Mężczyzna, gdy matka nie żyje</a:t>
                      </a:r>
                    </a:p>
                    <a:p>
                      <a:r>
                        <a:rPr lang="pl-PL" sz="1200" dirty="0"/>
                        <a:t>kurator</a:t>
                      </a:r>
                    </a:p>
                  </a:txBody>
                  <a:tcPr/>
                </a:tc>
                <a:extLst>
                  <a:ext uri="{0D108BD9-81ED-4DB2-BD59-A6C34878D82A}">
                    <a16:rowId xmlns:a16="http://schemas.microsoft.com/office/drawing/2014/main" val="10003"/>
                  </a:ext>
                </a:extLst>
              </a:tr>
              <a:tr h="370840">
                <a:tc vMerge="1">
                  <a:txBody>
                    <a:bodyPr/>
                    <a:lstStyle/>
                    <a:p>
                      <a:endParaRPr lang="pl-PL" dirty="0"/>
                    </a:p>
                  </a:txBody>
                  <a:tcPr/>
                </a:tc>
                <a:tc>
                  <a:txBody>
                    <a:bodyPr/>
                    <a:lstStyle/>
                    <a:p>
                      <a:r>
                        <a:rPr lang="pl-PL" sz="1200" dirty="0"/>
                        <a:t>prokurator</a:t>
                      </a:r>
                    </a:p>
                  </a:txBody>
                  <a:tcPr/>
                </a:tc>
                <a:tc>
                  <a:txBody>
                    <a:bodyPr/>
                    <a:lstStyle/>
                    <a:p>
                      <a:r>
                        <a:rPr lang="pl-PL" sz="1200" dirty="0"/>
                        <a:t>Dziecko i mężczyzna, który uznał ojcostwo i matka</a:t>
                      </a:r>
                      <a:r>
                        <a:rPr lang="pl-PL" sz="1200" baseline="0" dirty="0"/>
                        <a:t> (jeśli żyje)</a:t>
                      </a:r>
                      <a:endParaRPr lang="pl-PL" sz="1200" dirty="0"/>
                    </a:p>
                  </a:txBody>
                  <a:tcPr/>
                </a:tc>
                <a:extLst>
                  <a:ext uri="{0D108BD9-81ED-4DB2-BD59-A6C34878D82A}">
                    <a16:rowId xmlns:a16="http://schemas.microsoft.com/office/drawing/2014/main" val="10004"/>
                  </a:ext>
                </a:extLst>
              </a:tr>
            </a:tbl>
          </a:graphicData>
        </a:graphic>
      </p:graphicFrame>
      <p:graphicFrame>
        <p:nvGraphicFramePr>
          <p:cNvPr id="5" name="Symbol zastępczy zawartości 3"/>
          <p:cNvGraphicFramePr>
            <a:graphicFrameLocks/>
          </p:cNvGraphicFramePr>
          <p:nvPr>
            <p:extLst>
              <p:ext uri="{D42A27DB-BD31-4B8C-83A1-F6EECF244321}">
                <p14:modId xmlns:p14="http://schemas.microsoft.com/office/powerpoint/2010/main" val="3368399972"/>
              </p:ext>
            </p:extLst>
          </p:nvPr>
        </p:nvGraphicFramePr>
        <p:xfrm>
          <a:off x="395536" y="2852936"/>
          <a:ext cx="8229600" cy="1780540"/>
        </p:xfrm>
        <a:graphic>
          <a:graphicData uri="http://schemas.openxmlformats.org/drawingml/2006/table">
            <a:tbl>
              <a:tblPr firstRow="1" bandRow="1">
                <a:tableStyleId>{7DF18680-E054-41AD-8BC1-D1AEF772440D}</a:tableStyleId>
              </a:tblPr>
              <a:tblGrid>
                <a:gridCol w="2743200">
                  <a:extLst>
                    <a:ext uri="{9D8B030D-6E8A-4147-A177-3AD203B41FA5}">
                      <a16:colId xmlns:a16="http://schemas.microsoft.com/office/drawing/2014/main" val="20000"/>
                    </a:ext>
                  </a:extLst>
                </a:gridCol>
                <a:gridCol w="2743200">
                  <a:extLst>
                    <a:ext uri="{9D8B030D-6E8A-4147-A177-3AD203B41FA5}">
                      <a16:colId xmlns:a16="http://schemas.microsoft.com/office/drawing/2014/main" val="20001"/>
                    </a:ext>
                  </a:extLst>
                </a:gridCol>
                <a:gridCol w="2743200">
                  <a:extLst>
                    <a:ext uri="{9D8B030D-6E8A-4147-A177-3AD203B41FA5}">
                      <a16:colId xmlns:a16="http://schemas.microsoft.com/office/drawing/2014/main" val="20002"/>
                    </a:ext>
                  </a:extLst>
                </a:gridCol>
              </a:tblGrid>
              <a:tr h="126216">
                <a:tc rowSpan="5">
                  <a:txBody>
                    <a:bodyPr/>
                    <a:lstStyle/>
                    <a:p>
                      <a:r>
                        <a:rPr lang="pl-PL" sz="1200" dirty="0"/>
                        <a:t>Powództwo o rozwiązanie</a:t>
                      </a:r>
                      <a:r>
                        <a:rPr lang="pl-PL" sz="1200" baseline="0" dirty="0"/>
                        <a:t> przysposobienia</a:t>
                      </a:r>
                      <a:endParaRPr lang="pl-PL" sz="1200" dirty="0"/>
                    </a:p>
                  </a:txBody>
                  <a:tcPr/>
                </a:tc>
                <a:tc>
                  <a:txBody>
                    <a:bodyPr/>
                    <a:lstStyle/>
                    <a:p>
                      <a:r>
                        <a:rPr lang="pl-PL" dirty="0"/>
                        <a:t>powód</a:t>
                      </a:r>
                    </a:p>
                  </a:txBody>
                  <a:tcPr/>
                </a:tc>
                <a:tc>
                  <a:txBody>
                    <a:bodyPr/>
                    <a:lstStyle/>
                    <a:p>
                      <a:r>
                        <a:rPr lang="pl-PL" dirty="0"/>
                        <a:t>pozwany</a:t>
                      </a:r>
                    </a:p>
                  </a:txBody>
                  <a:tcPr/>
                </a:tc>
                <a:extLst>
                  <a:ext uri="{0D108BD9-81ED-4DB2-BD59-A6C34878D82A}">
                    <a16:rowId xmlns:a16="http://schemas.microsoft.com/office/drawing/2014/main" val="10000"/>
                  </a:ext>
                </a:extLst>
              </a:tr>
              <a:tr h="370840">
                <a:tc vMerge="1">
                  <a:txBody>
                    <a:bodyPr/>
                    <a:lstStyle/>
                    <a:p>
                      <a:endParaRPr lang="pl-PL"/>
                    </a:p>
                  </a:txBody>
                  <a:tcPr/>
                </a:tc>
                <a:tc>
                  <a:txBody>
                    <a:bodyPr/>
                    <a:lstStyle/>
                    <a:p>
                      <a:r>
                        <a:rPr lang="pl-PL" sz="1200" dirty="0"/>
                        <a:t>przysposabiający</a:t>
                      </a:r>
                    </a:p>
                  </a:txBody>
                  <a:tcPr/>
                </a:tc>
                <a:tc>
                  <a:txBody>
                    <a:bodyPr/>
                    <a:lstStyle/>
                    <a:p>
                      <a:r>
                        <a:rPr lang="pl-PL" sz="1200" dirty="0"/>
                        <a:t>przysposobiony</a:t>
                      </a:r>
                    </a:p>
                  </a:txBody>
                  <a:tcPr/>
                </a:tc>
                <a:extLst>
                  <a:ext uri="{0D108BD9-81ED-4DB2-BD59-A6C34878D82A}">
                    <a16:rowId xmlns:a16="http://schemas.microsoft.com/office/drawing/2014/main" val="10001"/>
                  </a:ext>
                </a:extLst>
              </a:tr>
              <a:tr h="370840">
                <a:tc vMerge="1">
                  <a:txBody>
                    <a:bodyPr/>
                    <a:lstStyle/>
                    <a:p>
                      <a:endParaRPr lang="pl-PL"/>
                    </a:p>
                  </a:txBody>
                  <a:tcPr/>
                </a:tc>
                <a:tc>
                  <a:txBody>
                    <a:bodyPr/>
                    <a:lstStyle/>
                    <a:p>
                      <a:r>
                        <a:rPr lang="pl-PL" sz="1200" dirty="0"/>
                        <a:t>przysposobiony</a:t>
                      </a:r>
                    </a:p>
                  </a:txBody>
                  <a:tcPr/>
                </a:tc>
                <a:tc>
                  <a:txBody>
                    <a:bodyPr/>
                    <a:lstStyle/>
                    <a:p>
                      <a:r>
                        <a:rPr lang="pl-PL" sz="1200" dirty="0"/>
                        <a:t>przysposabiający</a:t>
                      </a:r>
                    </a:p>
                  </a:txBody>
                  <a:tcPr/>
                </a:tc>
                <a:extLst>
                  <a:ext uri="{0D108BD9-81ED-4DB2-BD59-A6C34878D82A}">
                    <a16:rowId xmlns:a16="http://schemas.microsoft.com/office/drawing/2014/main" val="10002"/>
                  </a:ext>
                </a:extLst>
              </a:tr>
              <a:tr h="370840">
                <a:tc vMerge="1">
                  <a:txBody>
                    <a:bodyPr/>
                    <a:lstStyle/>
                    <a:p>
                      <a:endParaRPr lang="pl-PL"/>
                    </a:p>
                  </a:txBody>
                  <a:tcPr/>
                </a:tc>
                <a:tc>
                  <a:txBody>
                    <a:bodyPr/>
                    <a:lstStyle/>
                    <a:p>
                      <a:r>
                        <a:rPr lang="pl-PL" sz="1200" dirty="0"/>
                        <a:t>prokurator</a:t>
                      </a:r>
                    </a:p>
                  </a:txBody>
                  <a:tcPr/>
                </a:tc>
                <a:tc>
                  <a:txBody>
                    <a:bodyPr/>
                    <a:lstStyle/>
                    <a:p>
                      <a:r>
                        <a:rPr lang="pl-PL" sz="1200" dirty="0"/>
                        <a:t>Przysposabiający i przysposobiony</a:t>
                      </a:r>
                    </a:p>
                  </a:txBody>
                  <a:tcPr/>
                </a:tc>
                <a:extLst>
                  <a:ext uri="{0D108BD9-81ED-4DB2-BD59-A6C34878D82A}">
                    <a16:rowId xmlns:a16="http://schemas.microsoft.com/office/drawing/2014/main" val="10003"/>
                  </a:ext>
                </a:extLst>
              </a:tr>
              <a:tr h="370840">
                <a:tc vMerge="1">
                  <a:txBody>
                    <a:bodyPr/>
                    <a:lstStyle/>
                    <a:p>
                      <a:endParaRPr lang="pl-PL" dirty="0"/>
                    </a:p>
                  </a:txBody>
                  <a:tcPr/>
                </a:tc>
                <a:tc>
                  <a:txBody>
                    <a:bodyPr/>
                    <a:lstStyle/>
                    <a:p>
                      <a:endParaRPr lang="pl-PL" sz="1200" dirty="0"/>
                    </a:p>
                  </a:txBody>
                  <a:tcPr/>
                </a:tc>
                <a:tc>
                  <a:txBody>
                    <a:bodyPr/>
                    <a:lstStyle/>
                    <a:p>
                      <a:endParaRPr lang="pl-PL" sz="1200" dirty="0"/>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79713614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4A152D-CC08-43B7-836D-B814CE8B143D}"/>
              </a:ext>
            </a:extLst>
          </p:cNvPr>
          <p:cNvSpPr>
            <a:spLocks noGrp="1"/>
          </p:cNvSpPr>
          <p:nvPr>
            <p:ph type="title"/>
          </p:nvPr>
        </p:nvSpPr>
        <p:spPr/>
        <p:txBody>
          <a:bodyPr>
            <a:normAutofit fontScale="90000"/>
          </a:bodyPr>
          <a:lstStyle/>
          <a:p>
            <a:r>
              <a:rPr lang="pl-PL" dirty="0"/>
              <a:t>W sprawach między rodzicami a dziećmi stosujemy odpowiednio</a:t>
            </a:r>
          </a:p>
        </p:txBody>
      </p:sp>
      <p:sp>
        <p:nvSpPr>
          <p:cNvPr id="3" name="Content Placeholder 2">
            <a:extLst>
              <a:ext uri="{FF2B5EF4-FFF2-40B4-BE49-F238E27FC236}">
                <a16:creationId xmlns:a16="http://schemas.microsoft.com/office/drawing/2014/main" id="{DA82F226-E0F5-4E6C-BDC0-2D8BF54F5028}"/>
              </a:ext>
            </a:extLst>
          </p:cNvPr>
          <p:cNvSpPr>
            <a:spLocks noGrp="1"/>
          </p:cNvSpPr>
          <p:nvPr>
            <p:ph idx="1"/>
          </p:nvPr>
        </p:nvSpPr>
        <p:spPr/>
        <p:txBody>
          <a:bodyPr>
            <a:normAutofit fontScale="70000" lnSpcReduction="20000"/>
          </a:bodyPr>
          <a:lstStyle/>
          <a:p>
            <a:r>
              <a:rPr lang="pl-PL" dirty="0"/>
              <a:t>Art. 426 KPC- pełnomocnictwo szczególne</a:t>
            </a:r>
          </a:p>
          <a:p>
            <a:r>
              <a:rPr lang="pl-PL" dirty="0"/>
              <a:t>Art. 429 KPC- możliwość nałożenia grzywny na stronę</a:t>
            </a:r>
          </a:p>
          <a:p>
            <a:r>
              <a:rPr lang="pl-PL" dirty="0"/>
              <a:t>Art. 431 KPC- zakaz oparcia rozstrzygnięcia wyłącznie na uznaniu powództwa lub przyznaniu okoliczności faktycznych. W sprawach tych nie stosuje się art. 339 § 2.</a:t>
            </a:r>
          </a:p>
          <a:p>
            <a:r>
              <a:rPr lang="pl-PL" dirty="0"/>
              <a:t>Art. 434 KPC- możliwość przeprowadzenia wywiadu środowiskowego</a:t>
            </a:r>
          </a:p>
          <a:p>
            <a:r>
              <a:rPr lang="pl-PL" dirty="0"/>
              <a:t>Art. 435 KPC- rozszerzona skuteczność wyroku</a:t>
            </a:r>
          </a:p>
          <a:p>
            <a:pPr marL="34290" indent="0">
              <a:buNone/>
            </a:pPr>
            <a:r>
              <a:rPr lang="pl-PL" dirty="0"/>
              <a:t>Odrębności postępowania:</a:t>
            </a:r>
          </a:p>
          <a:p>
            <a:r>
              <a:rPr lang="pl-PL" dirty="0"/>
              <a:t>W sprawach o ustalenie lub zaprzeczenie pochodzenia dziecka oraz o ustalenie bezskuteczności uznania ojcostwa matka i ojciec dziecka mają zdolność procesową także wtedy, gdy są ograniczeni w zdolności do czynności prawnych, jeżeli ukończyli lat szesnaście.</a:t>
            </a:r>
          </a:p>
          <a:p>
            <a:r>
              <a:rPr lang="pl-PL" dirty="0"/>
              <a:t>Powództwa wzajemne w sprawach o ustalenie lub zaprzeczenie pochodzenia dziecka/ ustalenie bezskuteczności uznania ojcostwa są niedopuszczalne</a:t>
            </a:r>
          </a:p>
          <a:p>
            <a:r>
              <a:rPr lang="pl-PL" dirty="0"/>
              <a:t>Rozprawa odbywa się bez względu na niestawiennictwo stron</a:t>
            </a:r>
          </a:p>
          <a:p>
            <a:r>
              <a:rPr lang="pl-PL" dirty="0"/>
              <a:t>456- przypadki zawieszenia i umorzenia postępowania</a:t>
            </a:r>
          </a:p>
          <a:p>
            <a:r>
              <a:rPr lang="pl-PL" dirty="0"/>
              <a:t>456 [1] – konsekwencja braku legitymacji czynnej ojca przy ustaleniu macierzyństwa/ zaprzeczeniu macierzyństwa</a:t>
            </a:r>
          </a:p>
        </p:txBody>
      </p:sp>
    </p:spTree>
    <p:extLst>
      <p:ext uri="{BB962C8B-B14F-4D97-AF65-F5344CB8AC3E}">
        <p14:creationId xmlns:p14="http://schemas.microsoft.com/office/powerpoint/2010/main" val="421157323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lstStyle/>
          <a:p>
            <a:r>
              <a:rPr lang="pl-PL" dirty="0"/>
              <a:t>Postępowanie odrębne</a:t>
            </a:r>
          </a:p>
        </p:txBody>
      </p:sp>
      <p:sp>
        <p:nvSpPr>
          <p:cNvPr id="3" name="Podtytuł 2"/>
          <p:cNvSpPr>
            <a:spLocks noGrp="1"/>
          </p:cNvSpPr>
          <p:nvPr>
            <p:ph type="subTitle" idx="1"/>
          </p:nvPr>
        </p:nvSpPr>
        <p:spPr/>
        <p:txBody>
          <a:bodyPr/>
          <a:lstStyle/>
          <a:p>
            <a:r>
              <a:rPr lang="pl-PL" dirty="0"/>
              <a:t>W sprawach o naruszenie posiadania</a:t>
            </a:r>
          </a:p>
        </p:txBody>
      </p:sp>
    </p:spTree>
    <p:extLst>
      <p:ext uri="{BB962C8B-B14F-4D97-AF65-F5344CB8AC3E}">
        <p14:creationId xmlns:p14="http://schemas.microsoft.com/office/powerpoint/2010/main" val="77672285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404664"/>
            <a:ext cx="7859216" cy="5721499"/>
          </a:xfrm>
        </p:spPr>
        <p:txBody>
          <a:bodyPr>
            <a:normAutofit lnSpcReduction="10000"/>
          </a:bodyPr>
          <a:lstStyle/>
          <a:p>
            <a:pPr marL="0" indent="0" algn="just">
              <a:buNone/>
            </a:pPr>
            <a:r>
              <a:rPr lang="pl-PL" b="1" dirty="0">
                <a:solidFill>
                  <a:schemeClr val="tx2"/>
                </a:solidFill>
              </a:rPr>
              <a:t>Art.  478.  [Zakres badania]</a:t>
            </a:r>
            <a:r>
              <a:rPr lang="pl-PL" dirty="0">
                <a:solidFill>
                  <a:schemeClr val="tx2"/>
                </a:solidFill>
              </a:rPr>
              <a:t>W sprawach o naruszenie posiadania sąd bada jedynie ostatni stan posiadania i fakt jego naruszenia, nie rozpoznając samego prawa ani dobrej wiary pozwanego.</a:t>
            </a:r>
          </a:p>
          <a:p>
            <a:pPr marL="0" indent="0" algn="just">
              <a:buNone/>
            </a:pPr>
            <a:r>
              <a:rPr lang="pl-PL" b="1" dirty="0">
                <a:solidFill>
                  <a:schemeClr val="tx2"/>
                </a:solidFill>
              </a:rPr>
              <a:t>Art.  479.  [Niedopuszczalność powództwa wzajemnego]</a:t>
            </a:r>
            <a:br>
              <a:rPr lang="pl-PL" b="1" dirty="0">
                <a:solidFill>
                  <a:schemeClr val="tx2"/>
                </a:solidFill>
              </a:rPr>
            </a:br>
            <a:r>
              <a:rPr lang="pl-PL" dirty="0">
                <a:solidFill>
                  <a:schemeClr val="tx2"/>
                </a:solidFill>
              </a:rPr>
              <a:t>W sprawach o naruszenie posiadania powództwo wzajemne nie jest dopuszczalne.</a:t>
            </a:r>
          </a:p>
          <a:p>
            <a:pPr marL="0" indent="0" algn="just">
              <a:buNone/>
            </a:pPr>
            <a:endParaRPr lang="pl-PL" dirty="0">
              <a:solidFill>
                <a:schemeClr val="tx2"/>
              </a:solidFill>
            </a:endParaRPr>
          </a:p>
          <a:p>
            <a:pPr marL="0" indent="0" algn="just">
              <a:buNone/>
            </a:pPr>
            <a:r>
              <a:rPr lang="pl-PL" b="1" dirty="0">
                <a:solidFill>
                  <a:schemeClr val="tx2"/>
                </a:solidFill>
              </a:rPr>
              <a:t>Art.  344 KC [Ochrona posesoryjna]</a:t>
            </a:r>
          </a:p>
          <a:p>
            <a:pPr marL="0" indent="0" algn="just">
              <a:buNone/>
            </a:pPr>
            <a:r>
              <a:rPr lang="pl-PL" b="1" dirty="0">
                <a:solidFill>
                  <a:schemeClr val="tx2"/>
                </a:solidFill>
              </a:rPr>
              <a:t>§  1. </a:t>
            </a:r>
            <a:r>
              <a:rPr lang="pl-PL" dirty="0">
                <a:solidFill>
                  <a:schemeClr val="tx2"/>
                </a:solidFill>
              </a:rPr>
              <a:t>Przeciwko temu, kto samowolnie naruszył posiadanie, jak również przeciwko temu, na czyją korzyść naruszenie nastąpiło, przysługuje posiadaczowi roszczenie o przywrócenie stanu poprzedniego i o zaniechanie naruszeń. Roszczenie to nie jest zależne od dobrej wiary posiadacza ani od zgodności posiadania ze stanem prawnym, chyba że prawomocne orzeczenie sądu lub innego powołanego do rozpoznawania spraw tego rodzaju organu państwowego stwierdziło, że stan posiadania powstały na skutek naruszenia jest zgodny z prawem.</a:t>
            </a:r>
          </a:p>
          <a:p>
            <a:pPr marL="0" indent="0" algn="just">
              <a:buNone/>
            </a:pPr>
            <a:r>
              <a:rPr lang="pl-PL" b="1" dirty="0">
                <a:solidFill>
                  <a:schemeClr val="tx2"/>
                </a:solidFill>
              </a:rPr>
              <a:t>§  2. </a:t>
            </a:r>
            <a:r>
              <a:rPr lang="pl-PL" dirty="0">
                <a:solidFill>
                  <a:schemeClr val="tx2"/>
                </a:solidFill>
              </a:rPr>
              <a:t>Roszczenie wygasa, jeżeli nie będzie dochodzone w ciągu roku od chwili naruszenia.</a:t>
            </a:r>
          </a:p>
          <a:p>
            <a:pPr marL="0" indent="0">
              <a:buNone/>
            </a:pPr>
            <a:endParaRPr lang="pl-PL" dirty="0"/>
          </a:p>
        </p:txBody>
      </p:sp>
    </p:spTree>
    <p:extLst>
      <p:ext uri="{BB962C8B-B14F-4D97-AF65-F5344CB8AC3E}">
        <p14:creationId xmlns:p14="http://schemas.microsoft.com/office/powerpoint/2010/main" val="75280033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79512" y="188640"/>
            <a:ext cx="7406640" cy="659160"/>
          </a:xfrm>
        </p:spPr>
        <p:txBody>
          <a:bodyPr/>
          <a:lstStyle/>
          <a:p>
            <a:r>
              <a:rPr lang="pl-PL" dirty="0"/>
              <a:t>Podstawowe informacje</a:t>
            </a:r>
          </a:p>
        </p:txBody>
      </p:sp>
      <p:sp>
        <p:nvSpPr>
          <p:cNvPr id="3" name="Symbol zastępczy zawartości 2"/>
          <p:cNvSpPr>
            <a:spLocks noGrp="1"/>
          </p:cNvSpPr>
          <p:nvPr>
            <p:ph idx="1"/>
          </p:nvPr>
        </p:nvSpPr>
        <p:spPr>
          <a:xfrm>
            <a:off x="457200" y="847800"/>
            <a:ext cx="8363272" cy="5278363"/>
          </a:xfrm>
        </p:spPr>
        <p:txBody>
          <a:bodyPr>
            <a:normAutofit fontScale="62500" lnSpcReduction="20000"/>
          </a:bodyPr>
          <a:lstStyle/>
          <a:p>
            <a:pPr algn="just"/>
            <a:r>
              <a:rPr lang="pl-PL" dirty="0">
                <a:solidFill>
                  <a:schemeClr val="tx1"/>
                </a:solidFill>
              </a:rPr>
              <a:t>Właściwość rzeczowa: tylko sądy rejonowe bez względu na WPS</a:t>
            </a:r>
          </a:p>
          <a:p>
            <a:pPr algn="just"/>
            <a:r>
              <a:rPr lang="pl-PL" dirty="0">
                <a:solidFill>
                  <a:schemeClr val="tx1"/>
                </a:solidFill>
              </a:rPr>
              <a:t>Legitymacja czynna: posiadacz rzeczy- OSTATNI!</a:t>
            </a:r>
          </a:p>
          <a:p>
            <a:pPr marL="0" indent="0" algn="just">
              <a:buNone/>
            </a:pPr>
            <a:r>
              <a:rPr lang="pl-PL" dirty="0">
                <a:solidFill>
                  <a:schemeClr val="tx1"/>
                </a:solidFill>
              </a:rPr>
              <a:t>	posiadacz samoistny</a:t>
            </a:r>
          </a:p>
          <a:p>
            <a:pPr marL="0" indent="0" algn="just">
              <a:buNone/>
            </a:pPr>
            <a:r>
              <a:rPr lang="pl-PL" dirty="0">
                <a:solidFill>
                  <a:schemeClr val="tx1"/>
                </a:solidFill>
              </a:rPr>
              <a:t>	posiadacz zależny</a:t>
            </a:r>
          </a:p>
          <a:p>
            <a:pPr algn="just"/>
            <a:r>
              <a:rPr lang="pl-PL" dirty="0">
                <a:solidFill>
                  <a:schemeClr val="tx1"/>
                </a:solidFill>
              </a:rPr>
              <a:t>Legitymacja bierna: osoba samowolnie naruszająca posiadanie, osoba na której rzecz posiadanie zostało naruszone</a:t>
            </a:r>
          </a:p>
          <a:p>
            <a:pPr algn="just"/>
            <a:r>
              <a:rPr lang="pl-PL" dirty="0">
                <a:solidFill>
                  <a:schemeClr val="tx1"/>
                </a:solidFill>
              </a:rPr>
              <a:t>Czas na wniesienie powództwa: rok od chwili naruszenia posiadania</a:t>
            </a:r>
          </a:p>
          <a:p>
            <a:pPr algn="just"/>
            <a:r>
              <a:rPr lang="pl-PL" dirty="0">
                <a:solidFill>
                  <a:schemeClr val="tx1"/>
                </a:solidFill>
              </a:rPr>
              <a:t>Sąd nie bada zgodności posiadania ze stanem prawnym (chyba że istnieje prawomocne orzeczenie sądu lub innego powołanego do rozpoznania tego typu spraw organu, w ramach którego jest stwierdzone, że stan posiadania powstały na skutek naruszenia jest zgodny z prawem)</a:t>
            </a:r>
          </a:p>
          <a:p>
            <a:pPr algn="just"/>
            <a:r>
              <a:rPr lang="pl-PL" dirty="0">
                <a:solidFill>
                  <a:schemeClr val="tx1"/>
                </a:solidFill>
              </a:rPr>
              <a:t>Powód musi udowodnić fakt posiadania (nie prawo) oraz fakt samowolnego naruszenia posiadania</a:t>
            </a:r>
          </a:p>
          <a:p>
            <a:pPr algn="just"/>
            <a:r>
              <a:rPr lang="pl-PL" dirty="0">
                <a:solidFill>
                  <a:schemeClr val="tx1"/>
                </a:solidFill>
              </a:rPr>
              <a:t>Naruszenie posiadania- każde działanie, które prowadzi nie tylko do uniemożliwienia, ale także do utrudnienia posiadaczowi korzystania z rzeczy w nieskrępowany sposób</a:t>
            </a:r>
          </a:p>
          <a:p>
            <a:pPr algn="just"/>
            <a:r>
              <a:rPr lang="pl-PL" dirty="0">
                <a:solidFill>
                  <a:schemeClr val="tx1"/>
                </a:solidFill>
              </a:rPr>
              <a:t>W procesie posesoryjnym pozwany nie może bronić się zarzutem, że posiadanie powoda, było bezprawne</a:t>
            </a:r>
          </a:p>
          <a:p>
            <a:r>
              <a:rPr lang="pl-PL" dirty="0">
                <a:solidFill>
                  <a:schemeClr val="tx1"/>
                </a:solidFill>
              </a:rPr>
              <a:t>sąd może: nakazać przywrócenie posiadania, zakazać podejmowania działań zakłócających posiadanie, nakazać zaprzestania zakłóceń w jego wykonywaniu (w zależności od wskazanego żądania w pozwie)</a:t>
            </a:r>
          </a:p>
          <a:p>
            <a:r>
              <a:rPr lang="pl-PL" dirty="0">
                <a:solidFill>
                  <a:schemeClr val="tx1"/>
                </a:solidFill>
              </a:rPr>
              <a:t>Powodowi, który uzyskał posiadanie w ten sposób, że pozbawił samowolnie posiadania pozwanego, a następnie je utracił na skutek samowoli pozwanego, dokonanej przed upływem terminu do wytoczenia powództwa posesoryjnego, przysługuje ochrona posesoryjna z art. 344 KC i art. 478 i 479 KPC (por. uchw. SN z 23.11.1959 r., I CO 21/59</a:t>
            </a:r>
          </a:p>
          <a:p>
            <a:r>
              <a:rPr lang="pl-PL" dirty="0">
                <a:solidFill>
                  <a:schemeClr val="tx1"/>
                </a:solidFill>
              </a:rPr>
              <a:t>Z chwilą gdy osoba, która pozbawiła posiadacza władztwa nad rzeczą, sama to władztwo utraciła, przestaje być legitymowana biernie, a wytoczone przeciw niej żądanie staje się bezprzedmiotowe (wyr. SN z 7.7.1995 r., I CRN 52/95</a:t>
            </a:r>
          </a:p>
          <a:p>
            <a:r>
              <a:rPr lang="pl-PL" dirty="0">
                <a:solidFill>
                  <a:schemeClr val="tx1"/>
                </a:solidFill>
              </a:rPr>
              <a:t>Nie można dochodzić jednym pozwem roszczenia posesoryjnego i roszczenia o odszkodowanie za szkodę wyrządzoną naruszeniem posiadania (orz. SN z 29.8.1952 r., C 668/52</a:t>
            </a:r>
          </a:p>
          <a:p>
            <a:endParaRPr lang="pl-PL" dirty="0"/>
          </a:p>
        </p:txBody>
      </p:sp>
    </p:spTree>
    <p:extLst>
      <p:ext uri="{BB962C8B-B14F-4D97-AF65-F5344CB8AC3E}">
        <p14:creationId xmlns:p14="http://schemas.microsoft.com/office/powerpoint/2010/main" val="20017586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C446BC-D5EB-4753-B140-ACD15BC709F9}"/>
              </a:ext>
            </a:extLst>
          </p:cNvPr>
          <p:cNvSpPr>
            <a:spLocks noGrp="1"/>
          </p:cNvSpPr>
          <p:nvPr>
            <p:ph type="title"/>
          </p:nvPr>
        </p:nvSpPr>
        <p:spPr>
          <a:xfrm>
            <a:off x="457200" y="274638"/>
            <a:ext cx="8229600" cy="457199"/>
          </a:xfrm>
        </p:spPr>
        <p:txBody>
          <a:bodyPr>
            <a:noAutofit/>
          </a:bodyPr>
          <a:lstStyle/>
          <a:p>
            <a:r>
              <a:rPr lang="pl-PL" sz="2000" b="1" dirty="0"/>
              <a:t>Sprawy o unieważnienie małżeństwa</a:t>
            </a:r>
          </a:p>
        </p:txBody>
      </p:sp>
      <p:sp>
        <p:nvSpPr>
          <p:cNvPr id="3" name="Content Placeholder 2">
            <a:extLst>
              <a:ext uri="{FF2B5EF4-FFF2-40B4-BE49-F238E27FC236}">
                <a16:creationId xmlns:a16="http://schemas.microsoft.com/office/drawing/2014/main" id="{4DB0EC5E-4165-4455-AF7E-C28BC192F3E5}"/>
              </a:ext>
            </a:extLst>
          </p:cNvPr>
          <p:cNvSpPr>
            <a:spLocks noGrp="1"/>
          </p:cNvSpPr>
          <p:nvPr>
            <p:ph idx="1"/>
          </p:nvPr>
        </p:nvSpPr>
        <p:spPr>
          <a:xfrm>
            <a:off x="457200" y="731838"/>
            <a:ext cx="8229600" cy="5721498"/>
          </a:xfrm>
        </p:spPr>
        <p:txBody>
          <a:bodyPr numCol="2" spcCol="252000">
            <a:normAutofit fontScale="55000" lnSpcReduction="20000"/>
          </a:bodyPr>
          <a:lstStyle/>
          <a:p>
            <a:pPr marL="0" indent="0" algn="just">
              <a:buNone/>
            </a:pPr>
            <a:r>
              <a:rPr lang="pl-PL" sz="2500" b="1" dirty="0">
                <a:solidFill>
                  <a:schemeClr val="tx1"/>
                </a:solidFill>
              </a:rPr>
              <a:t>Przyczyny:</a:t>
            </a:r>
          </a:p>
          <a:p>
            <a:pPr marL="0" indent="0" algn="just">
              <a:buNone/>
            </a:pPr>
            <a:r>
              <a:rPr lang="pl-PL" sz="2200" b="1" dirty="0"/>
              <a:t> 1) brak osiągnięcia odpowiedniego wieku (co do zasady, 18 lat, chyba że sąd opiekuńczy zezwolił na zawarcie małżeństwa kobiecie, która ukończyła lat szesnaście)- art. 10 KRO</a:t>
            </a:r>
          </a:p>
          <a:p>
            <a:pPr marL="0" indent="0" algn="just">
              <a:buNone/>
            </a:pPr>
            <a:r>
              <a:rPr lang="pl-PL" sz="2200" i="1" dirty="0">
                <a:solidFill>
                  <a:schemeClr val="tx1"/>
                </a:solidFill>
              </a:rPr>
              <a:t>*chyba że przed wytoczeniem powództwa małżonek osiągnął wymagany wiek,</a:t>
            </a:r>
          </a:p>
          <a:p>
            <a:pPr marL="0" indent="0" algn="just">
              <a:buNone/>
            </a:pPr>
            <a:r>
              <a:rPr lang="pl-PL" sz="2200" i="1" dirty="0">
                <a:solidFill>
                  <a:schemeClr val="tx1"/>
                </a:solidFill>
              </a:rPr>
              <a:t>* jeżeli kobieta zaszła w ciążę, mąż nie może żądać unieważnienia na podstawie powyższej przesłanki;</a:t>
            </a:r>
          </a:p>
          <a:p>
            <a:pPr marL="0" indent="0">
              <a:buNone/>
            </a:pPr>
            <a:r>
              <a:rPr lang="pl-PL" sz="2200" b="1" dirty="0"/>
              <a:t>2) jeden z małżonków był ubezwłasnowolniony całkowicie- art. 11 KRO</a:t>
            </a:r>
          </a:p>
          <a:p>
            <a:pPr marL="0" indent="0" algn="just">
              <a:buNone/>
            </a:pPr>
            <a:r>
              <a:rPr lang="pl-PL" sz="2200" i="1" dirty="0">
                <a:solidFill>
                  <a:schemeClr val="tx1"/>
                </a:solidFill>
              </a:rPr>
              <a:t>*chyba że zostało ono uchylone;</a:t>
            </a:r>
          </a:p>
          <a:p>
            <a:pPr marL="0" indent="0" algn="just">
              <a:buNone/>
            </a:pPr>
            <a:r>
              <a:rPr lang="pl-PL" sz="2200" b="1" dirty="0"/>
              <a:t>3) choroba psychiczna albo niedorozwój umysłowy- art. 12 KRO</a:t>
            </a:r>
          </a:p>
          <a:p>
            <a:pPr marL="0" indent="0" algn="just">
              <a:buNone/>
            </a:pPr>
            <a:r>
              <a:rPr lang="pl-PL" sz="2200" i="1" dirty="0">
                <a:solidFill>
                  <a:schemeClr val="tx1"/>
                </a:solidFill>
              </a:rPr>
              <a:t>*chyba że choroba ustała</a:t>
            </a:r>
          </a:p>
          <a:p>
            <a:pPr marL="0" indent="0" algn="just">
              <a:buNone/>
            </a:pPr>
            <a:r>
              <a:rPr lang="pl-PL" sz="2200" b="1" dirty="0"/>
              <a:t>4) pozostawanie w związku małżeńskim, tzw. bigamia- art. 13 KRO</a:t>
            </a:r>
          </a:p>
          <a:p>
            <a:pPr marL="0" indent="0" algn="just">
              <a:buNone/>
            </a:pPr>
            <a:br>
              <a:rPr lang="pl-PL" sz="2200" dirty="0">
                <a:solidFill>
                  <a:schemeClr val="tx1"/>
                </a:solidFill>
              </a:rPr>
            </a:br>
            <a:r>
              <a:rPr lang="pl-PL" sz="2200" i="1" dirty="0">
                <a:solidFill>
                  <a:schemeClr val="tx1"/>
                </a:solidFill>
              </a:rPr>
              <a:t>* chyba że poprzednie małżeństwo ustało lub zostało unieważnione. Powyższe wyłączenie nie dotyczy jednak sytuacji, gdy ustanie tego małżeństwa nastąpiło przez śmierć osoby, która zawarła ponowne małżeństwo pozostając w poprzednio zawartym związku małżeńskim.</a:t>
            </a:r>
          </a:p>
          <a:p>
            <a:pPr marL="0" indent="0" algn="just">
              <a:buNone/>
            </a:pPr>
            <a:r>
              <a:rPr lang="pl-PL" sz="2200" b="1" dirty="0"/>
              <a:t>5) pokrewieństwo/powinowactwo między małżonkami (krewni w linii prostej, rodzeństwo ani powinowaci w linii prostej)- art. 14 KRO</a:t>
            </a:r>
          </a:p>
          <a:p>
            <a:pPr marL="0" indent="0" algn="just">
              <a:buNone/>
            </a:pPr>
            <a:r>
              <a:rPr lang="pl-PL" sz="2200" b="1" dirty="0"/>
              <a:t>6) stosunek przysposobienia między małżonkami- art. 15 KRO</a:t>
            </a:r>
          </a:p>
          <a:p>
            <a:pPr marL="0" indent="0" algn="just">
              <a:buNone/>
            </a:pPr>
            <a:r>
              <a:rPr lang="pl-PL" sz="2200" i="1" dirty="0">
                <a:solidFill>
                  <a:schemeClr val="tx1"/>
                </a:solidFill>
              </a:rPr>
              <a:t>*chyba że stosunek ten ustał;</a:t>
            </a:r>
          </a:p>
          <a:p>
            <a:pPr marL="0" indent="0" algn="just">
              <a:buNone/>
            </a:pPr>
            <a:r>
              <a:rPr lang="pl-PL" sz="2200" dirty="0">
                <a:solidFill>
                  <a:schemeClr val="tx1"/>
                </a:solidFill>
              </a:rPr>
              <a:t>7) </a:t>
            </a:r>
            <a:r>
              <a:rPr lang="pl-PL" sz="2200" b="1" dirty="0"/>
              <a:t>z powodu wad oświadczenia woli zawartych w art. 15</a:t>
            </a:r>
            <a:r>
              <a:rPr lang="pl-PL" sz="2200" b="1" baseline="30000" dirty="0"/>
              <a:t>1</a:t>
            </a:r>
            <a:r>
              <a:rPr lang="pl-PL" sz="2200" b="1" dirty="0"/>
              <a:t> KRO</a:t>
            </a:r>
            <a:r>
              <a:rPr lang="pl-PL" sz="2200" b="1" dirty="0">
                <a:solidFill>
                  <a:schemeClr val="tx1"/>
                </a:solidFill>
              </a:rPr>
              <a:t> </a:t>
            </a:r>
            <a:r>
              <a:rPr lang="pl-PL" sz="2200" dirty="0">
                <a:solidFill>
                  <a:schemeClr val="tx1"/>
                </a:solidFill>
              </a:rPr>
              <a:t>(oświadczenie zostało złożone: 1)przez osobę, która z jakichkolwiek powodów znajdowała się w stanie wyłączającym świadome wyrażenie woli; 2)pod wpływem błędu co do tożsamości drugiej strony; 3) pod wpływem bezprawnej groźby drugiej strony lub osoby trzeciej, jeżeli z okoliczności wynika, że składający oświadczenie mógł się obawiać, że jemu samemu lub innej osobie grozi poważne niebezpieczeństwo osobiste) *</a:t>
            </a:r>
          </a:p>
          <a:p>
            <a:pPr marL="0" indent="0" algn="just">
              <a:buNone/>
            </a:pPr>
            <a:r>
              <a:rPr lang="pl-PL" sz="2200" b="1" i="1" dirty="0">
                <a:solidFill>
                  <a:schemeClr val="tx1"/>
                </a:solidFill>
              </a:rPr>
              <a:t>*ograniczone czasowo: </a:t>
            </a:r>
            <a:r>
              <a:rPr lang="pl-PL" sz="2200" i="1" dirty="0">
                <a:solidFill>
                  <a:schemeClr val="tx1"/>
                </a:solidFill>
              </a:rPr>
              <a:t>Nie można żądać unieważnienia małżeństwa po upływie sześciu miesięcy od ustania stanu wyłączającego świadome wyrażenie woli, od wykrycia błędu lub ustania obawy wywołanej groźbą - a w każdym wypadku po upływie lat trzech od zawarcia małżeństwa.</a:t>
            </a:r>
            <a:endParaRPr lang="pl-PL" sz="2200" b="1" i="1" dirty="0">
              <a:solidFill>
                <a:schemeClr val="tx1"/>
              </a:solidFill>
            </a:endParaRPr>
          </a:p>
          <a:p>
            <a:pPr marL="0" indent="0" algn="just">
              <a:buNone/>
            </a:pPr>
            <a:r>
              <a:rPr lang="pl-PL" sz="2200" b="1" dirty="0">
                <a:solidFill>
                  <a:schemeClr val="tx1"/>
                </a:solidFill>
              </a:rPr>
              <a:t>8) </a:t>
            </a:r>
            <a:r>
              <a:rPr lang="pl-PL" sz="2200" b="1" dirty="0"/>
              <a:t>art. 16 KRO- </a:t>
            </a:r>
            <a:r>
              <a:rPr lang="pl-PL" sz="2200" b="1" dirty="0">
                <a:solidFill>
                  <a:schemeClr val="tx1"/>
                </a:solidFill>
              </a:rPr>
              <a:t>j</a:t>
            </a:r>
            <a:r>
              <a:rPr lang="pl-PL" sz="2200" dirty="0">
                <a:solidFill>
                  <a:schemeClr val="tx1"/>
                </a:solidFill>
              </a:rPr>
              <a:t>eżeli brak było zezwolenia sądu na złożenie oświadczenia o wstąpieniu w związek małżeński przez pełnomocnika albo jeżeli pełnomocnictwo było nieważne lub skutecznie odwołane.</a:t>
            </a:r>
          </a:p>
          <a:p>
            <a:pPr marL="0" indent="0" algn="just">
              <a:buNone/>
            </a:pPr>
            <a:r>
              <a:rPr lang="pl-PL" sz="2200" i="1" dirty="0">
                <a:solidFill>
                  <a:schemeClr val="tx1"/>
                </a:solidFill>
              </a:rPr>
              <a:t>Jednakże nie można z tego powodu żądać unieważnienia małżeństwa, jeżeli małżonkowie podjęli wspólne pożycie.</a:t>
            </a:r>
            <a:endParaRPr lang="pl-PL" sz="2200" b="1" i="1" dirty="0">
              <a:solidFill>
                <a:schemeClr val="tx1"/>
              </a:solidFill>
            </a:endParaRPr>
          </a:p>
          <a:p>
            <a:pPr marL="0" indent="0" algn="just">
              <a:buNone/>
            </a:pPr>
            <a:endParaRPr lang="pl-PL" sz="2200" b="1" dirty="0">
              <a:solidFill>
                <a:schemeClr val="tx1"/>
              </a:solidFill>
            </a:endParaRPr>
          </a:p>
          <a:p>
            <a:pPr algn="just"/>
            <a:r>
              <a:rPr lang="pl-PL" sz="2200" b="1" dirty="0">
                <a:solidFill>
                  <a:schemeClr val="tx1"/>
                </a:solidFill>
              </a:rPr>
              <a:t>Co do zasady jest to katalog numerus clausus przyczyn unieważnienia małżeństwa. Należy jednakże zwrócić uwagę na paragraf 2 art. 55 KRO (</a:t>
            </a:r>
            <a:r>
              <a:rPr lang="pl-PL" dirty="0"/>
              <a:t>Jeżeli po uznaniu jednego z małżonków za zmarłego drugi małżonek zawarł nowy związek małżeński, związek ten nie może być unieważniony z tego powodu, że małżonek uznany za zmarłego żyje albo że jego śmierć nastąpiła w innej chwili aniżeli chwila oznaczona w orzeczeniu o uznaniu za zmarłego. Przepisu tego nie stosuje się, jeżeli w chwili zawarcia nowego związku małżeńskiego strony </a:t>
            </a:r>
            <a:r>
              <a:rPr lang="pl-PL" sz="1800" dirty="0"/>
              <a:t>wiedziały, że małżonek uznany za zmarłego pozostaje przy życiu.)</a:t>
            </a:r>
            <a:endParaRPr lang="pl-PL" dirty="0">
              <a:solidFill>
                <a:schemeClr val="tx1"/>
              </a:solidFill>
            </a:endParaRPr>
          </a:p>
        </p:txBody>
      </p:sp>
    </p:spTree>
    <p:extLst>
      <p:ext uri="{BB962C8B-B14F-4D97-AF65-F5344CB8AC3E}">
        <p14:creationId xmlns:p14="http://schemas.microsoft.com/office/powerpoint/2010/main" val="341365274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KAZUS</a:t>
            </a:r>
          </a:p>
        </p:txBody>
      </p:sp>
      <p:sp>
        <p:nvSpPr>
          <p:cNvPr id="3" name="Symbol zastępczy zawartości 2"/>
          <p:cNvSpPr>
            <a:spLocks noGrp="1"/>
          </p:cNvSpPr>
          <p:nvPr>
            <p:ph idx="1"/>
          </p:nvPr>
        </p:nvSpPr>
        <p:spPr>
          <a:xfrm>
            <a:off x="457200" y="1600200"/>
            <a:ext cx="7571184" cy="4525963"/>
          </a:xfrm>
        </p:spPr>
        <p:txBody>
          <a:bodyPr>
            <a:normAutofit fontScale="70000" lnSpcReduction="20000"/>
          </a:bodyPr>
          <a:lstStyle/>
          <a:p>
            <a:pPr marL="0" indent="0" algn="just">
              <a:buNone/>
            </a:pPr>
            <a:r>
              <a:rPr lang="pl-PL" dirty="0"/>
              <a:t>Sylwia i Łukasz poznali się w Jarocinie. Po kilku latach spędzonych wspólnie postanowili sformalizować swój związek. Ze względu na styl życia Łukasza małżeństwo nie mogło zostać zawarte w wyznaczonym przez parę terminie.</a:t>
            </a:r>
          </a:p>
          <a:p>
            <a:pPr marL="0" indent="0" algn="just">
              <a:buNone/>
            </a:pPr>
            <a:r>
              <a:rPr lang="pl-PL" dirty="0"/>
              <a:t>Rodzice Łukasza postanowili złożyć wniosek o ubezwłasnowolnienie częściowe swojego syna, powołując się na fakt, że jego uzależnienie od różnego rodzaju używek jest na tyle wysokim zagrożeniem dla jego interesów, że konieczna jest interwencja sądu.</a:t>
            </a:r>
          </a:p>
          <a:p>
            <a:pPr marL="0" indent="0" algn="just">
              <a:buNone/>
            </a:pPr>
            <a:r>
              <a:rPr lang="pl-PL" dirty="0"/>
              <a:t>Sąd wydał postanowienie o ubezwłasnowolnieniu częściowym Łukasza.</a:t>
            </a:r>
          </a:p>
          <a:p>
            <a:pPr marL="0" indent="0" algn="just">
              <a:buNone/>
            </a:pPr>
            <a:r>
              <a:rPr lang="pl-PL" dirty="0"/>
              <a:t>Po dwóch turnusach w </a:t>
            </a:r>
            <a:r>
              <a:rPr lang="pl-PL" dirty="0" err="1"/>
              <a:t>MONARze</a:t>
            </a:r>
            <a:r>
              <a:rPr lang="pl-PL" dirty="0"/>
              <a:t>, Łukasz postanowił zmienić swoje życie. Wraz z Sylwią powrócili do snucia planów o wspólnej przyszłości. </a:t>
            </a:r>
          </a:p>
          <a:p>
            <a:pPr marL="0" indent="0" algn="just">
              <a:buNone/>
            </a:pPr>
            <a:r>
              <a:rPr lang="pl-PL" dirty="0"/>
              <a:t>Para wystąpiła do sądu o wyrażenie zgody na zawarcie małżeństwa i zgodę tę uzyskała.</a:t>
            </a:r>
          </a:p>
          <a:p>
            <a:pPr marL="0" indent="0" algn="just">
              <a:buNone/>
            </a:pPr>
            <a:r>
              <a:rPr lang="pl-PL" dirty="0"/>
              <a:t>Para zawarła związek małżeński w kwietniu 2018 roku. Jednakże już w lipcu tego samego roku Łukasz przestał uczęszczać na spotkania AA, odmawiał wizyt u terapeutów, wrócił do poprzedniego stylu życia. </a:t>
            </a:r>
          </a:p>
          <a:p>
            <a:pPr marL="0" indent="0" algn="just">
              <a:buNone/>
            </a:pPr>
            <a:r>
              <a:rPr lang="pl-PL" dirty="0"/>
              <a:t>Pewnego dnia stwierdził, że skoro jego żona i tak wyprowadziła się z domu, a ich relacje pogorszyły się znacząco ( nie odpisuje mu na SMS-y) to nastąpił zupełny i trwały rozkład pożycia.</a:t>
            </a:r>
          </a:p>
          <a:p>
            <a:pPr marL="0" indent="0" algn="just">
              <a:buNone/>
            </a:pPr>
            <a:r>
              <a:rPr lang="pl-PL" dirty="0"/>
              <a:t>We wrześniu 2018 r. do Sądu Okręgowego w X trafił pozew o rozwód, gdzie pozwaną była Sylwia.</a:t>
            </a:r>
          </a:p>
          <a:p>
            <a:pPr marL="0" indent="0" algn="just">
              <a:buNone/>
            </a:pPr>
            <a:endParaRPr lang="pl-PL" dirty="0"/>
          </a:p>
          <a:p>
            <a:pPr marL="0" indent="0" algn="just">
              <a:buNone/>
            </a:pPr>
            <a:r>
              <a:rPr lang="pl-PL" dirty="0"/>
              <a:t>Rozstrzygnij, co powinien zrobić sąd.</a:t>
            </a:r>
          </a:p>
        </p:txBody>
      </p:sp>
    </p:spTree>
    <p:extLst>
      <p:ext uri="{BB962C8B-B14F-4D97-AF65-F5344CB8AC3E}">
        <p14:creationId xmlns:p14="http://schemas.microsoft.com/office/powerpoint/2010/main" val="95777026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00937" y="203753"/>
            <a:ext cx="7406640" cy="515144"/>
          </a:xfrm>
        </p:spPr>
        <p:txBody>
          <a:bodyPr>
            <a:normAutofit fontScale="90000"/>
          </a:bodyPr>
          <a:lstStyle/>
          <a:p>
            <a:r>
              <a:rPr lang="pl-PL" dirty="0"/>
              <a:t>KAZUS</a:t>
            </a:r>
          </a:p>
        </p:txBody>
      </p:sp>
      <p:sp>
        <p:nvSpPr>
          <p:cNvPr id="3" name="Symbol zastępczy zawartości 2"/>
          <p:cNvSpPr>
            <a:spLocks noGrp="1"/>
          </p:cNvSpPr>
          <p:nvPr>
            <p:ph idx="1"/>
          </p:nvPr>
        </p:nvSpPr>
        <p:spPr>
          <a:xfrm>
            <a:off x="300937" y="836712"/>
            <a:ext cx="8735559" cy="5688632"/>
          </a:xfrm>
        </p:spPr>
        <p:txBody>
          <a:bodyPr>
            <a:normAutofit fontScale="25000" lnSpcReduction="20000"/>
          </a:bodyPr>
          <a:lstStyle/>
          <a:p>
            <a:pPr marL="0" indent="0">
              <a:buNone/>
            </a:pPr>
            <a:r>
              <a:rPr lang="pl-PL" sz="5600" dirty="0"/>
              <a:t>Jan i Maria byli szczęśliwym małżeństwem. Jednakże z powodu problemów zdrowotnych Jana, para nie mogła mieć dzieci. Po rozmowach z wieloma specjalistami, małżeństwo zdecydowało się na procedurę medycznie wspomaganej prokreacji. </a:t>
            </a:r>
          </a:p>
          <a:p>
            <a:pPr marL="0" indent="0">
              <a:buNone/>
            </a:pPr>
            <a:r>
              <a:rPr lang="pl-PL" sz="5600" dirty="0"/>
              <a:t>Po trzech miesiącach od urodzenia się Jacka, syna Jana i Marii, Jan stwierdził, że nie pasują mu zmiany, jakie zaszły w jego życiu. Wyprowadził się z domu i w obawie przed wizją wysokich alimentów wniósł powództwo </a:t>
            </a:r>
            <a:br>
              <a:rPr lang="pl-PL" sz="5600" dirty="0"/>
            </a:br>
            <a:r>
              <a:rPr lang="pl-PL" sz="5600" dirty="0"/>
              <a:t>o zaprzeczenie ojcostwa.</a:t>
            </a:r>
          </a:p>
          <a:p>
            <a:pPr marL="0" indent="0">
              <a:buNone/>
            </a:pPr>
            <a:endParaRPr lang="pl-PL" sz="4000" dirty="0"/>
          </a:p>
          <a:p>
            <a:pPr marL="0" indent="0">
              <a:buNone/>
            </a:pPr>
            <a:r>
              <a:rPr lang="pl-PL" sz="4400" b="1" dirty="0"/>
              <a:t>Pytanie: Czy Jan mógł wnieść takie powództwo? </a:t>
            </a:r>
          </a:p>
          <a:p>
            <a:endParaRPr lang="pl-PL" sz="4000" dirty="0"/>
          </a:p>
          <a:p>
            <a:pPr marL="0" indent="0">
              <a:buNone/>
            </a:pPr>
            <a:r>
              <a:rPr lang="pl-PL" sz="4000" b="1" dirty="0">
                <a:solidFill>
                  <a:schemeClr val="tx2"/>
                </a:solidFill>
              </a:rPr>
              <a:t>Art.  67.  [Sposób zaprzeczenia ojcostwa]</a:t>
            </a:r>
            <a:r>
              <a:rPr lang="pl-PL" sz="4000" dirty="0">
                <a:solidFill>
                  <a:schemeClr val="tx2"/>
                </a:solidFill>
              </a:rPr>
              <a:t>Zaprzeczenie ojcostwa następuje przez wykazanie, że mąż matki nie jest ojcem dziecka.</a:t>
            </a:r>
          </a:p>
          <a:p>
            <a:pPr marL="0" indent="0">
              <a:buNone/>
            </a:pPr>
            <a:endParaRPr lang="pl-PL" sz="4000" dirty="0">
              <a:solidFill>
                <a:schemeClr val="tx2"/>
              </a:solidFill>
            </a:endParaRPr>
          </a:p>
          <a:p>
            <a:pPr marL="0" indent="0">
              <a:buNone/>
            </a:pPr>
            <a:r>
              <a:rPr lang="pl-PL" sz="4000" b="1" dirty="0">
                <a:solidFill>
                  <a:schemeClr val="tx2"/>
                </a:solidFill>
              </a:rPr>
              <a:t>Art.  68.  [Niedopuszczalność zaprzeczenia ojcostwa dziecka poczętego w wyniku procedury medycznie wspomaganej prokreacji]</a:t>
            </a:r>
            <a:r>
              <a:rPr lang="pl-PL" sz="4000" dirty="0">
                <a:solidFill>
                  <a:schemeClr val="tx2"/>
                </a:solidFill>
              </a:rPr>
              <a:t>Zaprzeczenie ojcostwa nie jest dopuszczalne, jeżeli dziecko urodziło się w następstwie procedury medycznie wspomaganej prokreacji, na którą mąż matki wyraził zgodę.</a:t>
            </a:r>
          </a:p>
          <a:p>
            <a:pPr marL="0" indent="0">
              <a:buNone/>
            </a:pPr>
            <a:endParaRPr lang="pl-PL" sz="4000" dirty="0">
              <a:solidFill>
                <a:schemeClr val="tx2"/>
              </a:solidFill>
            </a:endParaRPr>
          </a:p>
          <a:p>
            <a:pPr marL="0" indent="0">
              <a:buNone/>
            </a:pPr>
            <a:r>
              <a:rPr lang="pl-PL" sz="4000" b="1" dirty="0">
                <a:solidFill>
                  <a:schemeClr val="tx2"/>
                </a:solidFill>
              </a:rPr>
              <a:t>Art.  75</a:t>
            </a:r>
            <a:r>
              <a:rPr lang="pl-PL" sz="4000" b="1" baseline="30000" dirty="0">
                <a:solidFill>
                  <a:schemeClr val="tx2"/>
                </a:solidFill>
              </a:rPr>
              <a:t>1</a:t>
            </a:r>
            <a:r>
              <a:rPr lang="pl-PL" sz="4000" b="1" dirty="0">
                <a:solidFill>
                  <a:schemeClr val="tx2"/>
                </a:solidFill>
              </a:rPr>
              <a:t>.  [Uznanie ojcostwa dziecka urodzonego w następstwie procedury medycznie wspomaganej prokreacji]§  1. </a:t>
            </a:r>
            <a:r>
              <a:rPr lang="pl-PL" sz="4000" dirty="0">
                <a:solidFill>
                  <a:schemeClr val="tx2"/>
                </a:solidFill>
              </a:rPr>
              <a:t>Uznanie ojcostwa następuje z dniem urodzenia się dziecka także wtedy, gdy przed przeniesieniem do organizmu kobiety komórek rozrodczych pochodzących od anonimowego dawcy albo zarodka powstałego z komórek rozrodczych pochodzących od anonimowego dawcy albo z dawstwa zarodka mężczyzna oświadczy przed kierownikiem urzędu stanu cywilnego, że będzie ojcem dziecka, które urodzi się w następstwie procedury medycznie wspomaganej prokreacji z zastosowaniem tych komórek albo tego zarodka, a kobieta ta potwierdzi jednocześnie albo w ciągu trzech miesięcy od dnia oświadczenia mężczyzny, że ojcem dziecka będzie ten mężczyzna.</a:t>
            </a:r>
          </a:p>
          <a:p>
            <a:pPr marL="0" indent="0">
              <a:buNone/>
            </a:pPr>
            <a:r>
              <a:rPr lang="pl-PL" sz="4000" b="1" dirty="0">
                <a:solidFill>
                  <a:schemeClr val="tx2"/>
                </a:solidFill>
              </a:rPr>
              <a:t>§  2. </a:t>
            </a:r>
            <a:r>
              <a:rPr lang="pl-PL" sz="4000" dirty="0">
                <a:solidFill>
                  <a:schemeClr val="tx2"/>
                </a:solidFill>
              </a:rPr>
              <a:t>Oświadczenia są skuteczne, jeżeli dziecko urodziło się w następstwie procedury medycznie wspomaganej prokreacji, o której mowa w § 1, w ciągu dwóch lat od dnia złożenia oświadczenia przez mężczyznę.</a:t>
            </a:r>
          </a:p>
          <a:p>
            <a:pPr marL="0" indent="0">
              <a:buNone/>
            </a:pPr>
            <a:r>
              <a:rPr lang="pl-PL" sz="4000" b="1" dirty="0">
                <a:solidFill>
                  <a:schemeClr val="tx2"/>
                </a:solidFill>
              </a:rPr>
              <a:t>§  3. </a:t>
            </a:r>
            <a:r>
              <a:rPr lang="pl-PL" sz="4000" dirty="0">
                <a:solidFill>
                  <a:schemeClr val="tx2"/>
                </a:solidFill>
              </a:rPr>
              <a:t>Jeżeli dziecko urodziło się po zawarciu przez matkę małżeństwa z innym mężczyzną niż ten, który uznał ojcostwo, przepisu art. 62 nie stosuje się.</a:t>
            </a:r>
          </a:p>
          <a:p>
            <a:pPr marL="0" indent="0">
              <a:buNone/>
            </a:pPr>
            <a:r>
              <a:rPr lang="pl-PL" sz="4000" b="1" dirty="0">
                <a:solidFill>
                  <a:schemeClr val="tx2"/>
                </a:solidFill>
              </a:rPr>
              <a:t>§  4. </a:t>
            </a:r>
            <a:r>
              <a:rPr lang="pl-PL" sz="4000" dirty="0">
                <a:solidFill>
                  <a:schemeClr val="tx2"/>
                </a:solidFill>
              </a:rPr>
              <a:t>Przepisów art. 73 § 1 i 4 oraz art. 74 nie stosuje się.</a:t>
            </a:r>
          </a:p>
          <a:p>
            <a:pPr marL="0" indent="0">
              <a:buNone/>
            </a:pPr>
            <a:endParaRPr lang="pl-PL" sz="4000" dirty="0">
              <a:solidFill>
                <a:schemeClr val="tx2"/>
              </a:solidFill>
            </a:endParaRPr>
          </a:p>
          <a:p>
            <a:pPr marL="0" indent="0">
              <a:buNone/>
            </a:pPr>
            <a:r>
              <a:rPr lang="pl-PL" sz="4000" b="1" dirty="0">
                <a:solidFill>
                  <a:schemeClr val="tx2"/>
                </a:solidFill>
              </a:rPr>
              <a:t>Art.  81</a:t>
            </a:r>
            <a:r>
              <a:rPr lang="pl-PL" sz="4000" b="1" baseline="30000" dirty="0">
                <a:solidFill>
                  <a:schemeClr val="tx2"/>
                </a:solidFill>
              </a:rPr>
              <a:t>1</a:t>
            </a:r>
            <a:r>
              <a:rPr lang="pl-PL" sz="4000" b="1" dirty="0">
                <a:solidFill>
                  <a:schemeClr val="tx2"/>
                </a:solidFill>
              </a:rPr>
              <a:t>.  [Ustalenie bezskuteczności uznania ojcostwa w przypadku procedury medycznie wspomaganej prokreacji]</a:t>
            </a:r>
            <a:r>
              <a:rPr lang="pl-PL" sz="4000" dirty="0">
                <a:solidFill>
                  <a:schemeClr val="tx2"/>
                </a:solidFill>
              </a:rPr>
              <a:t>W przypadku gdy uznanie ojcostwa nastąpiło na podstawie art. 75</a:t>
            </a:r>
            <a:r>
              <a:rPr lang="pl-PL" sz="4000" baseline="30000" dirty="0">
                <a:solidFill>
                  <a:schemeClr val="tx2"/>
                </a:solidFill>
              </a:rPr>
              <a:t>1</a:t>
            </a:r>
            <a:r>
              <a:rPr lang="pl-PL" sz="4000" dirty="0">
                <a:solidFill>
                  <a:schemeClr val="tx2"/>
                </a:solidFill>
              </a:rPr>
              <a:t>, ustalenie bezskuteczności uznania ojcostwa jest dopuszczalne jedynie wówczas, gdy dziecko nie urodziło się w następstwie procedury medycznie wspomaganej prokreacji, o której mowa w art. 75</a:t>
            </a:r>
            <a:r>
              <a:rPr lang="pl-PL" sz="4000" baseline="30000" dirty="0">
                <a:solidFill>
                  <a:schemeClr val="tx2"/>
                </a:solidFill>
              </a:rPr>
              <a:t>1</a:t>
            </a:r>
            <a:r>
              <a:rPr lang="pl-PL" sz="4000" dirty="0">
                <a:solidFill>
                  <a:schemeClr val="tx2"/>
                </a:solidFill>
              </a:rPr>
              <a:t> § 1.</a:t>
            </a:r>
          </a:p>
          <a:p>
            <a:pPr marL="0" indent="0">
              <a:buNone/>
            </a:pPr>
            <a:endParaRPr lang="pl-PL" sz="4000" dirty="0"/>
          </a:p>
          <a:p>
            <a:endParaRPr lang="pl-PL" dirty="0"/>
          </a:p>
        </p:txBody>
      </p:sp>
    </p:spTree>
    <p:extLst>
      <p:ext uri="{BB962C8B-B14F-4D97-AF65-F5344CB8AC3E}">
        <p14:creationId xmlns:p14="http://schemas.microsoft.com/office/powerpoint/2010/main" val="349269124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F0E622-F672-42B5-970D-6DABADF4A631}"/>
              </a:ext>
            </a:extLst>
          </p:cNvPr>
          <p:cNvSpPr>
            <a:spLocks noGrp="1"/>
          </p:cNvSpPr>
          <p:nvPr>
            <p:ph type="title"/>
          </p:nvPr>
        </p:nvSpPr>
        <p:spPr/>
        <p:txBody>
          <a:bodyPr/>
          <a:lstStyle/>
          <a:p>
            <a:r>
              <a:rPr lang="pl-PL" dirty="0"/>
              <a:t>KAZUS</a:t>
            </a:r>
          </a:p>
        </p:txBody>
      </p:sp>
      <p:sp>
        <p:nvSpPr>
          <p:cNvPr id="3" name="Content Placeholder 2">
            <a:extLst>
              <a:ext uri="{FF2B5EF4-FFF2-40B4-BE49-F238E27FC236}">
                <a16:creationId xmlns:a16="http://schemas.microsoft.com/office/drawing/2014/main" id="{C73D3B77-CE93-478A-8555-8D3CFCFC02DA}"/>
              </a:ext>
            </a:extLst>
          </p:cNvPr>
          <p:cNvSpPr>
            <a:spLocks noGrp="1"/>
          </p:cNvSpPr>
          <p:nvPr>
            <p:ph idx="1"/>
          </p:nvPr>
        </p:nvSpPr>
        <p:spPr>
          <a:xfrm>
            <a:off x="251520" y="2057400"/>
            <a:ext cx="8496943" cy="4038600"/>
          </a:xfrm>
        </p:spPr>
        <p:txBody>
          <a:bodyPr>
            <a:normAutofit/>
          </a:bodyPr>
          <a:lstStyle/>
          <a:p>
            <a:pPr marL="0" indent="0">
              <a:buNone/>
            </a:pPr>
            <a:r>
              <a:rPr lang="pl-PL" dirty="0"/>
              <a:t>Małgorzata i Michał- niegdyś zgodne małżeństwo-  po wyborach parlamentarnych w 2015 roku przestali się do siebie odzywać. Odmienności zapatrywań politycznych były na tyle znaczące, że doprowadziły do rozkładu pożycia małżonków. </a:t>
            </a:r>
          </a:p>
          <a:p>
            <a:pPr marL="0" indent="0">
              <a:buNone/>
            </a:pPr>
            <a:r>
              <a:rPr lang="pl-PL" dirty="0"/>
              <a:t>Michał postanowił rozpocząć nowy etap swojego życia. W lutym 2019 r. złożył do sądu pozew, w którym żądał orzeczenia separacji. Pozwana natomiast w odpowiedzi na pozew zażądała orzeczenia rozwodu. Jak powinien orzec sąd?</a:t>
            </a:r>
          </a:p>
          <a:p>
            <a:endParaRPr lang="pl-PL" dirty="0"/>
          </a:p>
        </p:txBody>
      </p:sp>
    </p:spTree>
    <p:extLst>
      <p:ext uri="{BB962C8B-B14F-4D97-AF65-F5344CB8AC3E}">
        <p14:creationId xmlns:p14="http://schemas.microsoft.com/office/powerpoint/2010/main" val="15101739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C32064-86BC-4A22-915B-FC4507086965}"/>
              </a:ext>
            </a:extLst>
          </p:cNvPr>
          <p:cNvSpPr>
            <a:spLocks noGrp="1"/>
          </p:cNvSpPr>
          <p:nvPr>
            <p:ph type="title"/>
          </p:nvPr>
        </p:nvSpPr>
        <p:spPr/>
        <p:txBody>
          <a:bodyPr>
            <a:normAutofit/>
          </a:bodyPr>
          <a:lstStyle/>
          <a:p>
            <a:r>
              <a:rPr lang="pl-PL" dirty="0"/>
              <a:t>Sprawy o ustalenie istnienia małżeństwa</a:t>
            </a:r>
          </a:p>
        </p:txBody>
      </p:sp>
      <p:sp>
        <p:nvSpPr>
          <p:cNvPr id="3" name="Content Placeholder 2">
            <a:extLst>
              <a:ext uri="{FF2B5EF4-FFF2-40B4-BE49-F238E27FC236}">
                <a16:creationId xmlns:a16="http://schemas.microsoft.com/office/drawing/2014/main" id="{10B01388-933F-49BC-ADB3-22E11E1DBB23}"/>
              </a:ext>
            </a:extLst>
          </p:cNvPr>
          <p:cNvSpPr>
            <a:spLocks noGrp="1"/>
          </p:cNvSpPr>
          <p:nvPr>
            <p:ph idx="1"/>
          </p:nvPr>
        </p:nvSpPr>
        <p:spPr/>
        <p:txBody>
          <a:bodyPr/>
          <a:lstStyle/>
          <a:p>
            <a:r>
              <a:rPr lang="pl-PL" dirty="0">
                <a:solidFill>
                  <a:schemeClr val="tx1"/>
                </a:solidFill>
              </a:rPr>
              <a:t>Powód będzie twierdził, że małżeństwo zostało zawarte mimo np. nieistnienia aktu małzeństwa</a:t>
            </a:r>
          </a:p>
          <a:p>
            <a:endParaRPr lang="pl-PL" dirty="0"/>
          </a:p>
        </p:txBody>
      </p:sp>
    </p:spTree>
    <p:extLst>
      <p:ext uri="{BB962C8B-B14F-4D97-AF65-F5344CB8AC3E}">
        <p14:creationId xmlns:p14="http://schemas.microsoft.com/office/powerpoint/2010/main" val="39564490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C76A69-4649-418E-AD4A-433554E60B3E}"/>
              </a:ext>
            </a:extLst>
          </p:cNvPr>
          <p:cNvSpPr>
            <a:spLocks noGrp="1"/>
          </p:cNvSpPr>
          <p:nvPr>
            <p:ph type="title"/>
          </p:nvPr>
        </p:nvSpPr>
        <p:spPr>
          <a:xfrm>
            <a:off x="457200" y="274638"/>
            <a:ext cx="8229600" cy="706090"/>
          </a:xfrm>
        </p:spPr>
        <p:txBody>
          <a:bodyPr>
            <a:noAutofit/>
          </a:bodyPr>
          <a:lstStyle/>
          <a:p>
            <a:pPr algn="l"/>
            <a:r>
              <a:rPr lang="pl-PL" sz="2000" dirty="0"/>
              <a:t>Sprawy o ustalenie nieistnienia małżeństwa</a:t>
            </a:r>
          </a:p>
        </p:txBody>
      </p:sp>
      <p:sp>
        <p:nvSpPr>
          <p:cNvPr id="3" name="Content Placeholder 2">
            <a:extLst>
              <a:ext uri="{FF2B5EF4-FFF2-40B4-BE49-F238E27FC236}">
                <a16:creationId xmlns:a16="http://schemas.microsoft.com/office/drawing/2014/main" id="{1CD498DB-8133-43AA-B9EE-F21929291F38}"/>
              </a:ext>
            </a:extLst>
          </p:cNvPr>
          <p:cNvSpPr>
            <a:spLocks noGrp="1"/>
          </p:cNvSpPr>
          <p:nvPr>
            <p:ph idx="1"/>
          </p:nvPr>
        </p:nvSpPr>
        <p:spPr>
          <a:xfrm>
            <a:off x="107504" y="836712"/>
            <a:ext cx="8784976" cy="5746650"/>
          </a:xfrm>
        </p:spPr>
        <p:txBody>
          <a:bodyPr>
            <a:normAutofit fontScale="25000" lnSpcReduction="20000"/>
          </a:bodyPr>
          <a:lstStyle/>
          <a:p>
            <a:pPr marL="0" indent="0" algn="just">
              <a:buNone/>
            </a:pPr>
            <a:br>
              <a:rPr lang="pl-PL" sz="5600" b="1" dirty="0">
                <a:solidFill>
                  <a:schemeClr val="tx1"/>
                </a:solidFill>
              </a:rPr>
            </a:br>
            <a:br>
              <a:rPr lang="pl-PL" sz="5600" b="1" dirty="0">
                <a:solidFill>
                  <a:schemeClr val="tx2"/>
                </a:solidFill>
              </a:rPr>
            </a:br>
            <a:r>
              <a:rPr lang="pl-PL" sz="5600" b="1" dirty="0">
                <a:solidFill>
                  <a:schemeClr val="tx2"/>
                </a:solidFill>
              </a:rPr>
              <a:t>Art. 2 KRO [Ustalenie nieistnienia małżeństwa] </a:t>
            </a:r>
            <a:r>
              <a:rPr lang="pl-PL" sz="5600" dirty="0">
                <a:solidFill>
                  <a:schemeClr val="tx2"/>
                </a:solidFill>
              </a:rPr>
              <a:t>Jeżeli mimo niezachowania przepisów artykułu poprzedzającego (tj. mężczyzna i kobieta jednocześnie obecni złożą przed kierownikiem urzędu stanu cywilnego oświadczenia, że wstępują ze sobą w związek małżeński lub ewentualne zostanie zawarty tzw. ślub konkordatowy czy przed konsulem)  został sporządzony akt małżeństwa, każdy, kto ma w tym interes prawny, może wystąpić z powództwem o ustalenie nieistnienia małżeństwa.</a:t>
            </a:r>
          </a:p>
          <a:p>
            <a:pPr marL="0" indent="0" algn="just">
              <a:buNone/>
            </a:pPr>
            <a:endParaRPr lang="pl-PL" sz="5600" dirty="0">
              <a:solidFill>
                <a:schemeClr val="tx1"/>
              </a:solidFill>
            </a:endParaRPr>
          </a:p>
          <a:p>
            <a:pPr marL="0" indent="0" algn="just">
              <a:buNone/>
            </a:pPr>
            <a:r>
              <a:rPr lang="pl-PL" sz="5600" dirty="0">
                <a:solidFill>
                  <a:schemeClr val="tx1"/>
                </a:solidFill>
              </a:rPr>
              <a:t>Przykłady:</a:t>
            </a:r>
          </a:p>
          <a:p>
            <a:pPr marL="0" indent="0" algn="just">
              <a:buNone/>
            </a:pPr>
            <a:r>
              <a:rPr lang="pl-PL" sz="5600" dirty="0">
                <a:solidFill>
                  <a:schemeClr val="tx1"/>
                </a:solidFill>
              </a:rPr>
              <a:t>-obie strony są tej samej płci,</a:t>
            </a:r>
          </a:p>
          <a:p>
            <a:pPr algn="just">
              <a:buFontTx/>
              <a:buChar char="-"/>
            </a:pPr>
            <a:r>
              <a:rPr lang="pl-PL" sz="5600" dirty="0">
                <a:solidFill>
                  <a:schemeClr val="tx1"/>
                </a:solidFill>
              </a:rPr>
              <a:t>osoba, która przyjęła oświadczenie stron nie była urzędnikiem stanu cywilnego,</a:t>
            </a:r>
          </a:p>
          <a:p>
            <a:pPr algn="just">
              <a:buFontTx/>
              <a:buChar char="-"/>
            </a:pPr>
            <a:r>
              <a:rPr lang="pl-PL" sz="5600" dirty="0">
                <a:solidFill>
                  <a:schemeClr val="tx1"/>
                </a:solidFill>
              </a:rPr>
              <a:t>Strony nie złożyły oświadczeń jednocześnie</a:t>
            </a:r>
          </a:p>
          <a:p>
            <a:pPr algn="just">
              <a:buFontTx/>
              <a:buChar char="-"/>
            </a:pPr>
            <a:endParaRPr lang="pl-PL" sz="5600" dirty="0">
              <a:solidFill>
                <a:schemeClr val="tx1"/>
              </a:solidFill>
            </a:endParaRPr>
          </a:p>
          <a:p>
            <a:pPr marL="0" indent="0" algn="just">
              <a:buNone/>
            </a:pPr>
            <a:endParaRPr lang="pl-PL" sz="5600" b="1" dirty="0">
              <a:solidFill>
                <a:schemeClr val="tx1"/>
              </a:solidFill>
            </a:endParaRPr>
          </a:p>
          <a:p>
            <a:pPr marL="0" indent="0" algn="just">
              <a:buNone/>
            </a:pPr>
            <a:endParaRPr lang="pl-PL" sz="5600" b="1" dirty="0">
              <a:solidFill>
                <a:schemeClr val="tx1"/>
              </a:solidFill>
            </a:endParaRPr>
          </a:p>
          <a:p>
            <a:pPr marL="0" indent="0" algn="just">
              <a:buNone/>
            </a:pPr>
            <a:endParaRPr lang="pl-PL" sz="5600" b="1" dirty="0">
              <a:solidFill>
                <a:schemeClr val="tx1"/>
              </a:solidFill>
            </a:endParaRPr>
          </a:p>
          <a:p>
            <a:pPr marL="0" indent="0" algn="just">
              <a:buNone/>
            </a:pPr>
            <a:r>
              <a:rPr lang="pl-PL" sz="5600" b="1" dirty="0">
                <a:solidFill>
                  <a:schemeClr val="tx1"/>
                </a:solidFill>
              </a:rPr>
              <a:t>Gdy żądanie ustalenia nieistnienia małżeństwa nie będzie wysuwane na podstawie naruszenia art. 1 KRO zastosowanie znajdzie regulacja ogólna z art. 189 KPC</a:t>
            </a:r>
          </a:p>
          <a:p>
            <a:pPr marL="0" indent="0" algn="just">
              <a:buNone/>
            </a:pPr>
            <a:r>
              <a:rPr lang="pl-PL" sz="5600" b="1" dirty="0">
                <a:solidFill>
                  <a:schemeClr val="tx1"/>
                </a:solidFill>
              </a:rPr>
              <a:t>Art. 189 [Powództwo o ustalenie] </a:t>
            </a:r>
            <a:r>
              <a:rPr lang="pl-PL" sz="5600" dirty="0">
                <a:solidFill>
                  <a:schemeClr val="tx1"/>
                </a:solidFill>
              </a:rPr>
              <a:t>Powód może żądać ustalenia przez sąd istnienia lub nieistnienia stosunku prawnego lub prawa, gdy ma w tym interes prawny.</a:t>
            </a:r>
          </a:p>
          <a:p>
            <a:pPr marL="0" indent="0" algn="just">
              <a:buNone/>
            </a:pPr>
            <a:endParaRPr lang="pl-PL" sz="5600" dirty="0">
              <a:solidFill>
                <a:schemeClr val="tx1"/>
              </a:solidFill>
            </a:endParaRPr>
          </a:p>
          <a:p>
            <a:pPr marL="0" indent="0" algn="just">
              <a:buNone/>
            </a:pPr>
            <a:r>
              <a:rPr lang="pl-PL" sz="5600" dirty="0">
                <a:solidFill>
                  <a:schemeClr val="tx1"/>
                </a:solidFill>
              </a:rPr>
              <a:t>Przykłady</a:t>
            </a:r>
          </a:p>
          <a:p>
            <a:pPr algn="just">
              <a:buFontTx/>
              <a:buChar char="-"/>
            </a:pPr>
            <a:r>
              <a:rPr lang="pl-PL" sz="5600" dirty="0">
                <a:solidFill>
                  <a:schemeClr val="tx1"/>
                </a:solidFill>
              </a:rPr>
              <a:t>sprawy o ustalenie, że małżeństwo zostało unieważnione lub rozwiązane przez rozwód, </a:t>
            </a:r>
          </a:p>
          <a:p>
            <a:pPr algn="just">
              <a:buFontTx/>
              <a:buChar char="-"/>
            </a:pPr>
            <a:r>
              <a:rPr lang="pl-PL" sz="5600" dirty="0">
                <a:solidFill>
                  <a:schemeClr val="tx1"/>
                </a:solidFill>
              </a:rPr>
              <a:t>sprawy o ustalenie, że małżeństwo ustało wskutek uznania jednego z małżonków za zmarłego</a:t>
            </a:r>
          </a:p>
          <a:p>
            <a:pPr algn="just">
              <a:buFontTx/>
              <a:buChar char="-"/>
            </a:pPr>
            <a:endParaRPr lang="pl-PL" sz="5600" dirty="0">
              <a:solidFill>
                <a:schemeClr val="tx1"/>
              </a:solidFill>
            </a:endParaRPr>
          </a:p>
          <a:p>
            <a:endParaRPr lang="pl-PL" dirty="0"/>
          </a:p>
        </p:txBody>
      </p:sp>
      <p:graphicFrame>
        <p:nvGraphicFramePr>
          <p:cNvPr id="7" name="Diagram 6">
            <a:extLst>
              <a:ext uri="{FF2B5EF4-FFF2-40B4-BE49-F238E27FC236}">
                <a16:creationId xmlns:a16="http://schemas.microsoft.com/office/drawing/2014/main" id="{608BFAE2-2EF6-4788-AE20-01060C68799B}"/>
              </a:ext>
            </a:extLst>
          </p:cNvPr>
          <p:cNvGraphicFramePr/>
          <p:nvPr>
            <p:extLst>
              <p:ext uri="{D42A27DB-BD31-4B8C-83A1-F6EECF244321}">
                <p14:modId xmlns:p14="http://schemas.microsoft.com/office/powerpoint/2010/main" val="177993503"/>
              </p:ext>
            </p:extLst>
          </p:nvPr>
        </p:nvGraphicFramePr>
        <p:xfrm>
          <a:off x="5004048" y="1916832"/>
          <a:ext cx="5040560" cy="25922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882394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A45706-C11D-4844-813A-F176C28C4F4B}"/>
              </a:ext>
            </a:extLst>
          </p:cNvPr>
          <p:cNvSpPr>
            <a:spLocks noGrp="1"/>
          </p:cNvSpPr>
          <p:nvPr>
            <p:ph type="title"/>
          </p:nvPr>
        </p:nvSpPr>
        <p:spPr/>
        <p:txBody>
          <a:bodyPr/>
          <a:lstStyle/>
          <a:p>
            <a:r>
              <a:rPr lang="pl-PL" dirty="0"/>
              <a:t>Sprawy o rozwód</a:t>
            </a:r>
          </a:p>
        </p:txBody>
      </p:sp>
      <p:sp>
        <p:nvSpPr>
          <p:cNvPr id="3" name="Content Placeholder 2">
            <a:extLst>
              <a:ext uri="{FF2B5EF4-FFF2-40B4-BE49-F238E27FC236}">
                <a16:creationId xmlns:a16="http://schemas.microsoft.com/office/drawing/2014/main" id="{F90991E0-A386-40E8-896D-3B958CA95A21}"/>
              </a:ext>
            </a:extLst>
          </p:cNvPr>
          <p:cNvSpPr>
            <a:spLocks noGrp="1"/>
          </p:cNvSpPr>
          <p:nvPr>
            <p:ph idx="1"/>
          </p:nvPr>
        </p:nvSpPr>
        <p:spPr/>
        <p:txBody>
          <a:bodyPr>
            <a:normAutofit fontScale="92500" lnSpcReduction="10000"/>
          </a:bodyPr>
          <a:lstStyle/>
          <a:p>
            <a:pPr marL="34290" indent="0">
              <a:buNone/>
            </a:pPr>
            <a:r>
              <a:rPr lang="pl-PL" dirty="0">
                <a:solidFill>
                  <a:schemeClr val="tx2"/>
                </a:solidFill>
              </a:rPr>
              <a:t>Art. 56 § 1 KRO</a:t>
            </a:r>
          </a:p>
          <a:p>
            <a:pPr marL="34290" indent="0">
              <a:buNone/>
            </a:pPr>
            <a:r>
              <a:rPr lang="pl-PL" dirty="0">
                <a:solidFill>
                  <a:schemeClr val="tx2"/>
                </a:solidFill>
              </a:rPr>
              <a:t> Jeżeli między małżonkami nastąpił </a:t>
            </a:r>
            <a:r>
              <a:rPr lang="pl-PL" b="1" dirty="0">
                <a:solidFill>
                  <a:schemeClr val="tx2"/>
                </a:solidFill>
              </a:rPr>
              <a:t>zupełny i trwały rozkład pożycia</a:t>
            </a:r>
            <a:r>
              <a:rPr lang="pl-PL" dirty="0">
                <a:solidFill>
                  <a:schemeClr val="tx2"/>
                </a:solidFill>
              </a:rPr>
              <a:t>, każdy z małżonków może żądać, ażeby sąd rozwiązał małżeństwo przez rozwód. </a:t>
            </a:r>
            <a:r>
              <a:rPr lang="pl-PL" dirty="0"/>
              <a:t>(przesłanka pozytywna)</a:t>
            </a:r>
          </a:p>
          <a:p>
            <a:pPr marL="34290" indent="0">
              <a:buNone/>
            </a:pPr>
            <a:r>
              <a:rPr lang="pl-PL" dirty="0">
                <a:solidFill>
                  <a:schemeClr val="tx2"/>
                </a:solidFill>
              </a:rPr>
              <a:t>§  2.  Jednakże mimo zupełnego i trwałego rozkładu pożycia rozwód </a:t>
            </a:r>
            <a:r>
              <a:rPr lang="pl-PL" b="1" dirty="0">
                <a:solidFill>
                  <a:schemeClr val="tx2"/>
                </a:solidFill>
              </a:rPr>
              <a:t>nie jest dopuszczalny, jeżeli wskutek niego miałoby ucierpieć dobro wspólnych małoletnich dzieci małżonków albo jeżeli z innych względów orzeczenie rozwodu byłoby sprzeczne z zasadami współżycia społecznego</a:t>
            </a:r>
            <a:r>
              <a:rPr lang="pl-PL" dirty="0"/>
              <a:t>. (przesłanka negatywna)</a:t>
            </a:r>
          </a:p>
          <a:p>
            <a:pPr marL="34290" indent="0">
              <a:buNone/>
            </a:pPr>
            <a:r>
              <a:rPr lang="pl-PL" dirty="0">
                <a:solidFill>
                  <a:schemeClr val="tx2"/>
                </a:solidFill>
              </a:rPr>
              <a:t>§  3.  Rozwód </a:t>
            </a:r>
            <a:r>
              <a:rPr lang="pl-PL" b="1" dirty="0">
                <a:solidFill>
                  <a:schemeClr val="tx2"/>
                </a:solidFill>
              </a:rPr>
              <a:t>nie jest również dopuszczalny, jeżeli żąda go małżonek wyłącznie winny rozkładu pożycia</a:t>
            </a:r>
            <a:r>
              <a:rPr lang="pl-PL" dirty="0">
                <a:solidFill>
                  <a:schemeClr val="tx2"/>
                </a:solidFill>
              </a:rPr>
              <a:t>, chyba że drugi małżonek </a:t>
            </a:r>
            <a:r>
              <a:rPr lang="pl-PL" b="1" dirty="0">
                <a:solidFill>
                  <a:schemeClr val="tx2"/>
                </a:solidFill>
              </a:rPr>
              <a:t>wyrazi zgodę na rozwód albo że odmowa jego zgody na rozwód jest w danych okolicznościach sprzeczna z zasadami współżycia społecznego</a:t>
            </a:r>
            <a:r>
              <a:rPr lang="pl-PL" dirty="0">
                <a:solidFill>
                  <a:schemeClr val="tx2"/>
                </a:solidFill>
              </a:rPr>
              <a:t>. </a:t>
            </a:r>
            <a:r>
              <a:rPr lang="pl-PL" dirty="0"/>
              <a:t>(przesłanka negatywna)</a:t>
            </a:r>
          </a:p>
          <a:p>
            <a:endParaRPr lang="pl-PL" dirty="0"/>
          </a:p>
        </p:txBody>
      </p:sp>
    </p:spTree>
    <p:extLst>
      <p:ext uri="{BB962C8B-B14F-4D97-AF65-F5344CB8AC3E}">
        <p14:creationId xmlns:p14="http://schemas.microsoft.com/office/powerpoint/2010/main" val="16677805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E81C7A-12A9-40FC-864D-178187867583}"/>
              </a:ext>
            </a:extLst>
          </p:cNvPr>
          <p:cNvSpPr>
            <a:spLocks noGrp="1"/>
          </p:cNvSpPr>
          <p:nvPr>
            <p:ph type="title"/>
          </p:nvPr>
        </p:nvSpPr>
        <p:spPr/>
        <p:txBody>
          <a:bodyPr>
            <a:noAutofit/>
          </a:bodyPr>
          <a:lstStyle/>
          <a:p>
            <a:pPr algn="l"/>
            <a:r>
              <a:rPr lang="pl-PL" sz="2400" dirty="0"/>
              <a:t>Sprawy o separację na żądanie jednego z małżonków (tzw. separacja sporna)</a:t>
            </a:r>
          </a:p>
        </p:txBody>
      </p:sp>
      <p:sp>
        <p:nvSpPr>
          <p:cNvPr id="3" name="Content Placeholder 2">
            <a:extLst>
              <a:ext uri="{FF2B5EF4-FFF2-40B4-BE49-F238E27FC236}">
                <a16:creationId xmlns:a16="http://schemas.microsoft.com/office/drawing/2014/main" id="{E7BAB7AE-8885-4E8D-B633-717298B91074}"/>
              </a:ext>
            </a:extLst>
          </p:cNvPr>
          <p:cNvSpPr>
            <a:spLocks noGrp="1"/>
          </p:cNvSpPr>
          <p:nvPr>
            <p:ph idx="1"/>
          </p:nvPr>
        </p:nvSpPr>
        <p:spPr/>
        <p:txBody>
          <a:bodyPr/>
          <a:lstStyle/>
          <a:p>
            <a:pPr marL="34290" indent="0">
              <a:buNone/>
            </a:pPr>
            <a:r>
              <a:rPr lang="pl-PL" b="1" dirty="0">
                <a:solidFill>
                  <a:schemeClr val="tx2"/>
                </a:solidFill>
              </a:rPr>
              <a:t>Art. 61</a:t>
            </a:r>
            <a:r>
              <a:rPr lang="pl-PL" b="1" baseline="30000" dirty="0">
                <a:solidFill>
                  <a:schemeClr val="tx2"/>
                </a:solidFill>
              </a:rPr>
              <a:t>1</a:t>
            </a:r>
            <a:r>
              <a:rPr lang="pl-PL" b="1" dirty="0">
                <a:solidFill>
                  <a:schemeClr val="tx2"/>
                </a:solidFill>
              </a:rPr>
              <a:t> </a:t>
            </a:r>
            <a:r>
              <a:rPr lang="pl-PL" dirty="0">
                <a:solidFill>
                  <a:schemeClr val="tx2"/>
                </a:solidFill>
              </a:rPr>
              <a:t>§ 1. Jeżeli między małżonkami nastąpił </a:t>
            </a:r>
            <a:r>
              <a:rPr lang="pl-PL" b="1" dirty="0">
                <a:solidFill>
                  <a:schemeClr val="tx2"/>
                </a:solidFill>
              </a:rPr>
              <a:t>zupełny</a:t>
            </a:r>
            <a:r>
              <a:rPr lang="pl-PL" dirty="0">
                <a:solidFill>
                  <a:schemeClr val="tx2"/>
                </a:solidFill>
              </a:rPr>
              <a:t> rozkład pożycia, każdy z małżonków może żądać, ażeby sąd orzekł separację.</a:t>
            </a:r>
          </a:p>
          <a:p>
            <a:pPr marL="34290" indent="0">
              <a:buNone/>
            </a:pPr>
            <a:endParaRPr lang="pl-PL" dirty="0">
              <a:solidFill>
                <a:schemeClr val="tx2"/>
              </a:solidFill>
            </a:endParaRPr>
          </a:p>
          <a:p>
            <a:pPr marL="34290" indent="0">
              <a:buNone/>
            </a:pPr>
            <a:r>
              <a:rPr lang="pl-PL" dirty="0">
                <a:solidFill>
                  <a:schemeClr val="tx2"/>
                </a:solidFill>
              </a:rPr>
              <a:t>* Brak przymiotu trwałości</a:t>
            </a:r>
          </a:p>
          <a:p>
            <a:endParaRPr lang="pl-PL" dirty="0"/>
          </a:p>
        </p:txBody>
      </p:sp>
    </p:spTree>
    <p:extLst>
      <p:ext uri="{BB962C8B-B14F-4D97-AF65-F5344CB8AC3E}">
        <p14:creationId xmlns:p14="http://schemas.microsoft.com/office/powerpoint/2010/main" val="26197918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C576ED-F0D4-4E3E-A2F6-54D0B94A8D77}"/>
              </a:ext>
            </a:extLst>
          </p:cNvPr>
          <p:cNvSpPr>
            <a:spLocks noGrp="1"/>
          </p:cNvSpPr>
          <p:nvPr>
            <p:ph type="title"/>
          </p:nvPr>
        </p:nvSpPr>
        <p:spPr/>
        <p:txBody>
          <a:bodyPr>
            <a:normAutofit/>
          </a:bodyPr>
          <a:lstStyle/>
          <a:p>
            <a:r>
              <a:rPr lang="pl-PL" sz="2800" dirty="0"/>
              <a:t>Odrębności</a:t>
            </a:r>
          </a:p>
        </p:txBody>
      </p:sp>
      <p:graphicFrame>
        <p:nvGraphicFramePr>
          <p:cNvPr id="5" name="Diagram 4">
            <a:extLst>
              <a:ext uri="{FF2B5EF4-FFF2-40B4-BE49-F238E27FC236}">
                <a16:creationId xmlns:a16="http://schemas.microsoft.com/office/drawing/2014/main" id="{1C0D941F-50B5-4A48-AFC8-A04F5DA7B10B}"/>
              </a:ext>
            </a:extLst>
          </p:cNvPr>
          <p:cNvGraphicFramePr/>
          <p:nvPr>
            <p:extLst>
              <p:ext uri="{D42A27DB-BD31-4B8C-83A1-F6EECF244321}">
                <p14:modId xmlns:p14="http://schemas.microsoft.com/office/powerpoint/2010/main" val="95043951"/>
              </p:ext>
            </p:extLst>
          </p:nvPr>
        </p:nvGraphicFramePr>
        <p:xfrm>
          <a:off x="990057" y="1772816"/>
          <a:ext cx="7163886" cy="44755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243567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418058"/>
          </a:xfrm>
        </p:spPr>
        <p:txBody>
          <a:bodyPr>
            <a:normAutofit/>
          </a:bodyPr>
          <a:lstStyle/>
          <a:p>
            <a:pPr algn="l"/>
            <a:r>
              <a:rPr lang="pl-PL" sz="2000" dirty="0"/>
              <a:t>PEŁNOMOCNICTWO</a:t>
            </a:r>
          </a:p>
        </p:txBody>
      </p:sp>
      <p:sp>
        <p:nvSpPr>
          <p:cNvPr id="3" name="Symbol zastępczy zawartości 2"/>
          <p:cNvSpPr>
            <a:spLocks noGrp="1"/>
          </p:cNvSpPr>
          <p:nvPr>
            <p:ph idx="1"/>
          </p:nvPr>
        </p:nvSpPr>
        <p:spPr>
          <a:xfrm>
            <a:off x="251520" y="692696"/>
            <a:ext cx="8640960" cy="5832648"/>
          </a:xfrm>
        </p:spPr>
        <p:txBody>
          <a:bodyPr>
            <a:noAutofit/>
          </a:bodyPr>
          <a:lstStyle/>
          <a:p>
            <a:pPr marL="0" indent="0">
              <a:buNone/>
            </a:pPr>
            <a:br>
              <a:rPr lang="pl-PL" sz="1000" b="1" dirty="0">
                <a:solidFill>
                  <a:schemeClr val="tx1"/>
                </a:solidFill>
              </a:rPr>
            </a:br>
            <a:r>
              <a:rPr lang="pl-PL" sz="1000" b="1" dirty="0">
                <a:solidFill>
                  <a:schemeClr val="tx2"/>
                </a:solidFill>
              </a:rPr>
              <a:t>Art. 426 [Pełnomocnictwo] </a:t>
            </a:r>
            <a:r>
              <a:rPr lang="pl-PL" sz="1000" dirty="0">
                <a:solidFill>
                  <a:schemeClr val="tx2"/>
                </a:solidFill>
              </a:rPr>
              <a:t>Do reprezentowania strony konieczne jest pełnomocnictwo udzielone do </a:t>
            </a:r>
            <a:r>
              <a:rPr lang="pl-PL" sz="1000" b="1" dirty="0">
                <a:solidFill>
                  <a:schemeClr val="tx2"/>
                </a:solidFill>
              </a:rPr>
              <a:t>prowadzenia danej sprawy</a:t>
            </a:r>
            <a:r>
              <a:rPr lang="pl-PL" sz="1000" dirty="0">
                <a:solidFill>
                  <a:schemeClr val="tx2"/>
                </a:solidFill>
              </a:rPr>
              <a:t>.</a:t>
            </a:r>
          </a:p>
          <a:p>
            <a:pPr marL="0" indent="0">
              <a:buNone/>
            </a:pPr>
            <a:endParaRPr lang="pl-PL" sz="1000" dirty="0">
              <a:solidFill>
                <a:schemeClr val="tx1"/>
              </a:solidFill>
            </a:endParaRPr>
          </a:p>
          <a:p>
            <a:pPr>
              <a:buFont typeface="Wingdings" pitchFamily="2" charset="2"/>
              <a:buChar char="§"/>
            </a:pPr>
            <a:r>
              <a:rPr lang="pl-PL" sz="1000" dirty="0">
                <a:solidFill>
                  <a:schemeClr val="tx1"/>
                </a:solidFill>
              </a:rPr>
              <a:t>Konkretna, indywidualnie oznaczona sprawa, wskazanie stron postępowania oraz przedmiotu sprawy</a:t>
            </a:r>
          </a:p>
          <a:p>
            <a:pPr marL="0" indent="0">
              <a:buNone/>
            </a:pPr>
            <a:r>
              <a:rPr lang="pl-PL" sz="1000" dirty="0">
                <a:solidFill>
                  <a:schemeClr val="tx1"/>
                </a:solidFill>
              </a:rPr>
              <a:t>W przypadku udzielenie pełnomonictwa do poszczególnych czynności procesowych koniecznym jest wymienienie tych czynności oraz oznaczenie sprawy poprzez wskazanie jej przedmiotu oraz stron postępowania</a:t>
            </a:r>
          </a:p>
          <a:p>
            <a:pPr marL="0" indent="0">
              <a:buNone/>
            </a:pPr>
            <a:endParaRPr lang="pl-PL" sz="1000" dirty="0">
              <a:solidFill>
                <a:schemeClr val="tx1"/>
              </a:solidFill>
            </a:endParaRPr>
          </a:p>
          <a:p>
            <a:pPr marL="0" indent="0">
              <a:buNone/>
            </a:pPr>
            <a:r>
              <a:rPr lang="pl-PL" sz="1000" dirty="0">
                <a:solidFill>
                  <a:schemeClr val="tx1"/>
                </a:solidFill>
              </a:rPr>
              <a:t>Kto może być pełnomocnikiem?</a:t>
            </a:r>
          </a:p>
          <a:p>
            <a:pPr marL="0" indent="0">
              <a:buNone/>
            </a:pPr>
            <a:r>
              <a:rPr lang="pl-PL" sz="1000" dirty="0">
                <a:solidFill>
                  <a:schemeClr val="tx1"/>
                </a:solidFill>
              </a:rPr>
              <a:t>W sprawie o rozwód pełnomocnikiem procesowym mogą być prócz adwokata(lub radcy prawnego) tylko rodzice, rodzeństwo lub zstępni, strony oraz osoby pozostające ze stroną w stosunku przysposobienia, jeżeli udzielono im pełnomocnictwa do prowadzenia danej sprawy (art. 87 § 1 w związku z art. 426 KPC)- uchwała SN z 25.7.1978 r, sygn. III CZP 43/78</a:t>
            </a:r>
          </a:p>
          <a:p>
            <a:pPr marL="0" indent="0">
              <a:buNone/>
            </a:pPr>
            <a:endParaRPr lang="pl-PL" sz="1000" dirty="0">
              <a:solidFill>
                <a:schemeClr val="tx1"/>
              </a:solidFill>
            </a:endParaRPr>
          </a:p>
          <a:p>
            <a:pPr marL="0" indent="0">
              <a:buNone/>
            </a:pPr>
            <a:r>
              <a:rPr lang="pl-PL" sz="1000" dirty="0">
                <a:solidFill>
                  <a:schemeClr val="tx1"/>
                </a:solidFill>
              </a:rPr>
              <a:t>Niektórzy przedstawiciele doktryny (np. Z. Krzemiński) wyrażają pogląd, że małżonek z bigamicznego małżeństwa może wystąpić w charakterze pełnomocnika w sprawie rozwodowej małżonka o rozwiązanie pierwszego małżeństwa.</a:t>
            </a:r>
          </a:p>
          <a:p>
            <a:pPr marL="0" indent="0">
              <a:buNone/>
            </a:pPr>
            <a:endParaRPr lang="pl-PL" sz="1000" dirty="0">
              <a:solidFill>
                <a:schemeClr val="tx1"/>
              </a:solidFill>
            </a:endParaRPr>
          </a:p>
          <a:p>
            <a:pPr marL="0" indent="0">
              <a:buNone/>
            </a:pPr>
            <a:r>
              <a:rPr lang="pl-PL" sz="1000" dirty="0">
                <a:solidFill>
                  <a:schemeClr val="tx1"/>
                </a:solidFill>
              </a:rPr>
              <a:t>Małżonek może być pełnomocnikiem drugiego z małżonków:</a:t>
            </a:r>
          </a:p>
          <a:p>
            <a:pPr>
              <a:buFontTx/>
              <a:buChar char="-"/>
            </a:pPr>
            <a:r>
              <a:rPr lang="pl-PL" sz="1000" dirty="0">
                <a:solidFill>
                  <a:schemeClr val="tx1"/>
                </a:solidFill>
              </a:rPr>
              <a:t>w sprawach o ustalenie istnienia lub nieistnienia małżeństwa oraz </a:t>
            </a:r>
          </a:p>
          <a:p>
            <a:pPr>
              <a:buFontTx/>
              <a:buChar char="-"/>
            </a:pPr>
            <a:r>
              <a:rPr lang="pl-PL" sz="1000" dirty="0">
                <a:solidFill>
                  <a:schemeClr val="tx1"/>
                </a:solidFill>
              </a:rPr>
              <a:t>w sprawach o unieważnienie małżeństwa, </a:t>
            </a:r>
          </a:p>
          <a:p>
            <a:pPr marL="0" indent="0">
              <a:buNone/>
            </a:pPr>
            <a:r>
              <a:rPr lang="pl-PL" sz="1000" dirty="0">
                <a:solidFill>
                  <a:schemeClr val="tx1"/>
                </a:solidFill>
              </a:rPr>
              <a:t>jeśli powództwo zostało wytoczone przez prokuratora lub osobę trzecią przeciwko obojgu małżonkom</a:t>
            </a:r>
          </a:p>
          <a:p>
            <a:pPr marL="0" indent="0">
              <a:buNone/>
            </a:pPr>
            <a:endParaRPr lang="pl-PL" sz="1000" dirty="0">
              <a:solidFill>
                <a:schemeClr val="tx1"/>
              </a:solidFill>
            </a:endParaRPr>
          </a:p>
          <a:p>
            <a:pPr marL="0" indent="0">
              <a:buNone/>
            </a:pPr>
            <a:r>
              <a:rPr lang="pl-PL" sz="1000" dirty="0">
                <a:solidFill>
                  <a:schemeClr val="tx1"/>
                </a:solidFill>
              </a:rPr>
              <a:t>Występowanie w charakterze pełnomocnika procesowego osoby, która nie może być pełnomocnikiem, oznacza brak należytego umocowania, powodujący nieważność postępowania (art. 379 pkt 2 KPC)- uchwała SN z dnia 8.7.2008 r., III CZP 154/07</a:t>
            </a:r>
          </a:p>
          <a:p>
            <a:pPr marL="0" indent="0">
              <a:buNone/>
            </a:pPr>
            <a:endParaRPr lang="pl-PL" sz="1000" dirty="0">
              <a:solidFill>
                <a:schemeClr val="tx1"/>
              </a:solidFill>
            </a:endParaRPr>
          </a:p>
          <a:p>
            <a:pPr marL="0" indent="0">
              <a:buNone/>
            </a:pPr>
            <a:r>
              <a:rPr lang="pl-PL" sz="1000" dirty="0">
                <a:solidFill>
                  <a:schemeClr val="tx1"/>
                </a:solidFill>
              </a:rPr>
              <a:t>Skutkiem przedłożenia ogólnego pełnomocnictwa do prowadzenia wszystkich spraw cywilnych w sprawie małżeńskiej jest uznanie pełnomocnika za nienależycie umocowanego, co stanowi przesłankę nieważności (art. 379 pkt 2 KPC) ( Za M. Skibińską, w Meriutm, s. 555)</a:t>
            </a:r>
          </a:p>
        </p:txBody>
      </p:sp>
    </p:spTree>
    <p:extLst>
      <p:ext uri="{BB962C8B-B14F-4D97-AF65-F5344CB8AC3E}">
        <p14:creationId xmlns:p14="http://schemas.microsoft.com/office/powerpoint/2010/main" val="3445490159"/>
      </p:ext>
    </p:extLst>
  </p:cSld>
  <p:clrMapOvr>
    <a:masterClrMapping/>
  </p:clrMapOvr>
</p:sld>
</file>

<file path=ppt/theme/theme1.xml><?xml version="1.0" encoding="utf-8"?>
<a:theme xmlns:a="http://schemas.openxmlformats.org/drawingml/2006/main" name="Basis">
  <a:themeElements>
    <a:clrScheme name="Custom 1">
      <a:dk1>
        <a:srgbClr val="000000"/>
      </a:dk1>
      <a:lt1>
        <a:sysClr val="window" lastClr="FFFFFF"/>
      </a:lt1>
      <a:dk2>
        <a:srgbClr val="5E5E5E"/>
      </a:dk2>
      <a:lt2>
        <a:srgbClr val="DDDDDD"/>
      </a:lt2>
      <a:accent1>
        <a:srgbClr val="AB3C19"/>
      </a:accent1>
      <a:accent2>
        <a:srgbClr val="F69200"/>
      </a:accent2>
      <a:accent3>
        <a:srgbClr val="A6B727"/>
      </a:accent3>
      <a:accent4>
        <a:srgbClr val="FEC306"/>
      </a:accent4>
      <a:accent5>
        <a:srgbClr val="FEC306"/>
      </a:accent5>
      <a:accent6>
        <a:srgbClr val="DF5327"/>
      </a:accent6>
      <a:hlink>
        <a:srgbClr val="F59E00"/>
      </a:hlink>
      <a:folHlink>
        <a:srgbClr val="B2B2B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docProps/app.xml><?xml version="1.0" encoding="utf-8"?>
<Properties xmlns="http://schemas.openxmlformats.org/officeDocument/2006/extended-properties" xmlns:vt="http://schemas.openxmlformats.org/officeDocument/2006/docPropsVTypes">
  <Template>TM03457444[[fn=Basis]]</Template>
  <TotalTime>1030</TotalTime>
  <Words>5724</Words>
  <Application>Microsoft Office PowerPoint</Application>
  <PresentationFormat>On-screen Show (4:3)</PresentationFormat>
  <Paragraphs>423</Paragraphs>
  <Slides>32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32</vt:i4>
      </vt:variant>
    </vt:vector>
  </HeadingPairs>
  <TitlesOfParts>
    <vt:vector size="36" baseType="lpstr">
      <vt:lpstr>Arial</vt:lpstr>
      <vt:lpstr>Corbel</vt:lpstr>
      <vt:lpstr>Wingdings</vt:lpstr>
      <vt:lpstr>Basis</vt:lpstr>
      <vt:lpstr>Postępowanie w sprawach małżeńskich</vt:lpstr>
      <vt:lpstr>Zakres przedmiotowy- art. 425 KPC</vt:lpstr>
      <vt:lpstr>Sprawy o unieważnienie małżeństwa</vt:lpstr>
      <vt:lpstr>Sprawy o ustalenie istnienia małżeństwa</vt:lpstr>
      <vt:lpstr>Sprawy o ustalenie nieistnienia małżeństwa</vt:lpstr>
      <vt:lpstr>Sprawy o rozwód</vt:lpstr>
      <vt:lpstr>Sprawy o separację na żądanie jednego z małżonków (tzw. separacja sporna)</vt:lpstr>
      <vt:lpstr>Odrębności</vt:lpstr>
      <vt:lpstr>PEŁNOMOCNICTWO</vt:lpstr>
      <vt:lpstr>PowerPoint Presentation</vt:lpstr>
      <vt:lpstr>PowerPoint Presentation</vt:lpstr>
      <vt:lpstr>PowerPoint Presentation</vt:lpstr>
      <vt:lpstr>Uznanie powództwa/ przyznanie okoliczności faktycznych</vt:lpstr>
      <vt:lpstr>Dowód z przesłuchania stron</vt:lpstr>
      <vt:lpstr>PowerPoint Presentation</vt:lpstr>
      <vt:lpstr>Sprawy o rozwód i separację</vt:lpstr>
      <vt:lpstr>Powództwo wzajemne</vt:lpstr>
      <vt:lpstr>Pozostałe informacje</vt:lpstr>
      <vt:lpstr>Integralność wyroku rozwodowego</vt:lpstr>
      <vt:lpstr>Sprawy o unieważnienie małżeństwa</vt:lpstr>
      <vt:lpstr>PowerPoint Presentation</vt:lpstr>
      <vt:lpstr>Postępowanie odrębne</vt:lpstr>
      <vt:lpstr>Zakres przedmiotowy</vt:lpstr>
      <vt:lpstr>Legitymacja</vt:lpstr>
      <vt:lpstr>PowerPoint Presentation</vt:lpstr>
      <vt:lpstr>W sprawach między rodzicami a dziećmi stosujemy odpowiednio</vt:lpstr>
      <vt:lpstr>Postępowanie odrębne</vt:lpstr>
      <vt:lpstr>PowerPoint Presentation</vt:lpstr>
      <vt:lpstr>Podstawowe informacje</vt:lpstr>
      <vt:lpstr>KAZUS</vt:lpstr>
      <vt:lpstr>KAZUS</vt:lpstr>
      <vt:lpstr>KAZUS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Postępowanie w sprawach małżeńskich</dc:title>
  <dc:creator>Martyna Nowak</dc:creator>
  <cp:lastModifiedBy>Martyna Nowak</cp:lastModifiedBy>
  <cp:revision>48</cp:revision>
  <dcterms:created xsi:type="dcterms:W3CDTF">2019-03-11T08:32:18Z</dcterms:created>
  <dcterms:modified xsi:type="dcterms:W3CDTF">2021-03-30T09:45:27Z</dcterms:modified>
</cp:coreProperties>
</file>