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1" r:id="rId3"/>
    <p:sldId id="283" r:id="rId4"/>
    <p:sldId id="284" r:id="rId5"/>
    <p:sldId id="286" r:id="rId6"/>
    <p:sldId id="291" r:id="rId7"/>
    <p:sldId id="290" r:id="rId8"/>
    <p:sldId id="289" r:id="rId9"/>
    <p:sldId id="288" r:id="rId10"/>
    <p:sldId id="295" r:id="rId11"/>
    <p:sldId id="294" r:id="rId12"/>
    <p:sldId id="293" r:id="rId13"/>
    <p:sldId id="298" r:id="rId14"/>
    <p:sldId id="297" r:id="rId15"/>
    <p:sldId id="299" r:id="rId16"/>
    <p:sldId id="296" r:id="rId17"/>
    <p:sldId id="300" r:id="rId18"/>
    <p:sldId id="269" r:id="rId19"/>
    <p:sldId id="270" r:id="rId20"/>
    <p:sldId id="271" r:id="rId21"/>
    <p:sldId id="272" r:id="rId22"/>
    <p:sldId id="273" r:id="rId23"/>
    <p:sldId id="274" r:id="rId24"/>
    <p:sldId id="302" r:id="rId25"/>
    <p:sldId id="277" r:id="rId26"/>
    <p:sldId id="282" r:id="rId27"/>
    <p:sldId id="281" r:id="rId28"/>
    <p:sldId id="280" r:id="rId29"/>
    <p:sldId id="276" r:id="rId30"/>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9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349B113-D922-4633-A073-62BD52D6C21A}"/>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FA7EA2F1-E232-4BEB-88DB-BA2B8D6218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6421C3CB-C6B7-4110-A51C-984FB564AC9A}"/>
              </a:ext>
            </a:extLst>
          </p:cNvPr>
          <p:cNvSpPr>
            <a:spLocks noGrp="1"/>
          </p:cNvSpPr>
          <p:nvPr>
            <p:ph type="dt" sz="half" idx="10"/>
          </p:nvPr>
        </p:nvSpPr>
        <p:spPr/>
        <p:txBody>
          <a:bodyPr/>
          <a:lstStyle/>
          <a:p>
            <a:fld id="{7689CF7B-2AB8-4051-9E71-92676671AB31}" type="datetimeFigureOut">
              <a:rPr lang="pl-PL" smtClean="0"/>
              <a:t>20.11.2021</a:t>
            </a:fld>
            <a:endParaRPr lang="pl-PL"/>
          </a:p>
        </p:txBody>
      </p:sp>
      <p:sp>
        <p:nvSpPr>
          <p:cNvPr id="5" name="Symbol zastępczy stopki 4">
            <a:extLst>
              <a:ext uri="{FF2B5EF4-FFF2-40B4-BE49-F238E27FC236}">
                <a16:creationId xmlns:a16="http://schemas.microsoft.com/office/drawing/2014/main" id="{C6C8897B-C4CB-44A3-AB2D-16D538B5161F}"/>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2011ECDF-1AB2-4DE5-BFC5-FFC52E38DCBA}"/>
              </a:ext>
            </a:extLst>
          </p:cNvPr>
          <p:cNvSpPr>
            <a:spLocks noGrp="1"/>
          </p:cNvSpPr>
          <p:nvPr>
            <p:ph type="sldNum" sz="quarter" idx="12"/>
          </p:nvPr>
        </p:nvSpPr>
        <p:spPr/>
        <p:txBody>
          <a:bodyPr/>
          <a:lstStyle/>
          <a:p>
            <a:fld id="{F1C0784C-4B98-43D2-BF98-477A1B99C1DB}" type="slidenum">
              <a:rPr lang="pl-PL" smtClean="0"/>
              <a:t>‹#›</a:t>
            </a:fld>
            <a:endParaRPr lang="pl-PL"/>
          </a:p>
        </p:txBody>
      </p:sp>
    </p:spTree>
    <p:extLst>
      <p:ext uri="{BB962C8B-B14F-4D97-AF65-F5344CB8AC3E}">
        <p14:creationId xmlns:p14="http://schemas.microsoft.com/office/powerpoint/2010/main" val="858160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8E58A61-2798-45D2-8DC2-DA914D0F6083}"/>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FBCBEA5D-B04D-4A99-9CD5-AF725600797F}"/>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3CF437E0-13E4-4BC9-A5EE-79E5C6CA723C}"/>
              </a:ext>
            </a:extLst>
          </p:cNvPr>
          <p:cNvSpPr>
            <a:spLocks noGrp="1"/>
          </p:cNvSpPr>
          <p:nvPr>
            <p:ph type="dt" sz="half" idx="10"/>
          </p:nvPr>
        </p:nvSpPr>
        <p:spPr/>
        <p:txBody>
          <a:bodyPr/>
          <a:lstStyle/>
          <a:p>
            <a:fld id="{7689CF7B-2AB8-4051-9E71-92676671AB31}" type="datetimeFigureOut">
              <a:rPr lang="pl-PL" smtClean="0"/>
              <a:t>20.11.2021</a:t>
            </a:fld>
            <a:endParaRPr lang="pl-PL"/>
          </a:p>
        </p:txBody>
      </p:sp>
      <p:sp>
        <p:nvSpPr>
          <p:cNvPr id="5" name="Symbol zastępczy stopki 4">
            <a:extLst>
              <a:ext uri="{FF2B5EF4-FFF2-40B4-BE49-F238E27FC236}">
                <a16:creationId xmlns:a16="http://schemas.microsoft.com/office/drawing/2014/main" id="{12444800-FA59-4190-B682-9714523997F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6052BF1-33F0-45C4-88E7-8B9730FB9CA1}"/>
              </a:ext>
            </a:extLst>
          </p:cNvPr>
          <p:cNvSpPr>
            <a:spLocks noGrp="1"/>
          </p:cNvSpPr>
          <p:nvPr>
            <p:ph type="sldNum" sz="quarter" idx="12"/>
          </p:nvPr>
        </p:nvSpPr>
        <p:spPr/>
        <p:txBody>
          <a:bodyPr/>
          <a:lstStyle/>
          <a:p>
            <a:fld id="{F1C0784C-4B98-43D2-BF98-477A1B99C1DB}" type="slidenum">
              <a:rPr lang="pl-PL" smtClean="0"/>
              <a:t>‹#›</a:t>
            </a:fld>
            <a:endParaRPr lang="pl-PL"/>
          </a:p>
        </p:txBody>
      </p:sp>
    </p:spTree>
    <p:extLst>
      <p:ext uri="{BB962C8B-B14F-4D97-AF65-F5344CB8AC3E}">
        <p14:creationId xmlns:p14="http://schemas.microsoft.com/office/powerpoint/2010/main" val="888339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818DB50C-A022-433C-BEBA-CFFC384BA100}"/>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39C99C68-0912-4C03-B24C-AEE84283C2C7}"/>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7FB56110-D99B-4026-B2CB-C904FB234215}"/>
              </a:ext>
            </a:extLst>
          </p:cNvPr>
          <p:cNvSpPr>
            <a:spLocks noGrp="1"/>
          </p:cNvSpPr>
          <p:nvPr>
            <p:ph type="dt" sz="half" idx="10"/>
          </p:nvPr>
        </p:nvSpPr>
        <p:spPr/>
        <p:txBody>
          <a:bodyPr/>
          <a:lstStyle/>
          <a:p>
            <a:fld id="{7689CF7B-2AB8-4051-9E71-92676671AB31}" type="datetimeFigureOut">
              <a:rPr lang="pl-PL" smtClean="0"/>
              <a:t>20.11.2021</a:t>
            </a:fld>
            <a:endParaRPr lang="pl-PL"/>
          </a:p>
        </p:txBody>
      </p:sp>
      <p:sp>
        <p:nvSpPr>
          <p:cNvPr id="5" name="Symbol zastępczy stopki 4">
            <a:extLst>
              <a:ext uri="{FF2B5EF4-FFF2-40B4-BE49-F238E27FC236}">
                <a16:creationId xmlns:a16="http://schemas.microsoft.com/office/drawing/2014/main" id="{6FEEC401-DEAC-48BD-A24E-682EC508DFD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F8A8327-9603-4040-B873-62CD00137FE3}"/>
              </a:ext>
            </a:extLst>
          </p:cNvPr>
          <p:cNvSpPr>
            <a:spLocks noGrp="1"/>
          </p:cNvSpPr>
          <p:nvPr>
            <p:ph type="sldNum" sz="quarter" idx="12"/>
          </p:nvPr>
        </p:nvSpPr>
        <p:spPr/>
        <p:txBody>
          <a:bodyPr/>
          <a:lstStyle/>
          <a:p>
            <a:fld id="{F1C0784C-4B98-43D2-BF98-477A1B99C1DB}" type="slidenum">
              <a:rPr lang="pl-PL" smtClean="0"/>
              <a:t>‹#›</a:t>
            </a:fld>
            <a:endParaRPr lang="pl-PL"/>
          </a:p>
        </p:txBody>
      </p:sp>
    </p:spTree>
    <p:extLst>
      <p:ext uri="{BB962C8B-B14F-4D97-AF65-F5344CB8AC3E}">
        <p14:creationId xmlns:p14="http://schemas.microsoft.com/office/powerpoint/2010/main" val="1956430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BA6F271-8EE4-4193-95DB-4597F68C017E}"/>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42A51C27-CC30-4BE4-8EEC-C0C571509A6D}"/>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6E69C0AA-347F-4761-BAC7-D9E88F71B894}"/>
              </a:ext>
            </a:extLst>
          </p:cNvPr>
          <p:cNvSpPr>
            <a:spLocks noGrp="1"/>
          </p:cNvSpPr>
          <p:nvPr>
            <p:ph type="dt" sz="half" idx="10"/>
          </p:nvPr>
        </p:nvSpPr>
        <p:spPr/>
        <p:txBody>
          <a:bodyPr/>
          <a:lstStyle/>
          <a:p>
            <a:fld id="{7689CF7B-2AB8-4051-9E71-92676671AB31}" type="datetimeFigureOut">
              <a:rPr lang="pl-PL" smtClean="0"/>
              <a:t>20.11.2021</a:t>
            </a:fld>
            <a:endParaRPr lang="pl-PL"/>
          </a:p>
        </p:txBody>
      </p:sp>
      <p:sp>
        <p:nvSpPr>
          <p:cNvPr id="5" name="Symbol zastępczy stopki 4">
            <a:extLst>
              <a:ext uri="{FF2B5EF4-FFF2-40B4-BE49-F238E27FC236}">
                <a16:creationId xmlns:a16="http://schemas.microsoft.com/office/drawing/2014/main" id="{BEDB0B78-8B9E-4972-A91C-47DCDC43795F}"/>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6212FC30-B495-4A9D-AC30-4D1D3DA364C1}"/>
              </a:ext>
            </a:extLst>
          </p:cNvPr>
          <p:cNvSpPr>
            <a:spLocks noGrp="1"/>
          </p:cNvSpPr>
          <p:nvPr>
            <p:ph type="sldNum" sz="quarter" idx="12"/>
          </p:nvPr>
        </p:nvSpPr>
        <p:spPr/>
        <p:txBody>
          <a:bodyPr/>
          <a:lstStyle/>
          <a:p>
            <a:fld id="{F1C0784C-4B98-43D2-BF98-477A1B99C1DB}" type="slidenum">
              <a:rPr lang="pl-PL" smtClean="0"/>
              <a:t>‹#›</a:t>
            </a:fld>
            <a:endParaRPr lang="pl-PL"/>
          </a:p>
        </p:txBody>
      </p:sp>
    </p:spTree>
    <p:extLst>
      <p:ext uri="{BB962C8B-B14F-4D97-AF65-F5344CB8AC3E}">
        <p14:creationId xmlns:p14="http://schemas.microsoft.com/office/powerpoint/2010/main" val="4183792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2280AD-DA02-436B-8CD9-54AAB3A5B9DA}"/>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1F918B6E-8D93-4878-997E-DE0EBE694C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EFE5203C-CBBF-4534-91DA-B34B235A79EC}"/>
              </a:ext>
            </a:extLst>
          </p:cNvPr>
          <p:cNvSpPr>
            <a:spLocks noGrp="1"/>
          </p:cNvSpPr>
          <p:nvPr>
            <p:ph type="dt" sz="half" idx="10"/>
          </p:nvPr>
        </p:nvSpPr>
        <p:spPr/>
        <p:txBody>
          <a:bodyPr/>
          <a:lstStyle/>
          <a:p>
            <a:fld id="{7689CF7B-2AB8-4051-9E71-92676671AB31}" type="datetimeFigureOut">
              <a:rPr lang="pl-PL" smtClean="0"/>
              <a:t>20.11.2021</a:t>
            </a:fld>
            <a:endParaRPr lang="pl-PL"/>
          </a:p>
        </p:txBody>
      </p:sp>
      <p:sp>
        <p:nvSpPr>
          <p:cNvPr id="5" name="Symbol zastępczy stopki 4">
            <a:extLst>
              <a:ext uri="{FF2B5EF4-FFF2-40B4-BE49-F238E27FC236}">
                <a16:creationId xmlns:a16="http://schemas.microsoft.com/office/drawing/2014/main" id="{9DFF1279-31C2-4AAA-A7C3-9BD32EF1706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EA43AC9F-E94F-4117-A845-DEC1C00E1FAD}"/>
              </a:ext>
            </a:extLst>
          </p:cNvPr>
          <p:cNvSpPr>
            <a:spLocks noGrp="1"/>
          </p:cNvSpPr>
          <p:nvPr>
            <p:ph type="sldNum" sz="quarter" idx="12"/>
          </p:nvPr>
        </p:nvSpPr>
        <p:spPr/>
        <p:txBody>
          <a:bodyPr/>
          <a:lstStyle/>
          <a:p>
            <a:fld id="{F1C0784C-4B98-43D2-BF98-477A1B99C1DB}" type="slidenum">
              <a:rPr lang="pl-PL" smtClean="0"/>
              <a:t>‹#›</a:t>
            </a:fld>
            <a:endParaRPr lang="pl-PL"/>
          </a:p>
        </p:txBody>
      </p:sp>
    </p:spTree>
    <p:extLst>
      <p:ext uri="{BB962C8B-B14F-4D97-AF65-F5344CB8AC3E}">
        <p14:creationId xmlns:p14="http://schemas.microsoft.com/office/powerpoint/2010/main" val="2341121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FBEC4EE-2E00-4D8A-8DD1-0F05D18E03CE}"/>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2BBFF25C-D8A0-4F99-8637-D39224F9038A}"/>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21700DC1-2AE9-4970-8B49-9D712A0B6891}"/>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4751B0A5-80E8-47EA-B8C1-947F5A89EA57}"/>
              </a:ext>
            </a:extLst>
          </p:cNvPr>
          <p:cNvSpPr>
            <a:spLocks noGrp="1"/>
          </p:cNvSpPr>
          <p:nvPr>
            <p:ph type="dt" sz="half" idx="10"/>
          </p:nvPr>
        </p:nvSpPr>
        <p:spPr/>
        <p:txBody>
          <a:bodyPr/>
          <a:lstStyle/>
          <a:p>
            <a:fld id="{7689CF7B-2AB8-4051-9E71-92676671AB31}" type="datetimeFigureOut">
              <a:rPr lang="pl-PL" smtClean="0"/>
              <a:t>20.11.2021</a:t>
            </a:fld>
            <a:endParaRPr lang="pl-PL"/>
          </a:p>
        </p:txBody>
      </p:sp>
      <p:sp>
        <p:nvSpPr>
          <p:cNvPr id="6" name="Symbol zastępczy stopki 5">
            <a:extLst>
              <a:ext uri="{FF2B5EF4-FFF2-40B4-BE49-F238E27FC236}">
                <a16:creationId xmlns:a16="http://schemas.microsoft.com/office/drawing/2014/main" id="{7841346D-CBC9-4C6F-8FAA-00BF1DE15CBA}"/>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4C4EB6F-7AE0-4BDC-BCEE-1F532941A75E}"/>
              </a:ext>
            </a:extLst>
          </p:cNvPr>
          <p:cNvSpPr>
            <a:spLocks noGrp="1"/>
          </p:cNvSpPr>
          <p:nvPr>
            <p:ph type="sldNum" sz="quarter" idx="12"/>
          </p:nvPr>
        </p:nvSpPr>
        <p:spPr/>
        <p:txBody>
          <a:bodyPr/>
          <a:lstStyle/>
          <a:p>
            <a:fld id="{F1C0784C-4B98-43D2-BF98-477A1B99C1DB}" type="slidenum">
              <a:rPr lang="pl-PL" smtClean="0"/>
              <a:t>‹#›</a:t>
            </a:fld>
            <a:endParaRPr lang="pl-PL"/>
          </a:p>
        </p:txBody>
      </p:sp>
    </p:spTree>
    <p:extLst>
      <p:ext uri="{BB962C8B-B14F-4D97-AF65-F5344CB8AC3E}">
        <p14:creationId xmlns:p14="http://schemas.microsoft.com/office/powerpoint/2010/main" val="1005129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0B820E-5BD5-4B68-B525-2114C10B85B1}"/>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F4F3E448-CF59-4741-9DAB-9955BA2B98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id="{B96B245C-4E02-44A9-8816-24A6C2B38C84}"/>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9E3362D7-C7C3-4B50-9226-B35EF72983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id="{E5A3E1DC-294E-451F-8478-0102ED647E5E}"/>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7EB90129-194C-44F5-ACBF-0EFB8A280F42}"/>
              </a:ext>
            </a:extLst>
          </p:cNvPr>
          <p:cNvSpPr>
            <a:spLocks noGrp="1"/>
          </p:cNvSpPr>
          <p:nvPr>
            <p:ph type="dt" sz="half" idx="10"/>
          </p:nvPr>
        </p:nvSpPr>
        <p:spPr/>
        <p:txBody>
          <a:bodyPr/>
          <a:lstStyle/>
          <a:p>
            <a:fld id="{7689CF7B-2AB8-4051-9E71-92676671AB31}" type="datetimeFigureOut">
              <a:rPr lang="pl-PL" smtClean="0"/>
              <a:t>20.11.2021</a:t>
            </a:fld>
            <a:endParaRPr lang="pl-PL"/>
          </a:p>
        </p:txBody>
      </p:sp>
      <p:sp>
        <p:nvSpPr>
          <p:cNvPr id="8" name="Symbol zastępczy stopki 7">
            <a:extLst>
              <a:ext uri="{FF2B5EF4-FFF2-40B4-BE49-F238E27FC236}">
                <a16:creationId xmlns:a16="http://schemas.microsoft.com/office/drawing/2014/main" id="{93AC8C8C-CF52-4FC1-B21D-69648E59FB55}"/>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3E74B52A-18DA-4F8E-A2D0-338BE60A9665}"/>
              </a:ext>
            </a:extLst>
          </p:cNvPr>
          <p:cNvSpPr>
            <a:spLocks noGrp="1"/>
          </p:cNvSpPr>
          <p:nvPr>
            <p:ph type="sldNum" sz="quarter" idx="12"/>
          </p:nvPr>
        </p:nvSpPr>
        <p:spPr/>
        <p:txBody>
          <a:bodyPr/>
          <a:lstStyle/>
          <a:p>
            <a:fld id="{F1C0784C-4B98-43D2-BF98-477A1B99C1DB}" type="slidenum">
              <a:rPr lang="pl-PL" smtClean="0"/>
              <a:t>‹#›</a:t>
            </a:fld>
            <a:endParaRPr lang="pl-PL"/>
          </a:p>
        </p:txBody>
      </p:sp>
    </p:spTree>
    <p:extLst>
      <p:ext uri="{BB962C8B-B14F-4D97-AF65-F5344CB8AC3E}">
        <p14:creationId xmlns:p14="http://schemas.microsoft.com/office/powerpoint/2010/main" val="4235622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E239C47-4691-44E4-A282-76D0A11F629C}"/>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80B144A8-D345-40DA-805F-651665549D75}"/>
              </a:ext>
            </a:extLst>
          </p:cNvPr>
          <p:cNvSpPr>
            <a:spLocks noGrp="1"/>
          </p:cNvSpPr>
          <p:nvPr>
            <p:ph type="dt" sz="half" idx="10"/>
          </p:nvPr>
        </p:nvSpPr>
        <p:spPr/>
        <p:txBody>
          <a:bodyPr/>
          <a:lstStyle/>
          <a:p>
            <a:fld id="{7689CF7B-2AB8-4051-9E71-92676671AB31}" type="datetimeFigureOut">
              <a:rPr lang="pl-PL" smtClean="0"/>
              <a:t>20.11.2021</a:t>
            </a:fld>
            <a:endParaRPr lang="pl-PL"/>
          </a:p>
        </p:txBody>
      </p:sp>
      <p:sp>
        <p:nvSpPr>
          <p:cNvPr id="4" name="Symbol zastępczy stopki 3">
            <a:extLst>
              <a:ext uri="{FF2B5EF4-FFF2-40B4-BE49-F238E27FC236}">
                <a16:creationId xmlns:a16="http://schemas.microsoft.com/office/drawing/2014/main" id="{BE5070FA-DFB9-4A4F-8EC9-7F621F8173D5}"/>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5261127E-4A26-4DD2-949C-BEF9FA2DE523}"/>
              </a:ext>
            </a:extLst>
          </p:cNvPr>
          <p:cNvSpPr>
            <a:spLocks noGrp="1"/>
          </p:cNvSpPr>
          <p:nvPr>
            <p:ph type="sldNum" sz="quarter" idx="12"/>
          </p:nvPr>
        </p:nvSpPr>
        <p:spPr/>
        <p:txBody>
          <a:bodyPr/>
          <a:lstStyle/>
          <a:p>
            <a:fld id="{F1C0784C-4B98-43D2-BF98-477A1B99C1DB}" type="slidenum">
              <a:rPr lang="pl-PL" smtClean="0"/>
              <a:t>‹#›</a:t>
            </a:fld>
            <a:endParaRPr lang="pl-PL"/>
          </a:p>
        </p:txBody>
      </p:sp>
    </p:spTree>
    <p:extLst>
      <p:ext uri="{BB962C8B-B14F-4D97-AF65-F5344CB8AC3E}">
        <p14:creationId xmlns:p14="http://schemas.microsoft.com/office/powerpoint/2010/main" val="2171142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FA192D8E-9AE8-4487-A1A5-7AF514938AA8}"/>
              </a:ext>
            </a:extLst>
          </p:cNvPr>
          <p:cNvSpPr>
            <a:spLocks noGrp="1"/>
          </p:cNvSpPr>
          <p:nvPr>
            <p:ph type="dt" sz="half" idx="10"/>
          </p:nvPr>
        </p:nvSpPr>
        <p:spPr/>
        <p:txBody>
          <a:bodyPr/>
          <a:lstStyle/>
          <a:p>
            <a:fld id="{7689CF7B-2AB8-4051-9E71-92676671AB31}" type="datetimeFigureOut">
              <a:rPr lang="pl-PL" smtClean="0"/>
              <a:t>20.11.2021</a:t>
            </a:fld>
            <a:endParaRPr lang="pl-PL"/>
          </a:p>
        </p:txBody>
      </p:sp>
      <p:sp>
        <p:nvSpPr>
          <p:cNvPr id="3" name="Symbol zastępczy stopki 2">
            <a:extLst>
              <a:ext uri="{FF2B5EF4-FFF2-40B4-BE49-F238E27FC236}">
                <a16:creationId xmlns:a16="http://schemas.microsoft.com/office/drawing/2014/main" id="{45B6D0A4-2641-439B-AF53-E721615DA666}"/>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05403678-0C25-4FDA-B024-94ACF5683FF3}"/>
              </a:ext>
            </a:extLst>
          </p:cNvPr>
          <p:cNvSpPr>
            <a:spLocks noGrp="1"/>
          </p:cNvSpPr>
          <p:nvPr>
            <p:ph type="sldNum" sz="quarter" idx="12"/>
          </p:nvPr>
        </p:nvSpPr>
        <p:spPr/>
        <p:txBody>
          <a:bodyPr/>
          <a:lstStyle/>
          <a:p>
            <a:fld id="{F1C0784C-4B98-43D2-BF98-477A1B99C1DB}" type="slidenum">
              <a:rPr lang="pl-PL" smtClean="0"/>
              <a:t>‹#›</a:t>
            </a:fld>
            <a:endParaRPr lang="pl-PL"/>
          </a:p>
        </p:txBody>
      </p:sp>
    </p:spTree>
    <p:extLst>
      <p:ext uri="{BB962C8B-B14F-4D97-AF65-F5344CB8AC3E}">
        <p14:creationId xmlns:p14="http://schemas.microsoft.com/office/powerpoint/2010/main" val="4194478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6E940E8-2A4C-43E1-993B-5ABAEB64EA08}"/>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6D72C965-07DF-4DD0-B1D3-FA4BC2588D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09701343-4678-481C-89EA-76FCC401C0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B6F5A189-2CD2-4421-A8CD-CDCD4FB929B4}"/>
              </a:ext>
            </a:extLst>
          </p:cNvPr>
          <p:cNvSpPr>
            <a:spLocks noGrp="1"/>
          </p:cNvSpPr>
          <p:nvPr>
            <p:ph type="dt" sz="half" idx="10"/>
          </p:nvPr>
        </p:nvSpPr>
        <p:spPr/>
        <p:txBody>
          <a:bodyPr/>
          <a:lstStyle/>
          <a:p>
            <a:fld id="{7689CF7B-2AB8-4051-9E71-92676671AB31}" type="datetimeFigureOut">
              <a:rPr lang="pl-PL" smtClean="0"/>
              <a:t>20.11.2021</a:t>
            </a:fld>
            <a:endParaRPr lang="pl-PL"/>
          </a:p>
        </p:txBody>
      </p:sp>
      <p:sp>
        <p:nvSpPr>
          <p:cNvPr id="6" name="Symbol zastępczy stopki 5">
            <a:extLst>
              <a:ext uri="{FF2B5EF4-FFF2-40B4-BE49-F238E27FC236}">
                <a16:creationId xmlns:a16="http://schemas.microsoft.com/office/drawing/2014/main" id="{EAE4E5E8-E1C0-4196-AE51-E818E69B50F2}"/>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F488017D-C3D3-45D6-9246-AB4036891678}"/>
              </a:ext>
            </a:extLst>
          </p:cNvPr>
          <p:cNvSpPr>
            <a:spLocks noGrp="1"/>
          </p:cNvSpPr>
          <p:nvPr>
            <p:ph type="sldNum" sz="quarter" idx="12"/>
          </p:nvPr>
        </p:nvSpPr>
        <p:spPr/>
        <p:txBody>
          <a:bodyPr/>
          <a:lstStyle/>
          <a:p>
            <a:fld id="{F1C0784C-4B98-43D2-BF98-477A1B99C1DB}" type="slidenum">
              <a:rPr lang="pl-PL" smtClean="0"/>
              <a:t>‹#›</a:t>
            </a:fld>
            <a:endParaRPr lang="pl-PL"/>
          </a:p>
        </p:txBody>
      </p:sp>
    </p:spTree>
    <p:extLst>
      <p:ext uri="{BB962C8B-B14F-4D97-AF65-F5344CB8AC3E}">
        <p14:creationId xmlns:p14="http://schemas.microsoft.com/office/powerpoint/2010/main" val="1144469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F15624-BC91-4281-8030-985850F641D3}"/>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A3140CEC-298D-4B63-9A88-0E9419FCE5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F536EE0F-6A38-4838-B157-A2E7BF0663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7419BD30-97C4-4E14-B57E-A39886FC4115}"/>
              </a:ext>
            </a:extLst>
          </p:cNvPr>
          <p:cNvSpPr>
            <a:spLocks noGrp="1"/>
          </p:cNvSpPr>
          <p:nvPr>
            <p:ph type="dt" sz="half" idx="10"/>
          </p:nvPr>
        </p:nvSpPr>
        <p:spPr/>
        <p:txBody>
          <a:bodyPr/>
          <a:lstStyle/>
          <a:p>
            <a:fld id="{7689CF7B-2AB8-4051-9E71-92676671AB31}" type="datetimeFigureOut">
              <a:rPr lang="pl-PL" smtClean="0"/>
              <a:t>20.11.2021</a:t>
            </a:fld>
            <a:endParaRPr lang="pl-PL"/>
          </a:p>
        </p:txBody>
      </p:sp>
      <p:sp>
        <p:nvSpPr>
          <p:cNvPr id="6" name="Symbol zastępczy stopki 5">
            <a:extLst>
              <a:ext uri="{FF2B5EF4-FFF2-40B4-BE49-F238E27FC236}">
                <a16:creationId xmlns:a16="http://schemas.microsoft.com/office/drawing/2014/main" id="{98E471BA-A727-4BDA-8B42-8AC2C1DEDC74}"/>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E0D40EA8-13AA-4B8B-B6DB-C68C959BD1C3}"/>
              </a:ext>
            </a:extLst>
          </p:cNvPr>
          <p:cNvSpPr>
            <a:spLocks noGrp="1"/>
          </p:cNvSpPr>
          <p:nvPr>
            <p:ph type="sldNum" sz="quarter" idx="12"/>
          </p:nvPr>
        </p:nvSpPr>
        <p:spPr/>
        <p:txBody>
          <a:bodyPr/>
          <a:lstStyle/>
          <a:p>
            <a:fld id="{F1C0784C-4B98-43D2-BF98-477A1B99C1DB}" type="slidenum">
              <a:rPr lang="pl-PL" smtClean="0"/>
              <a:t>‹#›</a:t>
            </a:fld>
            <a:endParaRPr lang="pl-PL"/>
          </a:p>
        </p:txBody>
      </p:sp>
    </p:spTree>
    <p:extLst>
      <p:ext uri="{BB962C8B-B14F-4D97-AF65-F5344CB8AC3E}">
        <p14:creationId xmlns:p14="http://schemas.microsoft.com/office/powerpoint/2010/main" val="1066774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5CAED6CC-2BB1-47FF-BC0E-8309503FCB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B15E5A96-CFB3-4BBD-A4EE-93EC208F1E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CD9AAAA5-09CE-4E6A-991F-6B5862B7C6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89CF7B-2AB8-4051-9E71-92676671AB31}" type="datetimeFigureOut">
              <a:rPr lang="pl-PL" smtClean="0"/>
              <a:t>20.11.2021</a:t>
            </a:fld>
            <a:endParaRPr lang="pl-PL"/>
          </a:p>
        </p:txBody>
      </p:sp>
      <p:sp>
        <p:nvSpPr>
          <p:cNvPr id="5" name="Symbol zastępczy stopki 4">
            <a:extLst>
              <a:ext uri="{FF2B5EF4-FFF2-40B4-BE49-F238E27FC236}">
                <a16:creationId xmlns:a16="http://schemas.microsoft.com/office/drawing/2014/main" id="{A819831E-867E-441A-9940-21EAAE9D48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6B92C4CF-36D0-4487-9BFC-E785E747B87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C0784C-4B98-43D2-BF98-477A1B99C1DB}" type="slidenum">
              <a:rPr lang="pl-PL" smtClean="0"/>
              <a:t>‹#›</a:t>
            </a:fld>
            <a:endParaRPr lang="pl-PL"/>
          </a:p>
        </p:txBody>
      </p:sp>
    </p:spTree>
    <p:extLst>
      <p:ext uri="{BB962C8B-B14F-4D97-AF65-F5344CB8AC3E}">
        <p14:creationId xmlns:p14="http://schemas.microsoft.com/office/powerpoint/2010/main" val="36956603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16A96B8-07E4-4A8B-8FF9-06787A5C090F}"/>
              </a:ext>
            </a:extLst>
          </p:cNvPr>
          <p:cNvSpPr>
            <a:spLocks noGrp="1"/>
          </p:cNvSpPr>
          <p:nvPr>
            <p:ph type="ctrTitle"/>
          </p:nvPr>
        </p:nvSpPr>
        <p:spPr/>
        <p:txBody>
          <a:bodyPr>
            <a:normAutofit/>
          </a:bodyPr>
          <a:lstStyle/>
          <a:p>
            <a:r>
              <a:rPr lang="pl-PL" b="1" dirty="0"/>
              <a:t>Współpraca jednostek samorządu terytorialnego</a:t>
            </a:r>
            <a:endParaRPr lang="pl-PL" dirty="0"/>
          </a:p>
        </p:txBody>
      </p:sp>
      <p:sp>
        <p:nvSpPr>
          <p:cNvPr id="3" name="Podtytuł 2">
            <a:extLst>
              <a:ext uri="{FF2B5EF4-FFF2-40B4-BE49-F238E27FC236}">
                <a16:creationId xmlns:a16="http://schemas.microsoft.com/office/drawing/2014/main" id="{B18534E1-9C43-4A53-9AFB-569542D60016}"/>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13691092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E30827-D9F8-4E12-8E0A-A248429EAE15}"/>
              </a:ext>
            </a:extLst>
          </p:cNvPr>
          <p:cNvSpPr>
            <a:spLocks noGrp="1"/>
          </p:cNvSpPr>
          <p:nvPr>
            <p:ph type="title"/>
          </p:nvPr>
        </p:nvSpPr>
        <p:spPr/>
        <p:txBody>
          <a:bodyPr/>
          <a:lstStyle/>
          <a:p>
            <a:pPr algn="ctr"/>
            <a:r>
              <a:rPr lang="pl-PL" b="1" dirty="0"/>
              <a:t>ORGANY ZWIĄZKÓW MIĘDZYGMINNYCH </a:t>
            </a:r>
            <a:endParaRPr lang="pl-PL" dirty="0"/>
          </a:p>
        </p:txBody>
      </p:sp>
      <p:sp>
        <p:nvSpPr>
          <p:cNvPr id="3" name="Symbol zastępczy zawartości 2">
            <a:extLst>
              <a:ext uri="{FF2B5EF4-FFF2-40B4-BE49-F238E27FC236}">
                <a16:creationId xmlns:a16="http://schemas.microsoft.com/office/drawing/2014/main" id="{553430C7-4E6D-469E-A36C-1A2766095A5A}"/>
              </a:ext>
            </a:extLst>
          </p:cNvPr>
          <p:cNvSpPr>
            <a:spLocks noGrp="1"/>
          </p:cNvSpPr>
          <p:nvPr>
            <p:ph idx="1"/>
          </p:nvPr>
        </p:nvSpPr>
        <p:spPr/>
        <p:txBody>
          <a:bodyPr>
            <a:normAutofit lnSpcReduction="10000"/>
          </a:bodyPr>
          <a:lstStyle/>
          <a:p>
            <a:pPr marL="0" indent="0" algn="ctr">
              <a:buNone/>
            </a:pPr>
            <a:r>
              <a:rPr lang="pl-PL" b="1" dirty="0"/>
              <a:t>Zgromadzenie związku międzygminnego</a:t>
            </a:r>
            <a:endParaRPr lang="pl-PL" dirty="0"/>
          </a:p>
          <a:p>
            <a:endParaRPr lang="pl-PL" dirty="0"/>
          </a:p>
          <a:p>
            <a:pPr marL="0" indent="0">
              <a:buNone/>
            </a:pPr>
            <a:r>
              <a:rPr lang="pl-PL" dirty="0"/>
              <a:t>W skład zgromadzenia wchodzą wójtowie gmin uczestniczących w związku.</a:t>
            </a:r>
          </a:p>
          <a:p>
            <a:pPr marL="0" indent="0">
              <a:buNone/>
            </a:pPr>
            <a:r>
              <a:rPr lang="pl-PL" dirty="0"/>
              <a:t>Na wniosek wójta rada gminy może powierzyć reprezentowanie gminy w zgromadzeniu zastępcy wójta albo radnemu.</a:t>
            </a:r>
          </a:p>
          <a:p>
            <a:pPr marL="0" indent="0">
              <a:buNone/>
            </a:pPr>
            <a:r>
              <a:rPr lang="pl-PL" dirty="0"/>
              <a:t>Statut może przyznawać określonym gminom więcej niż jeden głos w zgromadzeniu. Dodatkowych przedstawicieli wyznacza zainteresowana rada gminy.</a:t>
            </a:r>
          </a:p>
          <a:p>
            <a:pPr marL="0" indent="0">
              <a:buNone/>
            </a:pPr>
            <a:r>
              <a:rPr lang="pl-PL" dirty="0"/>
              <a:t>(art. 70 </a:t>
            </a:r>
            <a:r>
              <a:rPr lang="pl-PL" dirty="0" err="1"/>
              <a:t>usg</a:t>
            </a:r>
            <a:r>
              <a:rPr lang="pl-PL" dirty="0"/>
              <a:t>) </a:t>
            </a:r>
          </a:p>
          <a:p>
            <a:pPr marL="0" indent="0">
              <a:buNone/>
            </a:pPr>
            <a:endParaRPr lang="pl-PL" dirty="0"/>
          </a:p>
        </p:txBody>
      </p:sp>
    </p:spTree>
    <p:extLst>
      <p:ext uri="{BB962C8B-B14F-4D97-AF65-F5344CB8AC3E}">
        <p14:creationId xmlns:p14="http://schemas.microsoft.com/office/powerpoint/2010/main" val="2706389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E30827-D9F8-4E12-8E0A-A248429EAE15}"/>
              </a:ext>
            </a:extLst>
          </p:cNvPr>
          <p:cNvSpPr>
            <a:spLocks noGrp="1"/>
          </p:cNvSpPr>
          <p:nvPr>
            <p:ph type="title"/>
          </p:nvPr>
        </p:nvSpPr>
        <p:spPr/>
        <p:txBody>
          <a:bodyPr/>
          <a:lstStyle/>
          <a:p>
            <a:pPr algn="ctr"/>
            <a:r>
              <a:rPr lang="pl-PL" b="1" dirty="0"/>
              <a:t>ORGANY ZWIĄZKÓW MIĘDZYGMINNYCH </a:t>
            </a:r>
            <a:endParaRPr lang="pl-PL" dirty="0"/>
          </a:p>
        </p:txBody>
      </p:sp>
      <p:sp>
        <p:nvSpPr>
          <p:cNvPr id="3" name="Symbol zastępczy zawartości 2">
            <a:extLst>
              <a:ext uri="{FF2B5EF4-FFF2-40B4-BE49-F238E27FC236}">
                <a16:creationId xmlns:a16="http://schemas.microsoft.com/office/drawing/2014/main" id="{553430C7-4E6D-469E-A36C-1A2766095A5A}"/>
              </a:ext>
            </a:extLst>
          </p:cNvPr>
          <p:cNvSpPr>
            <a:spLocks noGrp="1"/>
          </p:cNvSpPr>
          <p:nvPr>
            <p:ph idx="1"/>
          </p:nvPr>
        </p:nvSpPr>
        <p:spPr/>
        <p:txBody>
          <a:bodyPr>
            <a:normAutofit/>
          </a:bodyPr>
          <a:lstStyle/>
          <a:p>
            <a:pPr marL="0" indent="0" algn="ctr">
              <a:buNone/>
            </a:pPr>
            <a:r>
              <a:rPr lang="pl-PL" b="1" dirty="0"/>
              <a:t>Zarząd związku międzygminnego</a:t>
            </a:r>
            <a:endParaRPr lang="pl-PL" dirty="0"/>
          </a:p>
          <a:p>
            <a:pPr marL="0" indent="0">
              <a:buNone/>
            </a:pPr>
            <a:r>
              <a:rPr lang="pl-PL" dirty="0"/>
              <a:t> </a:t>
            </a:r>
          </a:p>
          <a:p>
            <a:pPr marL="0" indent="0">
              <a:buNone/>
            </a:pPr>
            <a:r>
              <a:rPr lang="pl-PL" dirty="0"/>
              <a:t>Organem wykonawczym związku jest zarząd.</a:t>
            </a:r>
          </a:p>
          <a:p>
            <a:pPr marL="0" indent="0">
              <a:buNone/>
            </a:pPr>
            <a:r>
              <a:rPr lang="pl-PL" dirty="0"/>
              <a:t>Zarząd związku jest powoływany i odwoływany przez zgromadzenie spośród jego członków.</a:t>
            </a:r>
          </a:p>
          <a:p>
            <a:pPr marL="0" indent="0">
              <a:buNone/>
            </a:pPr>
            <a:r>
              <a:rPr lang="pl-PL" dirty="0"/>
              <a:t>O ile statut tak stanowi, dopuszczalny jest wybór członków zarządu spoza członków zgromadzenia w liczbie nieprzekraczającej 1/3 składu zarządu związku.</a:t>
            </a:r>
          </a:p>
          <a:p>
            <a:pPr marL="0" indent="0">
              <a:buNone/>
            </a:pPr>
            <a:r>
              <a:rPr lang="pl-PL" dirty="0"/>
              <a:t>(art. 73 </a:t>
            </a:r>
            <a:r>
              <a:rPr lang="pl-PL" dirty="0" err="1"/>
              <a:t>usg</a:t>
            </a:r>
            <a:r>
              <a:rPr lang="pl-PL" dirty="0"/>
              <a:t>) </a:t>
            </a:r>
          </a:p>
          <a:p>
            <a:pPr marL="0" indent="0">
              <a:buNone/>
            </a:pPr>
            <a:endParaRPr lang="pl-PL" dirty="0"/>
          </a:p>
        </p:txBody>
      </p:sp>
    </p:spTree>
    <p:extLst>
      <p:ext uri="{BB962C8B-B14F-4D97-AF65-F5344CB8AC3E}">
        <p14:creationId xmlns:p14="http://schemas.microsoft.com/office/powerpoint/2010/main" val="1316270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E30827-D9F8-4E12-8E0A-A248429EAE15}"/>
              </a:ext>
            </a:extLst>
          </p:cNvPr>
          <p:cNvSpPr>
            <a:spLocks noGrp="1"/>
          </p:cNvSpPr>
          <p:nvPr>
            <p:ph type="title"/>
          </p:nvPr>
        </p:nvSpPr>
        <p:spPr/>
        <p:txBody>
          <a:bodyPr>
            <a:normAutofit/>
          </a:bodyPr>
          <a:lstStyle/>
          <a:p>
            <a:pPr algn="ctr"/>
            <a:r>
              <a:rPr lang="pl-PL" b="1" dirty="0"/>
              <a:t>PROCEDURY STANOWIENIA PRAWA PRZEZ ZGROMADZENIE ZWIĄZKU MIĘDZYMINNEGO </a:t>
            </a:r>
            <a:endParaRPr lang="pl-PL" dirty="0"/>
          </a:p>
        </p:txBody>
      </p:sp>
      <p:sp>
        <p:nvSpPr>
          <p:cNvPr id="3" name="Symbol zastępczy zawartości 2">
            <a:extLst>
              <a:ext uri="{FF2B5EF4-FFF2-40B4-BE49-F238E27FC236}">
                <a16:creationId xmlns:a16="http://schemas.microsoft.com/office/drawing/2014/main" id="{553430C7-4E6D-469E-A36C-1A2766095A5A}"/>
              </a:ext>
            </a:extLst>
          </p:cNvPr>
          <p:cNvSpPr>
            <a:spLocks noGrp="1"/>
          </p:cNvSpPr>
          <p:nvPr>
            <p:ph idx="1"/>
          </p:nvPr>
        </p:nvSpPr>
        <p:spPr>
          <a:xfrm>
            <a:off x="838200" y="1825624"/>
            <a:ext cx="10515600" cy="4845763"/>
          </a:xfrm>
        </p:spPr>
        <p:txBody>
          <a:bodyPr>
            <a:normAutofit fontScale="77500" lnSpcReduction="20000"/>
          </a:bodyPr>
          <a:lstStyle/>
          <a:p>
            <a:pPr marL="0" indent="0" algn="ctr">
              <a:buNone/>
            </a:pPr>
            <a:r>
              <a:rPr lang="pl-PL" b="1" dirty="0"/>
              <a:t>Procedowanie uchwał organu związku międzygminnego</a:t>
            </a:r>
            <a:endParaRPr lang="pl-PL" dirty="0"/>
          </a:p>
          <a:p>
            <a:endParaRPr lang="pl-PL" dirty="0"/>
          </a:p>
          <a:p>
            <a:pPr marL="0" indent="0">
              <a:buNone/>
            </a:pPr>
            <a:r>
              <a:rPr lang="pl-PL" dirty="0"/>
              <a:t>Uchwały zgromadzenia są podejmowane bezwzględną większością głosów statutowej liczby członków zgromadzenia.</a:t>
            </a:r>
          </a:p>
          <a:p>
            <a:pPr marL="0" indent="0">
              <a:buNone/>
            </a:pPr>
            <a:r>
              <a:rPr lang="pl-PL" dirty="0"/>
              <a:t>(art. 71 </a:t>
            </a:r>
            <a:r>
              <a:rPr lang="pl-PL" dirty="0" err="1"/>
              <a:t>usg</a:t>
            </a:r>
            <a:r>
              <a:rPr lang="pl-PL" dirty="0"/>
              <a:t>) </a:t>
            </a:r>
          </a:p>
          <a:p>
            <a:pPr marL="0" indent="0">
              <a:buNone/>
            </a:pPr>
            <a:r>
              <a:rPr lang="pl-PL" dirty="0"/>
              <a:t>Członek zgromadzenia może wnieść pisemny sprzeciw w stosunku do uchwały zgromadzenia w ciągu 7 dni od dnia jej podjęcia.</a:t>
            </a:r>
          </a:p>
          <a:p>
            <a:pPr marL="0" indent="0">
              <a:buNone/>
            </a:pPr>
            <a:r>
              <a:rPr lang="pl-PL" dirty="0"/>
              <a:t>Wniesienie sprzeciwu wstrzymuje wykonanie uchwały i wymaga ponownego rozpatrzenia sprawy.</a:t>
            </a:r>
          </a:p>
          <a:p>
            <a:pPr marL="0" indent="0">
              <a:buNone/>
            </a:pPr>
            <a:r>
              <a:rPr lang="pl-PL" dirty="0"/>
              <a:t>Sprzeciw nie może być zgłoszony do uchwały podjętej w wyniku ponownego rozpatrzenia sprawy.</a:t>
            </a:r>
          </a:p>
          <a:p>
            <a:pPr marL="0" indent="0">
              <a:buNone/>
            </a:pPr>
            <a:r>
              <a:rPr lang="pl-PL" dirty="0"/>
              <a:t>Przepisów art. 72 ust. 1-3 </a:t>
            </a:r>
            <a:r>
              <a:rPr lang="pl-PL" dirty="0" err="1"/>
              <a:t>usg</a:t>
            </a:r>
            <a:r>
              <a:rPr lang="pl-PL" dirty="0"/>
              <a:t>. nie stosuje się do związków międzygminnych utworzonych na podstawie art. 64 ust. 4 </a:t>
            </a:r>
            <a:r>
              <a:rPr lang="pl-PL" dirty="0" err="1"/>
              <a:t>usg</a:t>
            </a:r>
            <a:r>
              <a:rPr lang="pl-PL" dirty="0"/>
              <a:t> (przepisu regulującego obligatoryjnego utworzenia związku na podstawie ustawy)</a:t>
            </a:r>
          </a:p>
          <a:p>
            <a:pPr marL="0" indent="0">
              <a:buNone/>
            </a:pPr>
            <a:r>
              <a:rPr lang="pl-PL" dirty="0"/>
              <a:t>(art. 72 </a:t>
            </a:r>
            <a:r>
              <a:rPr lang="pl-PL" dirty="0" err="1"/>
              <a:t>usg</a:t>
            </a:r>
            <a:r>
              <a:rPr lang="pl-PL" dirty="0"/>
              <a:t>) </a:t>
            </a:r>
          </a:p>
        </p:txBody>
      </p:sp>
    </p:spTree>
    <p:extLst>
      <p:ext uri="{BB962C8B-B14F-4D97-AF65-F5344CB8AC3E}">
        <p14:creationId xmlns:p14="http://schemas.microsoft.com/office/powerpoint/2010/main" val="37326287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E30827-D9F8-4E12-8E0A-A248429EAE15}"/>
              </a:ext>
            </a:extLst>
          </p:cNvPr>
          <p:cNvSpPr>
            <a:spLocks noGrp="1"/>
          </p:cNvSpPr>
          <p:nvPr>
            <p:ph type="title"/>
          </p:nvPr>
        </p:nvSpPr>
        <p:spPr/>
        <p:txBody>
          <a:bodyPr>
            <a:normAutofit/>
          </a:bodyPr>
          <a:lstStyle/>
          <a:p>
            <a:pPr algn="ctr"/>
            <a:r>
              <a:rPr lang="pl-PL" b="1" dirty="0"/>
              <a:t>PROCEDURY STANOWIENIA PRAWA PRZEZ ZGROMADZENIE ZWIĄZKU MIĘDZYMINNEGO </a:t>
            </a:r>
            <a:endParaRPr lang="pl-PL" dirty="0"/>
          </a:p>
        </p:txBody>
      </p:sp>
      <p:sp>
        <p:nvSpPr>
          <p:cNvPr id="3" name="Symbol zastępczy zawartości 2">
            <a:extLst>
              <a:ext uri="{FF2B5EF4-FFF2-40B4-BE49-F238E27FC236}">
                <a16:creationId xmlns:a16="http://schemas.microsoft.com/office/drawing/2014/main" id="{553430C7-4E6D-469E-A36C-1A2766095A5A}"/>
              </a:ext>
            </a:extLst>
          </p:cNvPr>
          <p:cNvSpPr>
            <a:spLocks noGrp="1"/>
          </p:cNvSpPr>
          <p:nvPr>
            <p:ph idx="1"/>
          </p:nvPr>
        </p:nvSpPr>
        <p:spPr/>
        <p:txBody>
          <a:bodyPr>
            <a:normAutofit fontScale="92500" lnSpcReduction="10000"/>
          </a:bodyPr>
          <a:lstStyle/>
          <a:p>
            <a:pPr marL="0" indent="0" algn="ctr">
              <a:buNone/>
            </a:pPr>
            <a:r>
              <a:rPr lang="pl-PL" b="1" dirty="0"/>
              <a:t>Zmiana statutu związku międzygminnego</a:t>
            </a:r>
            <a:endParaRPr lang="pl-PL" dirty="0"/>
          </a:p>
          <a:p>
            <a:endParaRPr lang="pl-PL" dirty="0"/>
          </a:p>
          <a:p>
            <a:pPr marL="0" indent="0">
              <a:buNone/>
            </a:pPr>
            <a:r>
              <a:rPr lang="pl-PL" dirty="0"/>
              <a:t>Zmiany statutu związku dokonuje zgromadzenie związku w formie uchwały. Przepisy art. 67 ust. 1a i 1b stosuje się odpowiednio.</a:t>
            </a:r>
          </a:p>
          <a:p>
            <a:pPr marL="0" indent="0">
              <a:buNone/>
            </a:pPr>
            <a:r>
              <a:rPr lang="pl-PL" dirty="0"/>
              <a:t>(art. 67a ust. 1 </a:t>
            </a:r>
            <a:r>
              <a:rPr lang="pl-PL" dirty="0" err="1"/>
              <a:t>usg</a:t>
            </a:r>
            <a:r>
              <a:rPr lang="pl-PL" dirty="0"/>
              <a:t>)</a:t>
            </a:r>
          </a:p>
          <a:p>
            <a:pPr marL="0" indent="0">
              <a:buNone/>
            </a:pPr>
            <a:r>
              <a:rPr lang="pl-PL" dirty="0"/>
              <a:t> </a:t>
            </a:r>
          </a:p>
          <a:p>
            <a:pPr marL="0" indent="0">
              <a:buNone/>
            </a:pPr>
            <a:r>
              <a:rPr lang="pl-PL" i="1" dirty="0"/>
              <a:t>Projekt statutu związku podlega uzgodnieniu z wojewodą.</a:t>
            </a:r>
            <a:endParaRPr lang="pl-PL" dirty="0"/>
          </a:p>
          <a:p>
            <a:pPr marL="0" indent="0">
              <a:buNone/>
            </a:pPr>
            <a:r>
              <a:rPr lang="pl-PL" i="1" dirty="0"/>
              <a:t>Zajęcie stanowiska przez wojewodę następuje w terminie 30 dni od dnia doręczenia projektu statutu. Przepisy art. 89 ust. 2 (milczące uzgodnienie) i art. 98 (skarga na rozstrzygnięcie nadzorcze) stosuje się odpowiednio. (art. 67a ust. 1 w zw. z art. 67 ust. 1a-1b </a:t>
            </a:r>
            <a:r>
              <a:rPr lang="pl-PL" i="1" dirty="0" err="1"/>
              <a:t>usg</a:t>
            </a:r>
            <a:r>
              <a:rPr lang="pl-PL" i="1" dirty="0"/>
              <a:t>)</a:t>
            </a:r>
            <a:endParaRPr lang="pl-PL" dirty="0"/>
          </a:p>
          <a:p>
            <a:pPr marL="0" indent="0">
              <a:buNone/>
            </a:pPr>
            <a:endParaRPr lang="pl-PL" dirty="0"/>
          </a:p>
        </p:txBody>
      </p:sp>
    </p:spTree>
    <p:extLst>
      <p:ext uri="{BB962C8B-B14F-4D97-AF65-F5344CB8AC3E}">
        <p14:creationId xmlns:p14="http://schemas.microsoft.com/office/powerpoint/2010/main" val="688996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E30827-D9F8-4E12-8E0A-A248429EAE15}"/>
              </a:ext>
            </a:extLst>
          </p:cNvPr>
          <p:cNvSpPr>
            <a:spLocks noGrp="1"/>
          </p:cNvSpPr>
          <p:nvPr>
            <p:ph type="title"/>
          </p:nvPr>
        </p:nvSpPr>
        <p:spPr/>
        <p:txBody>
          <a:bodyPr>
            <a:normAutofit/>
          </a:bodyPr>
          <a:lstStyle/>
          <a:p>
            <a:pPr algn="ctr"/>
            <a:r>
              <a:rPr lang="pl-PL" b="1" dirty="0"/>
              <a:t>PROCEDURY STANOWIENIA PRAWA PRZEZ ZGROMADZENIE ZWIĄZKU MIĘDZYMINNEGO </a:t>
            </a:r>
            <a:endParaRPr lang="pl-PL" dirty="0"/>
          </a:p>
        </p:txBody>
      </p:sp>
      <p:sp>
        <p:nvSpPr>
          <p:cNvPr id="3" name="Symbol zastępczy zawartości 2">
            <a:extLst>
              <a:ext uri="{FF2B5EF4-FFF2-40B4-BE49-F238E27FC236}">
                <a16:creationId xmlns:a16="http://schemas.microsoft.com/office/drawing/2014/main" id="{553430C7-4E6D-469E-A36C-1A2766095A5A}"/>
              </a:ext>
            </a:extLst>
          </p:cNvPr>
          <p:cNvSpPr>
            <a:spLocks noGrp="1"/>
          </p:cNvSpPr>
          <p:nvPr>
            <p:ph idx="1"/>
          </p:nvPr>
        </p:nvSpPr>
        <p:spPr/>
        <p:txBody>
          <a:bodyPr>
            <a:normAutofit fontScale="92500" lnSpcReduction="20000"/>
          </a:bodyPr>
          <a:lstStyle/>
          <a:p>
            <a:pPr marL="0" indent="0" algn="ctr">
              <a:buNone/>
            </a:pPr>
            <a:r>
              <a:rPr lang="pl-PL" b="1" dirty="0"/>
              <a:t>Zmiana statutu związku międzygminnego</a:t>
            </a:r>
            <a:endParaRPr lang="pl-PL" dirty="0"/>
          </a:p>
          <a:p>
            <a:endParaRPr lang="pl-PL" dirty="0"/>
          </a:p>
          <a:p>
            <a:pPr marL="0" indent="0">
              <a:buNone/>
            </a:pPr>
            <a:r>
              <a:rPr lang="pl-PL" dirty="0"/>
              <a:t>Uchwałę zmieniającą statut związku przewodniczący zgromadzenia związku przekazuje w terminie 7 dni od dnia jej podjęcia radom gmin uczestniczących w związku, a w przypadku gdy uchwała zmieniająca dotyczy przystąpienia do związku nowej gminy - również radzie tej gminy.</a:t>
            </a:r>
          </a:p>
          <a:p>
            <a:pPr marL="0" indent="0">
              <a:buNone/>
            </a:pPr>
            <a:r>
              <a:rPr lang="pl-PL" dirty="0"/>
              <a:t>Rada gminy może, w formie uchwały, wnieść sprzeciw w stosunku do uchwały zmieniającej statut związku w terminie 30 dni od dnia doręczenia tej uchwały. Wniesienie sprzeciwu wstrzymuje wykonanie uchwały zmieniającej statut związku.</a:t>
            </a:r>
          </a:p>
          <a:p>
            <a:pPr marL="0" indent="0">
              <a:buNone/>
            </a:pPr>
            <a:r>
              <a:rPr lang="pl-PL" dirty="0"/>
              <a:t>Zmiana statutu związku podlega ogłoszeniu w wojewódzkim dzienniku urzędowym.</a:t>
            </a:r>
          </a:p>
          <a:p>
            <a:pPr marL="0" indent="0">
              <a:buNone/>
            </a:pPr>
            <a:r>
              <a:rPr lang="pl-PL" dirty="0"/>
              <a:t>(art. 67a ust. 2-4 </a:t>
            </a:r>
            <a:r>
              <a:rPr lang="pl-PL" dirty="0" err="1"/>
              <a:t>usg</a:t>
            </a:r>
            <a:r>
              <a:rPr lang="pl-PL" dirty="0"/>
              <a:t>)</a:t>
            </a:r>
          </a:p>
          <a:p>
            <a:pPr marL="0" indent="0">
              <a:buNone/>
            </a:pPr>
            <a:endParaRPr lang="pl-PL" dirty="0"/>
          </a:p>
        </p:txBody>
      </p:sp>
    </p:spTree>
    <p:extLst>
      <p:ext uri="{BB962C8B-B14F-4D97-AF65-F5344CB8AC3E}">
        <p14:creationId xmlns:p14="http://schemas.microsoft.com/office/powerpoint/2010/main" val="15605801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E30827-D9F8-4E12-8E0A-A248429EAE15}"/>
              </a:ext>
            </a:extLst>
          </p:cNvPr>
          <p:cNvSpPr>
            <a:spLocks noGrp="1"/>
          </p:cNvSpPr>
          <p:nvPr>
            <p:ph type="title"/>
          </p:nvPr>
        </p:nvSpPr>
        <p:spPr/>
        <p:txBody>
          <a:bodyPr>
            <a:normAutofit/>
          </a:bodyPr>
          <a:lstStyle/>
          <a:p>
            <a:pPr algn="ctr"/>
            <a:r>
              <a:rPr lang="pl-PL" b="1" dirty="0"/>
              <a:t>LIKWIDACJA ZWIĄZKU MIĘDZYGMINNEGO </a:t>
            </a:r>
            <a:endParaRPr lang="pl-PL" dirty="0"/>
          </a:p>
        </p:txBody>
      </p:sp>
      <p:sp>
        <p:nvSpPr>
          <p:cNvPr id="3" name="Symbol zastępczy zawartości 2">
            <a:extLst>
              <a:ext uri="{FF2B5EF4-FFF2-40B4-BE49-F238E27FC236}">
                <a16:creationId xmlns:a16="http://schemas.microsoft.com/office/drawing/2014/main" id="{553430C7-4E6D-469E-A36C-1A2766095A5A}"/>
              </a:ext>
            </a:extLst>
          </p:cNvPr>
          <p:cNvSpPr>
            <a:spLocks noGrp="1"/>
          </p:cNvSpPr>
          <p:nvPr>
            <p:ph idx="1"/>
          </p:nvPr>
        </p:nvSpPr>
        <p:spPr/>
        <p:txBody>
          <a:bodyPr>
            <a:normAutofit lnSpcReduction="10000"/>
          </a:bodyPr>
          <a:lstStyle/>
          <a:p>
            <a:pPr marL="0" indent="0" algn="ctr">
              <a:buNone/>
            </a:pPr>
            <a:r>
              <a:rPr lang="pl-PL" b="1" dirty="0"/>
              <a:t>Likwidacja związku międzygminnego</a:t>
            </a:r>
            <a:endParaRPr lang="pl-PL" dirty="0"/>
          </a:p>
          <a:p>
            <a:endParaRPr lang="pl-PL" dirty="0"/>
          </a:p>
          <a:p>
            <a:pPr marL="0" indent="0">
              <a:buNone/>
            </a:pPr>
            <a:r>
              <a:rPr lang="pl-PL" dirty="0"/>
              <a:t>Związek podlega likwidacji na zasadach i w trybie określonych w statucie.</a:t>
            </a:r>
          </a:p>
          <a:p>
            <a:pPr marL="0" indent="0">
              <a:buNone/>
            </a:pPr>
            <a:r>
              <a:rPr lang="pl-PL" dirty="0"/>
              <a:t>Po zakończeniu likwidacji związek przekazuje wojewodzie informację o zakończeniu likwidacji oraz wniosek o wykreślenie związku z rejestru, o którym mowa w art. 68 ust. 1 </a:t>
            </a:r>
            <a:r>
              <a:rPr lang="pl-PL" dirty="0" err="1"/>
              <a:t>usg</a:t>
            </a:r>
            <a:r>
              <a:rPr lang="pl-PL" dirty="0"/>
              <a:t>.</a:t>
            </a:r>
          </a:p>
          <a:p>
            <a:pPr marL="0" indent="0">
              <a:buNone/>
            </a:pPr>
            <a:r>
              <a:rPr lang="pl-PL" dirty="0"/>
              <a:t>Informacja o wykreśleniu związku z rejestru, o którym mowa w art. 68 ust. 1 </a:t>
            </a:r>
            <a:r>
              <a:rPr lang="pl-PL" dirty="0" err="1"/>
              <a:t>usg</a:t>
            </a:r>
            <a:r>
              <a:rPr lang="pl-PL" dirty="0"/>
              <a:t>, podlega ogłoszeniu w wojewódzkim dzienniku urzędowym.</a:t>
            </a:r>
          </a:p>
          <a:p>
            <a:pPr marL="0" indent="0">
              <a:buNone/>
            </a:pPr>
            <a:r>
              <a:rPr lang="pl-PL" dirty="0"/>
              <a:t>(art. 67b </a:t>
            </a:r>
            <a:r>
              <a:rPr lang="pl-PL" dirty="0" err="1"/>
              <a:t>usg</a:t>
            </a:r>
            <a:r>
              <a:rPr lang="pl-PL" dirty="0"/>
              <a:t>)</a:t>
            </a:r>
          </a:p>
          <a:p>
            <a:pPr marL="0" indent="0">
              <a:buNone/>
            </a:pPr>
            <a:endParaRPr lang="pl-PL" dirty="0"/>
          </a:p>
        </p:txBody>
      </p:sp>
    </p:spTree>
    <p:extLst>
      <p:ext uri="{BB962C8B-B14F-4D97-AF65-F5344CB8AC3E}">
        <p14:creationId xmlns:p14="http://schemas.microsoft.com/office/powerpoint/2010/main" val="1706939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E30827-D9F8-4E12-8E0A-A248429EAE15}"/>
              </a:ext>
            </a:extLst>
          </p:cNvPr>
          <p:cNvSpPr>
            <a:spLocks noGrp="1"/>
          </p:cNvSpPr>
          <p:nvPr>
            <p:ph type="title"/>
          </p:nvPr>
        </p:nvSpPr>
        <p:spPr/>
        <p:txBody>
          <a:bodyPr>
            <a:normAutofit/>
          </a:bodyPr>
          <a:lstStyle/>
          <a:p>
            <a:pPr algn="ctr"/>
            <a:r>
              <a:rPr lang="pl-PL" b="1" dirty="0"/>
              <a:t>LIKWIDACJA ZWIĄZKU MIĘDZYGMINNEGO </a:t>
            </a:r>
            <a:endParaRPr lang="pl-PL" dirty="0"/>
          </a:p>
        </p:txBody>
      </p:sp>
      <p:sp>
        <p:nvSpPr>
          <p:cNvPr id="3" name="Symbol zastępczy zawartości 2">
            <a:extLst>
              <a:ext uri="{FF2B5EF4-FFF2-40B4-BE49-F238E27FC236}">
                <a16:creationId xmlns:a16="http://schemas.microsoft.com/office/drawing/2014/main" id="{553430C7-4E6D-469E-A36C-1A2766095A5A}"/>
              </a:ext>
            </a:extLst>
          </p:cNvPr>
          <p:cNvSpPr>
            <a:spLocks noGrp="1"/>
          </p:cNvSpPr>
          <p:nvPr>
            <p:ph idx="1"/>
          </p:nvPr>
        </p:nvSpPr>
        <p:spPr/>
        <p:txBody>
          <a:bodyPr>
            <a:normAutofit fontScale="92500" lnSpcReduction="10000"/>
          </a:bodyPr>
          <a:lstStyle/>
          <a:p>
            <a:pPr marL="0" indent="0" algn="ctr">
              <a:buNone/>
            </a:pPr>
            <a:r>
              <a:rPr lang="pl-PL" b="1" dirty="0"/>
              <a:t>Przykład rozwiązania związku międzygminnego</a:t>
            </a:r>
            <a:endParaRPr lang="pl-PL" dirty="0"/>
          </a:p>
          <a:p>
            <a:endParaRPr lang="pl-PL" dirty="0"/>
          </a:p>
          <a:p>
            <a:pPr marL="0" indent="0">
              <a:buNone/>
            </a:pPr>
            <a:r>
              <a:rPr lang="pl-PL" dirty="0"/>
              <a:t>W przypadku wygaśnięcia porozumienia zawartego między jednostkami samorządu terytorialnego lub rozwiązania związku międzygminnego, związku powiatów albo związku powiatowo-gminnego, potwierdzenie zgłoszenia przewozu wydane przez takiego organizatora zachowuje ważność przez okres, na jaki zostało wydane.</a:t>
            </a:r>
          </a:p>
          <a:p>
            <a:pPr marL="0" indent="0">
              <a:buNone/>
            </a:pPr>
            <a:r>
              <a:rPr lang="pl-PL" dirty="0"/>
              <a:t>W przypadku, o którym mowa w art. 37 ust. 1 </a:t>
            </a:r>
            <a:r>
              <a:rPr lang="pl-PL" dirty="0" err="1"/>
              <a:t>uptz</a:t>
            </a:r>
            <a:r>
              <a:rPr lang="pl-PL" dirty="0"/>
              <a:t>, właściwym organizatorem w sprawach potwierdzenia zgłoszenia przewozu jest organizator właściwy ze względu na zasięg przewozu.</a:t>
            </a:r>
          </a:p>
          <a:p>
            <a:pPr marL="0" indent="0">
              <a:buNone/>
            </a:pPr>
            <a:r>
              <a:rPr lang="pl-PL" dirty="0"/>
              <a:t>(art. 37 </a:t>
            </a:r>
            <a:r>
              <a:rPr lang="pl-PL" dirty="0" err="1"/>
              <a:t>uptz</a:t>
            </a:r>
            <a:r>
              <a:rPr lang="pl-PL" dirty="0"/>
              <a:t>) </a:t>
            </a:r>
          </a:p>
          <a:p>
            <a:pPr marL="0" indent="0">
              <a:buNone/>
            </a:pPr>
            <a:endParaRPr lang="pl-PL" dirty="0"/>
          </a:p>
        </p:txBody>
      </p:sp>
    </p:spTree>
    <p:extLst>
      <p:ext uri="{BB962C8B-B14F-4D97-AF65-F5344CB8AC3E}">
        <p14:creationId xmlns:p14="http://schemas.microsoft.com/office/powerpoint/2010/main" val="7846527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4C38FE3-AA3C-4B7D-BF77-CA50E79E4E0B}"/>
              </a:ext>
            </a:extLst>
          </p:cNvPr>
          <p:cNvSpPr>
            <a:spLocks noGrp="1"/>
          </p:cNvSpPr>
          <p:nvPr>
            <p:ph type="ctrTitle"/>
          </p:nvPr>
        </p:nvSpPr>
        <p:spPr/>
        <p:txBody>
          <a:bodyPr>
            <a:normAutofit fontScale="90000"/>
          </a:bodyPr>
          <a:lstStyle/>
          <a:p>
            <a:r>
              <a:rPr lang="pl-PL" b="1" dirty="0"/>
              <a:t>POROZUMIENIA </a:t>
            </a:r>
            <a:br>
              <a:rPr lang="pl-PL" b="1" dirty="0"/>
            </a:br>
            <a:r>
              <a:rPr lang="pl-PL" b="1" dirty="0"/>
              <a:t>JEDNOSTEK SAMORZĄDU TERYTORIALNEGO </a:t>
            </a:r>
          </a:p>
        </p:txBody>
      </p:sp>
      <p:sp>
        <p:nvSpPr>
          <p:cNvPr id="3" name="Podtytuł 2">
            <a:extLst>
              <a:ext uri="{FF2B5EF4-FFF2-40B4-BE49-F238E27FC236}">
                <a16:creationId xmlns:a16="http://schemas.microsoft.com/office/drawing/2014/main" id="{253CF126-5733-4727-B583-906400EA5EF1}"/>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2980374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9769F4-D9B4-40C5-84B8-5E3B9DA4BBBB}"/>
              </a:ext>
            </a:extLst>
          </p:cNvPr>
          <p:cNvSpPr>
            <a:spLocks noGrp="1"/>
          </p:cNvSpPr>
          <p:nvPr>
            <p:ph type="title"/>
          </p:nvPr>
        </p:nvSpPr>
        <p:spPr/>
        <p:txBody>
          <a:bodyPr/>
          <a:lstStyle/>
          <a:p>
            <a:pPr algn="ctr"/>
            <a:r>
              <a:rPr lang="pl-PL" b="1" dirty="0"/>
              <a:t>Porozumienia międzygminne</a:t>
            </a:r>
            <a:endParaRPr lang="pl-PL" dirty="0"/>
          </a:p>
        </p:txBody>
      </p:sp>
      <p:sp>
        <p:nvSpPr>
          <p:cNvPr id="3" name="Symbol zastępczy zawartości 2">
            <a:extLst>
              <a:ext uri="{FF2B5EF4-FFF2-40B4-BE49-F238E27FC236}">
                <a16:creationId xmlns:a16="http://schemas.microsoft.com/office/drawing/2014/main" id="{445E4AE1-F4BE-41F4-A00F-D438680EEC8E}"/>
              </a:ext>
            </a:extLst>
          </p:cNvPr>
          <p:cNvSpPr>
            <a:spLocks noGrp="1"/>
          </p:cNvSpPr>
          <p:nvPr>
            <p:ph idx="1"/>
          </p:nvPr>
        </p:nvSpPr>
        <p:spPr/>
        <p:txBody>
          <a:bodyPr/>
          <a:lstStyle/>
          <a:p>
            <a:pPr marL="0" indent="0">
              <a:buNone/>
            </a:pPr>
            <a:r>
              <a:rPr lang="pl-PL" dirty="0"/>
              <a:t>Gminy mogą zawierać porozumienia międzygminne w sprawie powierzenia jednej z nich określonych przez nie zadań publicznych.</a:t>
            </a:r>
          </a:p>
          <a:p>
            <a:pPr marL="0" indent="0">
              <a:buNone/>
            </a:pPr>
            <a:r>
              <a:rPr lang="pl-PL" dirty="0"/>
              <a:t>Gmina wykonująca zadania publiczne objęte porozumieniem przejmuje prawa i obowiązki pozostałych gmin, związane z powierzonymi jej zadaniami, a gminy te mają obowiązek udziału w kosztach realizacji powierzonego zadania.</a:t>
            </a:r>
          </a:p>
          <a:p>
            <a:pPr marL="0" indent="0">
              <a:buNone/>
            </a:pPr>
            <a:r>
              <a:rPr lang="pl-PL" dirty="0"/>
              <a:t>(art. 74 </a:t>
            </a:r>
            <a:r>
              <a:rPr lang="pl-PL" dirty="0" err="1"/>
              <a:t>usg</a:t>
            </a:r>
            <a:r>
              <a:rPr lang="pl-PL" dirty="0"/>
              <a:t>) </a:t>
            </a:r>
          </a:p>
          <a:p>
            <a:pPr marL="0" indent="0">
              <a:buNone/>
            </a:pPr>
            <a:endParaRPr lang="pl-PL" dirty="0"/>
          </a:p>
        </p:txBody>
      </p:sp>
    </p:spTree>
    <p:extLst>
      <p:ext uri="{BB962C8B-B14F-4D97-AF65-F5344CB8AC3E}">
        <p14:creationId xmlns:p14="http://schemas.microsoft.com/office/powerpoint/2010/main" val="33202012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77ADC1E-3D3C-4B7A-A226-A0F136D110C2}"/>
              </a:ext>
            </a:extLst>
          </p:cNvPr>
          <p:cNvSpPr>
            <a:spLocks noGrp="1"/>
          </p:cNvSpPr>
          <p:nvPr>
            <p:ph type="title"/>
          </p:nvPr>
        </p:nvSpPr>
        <p:spPr/>
        <p:txBody>
          <a:bodyPr/>
          <a:lstStyle/>
          <a:p>
            <a:pPr algn="ctr"/>
            <a:r>
              <a:rPr lang="pl-PL" b="1" dirty="0"/>
              <a:t>Porozumienia międzygminne</a:t>
            </a:r>
            <a:endParaRPr lang="pl-PL" dirty="0"/>
          </a:p>
        </p:txBody>
      </p:sp>
      <p:sp>
        <p:nvSpPr>
          <p:cNvPr id="3" name="Symbol zastępczy zawartości 2">
            <a:extLst>
              <a:ext uri="{FF2B5EF4-FFF2-40B4-BE49-F238E27FC236}">
                <a16:creationId xmlns:a16="http://schemas.microsoft.com/office/drawing/2014/main" id="{6D7DD446-6D23-4B11-8D50-D53834A76866}"/>
              </a:ext>
            </a:extLst>
          </p:cNvPr>
          <p:cNvSpPr>
            <a:spLocks noGrp="1"/>
          </p:cNvSpPr>
          <p:nvPr>
            <p:ph idx="1"/>
          </p:nvPr>
        </p:nvSpPr>
        <p:spPr/>
        <p:txBody>
          <a:bodyPr>
            <a:normAutofit fontScale="92500"/>
          </a:bodyPr>
          <a:lstStyle/>
          <a:p>
            <a:pPr marL="0" indent="0">
              <a:buNone/>
            </a:pPr>
            <a:r>
              <a:rPr lang="pl-PL" dirty="0"/>
              <a:t>Spory majątkowe wynikłe z porozumień, o których mowa w art. 74 </a:t>
            </a:r>
            <a:r>
              <a:rPr lang="pl-PL" dirty="0" err="1"/>
              <a:t>usg</a:t>
            </a:r>
            <a:r>
              <a:rPr lang="pl-PL" dirty="0"/>
              <a:t>, rozpatruje sąd powszechny.</a:t>
            </a:r>
          </a:p>
          <a:p>
            <a:pPr marL="0" indent="0">
              <a:buNone/>
            </a:pPr>
            <a:r>
              <a:rPr lang="pl-PL" dirty="0"/>
              <a:t>(art. 8 ust. 2b </a:t>
            </a:r>
            <a:r>
              <a:rPr lang="pl-PL" dirty="0" err="1"/>
              <a:t>usg</a:t>
            </a:r>
            <a:r>
              <a:rPr lang="pl-PL" dirty="0"/>
              <a:t>)</a:t>
            </a:r>
          </a:p>
          <a:p>
            <a:pPr marL="0" indent="0">
              <a:buNone/>
            </a:pPr>
            <a:r>
              <a:rPr lang="pl-PL" dirty="0"/>
              <a:t> </a:t>
            </a:r>
          </a:p>
          <a:p>
            <a:pPr marL="0" indent="0">
              <a:buNone/>
            </a:pPr>
            <a:r>
              <a:rPr lang="pl-PL" dirty="0"/>
              <a:t>Gmina otrzymuje środki finansowe w wysokości koniecznej do wykonania zadań, o których mowa w art. 8 ust. 1, 2 i 2a  </a:t>
            </a:r>
            <a:r>
              <a:rPr lang="pl-PL" dirty="0" err="1"/>
              <a:t>usg</a:t>
            </a:r>
            <a:endParaRPr lang="pl-PL" dirty="0"/>
          </a:p>
          <a:p>
            <a:pPr marL="0" indent="0">
              <a:buNone/>
            </a:pPr>
            <a:r>
              <a:rPr lang="pl-PL" dirty="0"/>
              <a:t>Szczegółowe zasady i terminy przekazywania środków finansowych, o których mowa w art. 8 ust. 3 </a:t>
            </a:r>
            <a:r>
              <a:rPr lang="pl-PL" dirty="0" err="1"/>
              <a:t>usg</a:t>
            </a:r>
            <a:r>
              <a:rPr lang="pl-PL" dirty="0"/>
              <a:t> , określają ustawy nakładające na gminy obowiązek wykonywania zadań zleconych lub zawarte porozumienia.</a:t>
            </a:r>
          </a:p>
          <a:p>
            <a:pPr marL="0" indent="0">
              <a:buNone/>
            </a:pPr>
            <a:r>
              <a:rPr lang="pl-PL" dirty="0"/>
              <a:t>(art. 8 ust. 3-4 </a:t>
            </a:r>
            <a:r>
              <a:rPr lang="pl-PL" dirty="0" err="1"/>
              <a:t>usg</a:t>
            </a:r>
            <a:r>
              <a:rPr lang="pl-PL" dirty="0"/>
              <a:t>)</a:t>
            </a:r>
          </a:p>
          <a:p>
            <a:pPr marL="0" indent="0">
              <a:buNone/>
            </a:pPr>
            <a:endParaRPr lang="pl-PL" dirty="0"/>
          </a:p>
        </p:txBody>
      </p:sp>
    </p:spTree>
    <p:extLst>
      <p:ext uri="{BB962C8B-B14F-4D97-AF65-F5344CB8AC3E}">
        <p14:creationId xmlns:p14="http://schemas.microsoft.com/office/powerpoint/2010/main" val="1298758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4C38FE3-AA3C-4B7D-BF77-CA50E79E4E0B}"/>
              </a:ext>
            </a:extLst>
          </p:cNvPr>
          <p:cNvSpPr>
            <a:spLocks noGrp="1"/>
          </p:cNvSpPr>
          <p:nvPr>
            <p:ph type="ctrTitle"/>
          </p:nvPr>
        </p:nvSpPr>
        <p:spPr/>
        <p:txBody>
          <a:bodyPr>
            <a:normAutofit fontScale="90000"/>
          </a:bodyPr>
          <a:lstStyle/>
          <a:p>
            <a:r>
              <a:rPr lang="pl-PL" b="1" dirty="0"/>
              <a:t>ZWIĄZKI</a:t>
            </a:r>
            <a:br>
              <a:rPr lang="pl-PL" b="1" dirty="0"/>
            </a:br>
            <a:r>
              <a:rPr lang="pl-PL" b="1" dirty="0"/>
              <a:t>JEDNOSTEK SAMORZĄDU TERYTORIALNEGO </a:t>
            </a:r>
          </a:p>
        </p:txBody>
      </p:sp>
      <p:sp>
        <p:nvSpPr>
          <p:cNvPr id="3" name="Podtytuł 2">
            <a:extLst>
              <a:ext uri="{FF2B5EF4-FFF2-40B4-BE49-F238E27FC236}">
                <a16:creationId xmlns:a16="http://schemas.microsoft.com/office/drawing/2014/main" id="{253CF126-5733-4727-B583-906400EA5EF1}"/>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38733453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3865C87-F024-4A9B-AF73-11EE29D5EAB8}"/>
              </a:ext>
            </a:extLst>
          </p:cNvPr>
          <p:cNvSpPr>
            <a:spLocks noGrp="1"/>
          </p:cNvSpPr>
          <p:nvPr>
            <p:ph type="title"/>
          </p:nvPr>
        </p:nvSpPr>
        <p:spPr/>
        <p:txBody>
          <a:bodyPr/>
          <a:lstStyle/>
          <a:p>
            <a:pPr algn="ctr"/>
            <a:r>
              <a:rPr lang="pl-PL" b="1" dirty="0"/>
              <a:t>Ogłoszenie porozumienia międzygminnego</a:t>
            </a:r>
            <a:endParaRPr lang="pl-PL" dirty="0"/>
          </a:p>
        </p:txBody>
      </p:sp>
      <p:sp>
        <p:nvSpPr>
          <p:cNvPr id="3" name="Symbol zastępczy zawartości 2">
            <a:extLst>
              <a:ext uri="{FF2B5EF4-FFF2-40B4-BE49-F238E27FC236}">
                <a16:creationId xmlns:a16="http://schemas.microsoft.com/office/drawing/2014/main" id="{4C114F5C-8F75-43FA-B60F-2C35A000068E}"/>
              </a:ext>
            </a:extLst>
          </p:cNvPr>
          <p:cNvSpPr>
            <a:spLocks noGrp="1"/>
          </p:cNvSpPr>
          <p:nvPr>
            <p:ph idx="1"/>
          </p:nvPr>
        </p:nvSpPr>
        <p:spPr/>
        <p:txBody>
          <a:bodyPr/>
          <a:lstStyle/>
          <a:p>
            <a:pPr marL="0" indent="0">
              <a:buNone/>
            </a:pPr>
            <a:r>
              <a:rPr lang="pl-PL" dirty="0"/>
              <a:t>W wojewódzkim dzienniku urzędowym ogłasza się porozumienia w sprawie wykonywania zadań publicznych zawarte:</a:t>
            </a:r>
          </a:p>
          <a:p>
            <a:pPr marL="0" indent="0">
              <a:buNone/>
            </a:pPr>
            <a:r>
              <a:rPr lang="pl-PL" dirty="0"/>
              <a:t>- między jednostkami samorządu terytorialnego,</a:t>
            </a:r>
          </a:p>
          <a:p>
            <a:pPr marL="0" indent="0">
              <a:buNone/>
            </a:pPr>
            <a:r>
              <a:rPr lang="pl-PL" dirty="0"/>
              <a:t>- między jednostkami samorządu terytorialnego i organami administracji rządowej;</a:t>
            </a:r>
          </a:p>
          <a:p>
            <a:pPr marL="0" indent="0">
              <a:buNone/>
            </a:pPr>
            <a:r>
              <a:rPr lang="pl-PL" dirty="0"/>
              <a:t>(art. 13 pkt. 6 </a:t>
            </a:r>
            <a:r>
              <a:rPr lang="pl-PL" dirty="0" err="1"/>
              <a:t>uoan</a:t>
            </a:r>
            <a:r>
              <a:rPr lang="pl-PL" dirty="0"/>
              <a:t>) </a:t>
            </a:r>
          </a:p>
          <a:p>
            <a:pPr marL="0" indent="0">
              <a:buNone/>
            </a:pPr>
            <a:endParaRPr lang="pl-PL" dirty="0"/>
          </a:p>
        </p:txBody>
      </p:sp>
    </p:spTree>
    <p:extLst>
      <p:ext uri="{BB962C8B-B14F-4D97-AF65-F5344CB8AC3E}">
        <p14:creationId xmlns:p14="http://schemas.microsoft.com/office/powerpoint/2010/main" val="14868308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C69E3E-223A-4C5F-92E8-2AA32511BFAB}"/>
              </a:ext>
            </a:extLst>
          </p:cNvPr>
          <p:cNvSpPr>
            <a:spLocks noGrp="1"/>
          </p:cNvSpPr>
          <p:nvPr>
            <p:ph type="title"/>
          </p:nvPr>
        </p:nvSpPr>
        <p:spPr/>
        <p:txBody>
          <a:bodyPr>
            <a:normAutofit/>
          </a:bodyPr>
          <a:lstStyle/>
          <a:p>
            <a:pPr algn="ctr"/>
            <a:r>
              <a:rPr lang="pl-PL" sz="3600" b="1" dirty="0"/>
              <a:t>Nadzór nad działalnością związków międzygminnych                 i porozumieniami międzygminnymi</a:t>
            </a:r>
            <a:endParaRPr lang="pl-PL" b="1" dirty="0"/>
          </a:p>
        </p:txBody>
      </p:sp>
      <p:sp>
        <p:nvSpPr>
          <p:cNvPr id="3" name="Symbol zastępczy zawartości 2">
            <a:extLst>
              <a:ext uri="{FF2B5EF4-FFF2-40B4-BE49-F238E27FC236}">
                <a16:creationId xmlns:a16="http://schemas.microsoft.com/office/drawing/2014/main" id="{5B0C1186-414A-4B63-B4EF-9DFD52AFCC4F}"/>
              </a:ext>
            </a:extLst>
          </p:cNvPr>
          <p:cNvSpPr>
            <a:spLocks noGrp="1"/>
          </p:cNvSpPr>
          <p:nvPr>
            <p:ph idx="1"/>
          </p:nvPr>
        </p:nvSpPr>
        <p:spPr/>
        <p:txBody>
          <a:bodyPr/>
          <a:lstStyle/>
          <a:p>
            <a:pPr marL="0" indent="0">
              <a:buNone/>
            </a:pPr>
            <a:r>
              <a:rPr lang="pl-PL" dirty="0"/>
              <a:t>Przepisy o nadzorze nad gminami stosuje się odpowiednio do związków i porozumień międzygminnych.</a:t>
            </a:r>
          </a:p>
          <a:p>
            <a:pPr marL="0" indent="0">
              <a:buNone/>
            </a:pPr>
            <a:r>
              <a:rPr lang="pl-PL" dirty="0"/>
              <a:t>W sprawach związków i porozumień międzygminnych, wykraczających poza granice województwa, organy nadzorcze działają w zakresie swojej właściwości miejscowej i za pośrednictwem organów nadzorczych właściwych ze względu na siedzibę władz związku lub porozumienia, chyba że statut związku lub porozumienie przekazuje uprawnienia nadzorcze Prezesowi Rady Ministrów.</a:t>
            </a:r>
          </a:p>
          <a:p>
            <a:pPr marL="0" indent="0">
              <a:buNone/>
            </a:pPr>
            <a:r>
              <a:rPr lang="pl-PL" dirty="0"/>
              <a:t>(art. 99 ust. 1a-2 </a:t>
            </a:r>
            <a:r>
              <a:rPr lang="pl-PL" dirty="0" err="1"/>
              <a:t>usg</a:t>
            </a:r>
            <a:r>
              <a:rPr lang="pl-PL" dirty="0"/>
              <a:t>)</a:t>
            </a:r>
          </a:p>
          <a:p>
            <a:pPr marL="0" indent="0">
              <a:buNone/>
            </a:pPr>
            <a:endParaRPr lang="pl-PL" dirty="0"/>
          </a:p>
        </p:txBody>
      </p:sp>
    </p:spTree>
    <p:extLst>
      <p:ext uri="{BB962C8B-B14F-4D97-AF65-F5344CB8AC3E}">
        <p14:creationId xmlns:p14="http://schemas.microsoft.com/office/powerpoint/2010/main" val="37414983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AE5FB1-3AFF-4B7A-B6F1-6073C9D95507}"/>
              </a:ext>
            </a:extLst>
          </p:cNvPr>
          <p:cNvSpPr>
            <a:spLocks noGrp="1"/>
          </p:cNvSpPr>
          <p:nvPr>
            <p:ph type="title"/>
          </p:nvPr>
        </p:nvSpPr>
        <p:spPr/>
        <p:txBody>
          <a:bodyPr/>
          <a:lstStyle/>
          <a:p>
            <a:pPr algn="ctr"/>
            <a:r>
              <a:rPr lang="pl-PL" b="1" dirty="0"/>
              <a:t>Przykład współpracy </a:t>
            </a:r>
            <a:r>
              <a:rPr lang="pl-PL" b="1" dirty="0" err="1"/>
              <a:t>jst</a:t>
            </a:r>
            <a:endParaRPr lang="pl-PL" dirty="0"/>
          </a:p>
        </p:txBody>
      </p:sp>
      <p:sp>
        <p:nvSpPr>
          <p:cNvPr id="3" name="Symbol zastępczy zawartości 2">
            <a:extLst>
              <a:ext uri="{FF2B5EF4-FFF2-40B4-BE49-F238E27FC236}">
                <a16:creationId xmlns:a16="http://schemas.microsoft.com/office/drawing/2014/main" id="{6A801E2B-12E2-40DE-924B-AF3B43F38009}"/>
              </a:ext>
            </a:extLst>
          </p:cNvPr>
          <p:cNvSpPr>
            <a:spLocks noGrp="1"/>
          </p:cNvSpPr>
          <p:nvPr>
            <p:ph idx="1"/>
          </p:nvPr>
        </p:nvSpPr>
        <p:spPr/>
        <p:txBody>
          <a:bodyPr>
            <a:normAutofit fontScale="85000" lnSpcReduction="20000"/>
          </a:bodyPr>
          <a:lstStyle/>
          <a:p>
            <a:pPr marL="0" indent="0">
              <a:buNone/>
            </a:pPr>
            <a:r>
              <a:rPr lang="pl-PL" dirty="0"/>
              <a:t>Organizatorem publicznego transportu zbiorowego, zwanym dalej "organizatorem", właściwym ze względu na obszar działania lub zasięg przewozów, jest:</a:t>
            </a:r>
          </a:p>
          <a:p>
            <a:pPr marL="0" lvl="0" indent="0">
              <a:buNone/>
            </a:pPr>
            <a:r>
              <a:rPr lang="pl-PL" dirty="0"/>
              <a:t> gmina:</a:t>
            </a:r>
          </a:p>
          <a:p>
            <a:pPr marL="0" indent="0">
              <a:buNone/>
            </a:pPr>
            <a:r>
              <a:rPr lang="pl-PL" dirty="0"/>
              <a:t>     a) na linii komunikacyjnej albo sieci komunikacyjnej w gminnych przewozach pasażerskich,</a:t>
            </a:r>
          </a:p>
          <a:p>
            <a:pPr marL="0" indent="0">
              <a:buNone/>
            </a:pPr>
            <a:r>
              <a:rPr lang="pl-PL" dirty="0"/>
              <a:t>       b) której powierzono zadanie organizacji publicznego transportu zbiorowego na mocy porozumienia między gminami - na linii komunikacyjnej albo sieci komunikacyjnej w gminnych przewozach pasażerskich, na obszarze gmin, które zawarły porozumienie;</a:t>
            </a:r>
          </a:p>
          <a:p>
            <a:pPr marL="0" indent="0">
              <a:buNone/>
            </a:pPr>
            <a:r>
              <a:rPr lang="pl-PL" dirty="0"/>
              <a:t>związek międzygminny - na linii komunikacyjnej albo sieci komunikacyjnej w gminnych przewozach pasażerskich, na obszarze gmin tworzących związek międzygminny;</a:t>
            </a:r>
          </a:p>
          <a:p>
            <a:pPr marL="0" indent="0">
              <a:buNone/>
            </a:pPr>
            <a:r>
              <a:rPr lang="pl-PL" dirty="0"/>
              <a:t>(art. 7 ust. 1 pkt. 1-2 ustawy o publicznym transporcie zbiorowym)</a:t>
            </a:r>
          </a:p>
          <a:p>
            <a:pPr marL="0" indent="0">
              <a:buNone/>
            </a:pPr>
            <a:endParaRPr lang="pl-PL" dirty="0"/>
          </a:p>
        </p:txBody>
      </p:sp>
    </p:spTree>
    <p:extLst>
      <p:ext uri="{BB962C8B-B14F-4D97-AF65-F5344CB8AC3E}">
        <p14:creationId xmlns:p14="http://schemas.microsoft.com/office/powerpoint/2010/main" val="13933218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78FBD9D-5798-4B6F-A478-CD5939E95C3C}"/>
              </a:ext>
            </a:extLst>
          </p:cNvPr>
          <p:cNvSpPr>
            <a:spLocks noGrp="1"/>
          </p:cNvSpPr>
          <p:nvPr>
            <p:ph type="title"/>
          </p:nvPr>
        </p:nvSpPr>
        <p:spPr/>
        <p:txBody>
          <a:bodyPr/>
          <a:lstStyle/>
          <a:p>
            <a:pPr algn="ctr"/>
            <a:r>
              <a:rPr lang="pl-PL" b="1" dirty="0"/>
              <a:t>Przykład niedopuszczalności współpracy </a:t>
            </a:r>
            <a:r>
              <a:rPr lang="pl-PL" b="1" dirty="0" err="1"/>
              <a:t>jst</a:t>
            </a:r>
            <a:endParaRPr lang="pl-PL" dirty="0"/>
          </a:p>
        </p:txBody>
      </p:sp>
      <p:sp>
        <p:nvSpPr>
          <p:cNvPr id="3" name="Symbol zastępczy zawartości 2">
            <a:extLst>
              <a:ext uri="{FF2B5EF4-FFF2-40B4-BE49-F238E27FC236}">
                <a16:creationId xmlns:a16="http://schemas.microsoft.com/office/drawing/2014/main" id="{2321EA86-C766-4903-A2B8-098DB08B216B}"/>
              </a:ext>
            </a:extLst>
          </p:cNvPr>
          <p:cNvSpPr>
            <a:spLocks noGrp="1"/>
          </p:cNvSpPr>
          <p:nvPr>
            <p:ph idx="1"/>
          </p:nvPr>
        </p:nvSpPr>
        <p:spPr/>
        <p:txBody>
          <a:bodyPr/>
          <a:lstStyle/>
          <a:p>
            <a:pPr marL="0" indent="0">
              <a:buNone/>
            </a:pPr>
            <a:r>
              <a:rPr lang="pl-PL" dirty="0"/>
              <a:t>Starosta nie może powierzyć gminom, w drodze porozumienia, sprawy z zakresu swojej właściwości jako organu administracji architektoniczno-budowlanej. Przepisu art. 5 ust. 2 ustawy o samorządzie powiatowym  nie stosuje się.</a:t>
            </a:r>
          </a:p>
          <a:p>
            <a:pPr marL="0" indent="0">
              <a:buNone/>
            </a:pPr>
            <a:r>
              <a:rPr lang="pl-PL" dirty="0"/>
              <a:t>(art. 82a ustawy Prawo budowlane) </a:t>
            </a:r>
          </a:p>
          <a:p>
            <a:pPr marL="0" indent="0">
              <a:buNone/>
            </a:pPr>
            <a:endParaRPr lang="pl-PL" dirty="0"/>
          </a:p>
        </p:txBody>
      </p:sp>
    </p:spTree>
    <p:extLst>
      <p:ext uri="{BB962C8B-B14F-4D97-AF65-F5344CB8AC3E}">
        <p14:creationId xmlns:p14="http://schemas.microsoft.com/office/powerpoint/2010/main" val="19374457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4C38FE3-AA3C-4B7D-BF77-CA50E79E4E0B}"/>
              </a:ext>
            </a:extLst>
          </p:cNvPr>
          <p:cNvSpPr>
            <a:spLocks noGrp="1"/>
          </p:cNvSpPr>
          <p:nvPr>
            <p:ph type="ctrTitle"/>
          </p:nvPr>
        </p:nvSpPr>
        <p:spPr/>
        <p:txBody>
          <a:bodyPr>
            <a:normAutofit fontScale="90000"/>
          </a:bodyPr>
          <a:lstStyle/>
          <a:p>
            <a:r>
              <a:rPr lang="pl-PL" b="1" dirty="0"/>
              <a:t>INNE FORMY WSPÓŁPRACY</a:t>
            </a:r>
            <a:br>
              <a:rPr lang="pl-PL" b="1" dirty="0"/>
            </a:br>
            <a:r>
              <a:rPr lang="pl-PL" b="1" dirty="0"/>
              <a:t>JEDNOSTEK SAMORZĄDU TERYTORIALNEGO </a:t>
            </a:r>
          </a:p>
        </p:txBody>
      </p:sp>
      <p:sp>
        <p:nvSpPr>
          <p:cNvPr id="3" name="Podtytuł 2">
            <a:extLst>
              <a:ext uri="{FF2B5EF4-FFF2-40B4-BE49-F238E27FC236}">
                <a16:creationId xmlns:a16="http://schemas.microsoft.com/office/drawing/2014/main" id="{253CF126-5733-4727-B583-906400EA5EF1}"/>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5106974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DC74B6-8069-4FA4-B11D-F7099A880C66}"/>
              </a:ext>
            </a:extLst>
          </p:cNvPr>
          <p:cNvSpPr>
            <a:spLocks noGrp="1"/>
          </p:cNvSpPr>
          <p:nvPr>
            <p:ph type="title"/>
          </p:nvPr>
        </p:nvSpPr>
        <p:spPr/>
        <p:txBody>
          <a:bodyPr/>
          <a:lstStyle/>
          <a:p>
            <a:pPr algn="ctr"/>
            <a:r>
              <a:rPr lang="pl-PL" b="1" dirty="0"/>
              <a:t>Stowarzyszenie </a:t>
            </a:r>
            <a:r>
              <a:rPr lang="pl-PL" b="1" dirty="0" err="1"/>
              <a:t>jst</a:t>
            </a:r>
            <a:endParaRPr lang="pl-PL" dirty="0"/>
          </a:p>
        </p:txBody>
      </p:sp>
      <p:sp>
        <p:nvSpPr>
          <p:cNvPr id="3" name="Symbol zastępczy zawartości 2">
            <a:extLst>
              <a:ext uri="{FF2B5EF4-FFF2-40B4-BE49-F238E27FC236}">
                <a16:creationId xmlns:a16="http://schemas.microsoft.com/office/drawing/2014/main" id="{FAFDBD1F-0A0E-441E-A411-255573734BBF}"/>
              </a:ext>
            </a:extLst>
          </p:cNvPr>
          <p:cNvSpPr>
            <a:spLocks noGrp="1"/>
          </p:cNvSpPr>
          <p:nvPr>
            <p:ph idx="1"/>
          </p:nvPr>
        </p:nvSpPr>
        <p:spPr/>
        <p:txBody>
          <a:bodyPr/>
          <a:lstStyle/>
          <a:p>
            <a:pPr marL="0" indent="0">
              <a:buNone/>
            </a:pPr>
            <a:r>
              <a:rPr lang="pl-PL" dirty="0"/>
              <a:t>W celu wspierania idei samorządu terytorialnego oraz obrony wspólnych interesów, gminy mogą tworzyć stowarzyszenia, w tym również z powiatami i województwami.</a:t>
            </a:r>
          </a:p>
          <a:p>
            <a:pPr marL="0" indent="0">
              <a:buNone/>
            </a:pPr>
            <a:r>
              <a:rPr lang="pl-PL" dirty="0"/>
              <a:t>Organizację, zadania oraz tryb pracy stowarzyszenia określa jego statut.</a:t>
            </a:r>
          </a:p>
          <a:p>
            <a:pPr marL="0" indent="0">
              <a:buNone/>
            </a:pPr>
            <a:r>
              <a:rPr lang="pl-PL" dirty="0"/>
              <a:t>Do stowarzyszeń gmin stosuje się odpowiednio przepisy Prawa o stowarzyszeniach, z tym że dla założenia stowarzyszenia wymaganych jest co najmniej 3 założycieli.</a:t>
            </a:r>
          </a:p>
          <a:p>
            <a:pPr marL="0" indent="0">
              <a:buNone/>
            </a:pPr>
            <a:r>
              <a:rPr lang="pl-PL" dirty="0"/>
              <a:t>Art. 84 </a:t>
            </a:r>
            <a:r>
              <a:rPr lang="pl-PL" dirty="0" err="1"/>
              <a:t>u.s.g</a:t>
            </a:r>
            <a:r>
              <a:rPr lang="pl-PL" dirty="0"/>
              <a:t>. </a:t>
            </a:r>
          </a:p>
          <a:p>
            <a:pPr marL="0" indent="0">
              <a:buNone/>
            </a:pPr>
            <a:endParaRPr lang="pl-PL" dirty="0"/>
          </a:p>
        </p:txBody>
      </p:sp>
    </p:spTree>
    <p:extLst>
      <p:ext uri="{BB962C8B-B14F-4D97-AF65-F5344CB8AC3E}">
        <p14:creationId xmlns:p14="http://schemas.microsoft.com/office/powerpoint/2010/main" val="17304780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67DC7D4-80A4-4802-ADC9-B21A091B8C91}"/>
              </a:ext>
            </a:extLst>
          </p:cNvPr>
          <p:cNvSpPr>
            <a:spLocks noGrp="1"/>
          </p:cNvSpPr>
          <p:nvPr>
            <p:ph type="title"/>
          </p:nvPr>
        </p:nvSpPr>
        <p:spPr/>
        <p:txBody>
          <a:bodyPr/>
          <a:lstStyle/>
          <a:p>
            <a:pPr algn="ctr"/>
            <a:r>
              <a:rPr lang="pl-PL" b="1" dirty="0"/>
              <a:t>Zrzeszenia międzynarodowe </a:t>
            </a:r>
            <a:r>
              <a:rPr lang="pl-PL" b="1" dirty="0" err="1"/>
              <a:t>jst</a:t>
            </a:r>
            <a:endParaRPr lang="pl-PL" dirty="0"/>
          </a:p>
        </p:txBody>
      </p:sp>
      <p:sp>
        <p:nvSpPr>
          <p:cNvPr id="3" name="Symbol zastępczy zawartości 2">
            <a:extLst>
              <a:ext uri="{FF2B5EF4-FFF2-40B4-BE49-F238E27FC236}">
                <a16:creationId xmlns:a16="http://schemas.microsoft.com/office/drawing/2014/main" id="{ED8D023C-D3A1-4AEB-B494-5C481CA06AED}"/>
              </a:ext>
            </a:extLst>
          </p:cNvPr>
          <p:cNvSpPr>
            <a:spLocks noGrp="1"/>
          </p:cNvSpPr>
          <p:nvPr>
            <p:ph idx="1"/>
          </p:nvPr>
        </p:nvSpPr>
        <p:spPr/>
        <p:txBody>
          <a:bodyPr>
            <a:normAutofit fontScale="85000" lnSpcReduction="20000"/>
          </a:bodyPr>
          <a:lstStyle/>
          <a:p>
            <a:pPr marL="0" indent="0">
              <a:buNone/>
            </a:pPr>
            <a:r>
              <a:rPr lang="pl-PL" dirty="0"/>
              <a:t>Zasady przystępowania gminy do międzynarodowych zrzeszeń społeczności lokalnych i regionalnych określają odrębne przepisy.</a:t>
            </a:r>
          </a:p>
          <a:p>
            <a:pPr marL="0" indent="0">
              <a:buNone/>
            </a:pPr>
            <a:r>
              <a:rPr lang="pl-PL" dirty="0"/>
              <a:t>art. 84a </a:t>
            </a:r>
            <a:r>
              <a:rPr lang="pl-PL" dirty="0" err="1"/>
              <a:t>u.s.g</a:t>
            </a:r>
            <a:r>
              <a:rPr lang="pl-PL" dirty="0"/>
              <a:t>.</a:t>
            </a:r>
          </a:p>
          <a:p>
            <a:pPr marL="0" indent="0">
              <a:buNone/>
            </a:pPr>
            <a:r>
              <a:rPr lang="pl-PL" dirty="0"/>
              <a:t> </a:t>
            </a:r>
          </a:p>
          <a:p>
            <a:pPr marL="0" indent="0">
              <a:buNone/>
            </a:pPr>
            <a:r>
              <a:rPr lang="pl-PL" dirty="0"/>
              <a:t>Jednostki samorządu terytorialnego mogą przystępować do zrzeszeń i uczestniczyć w nich w granicach swoich zadań i kompetencji, działając zgodnie z polskim prawem wewnętrznym, polityką zagraniczną państwa i jego międzynarodowymi zobowiązaniami.</a:t>
            </a:r>
          </a:p>
          <a:p>
            <a:pPr marL="0" indent="0">
              <a:buNone/>
            </a:pPr>
            <a:r>
              <a:rPr lang="pl-PL" dirty="0"/>
              <a:t>Województwa przystępują do zrzeszeń zgodnie z "Priorytetami współpracy zagranicznej województwa", uchwalonymi w trybie określonym w przepisach o samorządzie województwa.</a:t>
            </a:r>
          </a:p>
          <a:p>
            <a:pPr marL="0" indent="0">
              <a:buNone/>
            </a:pPr>
            <a:r>
              <a:rPr lang="pl-PL" dirty="0"/>
              <a:t>(art. 2 </a:t>
            </a:r>
            <a:r>
              <a:rPr lang="pl-PL" i="1" dirty="0"/>
              <a:t>ustawy z dnia 15 września 2000 r. o zasadach przystępowania jednostek samorządu terytorialnego do międzynarodowych zrzeszeń społeczności lokalnych i regionalnych, dalej </a:t>
            </a:r>
            <a:r>
              <a:rPr lang="pl-PL" i="1" dirty="0" err="1"/>
              <a:t>u.z.p</a:t>
            </a:r>
            <a:r>
              <a:rPr lang="pl-PL" i="1" dirty="0"/>
              <a:t>.) </a:t>
            </a:r>
          </a:p>
          <a:p>
            <a:pPr marL="0" indent="0">
              <a:buNone/>
            </a:pPr>
            <a:endParaRPr lang="pl-PL" dirty="0"/>
          </a:p>
        </p:txBody>
      </p:sp>
    </p:spTree>
    <p:extLst>
      <p:ext uri="{BB962C8B-B14F-4D97-AF65-F5344CB8AC3E}">
        <p14:creationId xmlns:p14="http://schemas.microsoft.com/office/powerpoint/2010/main" val="15957223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67DC7D4-80A4-4802-ADC9-B21A091B8C91}"/>
              </a:ext>
            </a:extLst>
          </p:cNvPr>
          <p:cNvSpPr>
            <a:spLocks noGrp="1"/>
          </p:cNvSpPr>
          <p:nvPr>
            <p:ph type="title"/>
          </p:nvPr>
        </p:nvSpPr>
        <p:spPr/>
        <p:txBody>
          <a:bodyPr/>
          <a:lstStyle/>
          <a:p>
            <a:pPr algn="ctr"/>
            <a:r>
              <a:rPr lang="pl-PL" b="1" dirty="0"/>
              <a:t>Zrzeszenia międzynarodowe </a:t>
            </a:r>
            <a:r>
              <a:rPr lang="pl-PL" b="1" dirty="0" err="1"/>
              <a:t>jst</a:t>
            </a:r>
            <a:endParaRPr lang="pl-PL" dirty="0"/>
          </a:p>
        </p:txBody>
      </p:sp>
      <p:sp>
        <p:nvSpPr>
          <p:cNvPr id="3" name="Symbol zastępczy zawartości 2">
            <a:extLst>
              <a:ext uri="{FF2B5EF4-FFF2-40B4-BE49-F238E27FC236}">
                <a16:creationId xmlns:a16="http://schemas.microsoft.com/office/drawing/2014/main" id="{ED8D023C-D3A1-4AEB-B494-5C481CA06AED}"/>
              </a:ext>
            </a:extLst>
          </p:cNvPr>
          <p:cNvSpPr>
            <a:spLocks noGrp="1"/>
          </p:cNvSpPr>
          <p:nvPr>
            <p:ph idx="1"/>
          </p:nvPr>
        </p:nvSpPr>
        <p:spPr/>
        <p:txBody>
          <a:bodyPr/>
          <a:lstStyle/>
          <a:p>
            <a:pPr marL="0" indent="0">
              <a:spcAft>
                <a:spcPts val="0"/>
              </a:spcAft>
              <a:buNone/>
            </a:pPr>
            <a:r>
              <a:rPr lang="pl-PL" dirty="0">
                <a:latin typeface="Calibri" panose="020F0502020204030204" pitchFamily="34" charset="0"/>
                <a:ea typeface="Calibri" panose="020F0502020204030204" pitchFamily="34" charset="0"/>
                <a:cs typeface="Times New Roman" panose="02020603050405020304" pitchFamily="18" charset="0"/>
              </a:rPr>
              <a:t>Przystąpienie do zrzeszenia nie może łączyć się z przekazaniem na jego rzecz lub na rzecz któregokolwiek ze zrzeszonych w nim członków wykonywania zadań publicznych przystępującej jednostki samorządu terytorialnego ani też nieruchomości lub majątkowych praw na dobrach niematerialnych przysługujących tej jednostce.</a:t>
            </a:r>
          </a:p>
          <a:p>
            <a:pPr marL="0" indent="0">
              <a:spcAft>
                <a:spcPts val="0"/>
              </a:spcAft>
              <a:buNone/>
            </a:pPr>
            <a:r>
              <a:rPr lang="pl-PL" dirty="0">
                <a:latin typeface="Calibri" panose="020F0502020204030204" pitchFamily="34" charset="0"/>
                <a:ea typeface="Calibri" panose="020F0502020204030204" pitchFamily="34" charset="0"/>
                <a:cs typeface="Times New Roman" panose="02020603050405020304" pitchFamily="18" charset="0"/>
              </a:rPr>
              <a:t>(art. 3 </a:t>
            </a:r>
            <a:r>
              <a:rPr lang="pl-PL" dirty="0" err="1">
                <a:latin typeface="Calibri" panose="020F0502020204030204" pitchFamily="34" charset="0"/>
                <a:ea typeface="Calibri" panose="020F0502020204030204" pitchFamily="34" charset="0"/>
                <a:cs typeface="Times New Roman" panose="02020603050405020304" pitchFamily="18" charset="0"/>
              </a:rPr>
              <a:t>u.p.z</a:t>
            </a:r>
            <a:r>
              <a:rPr lang="pl-PL" dirty="0">
                <a:latin typeface="Calibri" panose="020F0502020204030204" pitchFamily="34" charset="0"/>
                <a:ea typeface="Calibri" panose="020F0502020204030204" pitchFamily="34" charset="0"/>
                <a:cs typeface="Times New Roman" panose="02020603050405020304" pitchFamily="18" charset="0"/>
              </a:rPr>
              <a:t>.)</a:t>
            </a:r>
          </a:p>
          <a:p>
            <a:pPr marL="0" indent="0">
              <a:buNone/>
            </a:pPr>
            <a:endParaRPr lang="pl-PL" dirty="0"/>
          </a:p>
        </p:txBody>
      </p:sp>
    </p:spTree>
    <p:extLst>
      <p:ext uri="{BB962C8B-B14F-4D97-AF65-F5344CB8AC3E}">
        <p14:creationId xmlns:p14="http://schemas.microsoft.com/office/powerpoint/2010/main" val="42361205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67DC7D4-80A4-4802-ADC9-B21A091B8C91}"/>
              </a:ext>
            </a:extLst>
          </p:cNvPr>
          <p:cNvSpPr>
            <a:spLocks noGrp="1"/>
          </p:cNvSpPr>
          <p:nvPr>
            <p:ph type="title"/>
          </p:nvPr>
        </p:nvSpPr>
        <p:spPr/>
        <p:txBody>
          <a:bodyPr/>
          <a:lstStyle/>
          <a:p>
            <a:pPr algn="ctr"/>
            <a:r>
              <a:rPr lang="pl-PL" b="1" dirty="0"/>
              <a:t>Zrzeszenia międzynarodowe </a:t>
            </a:r>
            <a:r>
              <a:rPr lang="pl-PL" b="1" dirty="0" err="1"/>
              <a:t>jst</a:t>
            </a:r>
            <a:endParaRPr lang="pl-PL" dirty="0"/>
          </a:p>
        </p:txBody>
      </p:sp>
      <p:sp>
        <p:nvSpPr>
          <p:cNvPr id="3" name="Symbol zastępczy zawartości 2">
            <a:extLst>
              <a:ext uri="{FF2B5EF4-FFF2-40B4-BE49-F238E27FC236}">
                <a16:creationId xmlns:a16="http://schemas.microsoft.com/office/drawing/2014/main" id="{ED8D023C-D3A1-4AEB-B494-5C481CA06AED}"/>
              </a:ext>
            </a:extLst>
          </p:cNvPr>
          <p:cNvSpPr>
            <a:spLocks noGrp="1"/>
          </p:cNvSpPr>
          <p:nvPr>
            <p:ph idx="1"/>
          </p:nvPr>
        </p:nvSpPr>
        <p:spPr/>
        <p:txBody>
          <a:bodyPr>
            <a:normAutofit fontScale="85000" lnSpcReduction="20000"/>
          </a:bodyPr>
          <a:lstStyle/>
          <a:p>
            <a:pPr marL="0" indent="0">
              <a:buNone/>
            </a:pPr>
            <a:r>
              <a:rPr lang="pl-PL" dirty="0"/>
              <a:t>Organ stanowiący jednostki samorządu terytorialnego podejmuje uchwałę o przystąpieniu do zrzeszenia bezwzględną większością głosów ustawowego składu.</a:t>
            </a:r>
          </a:p>
          <a:p>
            <a:pPr marL="0" indent="0">
              <a:buNone/>
            </a:pPr>
            <a:r>
              <a:rPr lang="pl-PL" dirty="0"/>
              <a:t>Uchwała, wchodzi w życie po uzyskaniu zgody ministra właściwego do spraw zagranicznych.</a:t>
            </a:r>
          </a:p>
          <a:p>
            <a:pPr marL="0" indent="0">
              <a:buNone/>
            </a:pPr>
            <a:r>
              <a:rPr lang="pl-PL" dirty="0"/>
              <a:t>Jednostka samorządu terytorialnego przekazuje uchwałę ministrowi właściwemu do spraw zagranicznych za pośrednictwem wojewody, dołączającego swoją opinię.</a:t>
            </a:r>
          </a:p>
          <a:p>
            <a:pPr marL="0" indent="0">
              <a:buNone/>
            </a:pPr>
            <a:r>
              <a:rPr lang="pl-PL" dirty="0"/>
              <a:t>Organ stanowiący jednostki samorządu terytorialnego wraz z uchwałą, przekazuje statut zrzeszenia, do którego zamierza wstąpić, lub inny dokument ustalający zasady działania tego zrzeszenia, listę jego członków oraz urzędowe tłumaczenie tych dokumentów na język polski. Sejmik województwa przedstawia także "Priorytety współpracy zagranicznej województwa".</a:t>
            </a:r>
          </a:p>
          <a:p>
            <a:pPr marL="0" indent="0">
              <a:buNone/>
            </a:pPr>
            <a:r>
              <a:rPr lang="pl-PL" dirty="0"/>
              <a:t>Minister właściwy do spraw zagranicznych wyraża zgodę na przystąpienie do zrzeszenia lub odmawia takiej zgody w drodze decyzji administracyjnej.</a:t>
            </a:r>
          </a:p>
          <a:p>
            <a:pPr marL="0" indent="0">
              <a:buNone/>
            </a:pPr>
            <a:r>
              <a:rPr lang="pl-PL" dirty="0"/>
              <a:t>(art. 3 </a:t>
            </a:r>
            <a:r>
              <a:rPr lang="pl-PL" dirty="0" err="1"/>
              <a:t>u.p.z</a:t>
            </a:r>
            <a:r>
              <a:rPr lang="pl-PL" dirty="0"/>
              <a:t>.)</a:t>
            </a:r>
          </a:p>
          <a:p>
            <a:pPr marL="0" indent="0">
              <a:buNone/>
            </a:pPr>
            <a:endParaRPr lang="pl-PL" dirty="0"/>
          </a:p>
        </p:txBody>
      </p:sp>
    </p:spTree>
    <p:extLst>
      <p:ext uri="{BB962C8B-B14F-4D97-AF65-F5344CB8AC3E}">
        <p14:creationId xmlns:p14="http://schemas.microsoft.com/office/powerpoint/2010/main" val="42760221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12CDEFE-32F5-4B2F-B2D5-904312305871}"/>
              </a:ext>
            </a:extLst>
          </p:cNvPr>
          <p:cNvSpPr>
            <a:spLocks noGrp="1"/>
          </p:cNvSpPr>
          <p:nvPr>
            <p:ph type="ctrTitle"/>
          </p:nvPr>
        </p:nvSpPr>
        <p:spPr/>
        <p:txBody>
          <a:bodyPr/>
          <a:lstStyle/>
          <a:p>
            <a:r>
              <a:rPr lang="pl-PL" b="1" dirty="0"/>
              <a:t>Dziękuję za uwagę </a:t>
            </a:r>
          </a:p>
        </p:txBody>
      </p:sp>
      <p:sp>
        <p:nvSpPr>
          <p:cNvPr id="3" name="Podtytuł 2">
            <a:extLst>
              <a:ext uri="{FF2B5EF4-FFF2-40B4-BE49-F238E27FC236}">
                <a16:creationId xmlns:a16="http://schemas.microsoft.com/office/drawing/2014/main" id="{D7E53497-E734-455F-9873-EDB39C90DE71}"/>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446618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BA813D8-4568-46E0-9B1B-E2A4AE32FACC}"/>
              </a:ext>
            </a:extLst>
          </p:cNvPr>
          <p:cNvSpPr>
            <a:spLocks noGrp="1"/>
          </p:cNvSpPr>
          <p:nvPr>
            <p:ph type="title"/>
          </p:nvPr>
        </p:nvSpPr>
        <p:spPr/>
        <p:txBody>
          <a:bodyPr/>
          <a:lstStyle/>
          <a:p>
            <a:pPr algn="ctr"/>
            <a:r>
              <a:rPr lang="pl-PL" b="1" dirty="0"/>
              <a:t>POJĘCIE ZWIĄZKU MIĘDZYGMINNEGO </a:t>
            </a:r>
            <a:endParaRPr lang="pl-PL" dirty="0"/>
          </a:p>
        </p:txBody>
      </p:sp>
      <p:sp>
        <p:nvSpPr>
          <p:cNvPr id="3" name="Symbol zastępczy zawartości 2">
            <a:extLst>
              <a:ext uri="{FF2B5EF4-FFF2-40B4-BE49-F238E27FC236}">
                <a16:creationId xmlns:a16="http://schemas.microsoft.com/office/drawing/2014/main" id="{4683E34E-8F47-4CBD-B053-5EC82E0C942A}"/>
              </a:ext>
            </a:extLst>
          </p:cNvPr>
          <p:cNvSpPr>
            <a:spLocks noGrp="1"/>
          </p:cNvSpPr>
          <p:nvPr>
            <p:ph idx="1"/>
          </p:nvPr>
        </p:nvSpPr>
        <p:spPr/>
        <p:txBody>
          <a:bodyPr>
            <a:normAutofit fontScale="92500" lnSpcReduction="10000"/>
          </a:bodyPr>
          <a:lstStyle/>
          <a:p>
            <a:pPr marL="0" indent="0">
              <a:buNone/>
            </a:pPr>
            <a:r>
              <a:rPr lang="pl-PL" dirty="0"/>
              <a:t>W celu wspólnego wykonywania zadań publicznych gminy mogą tworzyć związki międzygminne. </a:t>
            </a:r>
          </a:p>
          <a:p>
            <a:pPr marL="0" indent="0">
              <a:buNone/>
            </a:pPr>
            <a:r>
              <a:rPr lang="pl-PL" dirty="0"/>
              <a:t>Związek międzygminny może być tworzony również w celu wspólnej obsługi, o której mowa w art. 10a </a:t>
            </a:r>
            <a:r>
              <a:rPr lang="pl-PL" dirty="0" err="1"/>
              <a:t>usg</a:t>
            </a:r>
            <a:r>
              <a:rPr lang="pl-PL" dirty="0"/>
              <a:t> (wspólnej obsługi administracyjnej, finansowej i organizacyjnej gminy)</a:t>
            </a:r>
          </a:p>
          <a:p>
            <a:pPr marL="0" indent="0">
              <a:buNone/>
            </a:pPr>
            <a:r>
              <a:rPr lang="pl-PL" dirty="0"/>
              <a:t>Prawa i obowiązki gmin uczestniczących w związku międzygminnym, związane z wykonywaniem zadań przekazanych związkowi, przechodzą na związek z dniem ogłoszenia statutu związku.</a:t>
            </a:r>
          </a:p>
          <a:p>
            <a:pPr marL="0" indent="0">
              <a:buNone/>
            </a:pPr>
            <a:r>
              <a:rPr lang="pl-PL" dirty="0"/>
              <a:t>Obowiązek utworzenia związku może być nałożony tylko w drodze ustawy, która określa zadania związku i tryb zatwierdzenia jego statutu.</a:t>
            </a:r>
          </a:p>
          <a:p>
            <a:pPr marL="0" indent="0">
              <a:buNone/>
            </a:pPr>
            <a:r>
              <a:rPr lang="pl-PL" dirty="0"/>
              <a:t>(art. 64 </a:t>
            </a:r>
            <a:r>
              <a:rPr lang="pl-PL" dirty="0" err="1"/>
              <a:t>usg</a:t>
            </a:r>
            <a:r>
              <a:rPr lang="pl-PL" dirty="0"/>
              <a:t>) </a:t>
            </a:r>
          </a:p>
          <a:p>
            <a:pPr marL="0" indent="0">
              <a:buNone/>
            </a:pPr>
            <a:endParaRPr lang="pl-PL" dirty="0"/>
          </a:p>
        </p:txBody>
      </p:sp>
    </p:spTree>
    <p:extLst>
      <p:ext uri="{BB962C8B-B14F-4D97-AF65-F5344CB8AC3E}">
        <p14:creationId xmlns:p14="http://schemas.microsoft.com/office/powerpoint/2010/main" val="2983603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BA813D8-4568-46E0-9B1B-E2A4AE32FACC}"/>
              </a:ext>
            </a:extLst>
          </p:cNvPr>
          <p:cNvSpPr>
            <a:spLocks noGrp="1"/>
          </p:cNvSpPr>
          <p:nvPr>
            <p:ph type="title"/>
          </p:nvPr>
        </p:nvSpPr>
        <p:spPr/>
        <p:txBody>
          <a:bodyPr/>
          <a:lstStyle/>
          <a:p>
            <a:pPr algn="ctr"/>
            <a:r>
              <a:rPr lang="pl-PL" b="1" dirty="0"/>
              <a:t>POJĘCIE ZWIĄZKU MIĘDZYGMINNEGO </a:t>
            </a:r>
            <a:endParaRPr lang="pl-PL" dirty="0"/>
          </a:p>
        </p:txBody>
      </p:sp>
      <p:sp>
        <p:nvSpPr>
          <p:cNvPr id="3" name="Symbol zastępczy zawartości 2">
            <a:extLst>
              <a:ext uri="{FF2B5EF4-FFF2-40B4-BE49-F238E27FC236}">
                <a16:creationId xmlns:a16="http://schemas.microsoft.com/office/drawing/2014/main" id="{4683E34E-8F47-4CBD-B053-5EC82E0C942A}"/>
              </a:ext>
            </a:extLst>
          </p:cNvPr>
          <p:cNvSpPr>
            <a:spLocks noGrp="1"/>
          </p:cNvSpPr>
          <p:nvPr>
            <p:ph idx="1"/>
          </p:nvPr>
        </p:nvSpPr>
        <p:spPr/>
        <p:txBody>
          <a:bodyPr/>
          <a:lstStyle/>
          <a:p>
            <a:pPr marL="0" indent="0" algn="ctr">
              <a:buNone/>
            </a:pPr>
            <a:r>
              <a:rPr lang="pl-PL" b="1" dirty="0"/>
              <a:t>Związek międzygminny jako podmiot prawa</a:t>
            </a:r>
            <a:endParaRPr lang="pl-PL" dirty="0"/>
          </a:p>
          <a:p>
            <a:pPr marL="0" indent="0">
              <a:buNone/>
            </a:pPr>
            <a:r>
              <a:rPr lang="pl-PL" dirty="0"/>
              <a:t> </a:t>
            </a:r>
          </a:p>
          <a:p>
            <a:pPr marL="0" indent="0">
              <a:buNone/>
            </a:pPr>
            <a:r>
              <a:rPr lang="pl-PL" dirty="0"/>
              <a:t>Związek wykonuje zadania publiczne w imieniu własnym i na własną odpowiedzialność.</a:t>
            </a:r>
          </a:p>
          <a:p>
            <a:pPr marL="0" indent="0">
              <a:buNone/>
            </a:pPr>
            <a:r>
              <a:rPr lang="pl-PL" dirty="0"/>
              <a:t>Związek posiada osobowość prawną.</a:t>
            </a:r>
          </a:p>
          <a:p>
            <a:pPr marL="0" indent="0">
              <a:buNone/>
            </a:pPr>
            <a:r>
              <a:rPr lang="pl-PL" dirty="0"/>
              <a:t>(art. 65 </a:t>
            </a:r>
            <a:r>
              <a:rPr lang="pl-PL" dirty="0" err="1"/>
              <a:t>usg</a:t>
            </a:r>
            <a:r>
              <a:rPr lang="pl-PL" dirty="0"/>
              <a:t>)</a:t>
            </a:r>
          </a:p>
          <a:p>
            <a:pPr marL="0" indent="0">
              <a:buNone/>
            </a:pPr>
            <a:endParaRPr lang="pl-PL" dirty="0"/>
          </a:p>
        </p:txBody>
      </p:sp>
    </p:spTree>
    <p:extLst>
      <p:ext uri="{BB962C8B-B14F-4D97-AF65-F5344CB8AC3E}">
        <p14:creationId xmlns:p14="http://schemas.microsoft.com/office/powerpoint/2010/main" val="2874142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E30827-D9F8-4E12-8E0A-A248429EAE15}"/>
              </a:ext>
            </a:extLst>
          </p:cNvPr>
          <p:cNvSpPr>
            <a:spLocks noGrp="1"/>
          </p:cNvSpPr>
          <p:nvPr>
            <p:ph type="title"/>
          </p:nvPr>
        </p:nvSpPr>
        <p:spPr/>
        <p:txBody>
          <a:bodyPr/>
          <a:lstStyle/>
          <a:p>
            <a:pPr algn="ctr"/>
            <a:r>
              <a:rPr lang="pl-PL" b="1" dirty="0"/>
              <a:t>UTWORZENIE ZWIĄZKU ZMIĘDZYGMINNEGO </a:t>
            </a:r>
            <a:endParaRPr lang="pl-PL" dirty="0"/>
          </a:p>
        </p:txBody>
      </p:sp>
      <p:sp>
        <p:nvSpPr>
          <p:cNvPr id="3" name="Symbol zastępczy zawartości 2">
            <a:extLst>
              <a:ext uri="{FF2B5EF4-FFF2-40B4-BE49-F238E27FC236}">
                <a16:creationId xmlns:a16="http://schemas.microsoft.com/office/drawing/2014/main" id="{553430C7-4E6D-469E-A36C-1A2766095A5A}"/>
              </a:ext>
            </a:extLst>
          </p:cNvPr>
          <p:cNvSpPr>
            <a:spLocks noGrp="1"/>
          </p:cNvSpPr>
          <p:nvPr>
            <p:ph idx="1"/>
          </p:nvPr>
        </p:nvSpPr>
        <p:spPr/>
        <p:txBody>
          <a:bodyPr>
            <a:normAutofit lnSpcReduction="10000"/>
          </a:bodyPr>
          <a:lstStyle/>
          <a:p>
            <a:pPr marL="0" indent="0" algn="ctr">
              <a:buNone/>
            </a:pPr>
            <a:r>
              <a:rPr lang="pl-PL" b="1" dirty="0"/>
              <a:t>Uchwała rady gminy o utworzeniu związku międzygminnego </a:t>
            </a:r>
            <a:endParaRPr lang="pl-PL" dirty="0"/>
          </a:p>
          <a:p>
            <a:pPr marL="0" indent="0">
              <a:buNone/>
            </a:pPr>
            <a:r>
              <a:rPr lang="pl-PL" b="1" dirty="0"/>
              <a:t> </a:t>
            </a:r>
            <a:endParaRPr lang="pl-PL" dirty="0"/>
          </a:p>
          <a:p>
            <a:pPr marL="0" indent="0">
              <a:buNone/>
            </a:pPr>
            <a:r>
              <a:rPr lang="pl-PL" dirty="0"/>
              <a:t>Uchwały o utworzeniu związku podejmują rady zainteresowanych gmin.</a:t>
            </a:r>
          </a:p>
          <a:p>
            <a:pPr marL="0" indent="0">
              <a:buNone/>
            </a:pPr>
            <a:r>
              <a:rPr lang="pl-PL" dirty="0"/>
              <a:t> (art. 64 </a:t>
            </a:r>
            <a:r>
              <a:rPr lang="pl-PL" dirty="0" err="1"/>
              <a:t>usg</a:t>
            </a:r>
            <a:r>
              <a:rPr lang="pl-PL" dirty="0"/>
              <a:t>) </a:t>
            </a:r>
          </a:p>
          <a:p>
            <a:pPr marL="0" indent="0">
              <a:buNone/>
            </a:pPr>
            <a:r>
              <a:rPr lang="pl-PL" dirty="0"/>
              <a:t> </a:t>
            </a:r>
          </a:p>
          <a:p>
            <a:pPr marL="0" indent="0" algn="ctr">
              <a:buNone/>
            </a:pPr>
            <a:r>
              <a:rPr lang="pl-PL" b="1" dirty="0"/>
              <a:t>Informowanie wojewody o zamiarze przystąpienia do związku międzygminnego</a:t>
            </a:r>
            <a:endParaRPr lang="pl-PL" dirty="0"/>
          </a:p>
          <a:p>
            <a:pPr marL="0" indent="0">
              <a:buNone/>
            </a:pPr>
            <a:r>
              <a:rPr lang="pl-PL" dirty="0"/>
              <a:t>Gmina informuje wojewodę o zamiarze przystąpienia do związku.</a:t>
            </a:r>
          </a:p>
          <a:p>
            <a:pPr marL="0" indent="0">
              <a:buNone/>
            </a:pPr>
            <a:r>
              <a:rPr lang="pl-PL" dirty="0"/>
              <a:t>(art. 66 </a:t>
            </a:r>
            <a:r>
              <a:rPr lang="pl-PL" dirty="0" err="1"/>
              <a:t>usg</a:t>
            </a:r>
            <a:r>
              <a:rPr lang="pl-PL" dirty="0"/>
              <a:t>) </a:t>
            </a:r>
          </a:p>
          <a:p>
            <a:pPr marL="0" indent="0">
              <a:buNone/>
            </a:pPr>
            <a:endParaRPr lang="pl-PL" dirty="0"/>
          </a:p>
        </p:txBody>
      </p:sp>
    </p:spTree>
    <p:extLst>
      <p:ext uri="{BB962C8B-B14F-4D97-AF65-F5344CB8AC3E}">
        <p14:creationId xmlns:p14="http://schemas.microsoft.com/office/powerpoint/2010/main" val="3701573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E30827-D9F8-4E12-8E0A-A248429EAE15}"/>
              </a:ext>
            </a:extLst>
          </p:cNvPr>
          <p:cNvSpPr>
            <a:spLocks noGrp="1"/>
          </p:cNvSpPr>
          <p:nvPr>
            <p:ph type="title"/>
          </p:nvPr>
        </p:nvSpPr>
        <p:spPr>
          <a:xfrm>
            <a:off x="838200" y="365125"/>
            <a:ext cx="10515600" cy="763879"/>
          </a:xfrm>
        </p:spPr>
        <p:txBody>
          <a:bodyPr/>
          <a:lstStyle/>
          <a:p>
            <a:pPr algn="ctr"/>
            <a:r>
              <a:rPr lang="pl-PL" b="1" dirty="0"/>
              <a:t>UTWORZENIE ZWIĄZKU ZMIĘDZYGMINNEGO </a:t>
            </a:r>
            <a:endParaRPr lang="pl-PL" dirty="0"/>
          </a:p>
        </p:txBody>
      </p:sp>
      <p:sp>
        <p:nvSpPr>
          <p:cNvPr id="3" name="Symbol zastępczy zawartości 2">
            <a:extLst>
              <a:ext uri="{FF2B5EF4-FFF2-40B4-BE49-F238E27FC236}">
                <a16:creationId xmlns:a16="http://schemas.microsoft.com/office/drawing/2014/main" id="{553430C7-4E6D-469E-A36C-1A2766095A5A}"/>
              </a:ext>
            </a:extLst>
          </p:cNvPr>
          <p:cNvSpPr>
            <a:spLocks noGrp="1"/>
          </p:cNvSpPr>
          <p:nvPr>
            <p:ph idx="1"/>
          </p:nvPr>
        </p:nvSpPr>
        <p:spPr>
          <a:xfrm>
            <a:off x="838200" y="1436914"/>
            <a:ext cx="10515600" cy="5421086"/>
          </a:xfrm>
        </p:spPr>
        <p:txBody>
          <a:bodyPr>
            <a:normAutofit fontScale="85000" lnSpcReduction="20000"/>
          </a:bodyPr>
          <a:lstStyle/>
          <a:p>
            <a:pPr marL="0" indent="0" algn="ctr">
              <a:buNone/>
            </a:pPr>
            <a:r>
              <a:rPr lang="pl-PL" b="1" dirty="0"/>
              <a:t>Uchwała rady gminy o przyjęciu statutu związku międzygminnego </a:t>
            </a:r>
            <a:endParaRPr lang="pl-PL" dirty="0"/>
          </a:p>
          <a:p>
            <a:endParaRPr lang="pl-PL" dirty="0"/>
          </a:p>
          <a:p>
            <a:pPr marL="0" indent="0">
              <a:buNone/>
            </a:pPr>
            <a:r>
              <a:rPr lang="pl-PL" dirty="0"/>
              <a:t>Utworzenie związku oraz przystąpienie gminy do związku wymagają przyjęcia jego statutu bezwzględną większością głosów ustawowego składu rady odpowiednio przez rady zainteresowanych gmin albo radę zainteresowanej gminy.</a:t>
            </a:r>
          </a:p>
          <a:p>
            <a:pPr marL="0" indent="0">
              <a:buNone/>
            </a:pPr>
            <a:endParaRPr lang="pl-PL" dirty="0"/>
          </a:p>
          <a:p>
            <a:pPr marL="0" indent="0" algn="ctr">
              <a:buNone/>
            </a:pPr>
            <a:r>
              <a:rPr lang="pl-PL" b="1" dirty="0"/>
              <a:t>Uzgodnienie projektu statutu związku międzygminnego z wojewodą </a:t>
            </a:r>
          </a:p>
          <a:p>
            <a:pPr marL="0" indent="0" algn="ctr">
              <a:buNone/>
            </a:pPr>
            <a:endParaRPr lang="pl-PL" b="1" dirty="0"/>
          </a:p>
          <a:p>
            <a:pPr marL="0" indent="0">
              <a:buNone/>
            </a:pPr>
            <a:r>
              <a:rPr lang="pl-PL" dirty="0"/>
              <a:t>Projekt statutu związku podlega uzgodnieniu z wojewodą.</a:t>
            </a:r>
          </a:p>
          <a:p>
            <a:pPr marL="0" indent="0">
              <a:buNone/>
            </a:pPr>
            <a:r>
              <a:rPr lang="pl-PL" dirty="0"/>
              <a:t>Zajęcie stanowiska przez wojewodę następuje w terminie 30 dni od dnia doręczenia projektu statutu. Przepisy art. 89 ust. 2 (milczące uzgodnienie) i art. 98 (skarga na rozstrzygnięcie nadzorcze) stosuje się odpowiednio.</a:t>
            </a:r>
          </a:p>
          <a:p>
            <a:pPr marL="0" indent="0">
              <a:buNone/>
            </a:pPr>
            <a:r>
              <a:rPr lang="pl-PL" dirty="0"/>
              <a:t>W postępowaniu w sprawie uzgodnienia projektu statutu związku gminy zamierzające utworzyć związek reprezentuje wójt jednej z gmin upoważniony przez wójtów pozostałych gmin.</a:t>
            </a:r>
          </a:p>
          <a:p>
            <a:pPr marL="0" indent="0">
              <a:buNone/>
            </a:pPr>
            <a:r>
              <a:rPr lang="pl-PL" dirty="0"/>
              <a:t>(art. 67 ust. 1-1c </a:t>
            </a:r>
            <a:r>
              <a:rPr lang="pl-PL" dirty="0" err="1"/>
              <a:t>usg</a:t>
            </a:r>
            <a:r>
              <a:rPr lang="pl-PL" dirty="0"/>
              <a:t>)</a:t>
            </a:r>
          </a:p>
          <a:p>
            <a:pPr marL="0" indent="0">
              <a:buNone/>
            </a:pPr>
            <a:endParaRPr lang="pl-PL" dirty="0"/>
          </a:p>
        </p:txBody>
      </p:sp>
    </p:spTree>
    <p:extLst>
      <p:ext uri="{BB962C8B-B14F-4D97-AF65-F5344CB8AC3E}">
        <p14:creationId xmlns:p14="http://schemas.microsoft.com/office/powerpoint/2010/main" val="2253342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E30827-D9F8-4E12-8E0A-A248429EAE15}"/>
              </a:ext>
            </a:extLst>
          </p:cNvPr>
          <p:cNvSpPr>
            <a:spLocks noGrp="1"/>
          </p:cNvSpPr>
          <p:nvPr>
            <p:ph type="title"/>
          </p:nvPr>
        </p:nvSpPr>
        <p:spPr/>
        <p:txBody>
          <a:bodyPr/>
          <a:lstStyle/>
          <a:p>
            <a:pPr algn="ctr"/>
            <a:r>
              <a:rPr lang="pl-PL" b="1" dirty="0"/>
              <a:t>UTWORZENIE ZWIĄZKU ZMIĘDZYGMINNEGO </a:t>
            </a:r>
            <a:endParaRPr lang="pl-PL" dirty="0"/>
          </a:p>
        </p:txBody>
      </p:sp>
      <p:sp>
        <p:nvSpPr>
          <p:cNvPr id="3" name="Symbol zastępczy zawartości 2">
            <a:extLst>
              <a:ext uri="{FF2B5EF4-FFF2-40B4-BE49-F238E27FC236}">
                <a16:creationId xmlns:a16="http://schemas.microsoft.com/office/drawing/2014/main" id="{553430C7-4E6D-469E-A36C-1A2766095A5A}"/>
              </a:ext>
            </a:extLst>
          </p:cNvPr>
          <p:cNvSpPr>
            <a:spLocks noGrp="1"/>
          </p:cNvSpPr>
          <p:nvPr>
            <p:ph idx="1"/>
          </p:nvPr>
        </p:nvSpPr>
        <p:spPr>
          <a:xfrm>
            <a:off x="838200" y="1558212"/>
            <a:ext cx="10515600" cy="4618751"/>
          </a:xfrm>
        </p:spPr>
        <p:txBody>
          <a:bodyPr>
            <a:normAutofit fontScale="55000" lnSpcReduction="20000"/>
          </a:bodyPr>
          <a:lstStyle/>
          <a:p>
            <a:pPr marL="0" indent="0" algn="ctr">
              <a:buNone/>
            </a:pPr>
            <a:r>
              <a:rPr lang="pl-PL" b="1" dirty="0"/>
              <a:t>Statut związku międzygminnego</a:t>
            </a:r>
            <a:endParaRPr lang="pl-PL" dirty="0"/>
          </a:p>
          <a:p>
            <a:pPr marL="0" indent="0">
              <a:buNone/>
            </a:pPr>
            <a:r>
              <a:rPr lang="pl-PL" dirty="0"/>
              <a:t> </a:t>
            </a:r>
          </a:p>
          <a:p>
            <a:pPr marL="0" indent="0">
              <a:buNone/>
            </a:pPr>
            <a:r>
              <a:rPr lang="pl-PL" dirty="0"/>
              <a:t>Statut związku powinien określać:</a:t>
            </a:r>
          </a:p>
          <a:p>
            <a:pPr marL="0" indent="0">
              <a:buNone/>
            </a:pPr>
            <a:r>
              <a:rPr lang="pl-PL" dirty="0"/>
              <a:t>1) nazwę i siedzibę związku;</a:t>
            </a:r>
          </a:p>
          <a:p>
            <a:pPr marL="0" indent="0">
              <a:buNone/>
            </a:pPr>
            <a:r>
              <a:rPr lang="pl-PL" dirty="0"/>
              <a:t>2) uczestników i czas trwania związku;</a:t>
            </a:r>
          </a:p>
          <a:p>
            <a:pPr marL="0" indent="0">
              <a:buNone/>
            </a:pPr>
            <a:r>
              <a:rPr lang="pl-PL" dirty="0"/>
              <a:t>3) zadania związku;</a:t>
            </a:r>
          </a:p>
          <a:p>
            <a:pPr marL="0" indent="0">
              <a:buNone/>
            </a:pPr>
            <a:r>
              <a:rPr lang="pl-PL" dirty="0"/>
              <a:t>4) organy związku, ich strukturę, zakres i tryb działania;</a:t>
            </a:r>
          </a:p>
          <a:p>
            <a:pPr marL="0" indent="0">
              <a:buNone/>
            </a:pPr>
            <a:r>
              <a:rPr lang="pl-PL" dirty="0"/>
              <a:t>5) zasady korzystania z obiektów i urządzeń związku;</a:t>
            </a:r>
          </a:p>
          <a:p>
            <a:pPr marL="0" indent="0">
              <a:buNone/>
            </a:pPr>
            <a:r>
              <a:rPr lang="pl-PL" dirty="0"/>
              <a:t>6) zasady udziału w kosztach wspólnej działalności, zyskach i pokrywania strat związku;</a:t>
            </a:r>
          </a:p>
          <a:p>
            <a:pPr marL="0" indent="0">
              <a:buNone/>
            </a:pPr>
            <a:r>
              <a:rPr lang="pl-PL" dirty="0"/>
              <a:t>7) zasady przystępowania i występowania członków oraz zasady rozliczeń majątkowych;</a:t>
            </a:r>
          </a:p>
          <a:p>
            <a:pPr marL="0" indent="0">
              <a:buNone/>
            </a:pPr>
            <a:r>
              <a:rPr lang="pl-PL" dirty="0"/>
              <a:t>8) zasady i tryb likwidacji związku;</a:t>
            </a:r>
          </a:p>
          <a:p>
            <a:pPr marL="0" indent="0">
              <a:buNone/>
            </a:pPr>
            <a:r>
              <a:rPr lang="pl-PL" dirty="0"/>
              <a:t>9) inne zasady określające współdziałanie.</a:t>
            </a:r>
          </a:p>
          <a:p>
            <a:pPr marL="0" indent="0">
              <a:buNone/>
            </a:pPr>
            <a:r>
              <a:rPr lang="pl-PL" dirty="0"/>
              <a:t> </a:t>
            </a:r>
          </a:p>
          <a:p>
            <a:pPr marL="0" indent="0">
              <a:buNone/>
            </a:pPr>
            <a:r>
              <a:rPr lang="pl-PL" dirty="0"/>
              <a:t>Statut związku podlega ogłoszeniu w wojewódzkim dzienniku urzędowym.</a:t>
            </a:r>
          </a:p>
          <a:p>
            <a:pPr marL="0" indent="0">
              <a:buNone/>
            </a:pPr>
            <a:r>
              <a:rPr lang="pl-PL" dirty="0"/>
              <a:t>Związek nabywa osobowość prawną z dniem ogłoszenia statutu.</a:t>
            </a:r>
          </a:p>
          <a:p>
            <a:pPr marL="0" indent="0">
              <a:buNone/>
            </a:pPr>
            <a:r>
              <a:rPr lang="pl-PL" dirty="0"/>
              <a:t>(art. 67 ust. 2-2b </a:t>
            </a:r>
            <a:r>
              <a:rPr lang="pl-PL" dirty="0" err="1"/>
              <a:t>usg</a:t>
            </a:r>
            <a:r>
              <a:rPr lang="pl-PL" dirty="0"/>
              <a:t>)</a:t>
            </a:r>
          </a:p>
          <a:p>
            <a:pPr marL="0" indent="0">
              <a:buNone/>
            </a:pPr>
            <a:endParaRPr lang="pl-PL" dirty="0"/>
          </a:p>
        </p:txBody>
      </p:sp>
    </p:spTree>
    <p:extLst>
      <p:ext uri="{BB962C8B-B14F-4D97-AF65-F5344CB8AC3E}">
        <p14:creationId xmlns:p14="http://schemas.microsoft.com/office/powerpoint/2010/main" val="372783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E30827-D9F8-4E12-8E0A-A248429EAE15}"/>
              </a:ext>
            </a:extLst>
          </p:cNvPr>
          <p:cNvSpPr>
            <a:spLocks noGrp="1"/>
          </p:cNvSpPr>
          <p:nvPr>
            <p:ph type="title"/>
          </p:nvPr>
        </p:nvSpPr>
        <p:spPr/>
        <p:txBody>
          <a:bodyPr/>
          <a:lstStyle/>
          <a:p>
            <a:pPr algn="ctr"/>
            <a:r>
              <a:rPr lang="pl-PL" b="1" dirty="0"/>
              <a:t>UTWORZENIE ZWIĄZKU ZMIĘDZYGMINNEGO </a:t>
            </a:r>
            <a:endParaRPr lang="pl-PL" dirty="0"/>
          </a:p>
        </p:txBody>
      </p:sp>
      <p:sp>
        <p:nvSpPr>
          <p:cNvPr id="3" name="Symbol zastępczy zawartości 2">
            <a:extLst>
              <a:ext uri="{FF2B5EF4-FFF2-40B4-BE49-F238E27FC236}">
                <a16:creationId xmlns:a16="http://schemas.microsoft.com/office/drawing/2014/main" id="{553430C7-4E6D-469E-A36C-1A2766095A5A}"/>
              </a:ext>
            </a:extLst>
          </p:cNvPr>
          <p:cNvSpPr>
            <a:spLocks noGrp="1"/>
          </p:cNvSpPr>
          <p:nvPr>
            <p:ph idx="1"/>
          </p:nvPr>
        </p:nvSpPr>
        <p:spPr/>
        <p:txBody>
          <a:bodyPr>
            <a:normAutofit fontScale="70000" lnSpcReduction="20000"/>
          </a:bodyPr>
          <a:lstStyle/>
          <a:p>
            <a:pPr marL="0" indent="0" algn="ctr">
              <a:buNone/>
            </a:pPr>
            <a:r>
              <a:rPr lang="pl-PL" b="1" dirty="0"/>
              <a:t>Rejestracja związku międzygminnego</a:t>
            </a:r>
            <a:endParaRPr lang="pl-PL" dirty="0"/>
          </a:p>
          <a:p>
            <a:endParaRPr lang="pl-PL" dirty="0"/>
          </a:p>
          <a:p>
            <a:pPr marL="0" indent="0">
              <a:buNone/>
            </a:pPr>
            <a:r>
              <a:rPr lang="pl-PL" dirty="0"/>
              <a:t>Rejestr związków prowadzi minister właściwy do spraw administracji publicznej.</a:t>
            </a:r>
          </a:p>
          <a:p>
            <a:pPr marL="0" indent="0">
              <a:buNone/>
            </a:pPr>
            <a:r>
              <a:rPr lang="pl-PL" dirty="0"/>
              <a:t>Wpisu w rejestrze związków międzygminnych dokonuje się na podstawie zgłoszenia wojewody.</a:t>
            </a:r>
          </a:p>
          <a:p>
            <a:pPr marL="0" indent="0">
              <a:buNone/>
            </a:pPr>
            <a:r>
              <a:rPr lang="pl-PL" dirty="0"/>
              <a:t>Zgłoszenie, o którym mowa w art. 68 ust. 1a </a:t>
            </a:r>
            <a:r>
              <a:rPr lang="pl-PL" dirty="0" err="1"/>
              <a:t>usg</a:t>
            </a:r>
            <a:r>
              <a:rPr lang="pl-PL" dirty="0"/>
              <a:t>, może dotyczyć:</a:t>
            </a:r>
          </a:p>
          <a:p>
            <a:pPr marL="0" indent="0">
              <a:buNone/>
            </a:pPr>
            <a:r>
              <a:rPr lang="pl-PL" dirty="0"/>
              <a:t>  1) rejestracji związku międzygminnego;</a:t>
            </a:r>
          </a:p>
          <a:p>
            <a:pPr marL="0" indent="0">
              <a:buNone/>
            </a:pPr>
            <a:r>
              <a:rPr lang="pl-PL" dirty="0"/>
              <a:t>  2) zmiany statutu związku międzygminnego;</a:t>
            </a:r>
          </a:p>
          <a:p>
            <a:pPr marL="0" indent="0">
              <a:buNone/>
            </a:pPr>
            <a:r>
              <a:rPr lang="pl-PL" dirty="0"/>
              <a:t>  3) wykreślenia związku międzygminnego z rejestru związków międzygminnych.</a:t>
            </a:r>
          </a:p>
          <a:p>
            <a:pPr marL="0" indent="0">
              <a:buNone/>
            </a:pPr>
            <a:r>
              <a:rPr lang="pl-PL" dirty="0"/>
              <a:t>Zgłoszenie, o którym mowa w art. 68 ust. 1a </a:t>
            </a:r>
            <a:r>
              <a:rPr lang="pl-PL" dirty="0" err="1"/>
              <a:t>usg</a:t>
            </a:r>
            <a:r>
              <a:rPr lang="pl-PL" dirty="0"/>
              <a:t>, zawiera oświadczenie o zgodności z prawem uchwał stanowiących podstawę do dokonania zgłoszenia.</a:t>
            </a:r>
          </a:p>
          <a:p>
            <a:pPr marL="0" indent="0">
              <a:buNone/>
            </a:pPr>
            <a:r>
              <a:rPr lang="pl-PL" dirty="0"/>
              <a:t>Zgłoszenie, o którym mowa w art. 68 ust. 1a </a:t>
            </a:r>
            <a:r>
              <a:rPr lang="pl-PL" dirty="0" err="1"/>
              <a:t>usg</a:t>
            </a:r>
            <a:r>
              <a:rPr lang="pl-PL" dirty="0"/>
              <a:t>, opatruje się kwalifikowanym podpisem elektronicznym.</a:t>
            </a:r>
          </a:p>
          <a:p>
            <a:pPr marL="0" indent="0">
              <a:buNone/>
            </a:pPr>
            <a:r>
              <a:rPr lang="pl-PL" dirty="0"/>
              <a:t>(art. 68 ust. 1-2 </a:t>
            </a:r>
            <a:r>
              <a:rPr lang="pl-PL" dirty="0" err="1"/>
              <a:t>usg</a:t>
            </a:r>
            <a:r>
              <a:rPr lang="pl-PL" dirty="0"/>
              <a:t>) </a:t>
            </a:r>
          </a:p>
          <a:p>
            <a:pPr marL="0" indent="0">
              <a:buNone/>
            </a:pPr>
            <a:endParaRPr lang="pl-PL" dirty="0"/>
          </a:p>
        </p:txBody>
      </p:sp>
    </p:spTree>
    <p:extLst>
      <p:ext uri="{BB962C8B-B14F-4D97-AF65-F5344CB8AC3E}">
        <p14:creationId xmlns:p14="http://schemas.microsoft.com/office/powerpoint/2010/main" val="2689266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E30827-D9F8-4E12-8E0A-A248429EAE15}"/>
              </a:ext>
            </a:extLst>
          </p:cNvPr>
          <p:cNvSpPr>
            <a:spLocks noGrp="1"/>
          </p:cNvSpPr>
          <p:nvPr>
            <p:ph type="title"/>
          </p:nvPr>
        </p:nvSpPr>
        <p:spPr/>
        <p:txBody>
          <a:bodyPr/>
          <a:lstStyle/>
          <a:p>
            <a:pPr algn="ctr"/>
            <a:r>
              <a:rPr lang="pl-PL" b="1" dirty="0"/>
              <a:t>ORGANY ZWIĄZKÓW MIĘDZYGMINNYCH </a:t>
            </a:r>
            <a:endParaRPr lang="pl-PL" dirty="0"/>
          </a:p>
        </p:txBody>
      </p:sp>
      <p:sp>
        <p:nvSpPr>
          <p:cNvPr id="3" name="Symbol zastępczy zawartości 2">
            <a:extLst>
              <a:ext uri="{FF2B5EF4-FFF2-40B4-BE49-F238E27FC236}">
                <a16:creationId xmlns:a16="http://schemas.microsoft.com/office/drawing/2014/main" id="{553430C7-4E6D-469E-A36C-1A2766095A5A}"/>
              </a:ext>
            </a:extLst>
          </p:cNvPr>
          <p:cNvSpPr>
            <a:spLocks noGrp="1"/>
          </p:cNvSpPr>
          <p:nvPr>
            <p:ph idx="1"/>
          </p:nvPr>
        </p:nvSpPr>
        <p:spPr/>
        <p:txBody>
          <a:bodyPr>
            <a:normAutofit/>
          </a:bodyPr>
          <a:lstStyle/>
          <a:p>
            <a:pPr marL="0" indent="0" algn="ctr">
              <a:buNone/>
            </a:pPr>
            <a:r>
              <a:rPr lang="pl-PL" b="1" dirty="0"/>
              <a:t>Zgromadzenie związku międzygminnego</a:t>
            </a:r>
            <a:endParaRPr lang="pl-PL" dirty="0"/>
          </a:p>
          <a:p>
            <a:endParaRPr lang="pl-PL" dirty="0"/>
          </a:p>
          <a:p>
            <a:pPr marL="0" indent="0">
              <a:buNone/>
            </a:pPr>
            <a:r>
              <a:rPr lang="pl-PL" dirty="0"/>
              <a:t>Organem stanowiącym i kontrolnym związku jest zgromadzenie związku, zwane dalej zgromadzeniem.</a:t>
            </a:r>
          </a:p>
          <a:p>
            <a:pPr marL="0" indent="0">
              <a:buNone/>
            </a:pPr>
            <a:r>
              <a:rPr lang="pl-PL" dirty="0"/>
              <a:t>W zakresie zadań zleconych związkowi zgromadzenie wykonuje kompetencje przysługujące radzie gminy.</a:t>
            </a:r>
          </a:p>
          <a:p>
            <a:pPr marL="0" indent="0">
              <a:buNone/>
            </a:pPr>
            <a:r>
              <a:rPr lang="pl-PL" dirty="0"/>
              <a:t>Do zgromadzenia związku stosuje się odpowiednio przepisy dotyczące rady gminy.</a:t>
            </a:r>
          </a:p>
          <a:p>
            <a:pPr marL="0" indent="0">
              <a:buNone/>
            </a:pPr>
            <a:r>
              <a:rPr lang="pl-PL" dirty="0"/>
              <a:t>(art. 69 </a:t>
            </a:r>
            <a:r>
              <a:rPr lang="pl-PL" dirty="0" err="1"/>
              <a:t>usg</a:t>
            </a:r>
            <a:r>
              <a:rPr lang="pl-PL" dirty="0"/>
              <a:t>) </a:t>
            </a:r>
          </a:p>
          <a:p>
            <a:pPr marL="0" indent="0">
              <a:buNone/>
            </a:pPr>
            <a:endParaRPr lang="pl-PL" dirty="0"/>
          </a:p>
        </p:txBody>
      </p:sp>
    </p:spTree>
    <p:extLst>
      <p:ext uri="{BB962C8B-B14F-4D97-AF65-F5344CB8AC3E}">
        <p14:creationId xmlns:p14="http://schemas.microsoft.com/office/powerpoint/2010/main" val="4163487806"/>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2039</Words>
  <Application>Microsoft Office PowerPoint</Application>
  <PresentationFormat>Panoramiczny</PresentationFormat>
  <Paragraphs>177</Paragraphs>
  <Slides>29</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29</vt:i4>
      </vt:variant>
    </vt:vector>
  </HeadingPairs>
  <TitlesOfParts>
    <vt:vector size="34" baseType="lpstr">
      <vt:lpstr>Arial</vt:lpstr>
      <vt:lpstr>Calibri</vt:lpstr>
      <vt:lpstr>Calibri Light</vt:lpstr>
      <vt:lpstr>Times New Roman</vt:lpstr>
      <vt:lpstr>Motyw pakietu Office</vt:lpstr>
      <vt:lpstr>Współpraca jednostek samorządu terytorialnego</vt:lpstr>
      <vt:lpstr>ZWIĄZKI JEDNOSTEK SAMORZĄDU TERYTORIALNEGO </vt:lpstr>
      <vt:lpstr>POJĘCIE ZWIĄZKU MIĘDZYGMINNEGO </vt:lpstr>
      <vt:lpstr>POJĘCIE ZWIĄZKU MIĘDZYGMINNEGO </vt:lpstr>
      <vt:lpstr>UTWORZENIE ZWIĄZKU ZMIĘDZYGMINNEGO </vt:lpstr>
      <vt:lpstr>UTWORZENIE ZWIĄZKU ZMIĘDZYGMINNEGO </vt:lpstr>
      <vt:lpstr>UTWORZENIE ZWIĄZKU ZMIĘDZYGMINNEGO </vt:lpstr>
      <vt:lpstr>UTWORZENIE ZWIĄZKU ZMIĘDZYGMINNEGO </vt:lpstr>
      <vt:lpstr>ORGANY ZWIĄZKÓW MIĘDZYGMINNYCH </vt:lpstr>
      <vt:lpstr>ORGANY ZWIĄZKÓW MIĘDZYGMINNYCH </vt:lpstr>
      <vt:lpstr>ORGANY ZWIĄZKÓW MIĘDZYGMINNYCH </vt:lpstr>
      <vt:lpstr>PROCEDURY STANOWIENIA PRAWA PRZEZ ZGROMADZENIE ZWIĄZKU MIĘDZYMINNEGO </vt:lpstr>
      <vt:lpstr>PROCEDURY STANOWIENIA PRAWA PRZEZ ZGROMADZENIE ZWIĄZKU MIĘDZYMINNEGO </vt:lpstr>
      <vt:lpstr>PROCEDURY STANOWIENIA PRAWA PRZEZ ZGROMADZENIE ZWIĄZKU MIĘDZYMINNEGO </vt:lpstr>
      <vt:lpstr>LIKWIDACJA ZWIĄZKU MIĘDZYGMINNEGO </vt:lpstr>
      <vt:lpstr>LIKWIDACJA ZWIĄZKU MIĘDZYGMINNEGO </vt:lpstr>
      <vt:lpstr>POROZUMIENIA  JEDNOSTEK SAMORZĄDU TERYTORIALNEGO </vt:lpstr>
      <vt:lpstr>Porozumienia międzygminne</vt:lpstr>
      <vt:lpstr>Porozumienia międzygminne</vt:lpstr>
      <vt:lpstr>Ogłoszenie porozumienia międzygminnego</vt:lpstr>
      <vt:lpstr>Nadzór nad działalnością związków międzygminnych                 i porozumieniami międzygminnymi</vt:lpstr>
      <vt:lpstr>Przykład współpracy jst</vt:lpstr>
      <vt:lpstr>Przykład niedopuszczalności współpracy jst</vt:lpstr>
      <vt:lpstr>INNE FORMY WSPÓŁPRACY JEDNOSTEK SAMORZĄDU TERYTORIALNEGO </vt:lpstr>
      <vt:lpstr>Stowarzyszenie jst</vt:lpstr>
      <vt:lpstr>Zrzeszenia międzynarodowe jst</vt:lpstr>
      <vt:lpstr>Zrzeszenia międzynarodowe jst</vt:lpstr>
      <vt:lpstr>Zrzeszenia międzynarodowe jst</vt:lpstr>
      <vt:lpstr>Dziękuję za uwagę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Współpraca jednostek samorządu terytorialnego</dc:title>
  <dc:creator>Maciej Błażewski</dc:creator>
  <cp:lastModifiedBy>Maciej Błażewski</cp:lastModifiedBy>
  <cp:revision>5</cp:revision>
  <dcterms:created xsi:type="dcterms:W3CDTF">2021-11-12T16:11:17Z</dcterms:created>
  <dcterms:modified xsi:type="dcterms:W3CDTF">2021-11-20T12:13:59Z</dcterms:modified>
</cp:coreProperties>
</file>