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6" r:id="rId5"/>
    <p:sldId id="265" r:id="rId6"/>
    <p:sldId id="264" r:id="rId7"/>
    <p:sldId id="263" r:id="rId8"/>
    <p:sldId id="273" r:id="rId9"/>
    <p:sldId id="272" r:id="rId10"/>
    <p:sldId id="271" r:id="rId11"/>
    <p:sldId id="270" r:id="rId12"/>
    <p:sldId id="269" r:id="rId13"/>
    <p:sldId id="268" r:id="rId14"/>
    <p:sldId id="274" r:id="rId15"/>
    <p:sldId id="267" r:id="rId16"/>
    <p:sldId id="275" r:id="rId17"/>
    <p:sldId id="285" r:id="rId18"/>
    <p:sldId id="284" r:id="rId19"/>
    <p:sldId id="283" r:id="rId20"/>
    <p:sldId id="282" r:id="rId21"/>
    <p:sldId id="281" r:id="rId22"/>
    <p:sldId id="293" r:id="rId23"/>
    <p:sldId id="292" r:id="rId24"/>
    <p:sldId id="291" r:id="rId25"/>
    <p:sldId id="290" r:id="rId26"/>
    <p:sldId id="300" r:id="rId27"/>
    <p:sldId id="299" r:id="rId28"/>
    <p:sldId id="298" r:id="rId29"/>
    <p:sldId id="297" r:id="rId30"/>
    <p:sldId id="296" r:id="rId31"/>
    <p:sldId id="295" r:id="rId32"/>
    <p:sldId id="294" r:id="rId33"/>
    <p:sldId id="289" r:id="rId34"/>
    <p:sldId id="301" r:id="rId35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37735F-2048-4726-B5E2-4776984265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14B4302-ED9B-4A9D-A289-C8086BFE0F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00CBCB0-7FEC-435E-A422-CC29DCC47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FC05E-70AF-4CC0-8245-31CB72DE7F75}" type="datetimeFigureOut">
              <a:rPr lang="pl-PL" smtClean="0"/>
              <a:t>20.11.2021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1306008-DE48-4301-9421-500502A55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F1715AB-9B48-4933-B680-457521BB5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45BB-C1FF-42CB-969A-7DC455BF703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57034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AACCBB8-CD98-488E-B528-99DCB7467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34154FE9-DCAC-4F9E-B809-EFF912EACE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1D1BBE5-F5D6-4DA3-BB8D-420A64A86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FC05E-70AF-4CC0-8245-31CB72DE7F75}" type="datetimeFigureOut">
              <a:rPr lang="pl-PL" smtClean="0"/>
              <a:t>20.11.2021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FF6734C-2B03-41F3-A837-5D8A5C03A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F60160C-E72E-44EA-A3F6-D30CF7680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45BB-C1FF-42CB-969A-7DC455BF703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5681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32A839B7-64D8-45E4-AD46-64054C155F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17EE413D-9437-4E54-A9F9-2F51386B41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2E4ABD1-0AEF-4EA1-AB9B-F4DE74239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FC05E-70AF-4CC0-8245-31CB72DE7F75}" type="datetimeFigureOut">
              <a:rPr lang="pl-PL" smtClean="0"/>
              <a:t>20.11.2021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16509C0-2AA6-49EB-9DA9-C3AFC46FE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843291C-4781-45C0-9DC9-6685F6014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45BB-C1FF-42CB-969A-7DC455BF703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7574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1E3EAB6-9A7C-4500-9B38-75B7803A7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4251B34-37F2-4CF5-BA71-5B3FB8A5FE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4BA2F0E-A53B-4BDC-A54B-D2D64FF62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FC05E-70AF-4CC0-8245-31CB72DE7F75}" type="datetimeFigureOut">
              <a:rPr lang="pl-PL" smtClean="0"/>
              <a:t>20.11.2021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476CBB8-704F-43CD-9C43-7DB438629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4F368E9-AB9A-489C-AC1C-15DB7F9DD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45BB-C1FF-42CB-969A-7DC455BF703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19154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45444CE-6E68-4D40-BEF9-B5FF89413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1237F74-9886-46E2-9750-793894516C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9DA9653-974B-4C33-80AF-24BEB6653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FC05E-70AF-4CC0-8245-31CB72DE7F75}" type="datetimeFigureOut">
              <a:rPr lang="pl-PL" smtClean="0"/>
              <a:t>20.11.2021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B143BB7-AAAD-4225-A372-79138A8E2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69D52FF-A60D-4D5C-B6D8-41C6BFA0B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45BB-C1FF-42CB-969A-7DC455BF703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5273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BD07812-B390-42C1-9B8C-7D7C9CABB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72A7384-6DEC-4F45-B13E-66CACB9550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073B725-A1E0-4024-B2AA-66D4CD4516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AD06E0CD-2B1E-492B-9498-EC5C21D035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FC05E-70AF-4CC0-8245-31CB72DE7F75}" type="datetimeFigureOut">
              <a:rPr lang="pl-PL" smtClean="0"/>
              <a:t>20.11.2021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13B8DDC-B2E2-44F3-8761-DC126445E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5F883135-AC29-41E7-BCB6-DA6A829FF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45BB-C1FF-42CB-969A-7DC455BF703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32724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5D5B51B-0C28-440D-956A-CA2711429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1F3AFDF-B9AF-4101-8512-219E930A96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10C55B71-52C9-4AD3-85AC-36401876A4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9B683B27-E69C-48BE-BE0E-F69FC519FE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44D62CFF-FFE6-40F7-BE01-B98D4C0B25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4724AFE2-D3CC-48E0-8846-28AF1F632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FC05E-70AF-4CC0-8245-31CB72DE7F75}" type="datetimeFigureOut">
              <a:rPr lang="pl-PL" smtClean="0"/>
              <a:t>20.11.2021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B667AD01-5868-4411-926C-F2B4C0552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A97C67D3-2CD8-4828-A890-262C2946A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45BB-C1FF-42CB-969A-7DC455BF703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46271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2491A64-6269-408E-B320-73216841A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0BF3A611-E0F8-4BCD-B167-ACA0F08D0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FC05E-70AF-4CC0-8245-31CB72DE7F75}" type="datetimeFigureOut">
              <a:rPr lang="pl-PL" smtClean="0"/>
              <a:t>20.11.2021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48694193-2EA0-46A3-B940-1EB7B4366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C8A54853-2C6F-473E-9C16-98F893647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45BB-C1FF-42CB-969A-7DC455BF703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0192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0014118B-7CD8-4488-B675-2839B7ECC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FC05E-70AF-4CC0-8245-31CB72DE7F75}" type="datetimeFigureOut">
              <a:rPr lang="pl-PL" smtClean="0"/>
              <a:t>20.11.2021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15EF822C-FA52-4039-873B-5149E95FE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19F1FA76-E1DD-4120-BC8B-391DD8D31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45BB-C1FF-42CB-969A-7DC455BF703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24930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251347E-91F2-49AD-B7D5-BF8257B4C3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897285C-CE3B-4A41-BE8A-8D91693C40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6CFAC20A-5DDC-48FB-929A-B46E87A9D0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2F5B200-61E6-4614-821D-B6D1F5735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FC05E-70AF-4CC0-8245-31CB72DE7F75}" type="datetimeFigureOut">
              <a:rPr lang="pl-PL" smtClean="0"/>
              <a:t>20.11.2021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3943389D-67F8-46C0-A6D4-5F8DE1CDC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CFDA8C6-9F7A-43CA-ADF8-632133D92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45BB-C1FF-42CB-969A-7DC455BF703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9822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FD1E3BB-BF6D-4A89-94C6-EE51BD462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8FD5FAF0-4C90-4589-A437-F76FF9BF33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1FF2CD41-4BA9-4D6E-9063-E6C0634B25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2FB34AE3-ADE6-47D3-B30D-87A208579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FC05E-70AF-4CC0-8245-31CB72DE7F75}" type="datetimeFigureOut">
              <a:rPr lang="pl-PL" smtClean="0"/>
              <a:t>20.11.2021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0592AB1E-D912-4F0A-815A-33BB18F00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06E2A0B-379B-4CED-A60E-5924EDBCF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45BB-C1FF-42CB-969A-7DC455BF703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55645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55BF6130-B8E5-4E93-A9DD-3DFE1D2B04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414CE8D-5E7B-4055-93EF-0C2EFEF460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A043B20-FA0C-498F-8A75-B1062DDADD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BFC05E-70AF-4CC0-8245-31CB72DE7F75}" type="datetimeFigureOut">
              <a:rPr lang="pl-PL" smtClean="0"/>
              <a:t>20.11.2021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00959C1-F668-4726-9CC8-32316DDEBB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AF35B55-BE75-4A3D-A9CB-D9C187ED2A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8745BB-C1FF-42CB-969A-7DC455BF703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19097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9630C80-A244-4F17-9DEE-BA320FCFC86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/>
              <a:t>WOJEWODA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2CC5D80B-0371-49AD-A405-9CED320DA5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190464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880F547-03AA-496A-908C-CC89AD961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TERENOWA ADMINISTRACJA RZĄDOWA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2808619-63FB-490C-834C-3F871D5EF5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pl-PL" b="1" dirty="0"/>
              <a:t>Rządowa administracja zespolona w województwie</a:t>
            </a:r>
            <a:endParaRPr lang="pl-PL" dirty="0"/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Organy rządowej administracji zespolonej w województwie wykonują swoje zadania i kompetencje przy pomocy urzędu wojewódzkiego, chyba że odrębna ustawa stanowi inaczej.</a:t>
            </a:r>
          </a:p>
          <a:p>
            <a:pPr marL="0" indent="0">
              <a:buNone/>
            </a:pPr>
            <a:r>
              <a:rPr lang="pl-PL" dirty="0"/>
              <a:t>Szczegółową organizację rządowej administracji zespolonej w województwie określa statut urzędu wojewódzkiego.</a:t>
            </a:r>
          </a:p>
          <a:p>
            <a:pPr marL="0" indent="0">
              <a:buNone/>
            </a:pPr>
            <a:r>
              <a:rPr lang="pl-PL" dirty="0"/>
              <a:t>Do obsługi zadań organów rządowej administracji zespolonej nieposiadających własnego aparatu pomocniczego tworzy się w urzędzie wojewódzkim wydzielone komórki organizacyjne.</a:t>
            </a:r>
          </a:p>
          <a:p>
            <a:pPr marL="0" indent="0">
              <a:buNone/>
            </a:pPr>
            <a:r>
              <a:rPr lang="pl-PL" dirty="0"/>
              <a:t>Regulaminy urzędów obsługujących organy rządowej administracji zespolonej są zatwierdzane przez wojewodę.</a:t>
            </a:r>
          </a:p>
          <a:p>
            <a:pPr marL="0" indent="0">
              <a:buNone/>
            </a:pPr>
            <a:r>
              <a:rPr lang="pl-PL" dirty="0"/>
              <a:t>(art. 53 ustawy o wojewodzie i administracji rządowej w województwie)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096371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880F547-03AA-496A-908C-CC89AD961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TERENOWA ADMINISTRACJA RZĄDOWA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2808619-63FB-490C-834C-3F871D5EF5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b="1" dirty="0"/>
              <a:t>Niezespolona administracja rządowa</a:t>
            </a:r>
            <a:endParaRPr lang="pl-PL" dirty="0"/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Organami niezespolonej administracji rządowej są terenowe organy administracji rządowej podporządkowane właściwemu ministrowi lub centralnemu organowi administracji rządowej oraz kierownicy państwowych osób prawnych i kierownicy innych państwowych jednostek organizacyjnych wykonujących zadania z zakresu administracji rządowej w województwie.</a:t>
            </a:r>
          </a:p>
          <a:p>
            <a:pPr marL="0" indent="0">
              <a:buNone/>
            </a:pPr>
            <a:r>
              <a:rPr lang="pl-PL" dirty="0"/>
              <a:t> (art. 56 ust. 1 ustawy o wojewodzie i administracji rządowej w województwie)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440076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880F547-03AA-496A-908C-CC89AD9613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0630"/>
            <a:ext cx="10515600" cy="1007706"/>
          </a:xfrm>
        </p:spPr>
        <p:txBody>
          <a:bodyPr/>
          <a:lstStyle/>
          <a:p>
            <a:pPr algn="ctr"/>
            <a:r>
              <a:rPr lang="pl-PL" b="1" dirty="0"/>
              <a:t>TERENOWA ADMINISTRACJA RZĄDOWA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2808619-63FB-490C-834C-3F871D5EF5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12980"/>
            <a:ext cx="10515600" cy="5411755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pl-PL" b="1" dirty="0"/>
              <a:t>Niezespolona administracja rządowa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Organami niezespolonej administracji rządowej</a:t>
            </a:r>
          </a:p>
          <a:p>
            <a:pPr marL="0" indent="0">
              <a:buNone/>
            </a:pPr>
            <a:r>
              <a:rPr lang="pl-PL" dirty="0"/>
              <a:t>- szefowie wojewódzkich sztabów wojskowych i wojskowi komendanci uzupełnień;</a:t>
            </a:r>
          </a:p>
          <a:p>
            <a:pPr marL="0" indent="0">
              <a:buNone/>
            </a:pPr>
            <a:r>
              <a:rPr lang="pl-PL" dirty="0"/>
              <a:t>- dyrektorzy izb administracji skarbowej, naczelnicy urzędów skarbowych i naczelnicy urzędów celno-skarbowych;</a:t>
            </a:r>
          </a:p>
          <a:p>
            <a:pPr marL="0" indent="0">
              <a:buNone/>
            </a:pPr>
            <a:r>
              <a:rPr lang="pl-PL" dirty="0"/>
              <a:t>- dyrektorzy okręgowych urzędów górniczych i dyrektor Specjalistycznego Urzędu Górniczego;</a:t>
            </a:r>
          </a:p>
          <a:p>
            <a:pPr marL="0" indent="0">
              <a:buNone/>
            </a:pPr>
            <a:r>
              <a:rPr lang="pl-PL" dirty="0"/>
              <a:t>- dyrektorzy okręgowych urzędów miar;</a:t>
            </a:r>
          </a:p>
          <a:p>
            <a:pPr marL="0" indent="0">
              <a:buNone/>
            </a:pPr>
            <a:r>
              <a:rPr lang="pl-PL" dirty="0"/>
              <a:t>- dyrektorzy okręgowych urzędów probierczych;</a:t>
            </a:r>
          </a:p>
          <a:p>
            <a:pPr marL="0" indent="0">
              <a:buNone/>
            </a:pPr>
            <a:r>
              <a:rPr lang="pl-PL" dirty="0"/>
              <a:t>- dyrektorzy urzędów morskich;</a:t>
            </a:r>
          </a:p>
          <a:p>
            <a:pPr marL="0" indent="0">
              <a:buNone/>
            </a:pPr>
            <a:r>
              <a:rPr lang="pl-PL" dirty="0"/>
              <a:t>- dyrektorzy urzędów statystycznych;</a:t>
            </a:r>
          </a:p>
          <a:p>
            <a:pPr marL="0" indent="0">
              <a:buNone/>
            </a:pPr>
            <a:r>
              <a:rPr lang="pl-PL" dirty="0"/>
              <a:t>- dyrektorzy urzędów żeglugi śródlądowej;</a:t>
            </a:r>
          </a:p>
          <a:p>
            <a:pPr marL="0" indent="0">
              <a:buNone/>
            </a:pPr>
            <a:r>
              <a:rPr lang="pl-PL" dirty="0"/>
              <a:t>- graniczni i powiatowi lekarze weterynarii;</a:t>
            </a:r>
          </a:p>
          <a:p>
            <a:pPr marL="0" indent="0">
              <a:buNone/>
            </a:pPr>
            <a:r>
              <a:rPr lang="pl-PL" dirty="0"/>
              <a:t>- komendanci oddziałów Straży Granicznej, komendanci placówek i dywizjonów Straży Granicznej;</a:t>
            </a:r>
          </a:p>
          <a:p>
            <a:pPr marL="0" indent="0">
              <a:buNone/>
            </a:pPr>
            <a:r>
              <a:rPr lang="pl-PL" dirty="0"/>
              <a:t>- państwowi graniczni inspektorzy sanitarni;</a:t>
            </a:r>
          </a:p>
          <a:p>
            <a:pPr marL="0" indent="0">
              <a:buNone/>
            </a:pPr>
            <a:r>
              <a:rPr lang="pl-PL" dirty="0"/>
              <a:t>- regionalni dyrektorzy ochrony środowiska</a:t>
            </a:r>
          </a:p>
          <a:p>
            <a:pPr marL="0" indent="0">
              <a:buNone/>
            </a:pPr>
            <a:r>
              <a:rPr lang="pl-PL" dirty="0"/>
              <a:t>(art. 56 ust. 1 ustawy o wojewodzie i administracji rządowej w województwie)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227100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880F547-03AA-496A-908C-CC89AD961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TERENOWA ADMINISTRACJA RZĄDOWA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2808619-63FB-490C-834C-3F871D5EF5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pl-PL" b="1" dirty="0"/>
              <a:t>Niezespolona administracja rządowa</a:t>
            </a:r>
            <a:endParaRPr lang="pl-PL" dirty="0"/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Powoływanie i odwoływanie organów niezespolonej administracji rządowej następuje na podstawie odrębnych ustaw. </a:t>
            </a:r>
          </a:p>
          <a:p>
            <a:pPr marL="0" indent="0">
              <a:buNone/>
            </a:pPr>
            <a:r>
              <a:rPr lang="pl-PL" dirty="0"/>
              <a:t>Ustanowienie organów niezespolonej administracji rządowej może następować wyłącznie w drodze ustawy, jeżeli jest to uzasadnione ogólnopaństwowym charakterem wykonywanych zadań lub terytorialnym zasięgiem działania przekraczającym obszar jednego województwa.</a:t>
            </a:r>
          </a:p>
          <a:p>
            <a:pPr marL="0" indent="0">
              <a:buNone/>
            </a:pPr>
            <a:r>
              <a:rPr lang="pl-PL" dirty="0"/>
              <a:t>(art. 56 ust. 2 oraz art. 57 ustawy o wojewodzie i administracji rządowej w województwie)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467216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880F547-03AA-496A-908C-CC89AD961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POROZUMIENIE WOJEWODY Z JEDNOSTKĄ SAMORZĄDU TERYTORIALNEGO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2808619-63FB-490C-834C-3F871D5EF5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b="1" dirty="0"/>
              <a:t>Porozumienie w przedmiocie spraw właściwych wojewodzie</a:t>
            </a:r>
            <a:endParaRPr lang="pl-PL" dirty="0"/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Wojewoda może powierzyć prowadzenie, w jego imieniu, niektórych spraw z zakresu swojej właściwości jednostkom samorządu terytorialnego lub organom innych samorządów działających na obszarze województwa, kierownikom państwowych i samorządowych osób prawnych oraz innych państwowych jednostek organizacyjnych funkcjonujących w województwie.</a:t>
            </a:r>
          </a:p>
          <a:p>
            <a:pPr marL="0" indent="0">
              <a:buNone/>
            </a:pPr>
            <a:r>
              <a:rPr lang="pl-PL" dirty="0"/>
              <a:t>(art. 20 ust. 1 ustawy o wojewodzie i administracji rządowej w województwie)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143897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880F547-03AA-496A-908C-CC89AD961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POROZUMIENIE WOJEWODY Z JEDNOSTKĄ SAMORZĄDU TERYTORIALNEGO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2808619-63FB-490C-834C-3F871D5EF5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pl-PL" b="1" dirty="0"/>
              <a:t>Porozumienie w przedmiocie spraw właściwych wojewodzie</a:t>
            </a:r>
            <a:endParaRPr lang="pl-PL" dirty="0"/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Powierzenie następuje na podstawie porozumienia wojewody odpowiednio z organem wykonawczym jednostki samorządu terytorialnego, właściwym organem innego samorządu lub kierownikiem państwowej i samorządowej osoby prawnej albo innej państwowej jednostki organizacyjnej, o których mowa w art. 20 ust. 1 </a:t>
            </a:r>
            <a:r>
              <a:rPr lang="pl-PL" dirty="0" err="1"/>
              <a:t>uwarw</a:t>
            </a:r>
            <a:r>
              <a:rPr lang="pl-PL" dirty="0"/>
              <a:t>. Porozumienie, wraz ze stanowiącymi jego integralną część załącznikami, podlega ogłoszeniu w wojewódzkim dzienniku urzędowym.</a:t>
            </a:r>
          </a:p>
          <a:p>
            <a:pPr marL="0" indent="0">
              <a:buNone/>
            </a:pPr>
            <a:r>
              <a:rPr lang="pl-PL" dirty="0"/>
              <a:t>W porozumieniu, o którym mowa w art. 20 ust. 2 </a:t>
            </a:r>
            <a:r>
              <a:rPr lang="pl-PL" dirty="0" err="1"/>
              <a:t>uwarw</a:t>
            </a:r>
            <a:r>
              <a:rPr lang="pl-PL" dirty="0"/>
              <a:t>, określa się zasady sprawowania przez wojewodę kontroli nad prawidłowym wykonywaniem powierzonych zadań.</a:t>
            </a:r>
          </a:p>
          <a:p>
            <a:pPr marL="0" indent="0">
              <a:buNone/>
            </a:pPr>
            <a:r>
              <a:rPr lang="pl-PL" dirty="0"/>
              <a:t>(art. 20 ust. 2-3 ustawy o wojewodzie i administracji rządowej w województwie)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191281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4DF19F2-E304-47DE-9E82-B438777C9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URZĄD WOJEWÓDZKI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D179A47-57A1-4CB1-82F8-2287738D83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Wojewoda wykonuje zadania przy pomocy urzędu wojewódzkiego oraz organów rządowej administracji zespolonej w województwie.</a:t>
            </a:r>
          </a:p>
          <a:p>
            <a:pPr marL="0" indent="0">
              <a:buNone/>
            </a:pPr>
            <a:r>
              <a:rPr lang="pl-PL" dirty="0"/>
              <a:t>Dyrektor generalny urzędu wojewódzkiego zapewnia jego prawidłowe funkcjonowanie. Prawa i obowiązki dyrektora generalnego urzędu określa odrębna ustawa.</a:t>
            </a:r>
          </a:p>
          <a:p>
            <a:pPr marL="0" indent="0">
              <a:buNone/>
            </a:pPr>
            <a:r>
              <a:rPr lang="pl-PL" dirty="0"/>
              <a:t>(art. 13 ustawy o wojewodzie i administracji rządowej w województwie)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730427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4DF19F2-E304-47DE-9E82-B438777C9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URZĄD WOJEWÓDZKI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D179A47-57A1-4CB1-82F8-2287738D83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 skład urzędu wojewódzkiego wchodzą komórki organizacyjne:</a:t>
            </a:r>
          </a:p>
          <a:p>
            <a:pPr marL="0" lvl="0" indent="0">
              <a:buNone/>
            </a:pPr>
            <a:r>
              <a:rPr lang="pl-PL" dirty="0"/>
              <a:t> wydziały - do realizacji merytorycznych zadań urzędu;</a:t>
            </a:r>
          </a:p>
          <a:p>
            <a:pPr marL="0" lvl="0" indent="0">
              <a:buNone/>
            </a:pPr>
            <a:r>
              <a:rPr lang="pl-PL" dirty="0"/>
              <a:t> biura - do realizacji zadań w zakresie obsługi urzędu;</a:t>
            </a:r>
          </a:p>
          <a:p>
            <a:pPr marL="0" lvl="0" indent="0">
              <a:buNone/>
            </a:pPr>
            <a:r>
              <a:rPr lang="pl-PL" dirty="0"/>
              <a:t> oddziały jako komórki organizacyjne wewnątrz komórek wymienionych w art. 15 ust. 2 pkt 1 i 2 </a:t>
            </a:r>
            <a:r>
              <a:rPr lang="pl-PL" dirty="0" err="1"/>
              <a:t>uwarw</a:t>
            </a:r>
            <a:r>
              <a:rPr lang="pl-PL" dirty="0"/>
              <a:t>.</a:t>
            </a:r>
          </a:p>
          <a:p>
            <a:pPr marL="0" indent="0">
              <a:buNone/>
            </a:pPr>
            <a:r>
              <a:rPr lang="pl-PL" dirty="0"/>
              <a:t>(art. 15 ust. 2 ustawy o wojewodzie i administracji rządowej w województwie)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8040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4DF19F2-E304-47DE-9E82-B438777C9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URZĄD WOJEWÓDZKI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D179A47-57A1-4CB1-82F8-2287738D83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b="1" dirty="0"/>
              <a:t>Statut urzędu wojewódzkiego</a:t>
            </a:r>
            <a:endParaRPr lang="pl-PL" dirty="0"/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Wojewoda nadaje urzędowi wojewódzkiemu statut podlegający zatwierdzeniu przez Prezesa Rady Ministrów, z zastrzeżeniem art. 15 ust. 5 </a:t>
            </a:r>
            <a:r>
              <a:rPr lang="pl-PL" dirty="0" err="1"/>
              <a:t>uwarw</a:t>
            </a:r>
            <a:r>
              <a:rPr lang="pl-PL" dirty="0"/>
              <a:t>. Statut jest ogłaszany w wojewódzkim dzienniku urzędowym.</a:t>
            </a:r>
          </a:p>
          <a:p>
            <a:pPr marL="0" indent="0">
              <a:buNone/>
            </a:pPr>
            <a:r>
              <a:rPr lang="pl-PL" dirty="0"/>
              <a:t>(art. 15 ust. 1 ustawy o wojewodzie i administracji rządowej w województwie)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088142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4DF19F2-E304-47DE-9E82-B438777C9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URZĄD WOJEWÓDZKI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D179A47-57A1-4CB1-82F8-2287738D83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6873"/>
            <a:ext cx="10515600" cy="5019870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pl-PL" b="1" dirty="0"/>
              <a:t>Statut urzędu wojewódzkiego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Statut urzędu wojewódzkiego określa w szczególności:</a:t>
            </a:r>
          </a:p>
          <a:p>
            <a:pPr marL="0" indent="0">
              <a:buNone/>
            </a:pPr>
            <a:r>
              <a:rPr lang="pl-PL" dirty="0"/>
              <a:t>1)   nazwę i siedzibę urzędu;</a:t>
            </a:r>
          </a:p>
          <a:p>
            <a:pPr marL="0" indent="0">
              <a:buNone/>
            </a:pPr>
            <a:r>
              <a:rPr lang="pl-PL" dirty="0"/>
              <a:t>2)   nazwy stanowisk dyrektorów wydziałów;</a:t>
            </a:r>
          </a:p>
          <a:p>
            <a:pPr marL="0" indent="0">
              <a:buNone/>
            </a:pPr>
            <a:r>
              <a:rPr lang="pl-PL" dirty="0"/>
              <a:t>3)   nazwy wydziałów oraz innych komórek organizacyjnych urzędu;</a:t>
            </a:r>
          </a:p>
          <a:p>
            <a:pPr marL="0" indent="0">
              <a:buNone/>
            </a:pPr>
            <a:r>
              <a:rPr lang="pl-PL" dirty="0"/>
              <a:t>4)   zakresy działania wydziałów i innych komórek organizacyjnych urzędu oraz, jeżeli odrębne ustawy tak stanowią, zakres kompetencji przypisanych określonym w ustawach stanowiskom lub funkcjom urzędowym;</a:t>
            </a:r>
          </a:p>
          <a:p>
            <a:pPr marL="0" indent="0">
              <a:buNone/>
            </a:pPr>
            <a:r>
              <a:rPr lang="pl-PL" dirty="0"/>
              <a:t>5)   nazwy, siedziby i zakresy działania delegatur, o których mowa w art. 14 </a:t>
            </a:r>
            <a:r>
              <a:rPr lang="pl-PL" dirty="0" err="1"/>
              <a:t>uwarw</a:t>
            </a:r>
            <a:r>
              <a:rPr lang="pl-PL" dirty="0"/>
              <a:t>;</a:t>
            </a:r>
          </a:p>
          <a:p>
            <a:pPr marL="0" indent="0">
              <a:buNone/>
            </a:pPr>
            <a:r>
              <a:rPr lang="pl-PL" dirty="0"/>
              <a:t>6)   inne sprawy istotne dla organizacji i funkcjonowania urzędu.</a:t>
            </a:r>
          </a:p>
          <a:p>
            <a:pPr marL="0" indent="0">
              <a:buNone/>
            </a:pPr>
            <a:r>
              <a:rPr lang="pl-PL" dirty="0"/>
              <a:t>Wykaz jednostek organizacyjnych podporządkowanych wojewodzie lub przez niego nadzorowanych stanowi załącznik do statutu urzędu wojewódzkiego.</a:t>
            </a:r>
          </a:p>
          <a:p>
            <a:pPr marL="0" indent="0">
              <a:buNone/>
            </a:pPr>
            <a:r>
              <a:rPr lang="pl-PL" dirty="0"/>
              <a:t>(art. 15 ust. 3-4 ustawy o wojewodzie i administracji rządowej w województwie)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94769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B643A71-310C-48A6-A87D-1DF0409FA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ZADANIA WOJEWODY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30F8AEF-79F0-4506-9273-1F6B5AF3DD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dirty="0"/>
              <a:t>Wojewoda odpowiada za wykonywanie polityki Rady Ministrów w województwie, a w szczególności:</a:t>
            </a:r>
          </a:p>
          <a:p>
            <a:pPr marL="0" indent="0">
              <a:buNone/>
            </a:pPr>
            <a:r>
              <a:rPr lang="pl-PL" dirty="0"/>
              <a:t>-   dostosowuje do miejscowych warunków cele polityki Rady Ministrów oraz, w zakresie i na zasadach określonych w odrębnych ustawach, koordynuje i kontroluje wykonanie wynikających stąd zadań;</a:t>
            </a:r>
          </a:p>
          <a:p>
            <a:pPr marL="0" indent="0">
              <a:buNone/>
            </a:pPr>
            <a:r>
              <a:rPr lang="pl-PL" dirty="0"/>
              <a:t>-  przedstawia Radzie Ministrów, za pośrednictwem ministra właściwego do spraw administracji publicznej, projekty dokumentów rządowych w sprawach dotyczących województwa;</a:t>
            </a:r>
          </a:p>
          <a:p>
            <a:pPr marL="0" indent="0">
              <a:buNone/>
            </a:pPr>
            <a:r>
              <a:rPr lang="pl-PL" dirty="0"/>
              <a:t>-  wykonuje inne zadania określone w odrębnych ustawach oraz ustalone przez Radę Ministrów i Prezesa Rady Ministrów.</a:t>
            </a:r>
          </a:p>
          <a:p>
            <a:pPr marL="0" indent="0">
              <a:buNone/>
            </a:pPr>
            <a:r>
              <a:rPr lang="pl-PL" dirty="0"/>
              <a:t>(art. 22 pkt. 1,5-6 ustawy o wojewodzie i administracji rządowej w województwie)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181382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4DF19F2-E304-47DE-9E82-B438777C9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URZĄD WOJEWÓDZKI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D179A47-57A1-4CB1-82F8-2287738D83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b="1" dirty="0"/>
              <a:t>Regulamin urzędu wojewódzkiego</a:t>
            </a:r>
            <a:endParaRPr lang="pl-PL" dirty="0"/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Szczegółową organizację oraz tryb pracy urzędu wojewódzkiego określa regulamin ustalony przez wojewodę w drodze zarządzenia.</a:t>
            </a:r>
          </a:p>
          <a:p>
            <a:pPr marL="0" indent="0">
              <a:buNone/>
            </a:pPr>
            <a:r>
              <a:rPr lang="pl-PL" dirty="0"/>
              <a:t>(art. 16 ustawy o wojewodzie i administracji rządowej w województwie)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430501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4DF19F2-E304-47DE-9E82-B438777C9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URZĄD WOJEWÓDZKI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D179A47-57A1-4CB1-82F8-2287738D83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pl-PL" b="1" dirty="0"/>
              <a:t>Upoważnienie dla pracownika urzędu wojewódzkiego</a:t>
            </a:r>
            <a:endParaRPr lang="pl-PL" dirty="0"/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Wojewoda może upoważnić na piśmie pracowników urzędu wojewódzkiego, niezatrudnionych w urzędach obsługujących inne organy rządowej administracji zespolonej w województwie, do załatwiania określonych spraw w jego imieniu i na jego odpowiedzialność, w ustalonym zakresie, a w szczególności do wydawania decyzji administracyjnych, postanowień i zaświadczeń, z tym że upoważnienie nie może dotyczyć wstrzymania egzekucji administracyjnej, o której mowa w art. 27 ust. 1 </a:t>
            </a:r>
            <a:r>
              <a:rPr lang="pl-PL" dirty="0" err="1"/>
              <a:t>uwarw</a:t>
            </a:r>
            <a:r>
              <a:rPr lang="pl-PL" dirty="0"/>
              <a:t>. </a:t>
            </a:r>
          </a:p>
          <a:p>
            <a:pPr marL="0" indent="0">
              <a:buNone/>
            </a:pPr>
            <a:r>
              <a:rPr lang="pl-PL" dirty="0"/>
              <a:t>(art. 19 ustawy o wojewodzie i administracji rządowej w województwie)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517873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4DF19F2-E304-47DE-9E82-B438777C9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POLECENIA WOJEWODY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D179A47-57A1-4CB1-82F8-2287738D83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Wojewoda może wydawać polecenia: </a:t>
            </a:r>
          </a:p>
          <a:p>
            <a:pPr marL="0" indent="0">
              <a:buNone/>
            </a:pPr>
            <a:r>
              <a:rPr lang="pl-PL" dirty="0"/>
              <a:t>- obowiązujące wszystkie organy administracji rządowej działające w województwie, </a:t>
            </a:r>
          </a:p>
          <a:p>
            <a:pPr marL="0" indent="0">
              <a:buNone/>
            </a:pPr>
            <a:r>
              <a:rPr lang="pl-PL" dirty="0"/>
              <a:t>- a w sytuacjach nadzwyczajnych, o których mowa w art. 22 pkt 2 , obowiązujące również organy samorządu terytorialnego. </a:t>
            </a:r>
          </a:p>
          <a:p>
            <a:pPr marL="0" indent="0">
              <a:buNone/>
            </a:pPr>
            <a:r>
              <a:rPr lang="pl-PL" dirty="0"/>
              <a:t>O wydanych poleceniach wojewoda niezwłocznie informuje właściwego ministra.</a:t>
            </a:r>
          </a:p>
          <a:p>
            <a:pPr marL="0" indent="0">
              <a:buNone/>
            </a:pPr>
            <a:r>
              <a:rPr lang="pl-PL" dirty="0"/>
              <a:t>(art. 25 ust. 1 ustawy o wojewodzie i administracji rządowej w województwie)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009455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4DF19F2-E304-47DE-9E82-B438777C9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POLECENIA WOJEWODY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D179A47-57A1-4CB1-82F8-2287738D83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Wojewoda zapewnia współdziałanie wszystkich organów administracji rządowej i samorządowej działających w województwie i kieruje ich działalnością w zakresie zapobiegania zagrożeniu życia, zdrowia lub mienia oraz zagrożeniom środowiska, bezpieczeństwa państwa i utrzymania porządku publicznego, ochrony praw obywatelskich, a także zapobiegania klęskom żywiołowym i innym nadzwyczajnym zagrożeniom oraz zwalczania i usuwania ich skutków, na zasadach określonych w odrębnych ustawach;</a:t>
            </a:r>
          </a:p>
          <a:p>
            <a:pPr marL="0" indent="0">
              <a:buNone/>
            </a:pPr>
            <a:r>
              <a:rPr lang="pl-PL" dirty="0"/>
              <a:t>(art. 22 pkt. 2 ustawy o wojewodzie i administracji rządowej w województwie)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720686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4DF19F2-E304-47DE-9E82-B438777C9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POLECENIA WOJEWODY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D179A47-57A1-4CB1-82F8-2287738D83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Polecenia, o których mowa w art. 25 ust. 1 </a:t>
            </a:r>
            <a:r>
              <a:rPr lang="pl-PL" dirty="0" err="1"/>
              <a:t>uwarw</a:t>
            </a:r>
            <a:r>
              <a:rPr lang="pl-PL" dirty="0"/>
              <a:t>, nie mogą dotyczyć rozstrzygnięć co do istoty sprawy załatwianej w drodze decyzji administracyjnej, a także nie mogą dotyczyć czynności operacyjno-rozpoznawczych, dochodzeniowo-śledczych oraz czynności z zakresu ścigania wykroczeń.</a:t>
            </a:r>
          </a:p>
          <a:p>
            <a:pPr marL="0" indent="0">
              <a:buNone/>
            </a:pPr>
            <a:r>
              <a:rPr lang="pl-PL" dirty="0"/>
              <a:t>(art. 25 ust. 2 ustawy o wojewodzie i administracji rządowej w województwie)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798914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4DF19F2-E304-47DE-9E82-B438777C9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POLECENIA WOJEWODY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D179A47-57A1-4CB1-82F8-2287738D83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Właściwy minister może wstrzymać wykonanie poleceń, o których mowa w ust. 1, wydanych organom niezespolonej administracji rządowej i wystąpić z wnioskiem do Prezesa Rady Ministrów o rozstrzygnięcie sporu, przedstawiając jednocześnie stanowisko w sprawie.</a:t>
            </a:r>
          </a:p>
          <a:p>
            <a:pPr marL="0" indent="0">
              <a:buNone/>
            </a:pPr>
            <a:r>
              <a:rPr lang="pl-PL" dirty="0"/>
              <a:t>(art. 25 ust. 3 ustawy o wojewodzie i administracji rządowej w województwie)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471319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4DF19F2-E304-47DE-9E82-B438777C9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99780"/>
          </a:xfrm>
        </p:spPr>
        <p:txBody>
          <a:bodyPr>
            <a:normAutofit/>
          </a:bodyPr>
          <a:lstStyle/>
          <a:p>
            <a:pPr algn="ctr"/>
            <a:r>
              <a:rPr lang="pl-PL" b="1" dirty="0"/>
              <a:t>KONTROLA WOJEWODY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D179A47-57A1-4CB1-82F8-2287738D83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4906"/>
            <a:ext cx="10515600" cy="4712057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l-PL" b="1" dirty="0"/>
              <a:t>Kontrola wykonywana przez wojewodę</a:t>
            </a:r>
            <a:endParaRPr lang="pl-PL" dirty="0"/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Wojewoda kontroluje:</a:t>
            </a:r>
          </a:p>
          <a:p>
            <a:pPr marL="0" lvl="0" indent="0">
              <a:buNone/>
            </a:pPr>
            <a:r>
              <a:rPr lang="pl-PL" dirty="0"/>
              <a:t>- wykonywanie przez organy rządowej administracji zespolonej w województwie zadań wynikających z ustaw i innych aktów prawnych wydanych na podstawie upoważnień w nich zawartych, ustaleń Rady Ministrów oraz wytycznych i poleceń Prezesa Rady Ministrów;</a:t>
            </a:r>
          </a:p>
          <a:p>
            <a:pPr marL="0" lvl="0" indent="0">
              <a:buNone/>
            </a:pPr>
            <a:r>
              <a:rPr lang="pl-PL" dirty="0"/>
              <a:t>- wykonywanie przez organy samorządu terytorialnego i inne podmioty zadań z zakresu administracji rządowej, realizowanych przez nie na podstawie ustawy lub porozumienia z organami administracji rządowej.</a:t>
            </a:r>
          </a:p>
          <a:p>
            <a:pPr marL="0" indent="0">
              <a:buNone/>
            </a:pPr>
            <a:r>
              <a:rPr lang="pl-PL" dirty="0"/>
              <a:t>(art. 28 ust. 1 ustawy o wojewodzie i administracji rządowej w województwie)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229812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4DF19F2-E304-47DE-9E82-B438777C9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99780"/>
          </a:xfrm>
        </p:spPr>
        <p:txBody>
          <a:bodyPr>
            <a:normAutofit/>
          </a:bodyPr>
          <a:lstStyle/>
          <a:p>
            <a:pPr algn="ctr"/>
            <a:r>
              <a:rPr lang="pl-PL" b="1" dirty="0"/>
              <a:t>KONTROLA WOJEWODY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D179A47-57A1-4CB1-82F8-2287738D83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4906"/>
            <a:ext cx="10515600" cy="4712057"/>
          </a:xfrm>
        </p:spPr>
        <p:txBody>
          <a:bodyPr/>
          <a:lstStyle/>
          <a:p>
            <a:pPr marL="0" indent="0" algn="ctr">
              <a:buNone/>
            </a:pPr>
            <a:r>
              <a:rPr lang="pl-PL" b="1" dirty="0"/>
              <a:t>Kontrola wykonywana przez wojewodę</a:t>
            </a:r>
            <a:endParaRPr lang="pl-PL" dirty="0"/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Wojewoda w szczególnie uzasadnionych przypadkach może kontrolować sposób wykonywania przez organy niezespolonej administracji rządowej działające w województwie zadań wynikających z ustaw i innych aktów prawnych wydanych na podstawie upoważnień w nich zawartych.</a:t>
            </a:r>
          </a:p>
          <a:p>
            <a:pPr marL="0" indent="0">
              <a:buNone/>
            </a:pPr>
            <a:r>
              <a:rPr lang="pl-PL" dirty="0"/>
              <a:t>(art. 28 ust. 2 ustawy o wojewodzie i administracji rządowej w województwie)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2112962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4DF19F2-E304-47DE-9E82-B438777C9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99780"/>
          </a:xfrm>
        </p:spPr>
        <p:txBody>
          <a:bodyPr>
            <a:normAutofit/>
          </a:bodyPr>
          <a:lstStyle/>
          <a:p>
            <a:pPr algn="ctr"/>
            <a:r>
              <a:rPr lang="pl-PL" b="1" dirty="0"/>
              <a:t>KONTROLA WOJEWODY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D179A47-57A1-4CB1-82F8-2287738D83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4906"/>
            <a:ext cx="10515600" cy="4712057"/>
          </a:xfrm>
        </p:spPr>
        <p:txBody>
          <a:bodyPr/>
          <a:lstStyle/>
          <a:p>
            <a:pPr marL="0" indent="0" algn="ctr">
              <a:buNone/>
            </a:pPr>
            <a:r>
              <a:rPr lang="pl-PL" b="1" dirty="0"/>
              <a:t>Kontrola wykonywana przez wojewodę</a:t>
            </a:r>
            <a:endParaRPr lang="pl-PL" dirty="0"/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Wojewoda kontroluje pod względem legalności, gospodarności i rzetelności wykonywanie przez organy samorządu terytorialnego zadań z zakresu administracji rządowej, realizowanych przez nie na podstawie ustawy lub porozumienia z organami administracji rządowej.</a:t>
            </a:r>
          </a:p>
          <a:p>
            <a:pPr marL="0" indent="0">
              <a:buNone/>
            </a:pPr>
            <a:r>
              <a:rPr lang="pl-PL" dirty="0"/>
              <a:t>(art. 3 ust. 2 ustawy o wojewodzie i administracji rządowej w województwie)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1179596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4DF19F2-E304-47DE-9E82-B438777C9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99780"/>
          </a:xfrm>
        </p:spPr>
        <p:txBody>
          <a:bodyPr>
            <a:normAutofit/>
          </a:bodyPr>
          <a:lstStyle/>
          <a:p>
            <a:pPr algn="ctr"/>
            <a:r>
              <a:rPr lang="pl-PL" b="1" dirty="0"/>
              <a:t>KONTROLA WOJEWODY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D179A47-57A1-4CB1-82F8-2287738D83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4906"/>
            <a:ext cx="10515600" cy="4712057"/>
          </a:xfrm>
        </p:spPr>
        <p:txBody>
          <a:bodyPr/>
          <a:lstStyle/>
          <a:p>
            <a:pPr marL="0" indent="0" algn="ctr">
              <a:buNone/>
            </a:pPr>
            <a:r>
              <a:rPr lang="pl-PL" b="1" dirty="0"/>
              <a:t>Kontrola wykonywana przez wojewodę</a:t>
            </a:r>
            <a:endParaRPr lang="pl-PL" dirty="0"/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Kontrola wojewody wykonywana jest pod względem:</a:t>
            </a:r>
          </a:p>
          <a:p>
            <a:pPr marL="0" indent="0">
              <a:buNone/>
            </a:pPr>
            <a:r>
              <a:rPr lang="pl-PL" dirty="0"/>
              <a:t>1)  legalności, gospodarności, celowości i rzetelności - w odniesieniu do działalności organów administracji rządowej oraz innych podmiotów;</a:t>
            </a:r>
          </a:p>
          <a:p>
            <a:pPr marL="0" indent="0">
              <a:buNone/>
            </a:pPr>
            <a:r>
              <a:rPr lang="pl-PL" dirty="0"/>
              <a:t>2) legalności, gospodarności i rzetelności - w odniesieniu do działalności organów samorządu terytorialnego.</a:t>
            </a:r>
          </a:p>
          <a:p>
            <a:pPr marL="0" indent="0">
              <a:buNone/>
            </a:pPr>
            <a:r>
              <a:rPr lang="pl-PL" dirty="0"/>
              <a:t>(art. 28 ust. 3 ustawy o wojewodzie i administracji rządowej w województwie)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77926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B643A71-310C-48A6-A87D-1DF0409FA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ZADANIA WOJEWODY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30F8AEF-79F0-4506-9273-1F6B5AF3DD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pl-PL" dirty="0"/>
              <a:t>-   zapewnia współdziałanie wszystkich organów administracji rządowej i samorządowej działających w województwie i kieruje ich działalnością w zakresie zapobiegania zagrożeniu życia, zdrowia lub mienia oraz zagrożeniom środowiska, bezpieczeństwa państwa i utrzymania porządku publicznego, ochrony praw obywatelskich, a także zapobiegania klęskom żywiołowym i innym nadzwyczajnym zagrożeniom oraz zwalczania i usuwania ich skutków, na zasadach określonych w odrębnych ustawach;</a:t>
            </a:r>
          </a:p>
          <a:p>
            <a:pPr marL="0" indent="0">
              <a:buNone/>
            </a:pPr>
            <a:r>
              <a:rPr lang="pl-PL" dirty="0"/>
              <a:t>-  dokonuje oceny stanu zabezpieczenia przeciwpowodziowego województwa, opracowuje plan operacyjny ochrony przed powodzią oraz ogłasza i odwołuje pogotowie i alarm przeciwpowodziowy;</a:t>
            </a:r>
          </a:p>
          <a:p>
            <a:pPr marL="0" indent="0">
              <a:buNone/>
            </a:pPr>
            <a:r>
              <a:rPr lang="pl-PL" dirty="0"/>
              <a:t>-  wykonuje i koordynuje zadania w zakresie obronności i bezpieczeństwa państwa oraz zarządzania kryzysowego, wynikające z odrębnych ustaw;</a:t>
            </a:r>
          </a:p>
          <a:p>
            <a:pPr marL="0" indent="0">
              <a:buNone/>
            </a:pPr>
            <a:r>
              <a:rPr lang="pl-PL" dirty="0"/>
              <a:t>(art. 22 pkt. 2-4 ustawy o wojewodzie i administracji rządowej w województwie)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042686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4DF19F2-E304-47DE-9E82-B438777C9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99780"/>
          </a:xfrm>
        </p:spPr>
        <p:txBody>
          <a:bodyPr>
            <a:normAutofit/>
          </a:bodyPr>
          <a:lstStyle/>
          <a:p>
            <a:pPr algn="ctr"/>
            <a:r>
              <a:rPr lang="pl-PL" b="1" dirty="0"/>
              <a:t>KONTROLA WOJEWODY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D179A47-57A1-4CB1-82F8-2287738D83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4906"/>
            <a:ext cx="10515600" cy="4712057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pl-PL" b="1" dirty="0"/>
              <a:t>Prawo wojewody do informacji</a:t>
            </a:r>
            <a:endParaRPr lang="pl-PL" dirty="0"/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Wojewoda w zakresie zadań administracji rządowej realizowanych w województwie ma prawo żądania od organów administracji rządowej działających w województwie bieżących informacji i wyjaśnień o ich działalności, w tym w sprawach prowadzonych na podstawie ustawy Kodeks postępowania administracyjnego.</a:t>
            </a:r>
          </a:p>
          <a:p>
            <a:pPr marL="0" indent="0">
              <a:buNone/>
            </a:pPr>
            <a:r>
              <a:rPr lang="pl-PL" dirty="0"/>
              <a:t>Z uwzględnieniem przepisów o ochronie informacji niejawnych lub innych tajemnic prawnie chronionych wojewoda ma prawo wglądu w tok każdej sprawy prowadzonej w województwie przez organy administracji rządowej, a także przez organy samorządu terytorialnego w zakresie zadań przejętych na podstawie porozumienia lub zadań zleconych.</a:t>
            </a:r>
          </a:p>
          <a:p>
            <a:pPr marL="0" indent="0">
              <a:buNone/>
            </a:pPr>
            <a:r>
              <a:rPr lang="pl-PL" dirty="0"/>
              <a:t>(art. 26 ustawy o wojewodzie i administracji rządowej w województwie)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2546433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4DF19F2-E304-47DE-9E82-B438777C9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99780"/>
          </a:xfrm>
        </p:spPr>
        <p:txBody>
          <a:bodyPr>
            <a:normAutofit/>
          </a:bodyPr>
          <a:lstStyle/>
          <a:p>
            <a:pPr algn="ctr"/>
            <a:r>
              <a:rPr lang="pl-PL" b="1" dirty="0"/>
              <a:t>KONTROLA WOJEWODY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D179A47-57A1-4CB1-82F8-2287738D83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4906"/>
            <a:ext cx="10515600" cy="4712057"/>
          </a:xfrm>
        </p:spPr>
        <p:txBody>
          <a:bodyPr/>
          <a:lstStyle/>
          <a:p>
            <a:pPr marL="0" indent="0" algn="ctr">
              <a:buNone/>
            </a:pPr>
            <a:r>
              <a:rPr lang="pl-PL" b="1" dirty="0"/>
              <a:t>Prawo wojewody do informacji</a:t>
            </a:r>
            <a:endParaRPr lang="pl-PL" dirty="0"/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Organy rządowej administracji zespolonej w województwie przekazują wojewodzie informacje o wynikach prowadzonych, na podstawie odrębnych ustaw, kontroli ich dotyczących.</a:t>
            </a:r>
          </a:p>
          <a:p>
            <a:pPr marL="0" indent="0">
              <a:buNone/>
            </a:pPr>
            <a:r>
              <a:rPr lang="pl-PL" dirty="0"/>
              <a:t>(art. 55 ustawy o wojewodzie i administracji rządowej w województwie)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0257207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4DF19F2-E304-47DE-9E82-B438777C9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99780"/>
          </a:xfrm>
        </p:spPr>
        <p:txBody>
          <a:bodyPr>
            <a:normAutofit/>
          </a:bodyPr>
          <a:lstStyle/>
          <a:p>
            <a:pPr algn="ctr"/>
            <a:r>
              <a:rPr lang="pl-PL" b="1" dirty="0"/>
              <a:t>KONTROLA WOJEWODY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D179A47-57A1-4CB1-82F8-2287738D83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4906"/>
            <a:ext cx="10515600" cy="471205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l-PL" b="1" dirty="0"/>
              <a:t>Prawo wojewody do informacji</a:t>
            </a:r>
            <a:endParaRPr lang="pl-PL" dirty="0"/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Organy niezespolonej administracji rządowej działające w województwie są obowiązane do składania wojewodzie rocznych informacji o swojej działalności w województwie, do końca lutego każdego roku.</a:t>
            </a:r>
          </a:p>
          <a:p>
            <a:pPr marL="0" indent="0">
              <a:buNone/>
            </a:pPr>
            <a:r>
              <a:rPr lang="pl-PL" dirty="0"/>
              <a:t>W przypadku gdy obszar działalności organu przekracza obszar jednego województwa, informację, o której mowa w art. 58 ust. 1 </a:t>
            </a:r>
            <a:r>
              <a:rPr lang="pl-PL" dirty="0" err="1"/>
              <a:t>uwarw</a:t>
            </a:r>
            <a:r>
              <a:rPr lang="pl-PL" dirty="0"/>
              <a:t>, składa się wszystkim właściwym wojewodom.  </a:t>
            </a:r>
          </a:p>
          <a:p>
            <a:pPr marL="0" indent="0">
              <a:buNone/>
            </a:pPr>
            <a:r>
              <a:rPr lang="pl-PL" dirty="0"/>
              <a:t>(art. 58 ustawy o wojewodzie i administracji rządowej w województwie)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4291565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4DF19F2-E304-47DE-9E82-B438777C9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99780"/>
          </a:xfrm>
        </p:spPr>
        <p:txBody>
          <a:bodyPr>
            <a:normAutofit/>
          </a:bodyPr>
          <a:lstStyle/>
          <a:p>
            <a:pPr algn="ctr"/>
            <a:r>
              <a:rPr lang="pl-PL" b="1" dirty="0"/>
              <a:t>Wojewoda wobec egzekucji administracyjnej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D179A47-57A1-4CB1-82F8-2287738D83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4906"/>
            <a:ext cx="10515600" cy="471205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/>
              <a:t>- Wojewoda może, w drodze decyzji administracyjnej, wstrzymać egzekucję administracyjną.</a:t>
            </a:r>
          </a:p>
          <a:p>
            <a:pPr marL="0" indent="0">
              <a:buNone/>
            </a:pPr>
            <a:r>
              <a:rPr lang="pl-PL" dirty="0"/>
              <a:t>- Wstrzymanie egzekucji administracyjnej, z zastrzeżeniem art. 27 ust. 4 </a:t>
            </a:r>
            <a:r>
              <a:rPr lang="pl-PL" dirty="0" err="1"/>
              <a:t>uwarw</a:t>
            </a:r>
            <a:r>
              <a:rPr lang="pl-PL" dirty="0"/>
              <a:t>, może nastąpić w szczególnie uzasadnionych przypadkach, na czas określony, i może dotyczyć czynności każdego organu prowadzącego egzekucję administracyjną.</a:t>
            </a:r>
          </a:p>
          <a:p>
            <a:pPr marL="0" indent="0">
              <a:buNone/>
            </a:pPr>
            <a:r>
              <a:rPr lang="pl-PL" dirty="0"/>
              <a:t>- O wstrzymaniu egzekucji administracyjnej wojewoda informuje ministra właściwego w sprawie postępowania, w związku z którym toczy się egzekucja administracyjna.</a:t>
            </a:r>
          </a:p>
          <a:p>
            <a:pPr marL="0" indent="0">
              <a:buNone/>
            </a:pPr>
            <a:r>
              <a:rPr lang="pl-PL" dirty="0"/>
              <a:t>- Wstrzymanie przez wojewodę egzekucji administracyjnej obowiązków o charakterze pieniężnym może być dokonane w odniesieniu do tej samej należności tylko jednorazowo, na okres nie dłuższy niż 30 dni.</a:t>
            </a:r>
          </a:p>
          <a:p>
            <a:pPr marL="0" indent="0">
              <a:buNone/>
            </a:pPr>
            <a:r>
              <a:rPr lang="pl-PL" dirty="0"/>
              <a:t>- O wstrzymaniu egzekucji administracyjnej, o której mowa w art. 27 ust. 4 </a:t>
            </a:r>
            <a:r>
              <a:rPr lang="pl-PL" dirty="0" err="1"/>
              <a:t>uwarw</a:t>
            </a:r>
            <a:r>
              <a:rPr lang="pl-PL" dirty="0"/>
              <a:t>, wojewoda niezwłocznie zawiadamia również ministra właściwego do spraw finansów publicznych, z podaniem przyczyny jej wstrzymania.</a:t>
            </a:r>
          </a:p>
          <a:p>
            <a:pPr marL="0" indent="0">
              <a:buNone/>
            </a:pPr>
            <a:r>
              <a:rPr lang="pl-PL" dirty="0"/>
              <a:t>(art. 27 ustawy o wojewodzie i administracji rządowej w województwie)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8451358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ACD68E8-C69C-4672-AB05-80CA9BB2AA9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/>
              <a:t>Dziękuję za uwagę 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7CB6A75E-F578-48A6-991E-77076097E70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5054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880F547-03AA-496A-908C-CC89AD961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WOJEWODA WOBEC NACZELNYCH ORGANÓW ADMINISTRACJI PUBLICZNEJ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2808619-63FB-490C-834C-3F871D5EF5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pl-PL" b="1" dirty="0"/>
              <a:t>Prezes Rady Ministrów wobec wojewody</a:t>
            </a:r>
            <a:endParaRPr lang="pl-PL" dirty="0"/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Prezes Rady Ministrów kieruje działalnością wojewody, w szczególności wydając w tym zakresie wytyczne i polecenia, żądając przekazania sprawozdań z działalności wojewody oraz dokonując okresowej oceny jego pracy.</a:t>
            </a:r>
          </a:p>
          <a:p>
            <a:pPr marL="0" indent="0">
              <a:buNone/>
            </a:pPr>
            <a:r>
              <a:rPr lang="pl-PL" dirty="0"/>
              <a:t>Prezes Rady Ministrów sprawuje nadzór nad działalnością wojewody na podstawie kryterium zgodności jego działania z polityką Rady Ministrów.</a:t>
            </a:r>
          </a:p>
          <a:p>
            <a:pPr marL="0" indent="0">
              <a:buNone/>
            </a:pPr>
            <a:r>
              <a:rPr lang="pl-PL" dirty="0"/>
              <a:t>(art. 8 ust. 1-2 ustawy o wojewodzie i administracji rządowej w województwie)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369829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880F547-03AA-496A-908C-CC89AD961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WOJEWODA WOBEC NACZELNYCH ORGANÓW ADMINISTRACJI PUBLICZNEJ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2808619-63FB-490C-834C-3F871D5EF5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l-PL" b="1" dirty="0"/>
              <a:t>Minister administracji wobec wojewody</a:t>
            </a:r>
            <a:endParaRPr lang="pl-PL" dirty="0"/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Minister właściwy do spraw administracji publicznej sprawuje nadzór nad działalnością wojewody na podstawie kryterium zgodności jego działania z powszechnie obowiązującym prawem, a także pod względem rzetelności i gospodarności.</a:t>
            </a:r>
          </a:p>
          <a:p>
            <a:pPr marL="0" indent="0">
              <a:buNone/>
            </a:pPr>
            <a:r>
              <a:rPr lang="pl-PL" dirty="0"/>
              <a:t>Przepis art. 8 ust. 3 nie narusza uprawnień właściwych ministrów w stosunku do wojewody, określonych w ustawie Kodeks postępowania administracyjnego.</a:t>
            </a:r>
          </a:p>
          <a:p>
            <a:pPr marL="0" indent="0">
              <a:buNone/>
            </a:pPr>
            <a:r>
              <a:rPr lang="pl-PL" dirty="0"/>
              <a:t>(art. 8 ust. 3-4 ustawy o wojewodzie i administracji rządowej w województwie)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18748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880F547-03AA-496A-908C-CC89AD961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WOJEWODA WOBEC NACZELNYCH ORGANÓW ADMINISTRACJI PUBLICZNEJ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2808619-63FB-490C-834C-3F871D5EF5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b="1" dirty="0"/>
              <a:t>Minister administracji wobec wojewody</a:t>
            </a:r>
            <a:endParaRPr lang="pl-PL" dirty="0"/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Prezes Rady Ministrów może upoważnić ministra właściwego do spraw administracji publicznej do wykonywania, w jego imieniu, przysługujących mu wobec wojewody uprawnień, z wyjątkiem powoływania i odwoływania wojewody oraz rozstrzygania sporów między wojewodą a członkiem Rady Ministrów lub centralnym organem administracji rządowej.</a:t>
            </a:r>
          </a:p>
          <a:p>
            <a:pPr marL="0" indent="0">
              <a:buNone/>
            </a:pPr>
            <a:r>
              <a:rPr lang="pl-PL" dirty="0"/>
              <a:t>(art. 11 ustawy o wojewodzie i administracji rządowej w województwie)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613161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880F547-03AA-496A-908C-CC89AD961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WOJEWODA WOBEC NACZELNYCH ORGANÓW ADMINISTRACJI PUBLICZNEJ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2808619-63FB-490C-834C-3F871D5EF5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b="1" dirty="0"/>
              <a:t>Właściwy minister wobec wojewody</a:t>
            </a:r>
            <a:endParaRPr lang="pl-PL" dirty="0"/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Właściwy minister wykonuje swoje uprawnienia wobec wojewody w zakresie i na zasadach określonych w odrębnych ustawach.</a:t>
            </a:r>
          </a:p>
          <a:p>
            <a:pPr marL="0" indent="0">
              <a:buNone/>
            </a:pPr>
            <a:r>
              <a:rPr lang="pl-PL" dirty="0"/>
              <a:t>Wojewoda jest obowiązany do udzielania właściwemu ministrowi lub centralnemu organowi administracji rządowej, w wyznaczonym terminie, żądanych przez niego informacji i wyjaśnień.</a:t>
            </a:r>
          </a:p>
          <a:p>
            <a:pPr marL="0" indent="0">
              <a:buNone/>
            </a:pPr>
            <a:r>
              <a:rPr lang="pl-PL" dirty="0"/>
              <a:t>(art. 9 ustawy o wojewodzie i administracji rządowej w województwie)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824977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880F547-03AA-496A-908C-CC89AD961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TERENOWA ADMINISTRACJA RZĄDOWA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2808619-63FB-490C-834C-3F871D5EF5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pl-PL" b="1" dirty="0"/>
              <a:t>Wojewoda wobec rządowej administracji zespolonej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Wojewoda jako zwierzchnik rządowej administracji zespolonej w województwie:</a:t>
            </a:r>
          </a:p>
          <a:p>
            <a:pPr marL="514350" lvl="0" indent="-514350">
              <a:buFont typeface="+mj-lt"/>
              <a:buAutoNum type="arabicPeriod"/>
            </a:pPr>
            <a:r>
              <a:rPr lang="pl-PL" dirty="0"/>
              <a:t> kieruje nią i koordynuje jej działalność;</a:t>
            </a:r>
          </a:p>
          <a:p>
            <a:pPr marL="514350" lvl="0" indent="-514350">
              <a:buFont typeface="+mj-lt"/>
              <a:buAutoNum type="arabicPeriod"/>
            </a:pPr>
            <a:r>
              <a:rPr lang="pl-PL" dirty="0"/>
              <a:t> kontroluje jej działalność;</a:t>
            </a:r>
          </a:p>
          <a:p>
            <a:pPr marL="514350" lvl="0" indent="-514350">
              <a:buFont typeface="+mj-lt"/>
              <a:buAutoNum type="arabicPeriod"/>
            </a:pPr>
            <a:r>
              <a:rPr lang="pl-PL" dirty="0"/>
              <a:t> zapewnia warunki skutecznego jej działania;</a:t>
            </a:r>
          </a:p>
          <a:p>
            <a:pPr marL="514350" lvl="0" indent="-514350">
              <a:buFont typeface="+mj-lt"/>
              <a:buAutoNum type="arabicPeriod"/>
            </a:pPr>
            <a:r>
              <a:rPr lang="pl-PL" dirty="0"/>
              <a:t> ponosi odpowiedzialność za rezultaty jej działania.</a:t>
            </a:r>
          </a:p>
          <a:p>
            <a:pPr marL="0" indent="0">
              <a:buNone/>
            </a:pPr>
            <a:r>
              <a:rPr lang="pl-PL" dirty="0"/>
              <a:t>(art. 51 ustawy o wojewodzie i administracji rządowej w województwie)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316261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880F547-03AA-496A-908C-CC89AD961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TERENOWA ADMINISTRACJA RZĄDOWA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2808619-63FB-490C-834C-3F871D5EF5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b="1" dirty="0"/>
              <a:t>Rządowa administracja zespolona w województwie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Tryb powoływania i odwoływania organów rządowej administracji zespolonej w województwie określają odrębne ustawy.</a:t>
            </a:r>
          </a:p>
          <a:p>
            <a:pPr marL="0" indent="0">
              <a:buNone/>
            </a:pPr>
            <a:r>
              <a:rPr lang="pl-PL" dirty="0"/>
              <a:t>(art. 52 ustawy o wojewodzie i administracji rządowej w województwie)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1772317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2455</Words>
  <Application>Microsoft Office PowerPoint</Application>
  <PresentationFormat>Panoramiczny</PresentationFormat>
  <Paragraphs>197</Paragraphs>
  <Slides>34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34</vt:i4>
      </vt:variant>
    </vt:vector>
  </HeadingPairs>
  <TitlesOfParts>
    <vt:vector size="38" baseType="lpstr">
      <vt:lpstr>Arial</vt:lpstr>
      <vt:lpstr>Calibri</vt:lpstr>
      <vt:lpstr>Calibri Light</vt:lpstr>
      <vt:lpstr>Motyw pakietu Office</vt:lpstr>
      <vt:lpstr>WOJEWODA</vt:lpstr>
      <vt:lpstr>ZADANIA WOJEWODY </vt:lpstr>
      <vt:lpstr>ZADANIA WOJEWODY </vt:lpstr>
      <vt:lpstr>WOJEWODA WOBEC NACZELNYCH ORGANÓW ADMINISTRACJI PUBLICZNEJ</vt:lpstr>
      <vt:lpstr>WOJEWODA WOBEC NACZELNYCH ORGANÓW ADMINISTRACJI PUBLICZNEJ</vt:lpstr>
      <vt:lpstr>WOJEWODA WOBEC NACZELNYCH ORGANÓW ADMINISTRACJI PUBLICZNEJ</vt:lpstr>
      <vt:lpstr>WOJEWODA WOBEC NACZELNYCH ORGANÓW ADMINISTRACJI PUBLICZNEJ</vt:lpstr>
      <vt:lpstr>TERENOWA ADMINISTRACJA RZĄDOWA </vt:lpstr>
      <vt:lpstr>TERENOWA ADMINISTRACJA RZĄDOWA </vt:lpstr>
      <vt:lpstr>TERENOWA ADMINISTRACJA RZĄDOWA </vt:lpstr>
      <vt:lpstr>TERENOWA ADMINISTRACJA RZĄDOWA </vt:lpstr>
      <vt:lpstr>TERENOWA ADMINISTRACJA RZĄDOWA </vt:lpstr>
      <vt:lpstr>TERENOWA ADMINISTRACJA RZĄDOWA </vt:lpstr>
      <vt:lpstr>POROZUMIENIE WOJEWODY Z JEDNOSTKĄ SAMORZĄDU TERYTORIALNEGO </vt:lpstr>
      <vt:lpstr>POROZUMIENIE WOJEWODY Z JEDNOSTKĄ SAMORZĄDU TERYTORIALNEGO </vt:lpstr>
      <vt:lpstr>URZĄD WOJEWÓDZKI</vt:lpstr>
      <vt:lpstr>URZĄD WOJEWÓDZKI</vt:lpstr>
      <vt:lpstr>URZĄD WOJEWÓDZKI</vt:lpstr>
      <vt:lpstr>URZĄD WOJEWÓDZKI</vt:lpstr>
      <vt:lpstr>URZĄD WOJEWÓDZKI</vt:lpstr>
      <vt:lpstr>URZĄD WOJEWÓDZKI</vt:lpstr>
      <vt:lpstr>POLECENIA WOJEWODY</vt:lpstr>
      <vt:lpstr>POLECENIA WOJEWODY</vt:lpstr>
      <vt:lpstr>POLECENIA WOJEWODY</vt:lpstr>
      <vt:lpstr>POLECENIA WOJEWODY</vt:lpstr>
      <vt:lpstr>KONTROLA WOJEWODY</vt:lpstr>
      <vt:lpstr>KONTROLA WOJEWODY</vt:lpstr>
      <vt:lpstr>KONTROLA WOJEWODY</vt:lpstr>
      <vt:lpstr>KONTROLA WOJEWODY</vt:lpstr>
      <vt:lpstr>KONTROLA WOJEWODY</vt:lpstr>
      <vt:lpstr>KONTROLA WOJEWODY</vt:lpstr>
      <vt:lpstr>KONTROLA WOJEWODY</vt:lpstr>
      <vt:lpstr>Wojewoda wobec egzekucji administracyjnej</vt:lpstr>
      <vt:lpstr>Dziękuję za uwagę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WOJEWODA</dc:title>
  <dc:creator>Maciej Błażewski</dc:creator>
  <cp:lastModifiedBy>Maciej Błażewski</cp:lastModifiedBy>
  <cp:revision>4</cp:revision>
  <dcterms:created xsi:type="dcterms:W3CDTF">2021-11-20T12:17:36Z</dcterms:created>
  <dcterms:modified xsi:type="dcterms:W3CDTF">2021-11-20T12:44:30Z</dcterms:modified>
</cp:coreProperties>
</file>