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5" r:id="rId17"/>
    <p:sldId id="274" r:id="rId18"/>
    <p:sldId id="273" r:id="rId19"/>
    <p:sldId id="272" r:id="rId20"/>
    <p:sldId id="278" r:id="rId21"/>
    <p:sldId id="277" r:id="rId22"/>
    <p:sldId id="276" r:id="rId23"/>
    <p:sldId id="280" r:id="rId24"/>
    <p:sldId id="281" r:id="rId25"/>
    <p:sldId id="279" r:id="rId26"/>
    <p:sldId id="282" r:id="rId27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7DA6549-B240-455D-848E-AB8BB76B5C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5867F537-1036-41F4-853D-4668C3EC66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F894AB7-ADFC-488A-8AE0-9E4155BAF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16497-7B45-476E-AAC8-3CEC0D52631F}" type="datetimeFigureOut">
              <a:rPr lang="pl-PL" smtClean="0"/>
              <a:t>29.11.2021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4FA80EE-7CF6-48EF-BA79-4B97288D9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F3B7680-07B2-4C28-B407-A00178192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775B3-D88E-4B4F-AD19-3E203E38C25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98781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748AD64-5EEF-4756-8D6C-79D0E2000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3F165BA-2B8D-41A4-A97C-7B105AF79B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2B4E835-220B-4462-BEF9-2F23D0FC3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16497-7B45-476E-AAC8-3CEC0D52631F}" type="datetimeFigureOut">
              <a:rPr lang="pl-PL" smtClean="0"/>
              <a:t>29.11.2021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A8F1EA2-40D3-4931-B3B2-536DEB1A7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8919BB5-4E0F-4C26-A55A-11047C72C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775B3-D88E-4B4F-AD19-3E203E38C25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1507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BD5BBC5B-3CEC-4C49-A8F1-3A9769600F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8DD9C53D-B38E-48A1-8C57-26821817DA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4552B4B-8777-46EC-AC82-4F6F64E50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16497-7B45-476E-AAC8-3CEC0D52631F}" type="datetimeFigureOut">
              <a:rPr lang="pl-PL" smtClean="0"/>
              <a:t>29.11.2021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DDC76E3-4465-4101-AC3B-53A3BCC76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ED90251-AEAA-4AFE-A0A3-3275D2E31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775B3-D88E-4B4F-AD19-3E203E38C25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09797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AB3F268-0DBD-4BA7-9AB5-D73DB9EE3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2F6E05A-21EE-4D41-95FD-9CF39C3020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D8D0130-9B69-47FF-93A1-8B4516C4C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16497-7B45-476E-AAC8-3CEC0D52631F}" type="datetimeFigureOut">
              <a:rPr lang="pl-PL" smtClean="0"/>
              <a:t>29.11.2021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5CDAAE4-47F7-4457-9DC9-CEC57ACBA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0772149-B8AC-4075-B11B-1D4FF0693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775B3-D88E-4B4F-AD19-3E203E38C25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24951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875EC9A-0769-42CD-92B4-3EA9D622E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73D818F-D775-4D9E-9F1C-52C08CCB1D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D12B206-B3C1-457E-8BA9-C97E3E2FC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16497-7B45-476E-AAC8-3CEC0D52631F}" type="datetimeFigureOut">
              <a:rPr lang="pl-PL" smtClean="0"/>
              <a:t>29.11.2021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F84AEC7-711C-45E8-9111-F120FF8FA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203D065-D8B5-46BD-9D10-FD62C00D3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775B3-D88E-4B4F-AD19-3E203E38C25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38702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C55DEB1-F941-4E82-8295-CD6717C66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C8B68FC-E871-41DD-92F8-02A26D01FD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CB6A8B71-CB58-4D3D-B9DF-8366F9DF83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B44FB119-A9C0-48CB-BEC5-C92BF2C30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16497-7B45-476E-AAC8-3CEC0D52631F}" type="datetimeFigureOut">
              <a:rPr lang="pl-PL" smtClean="0"/>
              <a:t>29.11.2021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0850026-B2FB-4D03-AA78-97B66C222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387E39A-B098-4BF9-987B-CE6AC2739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775B3-D88E-4B4F-AD19-3E203E38C25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23594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0574886-BB94-4CDD-BFA3-019DEF5D5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85ED33A-5971-4F51-B90A-F462D9F3E9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C6FDB6F8-C182-460A-8B31-AE4EA3A16C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88A89773-A673-4A2A-A089-8B1F2501CF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3EDCC993-6D79-4585-9AFE-17A7371352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9742A401-00BD-47F8-8E49-10A8393AB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16497-7B45-476E-AAC8-3CEC0D52631F}" type="datetimeFigureOut">
              <a:rPr lang="pl-PL" smtClean="0"/>
              <a:t>29.11.2021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D171E3A9-3002-4E47-B661-91ADC25C6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9624B1F9-1279-46B0-9FDF-B28891CC1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775B3-D88E-4B4F-AD19-3E203E38C25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15889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8535CB6-FC73-457C-9FCE-0E9FA94DD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04FE73E1-E7D6-4420-8680-F1AD482F5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16497-7B45-476E-AAC8-3CEC0D52631F}" type="datetimeFigureOut">
              <a:rPr lang="pl-PL" smtClean="0"/>
              <a:t>29.11.2021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3C821EF8-B0AA-4BF7-BB3B-DE0A43E5D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015C79A9-46E8-49AD-BD1C-4F8B6FC20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775B3-D88E-4B4F-AD19-3E203E38C25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61454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4D231BDC-06FC-4367-8355-AF83F97B6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16497-7B45-476E-AAC8-3CEC0D52631F}" type="datetimeFigureOut">
              <a:rPr lang="pl-PL" smtClean="0"/>
              <a:t>29.11.2021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05C10D90-A43E-452E-B24C-5AF874F28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282B6518-0801-42A1-9C26-7CAA473AF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775B3-D88E-4B4F-AD19-3E203E38C25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97957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88C5C1E-61D1-4835-855A-D1A09B652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9A42BED-F3CC-4548-99BC-86045F79DD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38B619D8-AFBB-42EC-8D27-086AB1DE6D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85B3DE65-5CB4-4C80-A6C2-4EDE276FD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16497-7B45-476E-AAC8-3CEC0D52631F}" type="datetimeFigureOut">
              <a:rPr lang="pl-PL" smtClean="0"/>
              <a:t>29.11.2021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D0EC529E-7969-4BFB-8129-EBC3299C8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2CE95CF-CBAF-4A3F-A7AB-093796EBB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775B3-D88E-4B4F-AD19-3E203E38C25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88050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AFD20D0-D2E1-4E1E-B4CF-9492D4C3AA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60FDB8D9-9010-45AC-875B-A6A1F82393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556D6A82-7950-42E4-B3E7-6802D02903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39ADD46-7810-4BD7-9582-2B1DD595B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16497-7B45-476E-AAC8-3CEC0D52631F}" type="datetimeFigureOut">
              <a:rPr lang="pl-PL" smtClean="0"/>
              <a:t>29.11.2021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84B76A99-3582-493B-98FE-A535110EF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C631675D-F17C-48D2-9030-40C3DBF8F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775B3-D88E-4B4F-AD19-3E203E38C25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02854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740C3702-044D-4B61-947E-9E1AB97B0F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E3B44B7-84B0-4DE7-877B-ECDB32A458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6063440-041B-489C-AFDE-696310CAC8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616497-7B45-476E-AAC8-3CEC0D52631F}" type="datetimeFigureOut">
              <a:rPr lang="pl-PL" smtClean="0"/>
              <a:t>29.11.2021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4E783F0-4A31-46B9-A3BB-0B08325FAC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F0C6F1D-3E41-46ED-97AD-A2BC7BD712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D775B3-D88E-4B4F-AD19-3E203E38C25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66353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07F3B68-E70B-44DE-AB73-567672ABC5A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/>
              <a:t>Odpowiedzialność administracji publicznej 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9D521860-D005-4E70-BF74-780FAF5194D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795775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FF3A16D-0B61-48E3-B6DB-4C98D6843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Odpowiedzialność zw. z wydaniem aktu normatywnego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D3CD5F0-DB02-446B-B8E0-99FBE12030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pl-PL" dirty="0"/>
              <a:t>Jeżeli szkoda została wyrządzona przez wydanie aktu normatywnego, jej naprawienia można żądać po stwierdzeniu we właściwym postępowaniu niezgodności tego aktu z Konstytucją RP, ratyfikowaną umową międzynarodową lub ustawą.</a:t>
            </a:r>
          </a:p>
          <a:p>
            <a:pPr marL="0" indent="0">
              <a:buNone/>
            </a:pPr>
            <a:r>
              <a:rPr lang="pl-PL" dirty="0"/>
              <a:t>Art.  417</a:t>
            </a:r>
            <a:r>
              <a:rPr lang="pl-PL" baseline="30000" dirty="0"/>
              <a:t>1 </a:t>
            </a:r>
            <a:r>
              <a:rPr lang="pl-PL" dirty="0"/>
              <a:t>§ 1 KC 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Przykład postępowania stwierdzającego niezgodność aktu normatywnego z prawem </a:t>
            </a:r>
          </a:p>
          <a:p>
            <a:pPr marL="0" indent="0">
              <a:buNone/>
            </a:pPr>
            <a:r>
              <a:rPr lang="pl-PL" dirty="0"/>
              <a:t>A. Postępowanie w sprawie rozstrzygnięcia nadzorczego</a:t>
            </a:r>
          </a:p>
          <a:p>
            <a:pPr marL="0" indent="0">
              <a:buNone/>
            </a:pPr>
            <a:r>
              <a:rPr lang="pl-PL" dirty="0"/>
              <a:t>B. Postępowanie sądowo-administracyjne zakończone orzeczeniem sądu stwierdzające nieważność aktu prawa miejscowego 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Ad. B. </a:t>
            </a:r>
          </a:p>
          <a:p>
            <a:pPr marL="0" indent="0">
              <a:buNone/>
            </a:pPr>
            <a:r>
              <a:rPr lang="pl-PL" dirty="0"/>
              <a:t>Sąd uwzględniając skargę na uchwałę lub akt, o których mowa w art. 3 § 2 pkt 5 i 6, stwierdza nieważność tej uchwały lub aktu w całości lub w części albo stwierdza, że zostały wydane z naruszeniem prawa, jeżeli przepis szczególny wyłącza stwierdzenie ich nieważności.</a:t>
            </a:r>
          </a:p>
          <a:p>
            <a:pPr marL="0" indent="0">
              <a:buNone/>
            </a:pPr>
            <a:r>
              <a:rPr lang="pl-PL" dirty="0"/>
              <a:t>Rozstrzygnięcia w sprawach indywidualnych, wydane na podstawie uchwały lub aktu, o których mowa w § 1, podlegają wzruszeniu w trybie określonym w postępowaniu administracyjnym albo w postępowaniu szczególnym.</a:t>
            </a:r>
          </a:p>
          <a:p>
            <a:pPr marL="0" indent="0">
              <a:buNone/>
            </a:pPr>
            <a:r>
              <a:rPr lang="pl-PL" dirty="0"/>
              <a:t>(Art.  147 § 1 </a:t>
            </a:r>
            <a:r>
              <a:rPr lang="pl-PL" dirty="0" err="1"/>
              <a:t>ppsa</a:t>
            </a:r>
            <a:r>
              <a:rPr lang="pl-PL" dirty="0"/>
              <a:t>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143086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627BB65-CC6D-4A14-A79C-7402C0014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Odpowiedzialność zw. z niewydaniem aktu normatywnego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DAD8283-C00A-42B5-BF9D-38EEF9CB7C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Jeżeli szkoda została wyrządzona przez niewydanie aktu normatywnego, którego obowiązek wydania przewiduje przepis prawa, niezgodność z prawem niewydania tego aktu stwierdza sąd rozpoznający sprawę o naprawienie szkody.</a:t>
            </a:r>
          </a:p>
          <a:p>
            <a:pPr marL="0" indent="0">
              <a:buNone/>
            </a:pPr>
            <a:r>
              <a:rPr lang="pl-PL" dirty="0"/>
              <a:t>Art.  417</a:t>
            </a:r>
            <a:r>
              <a:rPr lang="pl-PL" baseline="30000" dirty="0"/>
              <a:t>1 </a:t>
            </a:r>
            <a:r>
              <a:rPr lang="pl-PL" dirty="0"/>
              <a:t>§ 4 KC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593266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04E0CF6-EBAA-489C-83D7-59DC45D37B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Odpowiedzialność zw. z wydaniem orzeczenia sądu administracyjnego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6AF0D86-3FFC-4B33-AB1D-736E9551D4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/>
              <a:t>Jeżeli szkoda została wyrządzona przez wydanie prawomocnego orzeczenia lub ostatecznej decyzji, jej naprawienia można żądać po stwierdzeniu we właściwym postępowaniu ich niezgodności z prawem, chyba że przepisy odrębne stanowią inaczej. Odnosi się to również do wypadku, gdy prawomocne orzeczenie lub ostateczna decyzja zostały wydane na podstawie aktu normatywnego niezgodnego z Konstytucją RP, ratyfikowaną umową międzynarodową lub ustawą.</a:t>
            </a:r>
          </a:p>
          <a:p>
            <a:pPr marL="0" indent="0">
              <a:buNone/>
            </a:pPr>
            <a:r>
              <a:rPr lang="pl-PL" dirty="0"/>
              <a:t>Art.  417</a:t>
            </a:r>
            <a:r>
              <a:rPr lang="pl-PL" baseline="30000" dirty="0"/>
              <a:t>1 </a:t>
            </a:r>
            <a:r>
              <a:rPr lang="pl-PL" dirty="0"/>
              <a:t>§ 2 KC 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- postępowanie w sprawie wznowienia postępowania sądowo-administracyjnego  (art. 270 i n </a:t>
            </a:r>
            <a:r>
              <a:rPr lang="pl-PL" dirty="0" err="1"/>
              <a:t>ppsa</a:t>
            </a:r>
            <a:r>
              <a:rPr lang="pl-PL" dirty="0"/>
              <a:t>)</a:t>
            </a:r>
          </a:p>
          <a:p>
            <a:pPr marL="0" indent="0">
              <a:buNone/>
            </a:pPr>
            <a:r>
              <a:rPr lang="pl-PL" dirty="0"/>
              <a:t>- postępowanie w sprawie stwierdzenia niezgodności z prawem prawomocnego orzeczenia (art. 285a i n </a:t>
            </a:r>
            <a:r>
              <a:rPr lang="pl-PL" dirty="0" err="1"/>
              <a:t>ppsa</a:t>
            </a:r>
            <a:r>
              <a:rPr lang="pl-PL" dirty="0"/>
              <a:t>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10419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50B1959-12B1-43AC-AFC4-C072C0AB0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pl-PL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Odpowiedzialność zw. z bezczynnością sądu administracyjnego </a:t>
            </a:r>
            <a:br>
              <a:rPr lang="pl-PL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2DCA70E-0FF1-4B35-A5A0-2701FBFDA3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l-PL" dirty="0"/>
              <a:t>Jeżeli szkoda została wyrządzona przez niewydanie orzeczenia lub decyzji, gdy obowiązek ich wydania przewiduje przepis prawa, jej naprawienia można żądać po stwierdzeniu we właściwym postępowaniu niezgodności z prawem niewydania orzeczenia lub decyzji, chyba że przepisy odrębne stanowią inaczej.</a:t>
            </a:r>
          </a:p>
          <a:p>
            <a:pPr marL="0" indent="0">
              <a:buNone/>
            </a:pPr>
            <a:r>
              <a:rPr lang="pl-PL" dirty="0"/>
              <a:t>Art.  417</a:t>
            </a:r>
            <a:r>
              <a:rPr lang="pl-PL" baseline="30000" dirty="0"/>
              <a:t>1 </a:t>
            </a:r>
            <a:r>
              <a:rPr lang="pl-PL" dirty="0"/>
              <a:t>§ 3 KC 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ustawa z dnia 17 czerwca 2004 r. o skardze na naruszenie prawa strony do rozpoznania sprawy w postępowaniu przygotowawczym prowadzonym lub nadzorowanym przez prokuratora i postępowaniu sądowym bez nieuzasadnionej zwłoki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Jeżeli skarga dotyczy przewlekłości postępowania przed wojewódzkim sądem administracyjnym lub Naczelnym Sądem Administracyjnym - właściwy do jej rozpoznania jest Naczelny Sąd Administracyjny </a:t>
            </a:r>
          </a:p>
          <a:p>
            <a:pPr marL="0" indent="0">
              <a:buNone/>
            </a:pPr>
            <a:r>
              <a:rPr lang="pl-PL" dirty="0"/>
              <a:t>(art. 4 ust. 3 </a:t>
            </a:r>
            <a:r>
              <a:rPr lang="pl-PL" dirty="0" err="1"/>
              <a:t>u.s.n.p</a:t>
            </a:r>
            <a:r>
              <a:rPr lang="pl-PL" dirty="0"/>
              <a:t>.)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Uwzględniając skargę, sąd stwierdza, że w postępowaniu, którego skarga dotyczy, nastąpiła przewlekłość postępowania.</a:t>
            </a:r>
          </a:p>
          <a:p>
            <a:pPr marL="0" indent="0">
              <a:buNone/>
            </a:pPr>
            <a:r>
              <a:rPr lang="pl-PL" dirty="0"/>
              <a:t>(art. 12 ust. 2 </a:t>
            </a:r>
            <a:r>
              <a:rPr lang="pl-PL" dirty="0" err="1"/>
              <a:t>u.s.n.p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449448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4D6D618-5B7E-49E9-BF71-261DBD0BC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Odpowiedzialność władzy publicznej na zasadzie słuszności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651D912-E847-4859-B2C4-265EBE54ED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Jeżeli przez zgodne z prawem wykonywanie władzy publicznej została wyrządzona szkoda na osobie, poszkodowany może żądać całkowitego lub częściowego jej naprawienia oraz zadośćuczynienia pieniężnego za doznaną krzywdę, gdy okoliczności, a zwłaszcza niezdolność poszkodowanego do pracy lub jego ciężkie położenie materialne, wskazują, że wymagają tego względy słuszności.</a:t>
            </a:r>
          </a:p>
          <a:p>
            <a:pPr marL="0" indent="0">
              <a:buNone/>
            </a:pPr>
            <a:r>
              <a:rPr lang="pl-PL" dirty="0"/>
              <a:t>Art.  417</a:t>
            </a:r>
            <a:r>
              <a:rPr lang="pl-PL" baseline="30000" dirty="0"/>
              <a:t>2 </a:t>
            </a:r>
            <a:r>
              <a:rPr lang="pl-PL" dirty="0"/>
              <a:t>KC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729092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4F077C4-6714-49DC-B573-5DD95F339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b="1" dirty="0"/>
              <a:t>Uchylenie lub zmiana decyzji w stanie nagłej konieczności; odszkodowanie za wadliwą decyzję administracyjną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D2BD913-B691-40F9-BD1B-49C2E0CB67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/>
              <a:t>1.  Minister może uchylić lub zmienić w niezbędnym zakresie każdą decyzję ostateczną, jeżeli w inny sposób nie można usunąć stanu zagrażającego życiu lub zdrowiu ludzkiemu albo zapobiec poważnym szkodom dla gospodarki narodowej lub dla ważnych interesów Państwa.</a:t>
            </a:r>
          </a:p>
          <a:p>
            <a:pPr marL="0" indent="0">
              <a:buNone/>
            </a:pPr>
            <a:r>
              <a:rPr lang="pl-PL" dirty="0"/>
              <a:t>2 Uprawnienia określone w § 1 w stosunku do decyzji wydanych przez organy jednostek samorządu terytorialnego w sprawach należących do zadań z zakresu administracji rządowej przysługują również wojewodzie.</a:t>
            </a:r>
          </a:p>
          <a:p>
            <a:pPr marL="0" indent="0">
              <a:buNone/>
            </a:pPr>
            <a:r>
              <a:rPr lang="pl-PL" dirty="0"/>
              <a:t>3 Stronie, która poniosła szkodę na skutek uchylenia lub zmiany decyzji, służy roszczenie o odszkodowanie za poniesioną rzeczywistą szkodę od organu, który uchylił lub zmienił tę decyzję; organ ten, w drodze decyzji, orzeka również o odszkodowaniu.</a:t>
            </a:r>
          </a:p>
          <a:p>
            <a:pPr marL="0" indent="0">
              <a:buNone/>
            </a:pPr>
            <a:r>
              <a:rPr lang="pl-PL" dirty="0"/>
              <a:t>4 Roszczenie o odszkodowanie przedawnia się z upływem trzech lat od dnia, w którym stała się ostateczna decyzja uchylająca lub zmieniająca decyzję.</a:t>
            </a:r>
          </a:p>
          <a:p>
            <a:pPr marL="0" indent="0">
              <a:buNone/>
            </a:pPr>
            <a:r>
              <a:rPr lang="pl-PL" dirty="0"/>
              <a:t>(art. 161 kpa)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057226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73AA92E-FD0E-45AE-81E4-E8BE723C0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Odpowiedzialność majątkowa funkcjonariuszy publicznych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B90D2FE-6BD7-4060-B456-954D5F334B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dirty="0"/>
              <a:t>Ustawa  z dnia 20 stycznia 2011 r. o odpowiedzialności majątkowej funkcjonariuszy publicznych za rażące naruszenie prawa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- ustawa określa zasady odpowiedzialności majątkowej funkcjonariuszy publicznych </a:t>
            </a:r>
          </a:p>
          <a:p>
            <a:pPr marL="0" indent="0">
              <a:buNone/>
            </a:pPr>
            <a:r>
              <a:rPr lang="pl-PL" dirty="0"/>
              <a:t>wobec Skarbu Państwa, jednostek samorządu terytorialnego lub innych podmiotów ponoszących odpowiedzialność </a:t>
            </a:r>
          </a:p>
          <a:p>
            <a:pPr marL="0" indent="0">
              <a:buNone/>
            </a:pPr>
            <a:r>
              <a:rPr lang="pl-PL" dirty="0"/>
              <a:t>- za szkodę wyrządzoną przy wykonywaniu władzy publicznej, za działania lub zaniechania prowadzące do rażącego naruszenia prawa oraz zasady postępowania w przedmiocie takiej odpowiedzialności – art. 1 ustawy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619903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73AA92E-FD0E-45AE-81E4-E8BE723C0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Odpowiedzialność majątkowa funkcjonariuszy publicznych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B90D2FE-6BD7-4060-B456-954D5F334B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funkcjonariusz publiczny - osobę działającą w charakterze organu administracji publicznej lub z jego upoważnienia albo jako członek kolegialnego organu administracji publicznej lub osobę wykonującą w urzędzie organu administracji publicznej pracę w ramach stosunku pracy, stosunku służbowego lub umowy cywilnoprawnej, </a:t>
            </a:r>
          </a:p>
          <a:p>
            <a:pPr marL="0" indent="0">
              <a:buNone/>
            </a:pPr>
            <a:r>
              <a:rPr lang="pl-PL" dirty="0"/>
              <a:t>biorącą udział w prowadzeniu sprawy rozstrzyganej w drodze decyzji lub postanowienia przez taki organ;</a:t>
            </a:r>
          </a:p>
          <a:p>
            <a:pPr marL="0" indent="0">
              <a:buNone/>
            </a:pPr>
            <a:r>
              <a:rPr lang="en-GB" dirty="0"/>
              <a:t>(art. 2 pkt. 1 </a:t>
            </a:r>
            <a:r>
              <a:rPr lang="en-GB" dirty="0" err="1"/>
              <a:t>u.o.d.m</a:t>
            </a:r>
            <a:r>
              <a:rPr lang="en-GB" dirty="0"/>
              <a:t>.)</a:t>
            </a: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925134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73AA92E-FD0E-45AE-81E4-E8BE723C0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Odpowiedzialność majątkowa funkcjonariuszy publicznych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B90D2FE-6BD7-4060-B456-954D5F334B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Funkcjonariusz publiczny ponosi odpowiedzialność majątkową w razie łącznego zaistnienia następujących przesłanek:</a:t>
            </a:r>
          </a:p>
          <a:p>
            <a:pPr marL="0" indent="0">
              <a:buNone/>
            </a:pPr>
            <a:r>
              <a:rPr lang="pl-PL" dirty="0"/>
              <a:t>1)  na mocy prawomocnego orzeczenia sądu lub na mocy ugody zostało wypłacone przez podmiot odpowiedzialny odszkodowanie </a:t>
            </a:r>
            <a:r>
              <a:rPr lang="pl-PL" i="1" dirty="0"/>
              <a:t>za</a:t>
            </a:r>
            <a:r>
              <a:rPr lang="pl-PL" dirty="0"/>
              <a:t> szkodę wyrządzoną przy wykonywaniu władzy publicznej z </a:t>
            </a:r>
            <a:r>
              <a:rPr lang="pl-PL" i="1" dirty="0"/>
              <a:t>rażącym naruszeniem prawa</a:t>
            </a:r>
            <a:r>
              <a:rPr lang="pl-PL" dirty="0"/>
              <a:t>;</a:t>
            </a:r>
          </a:p>
          <a:p>
            <a:pPr marL="0" indent="0">
              <a:buNone/>
            </a:pPr>
            <a:r>
              <a:rPr lang="pl-PL" dirty="0"/>
              <a:t>2)  </a:t>
            </a:r>
            <a:r>
              <a:rPr lang="pl-PL" i="1" dirty="0"/>
              <a:t>rażące naruszenie prawa</a:t>
            </a:r>
            <a:r>
              <a:rPr lang="pl-PL" dirty="0"/>
              <a:t>, o którym mowa w pkt 1, zostało spowodowane zawinionym działaniem lub zaniechaniem funkcjonariusza publicznego;</a:t>
            </a:r>
          </a:p>
          <a:p>
            <a:pPr marL="0" indent="0">
              <a:buNone/>
            </a:pPr>
            <a:r>
              <a:rPr lang="pl-PL" dirty="0"/>
              <a:t>3)  </a:t>
            </a:r>
            <a:r>
              <a:rPr lang="pl-PL" i="1" dirty="0"/>
              <a:t>rażące naruszenie prawa</a:t>
            </a:r>
            <a:r>
              <a:rPr lang="pl-PL" dirty="0"/>
              <a:t>, o którym mowa w pkt 1, zostało stwierdzone 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(art. 5 </a:t>
            </a:r>
            <a:r>
              <a:rPr lang="pl-PL" dirty="0" err="1"/>
              <a:t>u.o.d.m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252495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73AA92E-FD0E-45AE-81E4-E8BE723C0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Odpowiedzialność majątkowa funkcjonariuszy publicznych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B90D2FE-6BD7-4060-B456-954D5F334B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Ilekroć w ustawie jest mowa o wykonywaniu władzy publicznej z rażącym naruszeniem prawa, należy przez to rozumieć również wykonywanie władzy publicznej bez podstawy prawnej.</a:t>
            </a:r>
          </a:p>
          <a:p>
            <a:pPr marL="0" indent="0">
              <a:buNone/>
            </a:pPr>
            <a:r>
              <a:rPr lang="en-GB" dirty="0"/>
              <a:t>(art. 2 pkt. 2 </a:t>
            </a:r>
            <a:r>
              <a:rPr lang="en-GB" dirty="0" err="1"/>
              <a:t>u.o.d.m</a:t>
            </a:r>
            <a:r>
              <a:rPr lang="en-GB" dirty="0"/>
              <a:t>.)</a:t>
            </a: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2245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5BDDFBF-9ECB-4C39-AB9D-F84FD94C6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Zakres przedmiotowy </a:t>
            </a:r>
            <a:br>
              <a:rPr lang="pl-PL" dirty="0"/>
            </a:br>
            <a:r>
              <a:rPr lang="pl-PL" dirty="0"/>
              <a:t>odpowiedzialności administracji publicznej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795ED7F-FF86-4D14-B6A0-B54B9050C5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Za </a:t>
            </a:r>
            <a:r>
              <a:rPr lang="pl-PL" b="1" dirty="0"/>
              <a:t>szkodę wyrządzoną przez niezgodne z prawem działanie lub zaniechanie</a:t>
            </a:r>
            <a:r>
              <a:rPr lang="pl-PL" dirty="0"/>
              <a:t> przy wykonywaniu władzy publicznej ponosi odpowiedzialność Skarb Państwa lub jednostka samorządu terytorialnego lub inna osoba prawna wykonująca tę władzę z mocy prawa.</a:t>
            </a:r>
          </a:p>
          <a:p>
            <a:pPr marL="0" indent="0">
              <a:buNone/>
            </a:pPr>
            <a:r>
              <a:rPr lang="pl-PL" dirty="0"/>
              <a:t>Art.  417 § 1 KC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094507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73AA92E-FD0E-45AE-81E4-E8BE723C0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Odpowiedzialność majątkowa funkcjonariuszy publicznych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B90D2FE-6BD7-4060-B456-954D5F334B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 terminie 14 dni od dnia wypłaty odszkodowania</a:t>
            </a:r>
          </a:p>
          <a:p>
            <a:pPr marL="0" indent="0">
              <a:buNone/>
            </a:pPr>
            <a:r>
              <a:rPr lang="pl-PL" dirty="0"/>
              <a:t>- kierownik podmiotu odpowiedzialnego, który wypłacił odszkodowanie, albo</a:t>
            </a:r>
          </a:p>
          <a:p>
            <a:pPr marL="0" indent="0">
              <a:buNone/>
            </a:pPr>
            <a:r>
              <a:rPr lang="pl-PL" dirty="0"/>
              <a:t>- kierownik jednostki organizacyjnej podmiotu odpowiedzialnego, która wypłaciła odszkodowanie, </a:t>
            </a:r>
          </a:p>
          <a:p>
            <a:pPr marL="0" indent="0">
              <a:buNone/>
            </a:pPr>
            <a:r>
              <a:rPr lang="pl-PL" dirty="0"/>
              <a:t>składa do prokuratora okręgowego właściwego ze względu na siedzibę podmiotu odpowiedzialnego wniosek o przeprowadzenie postępowania wyjaśniającego.</a:t>
            </a:r>
          </a:p>
          <a:p>
            <a:pPr marL="0" indent="0">
              <a:buNone/>
            </a:pPr>
            <a:r>
              <a:rPr lang="en-GB" dirty="0"/>
              <a:t>(art. 7 pkt. 1 </a:t>
            </a:r>
            <a:r>
              <a:rPr lang="en-GB" dirty="0" err="1"/>
              <a:t>u.o.d.m</a:t>
            </a:r>
            <a:r>
              <a:rPr lang="en-GB" dirty="0"/>
              <a:t>.)</a:t>
            </a: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111134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73AA92E-FD0E-45AE-81E4-E8BE723C0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Odpowiedzialność majątkowa funkcjonariuszy publicznych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B90D2FE-6BD7-4060-B456-954D5F334B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Po wpłynięciu wniosku</a:t>
            </a:r>
          </a:p>
          <a:p>
            <a:pPr marL="0" indent="0">
              <a:buNone/>
            </a:pPr>
            <a:r>
              <a:rPr lang="pl-PL" dirty="0"/>
              <a:t>prokurator przeprowadza postępowanie wyjaśniające zmierzające do ustalenia przesłanek uzasadniających wytoczenie na rzecz podmiotu odpowiedzialnego powództwa o odszkodowanie przeciwko funkcjonariuszowi publicznemu z tytułu szkody wyrządzonej przy wykonywaniu władzy publicznej z rażącym naruszeniem prawa.</a:t>
            </a:r>
          </a:p>
          <a:p>
            <a:pPr marL="0" indent="0">
              <a:buNone/>
            </a:pPr>
            <a:r>
              <a:rPr lang="en-GB" dirty="0"/>
              <a:t>(art. 7 pkt. 3 </a:t>
            </a:r>
            <a:r>
              <a:rPr lang="en-GB" dirty="0" err="1"/>
              <a:t>u.o.d.m</a:t>
            </a:r>
            <a:r>
              <a:rPr lang="en-GB" dirty="0"/>
              <a:t>.)</a:t>
            </a: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301017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73AA92E-FD0E-45AE-81E4-E8BE723C0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Odpowiedzialność majątkowa funkcjonariuszy publicznych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B90D2FE-6BD7-4060-B456-954D5F334B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 przypadku stwierdzenia istnienia podstaw do wytoczenia przeciwko funkcjonariuszowi publicznemu powództwa, o którym mowa w ust. 3, prokurator przed jego wytoczeniem wzywa na piśmie funkcjonariusza publicznego do dobrowolnego spełnienia świadczenia w określonym terminie, nie krótszym jednak niż 7 dni od dnia otrzymania wezwania, a po bezskutecznym upływie tego terminu wytacza powództwo.</a:t>
            </a:r>
            <a:endParaRPr lang="pl-P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(art. 7 pkt. 4 </a:t>
            </a:r>
            <a:r>
              <a:rPr lang="en-GB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u.o.d.m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endParaRPr lang="pl-P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862399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73AA92E-FD0E-45AE-81E4-E8BE723C0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Odpowiedzialność majątkowa funkcjonariuszy publicznych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B90D2FE-6BD7-4060-B456-954D5F334B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Jeżeli brak jest podstaw do wytoczenia powództwa prokurator odmawia podjęcia tej czynności.</a:t>
            </a:r>
          </a:p>
          <a:p>
            <a:pPr marL="0" indent="0">
              <a:buNone/>
            </a:pPr>
            <a:r>
              <a:rPr lang="en-GB" dirty="0"/>
              <a:t>(art. 7 pkt. 5 </a:t>
            </a:r>
            <a:r>
              <a:rPr lang="en-GB" dirty="0" err="1"/>
              <a:t>u.o.d.m</a:t>
            </a:r>
            <a:r>
              <a:rPr lang="en-GB" dirty="0"/>
              <a:t>.)</a:t>
            </a: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24242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73AA92E-FD0E-45AE-81E4-E8BE723C0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Odpowiedzialność majątkowa funkcjonariuszy publicznych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B90D2FE-6BD7-4060-B456-954D5F334B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Postępowanie sądowe w sprawie o odszkodowanie, o którym mowa w art. 7 ust. 3, toczy się według przepisów ustawy Kodeks postępowania cywilnego.</a:t>
            </a:r>
          </a:p>
          <a:p>
            <a:pPr marL="0" indent="0">
              <a:buNone/>
            </a:pPr>
            <a:r>
              <a:rPr lang="pl-PL" dirty="0"/>
              <a:t>(art. 8 </a:t>
            </a:r>
            <a:r>
              <a:rPr lang="pl-PL" dirty="0" err="1"/>
              <a:t>u.o.d.m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662873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73AA92E-FD0E-45AE-81E4-E8BE723C0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Odpowiedzialność majątkowa funkcjonariuszy publicznych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B90D2FE-6BD7-4060-B456-954D5F334B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Odszkodowanie ustala się w wysokości odszkodowania jednak nie może ono przewyższać kwoty dwunastokrotności miesięcznego wynagrodzenia przysługującego funkcjonariuszowi publicznemu.</a:t>
            </a:r>
          </a:p>
          <a:p>
            <a:pPr marL="0" indent="0">
              <a:buNone/>
            </a:pPr>
            <a:r>
              <a:rPr lang="en-GB" dirty="0"/>
              <a:t>(art. 9 </a:t>
            </a:r>
            <a:r>
              <a:rPr lang="en-GB" dirty="0" err="1"/>
              <a:t>u.o.d.m</a:t>
            </a:r>
            <a:r>
              <a:rPr lang="en-GB" dirty="0"/>
              <a:t>.)</a:t>
            </a: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334268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0FF73F8-78B7-4CB1-9779-9D5C2A1DEA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/>
              <a:t>Dziękuję za uwagę 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7E1A9AB3-5B33-48D7-9F4E-73E7A4B9410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98856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494D376-1150-4D1E-8913-5F69EEEE6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Zakres podmiotowy </a:t>
            </a:r>
            <a:br>
              <a:rPr lang="pl-PL" b="1" dirty="0"/>
            </a:br>
            <a:r>
              <a:rPr lang="pl-PL" b="1" dirty="0"/>
              <a:t>odpowiedzialności administracji publicznej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4792C5E-E773-4BED-9AB5-D2DB8556E1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/>
              <a:t>Za szkodę wyrządzoną przez niezgodne z prawem działanie lub zaniechanie przy wykonywaniu władzy publicznej </a:t>
            </a:r>
            <a:r>
              <a:rPr lang="pl-PL" b="1" dirty="0"/>
              <a:t>ponosi odpowiedzialność Skarb Państwa lub jednostka samorządu terytorialnego lub inna osoba prawna wykonująca tę władzę z mocy prawa.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Art.  417 § 1 KC 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Jeżeli wykonywanie zadań z zakresu władzy publicznej zlecono, na </a:t>
            </a:r>
            <a:r>
              <a:rPr lang="pl-PL" b="1" dirty="0"/>
              <a:t>podstawie porozumienia, jednostce samorządu terytorialnego albo innej osobie prawnej, solidarną odpowiedzialność za wyrządzoną szkodę ponosi ich wykonawca oraz zlecająca je jednostka samorządu terytorialnego albo Skarb Państwa.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Art.  417 § 2 KC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62031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C3198FF-88DB-4B72-BC73-9AF2EAFE6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Odpowiedzialność zw. z wydaniem aktu administracyjnego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BF7174D-2586-428D-8E97-2083CE75D5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/>
              <a:t>Jeżeli szkoda została wyrządzona przez wydanie prawomocnego orzeczenia lub ostatecznej decyzji, jej naprawienia można żądać po stwierdzeniu we właściwym postępowaniu ich niezgodności z prawem, chyba że przepisy odrębne stanowią inaczej. Odnosi się to również do wypadku, gdy prawomocne orzeczenie lub ostateczna decyzja zostały wydane na podstawie aktu normatywnego niezgodnego z Konstytucją RP, ratyfikowaną umową międzynarodową lub ustawą.</a:t>
            </a:r>
          </a:p>
          <a:p>
            <a:pPr marL="0" indent="0">
              <a:buNone/>
            </a:pPr>
            <a:r>
              <a:rPr lang="pl-PL" dirty="0"/>
              <a:t>Art.  417</a:t>
            </a:r>
            <a:r>
              <a:rPr lang="pl-PL" baseline="30000" dirty="0"/>
              <a:t>1 </a:t>
            </a:r>
            <a:r>
              <a:rPr lang="pl-PL" dirty="0"/>
              <a:t>§ 2 KC 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Stwierdzenie wydania ostatecznej decyzji w sposób niezgody z prawem: </a:t>
            </a:r>
          </a:p>
          <a:p>
            <a:pPr marL="0" indent="0">
              <a:buNone/>
            </a:pPr>
            <a:r>
              <a:rPr lang="pl-PL" dirty="0"/>
              <a:t>- postępowanie w sprawie wznowienia postępowania (art. 145 i n. KPA)</a:t>
            </a:r>
          </a:p>
          <a:p>
            <a:pPr marL="0" indent="0">
              <a:buNone/>
            </a:pPr>
            <a:r>
              <a:rPr lang="pl-PL" dirty="0"/>
              <a:t>- postępowanie w sprawie stwierdzenia nieważności decyzji (art. 156 i n KPA)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83732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6627293-97C3-427E-86B8-217EC4735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Przesłanki wznowienia postępowania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013741B-3B1E-499A-989D-43B989F417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l-PL" dirty="0"/>
              <a:t>Art. 145 §  1. </a:t>
            </a:r>
          </a:p>
          <a:p>
            <a:pPr marL="0" indent="0">
              <a:buNone/>
            </a:pPr>
            <a:r>
              <a:rPr lang="pl-PL" dirty="0"/>
              <a:t>W sprawie zakończonej decyzją ostateczną wznawia się postępowanie, jeżeli:</a:t>
            </a:r>
          </a:p>
          <a:p>
            <a:r>
              <a:rPr lang="pl-PL" dirty="0"/>
              <a:t> dowody, na których podstawie ustalono istotne dla sprawy okoliczności faktyczne, okazały się fałszywe;</a:t>
            </a:r>
          </a:p>
          <a:p>
            <a:r>
              <a:rPr lang="pl-PL" dirty="0"/>
              <a:t> decyzja wydana została w wyniku przestępstwa;</a:t>
            </a:r>
          </a:p>
          <a:p>
            <a:r>
              <a:rPr lang="pl-PL" dirty="0"/>
              <a:t> decyzja wydana została przez pracownika lub organ administracji publicznej, który podlega wyłączeniu stosownie do art. 24, 25 i 27;</a:t>
            </a:r>
          </a:p>
          <a:p>
            <a:r>
              <a:rPr lang="pl-PL" dirty="0"/>
              <a:t> strona bez własnej winy nie brała udziału w postępowaniu;</a:t>
            </a:r>
          </a:p>
          <a:p>
            <a:r>
              <a:rPr lang="pl-PL" dirty="0"/>
              <a:t> wyjdą na jaw istotne dla sprawy nowe okoliczności faktyczne lub nowe dowody istniejące w dniu wydania decyzji, nieznane organowi, który wydał decyzję;</a:t>
            </a:r>
          </a:p>
          <a:p>
            <a:r>
              <a:rPr lang="pl-PL" dirty="0"/>
              <a:t> decyzja wydana została bez uzyskania wymaganego prawem stanowiska innego organu;</a:t>
            </a:r>
          </a:p>
          <a:p>
            <a:r>
              <a:rPr lang="pl-PL" dirty="0"/>
              <a:t> zagadnienie wstępne zostało rozstrzygnięte przez właściwy organ lub sąd odmiennie od oceny przyjętej przy wydaniu decyzji (art. 100 § 2);</a:t>
            </a:r>
          </a:p>
          <a:p>
            <a:r>
              <a:rPr lang="pl-PL" dirty="0"/>
              <a:t> decyzja została wydana w oparciu o inną decyzję lub orzeczenie sądu, które zostało następnie uchylone lub zmienione.</a:t>
            </a:r>
          </a:p>
          <a:p>
            <a:pPr marL="0" indent="0">
              <a:buNone/>
            </a:pPr>
            <a:r>
              <a:rPr lang="pl-PL" dirty="0"/>
              <a:t>(art. 145 § 1 kpa)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332245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D8845DF-F8F2-4831-B7A9-7968D3E280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Przesłanki wznowienia postępowania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255A1C6-74C2-43CE-9539-032BE9C831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dirty="0"/>
              <a:t>Można żądać wznowienia postępowania również w przypadku, gdy Trybunał Konstytucyjny orzekł o niezgodności aktu normatywnego z Konstytucją, umową międzynarodową lub z ustawą, na podstawie którego została wydana decyzja.</a:t>
            </a:r>
          </a:p>
          <a:p>
            <a:pPr marL="0" indent="0">
              <a:buNone/>
            </a:pPr>
            <a:r>
              <a:rPr lang="pl-PL" dirty="0"/>
              <a:t>(art. 145a § 1 kpa)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Można żądać wznowienia postępowania również w przypadku, gdy zostało wydane orzeczenie Trybunału Sprawiedliwości Unii Europejskiej, które ma wpływ na treść wydanej decyzji.</a:t>
            </a:r>
          </a:p>
          <a:p>
            <a:pPr marL="0" indent="0">
              <a:buNone/>
            </a:pPr>
            <a:r>
              <a:rPr lang="pl-PL" dirty="0"/>
              <a:t>(art. 145aa § 1 kpa)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Można żądać wznowienia postępowania również w przypadku, gdy zostało wydane orzeczenie sądu stwierdzające naruszenie zasady równego traktowania, zgodnie z ustawą z dnia 3 grudnia 2010 r. o wdrożeniu niektórych przepisów Unii Europejskiej w zakresie równego traktowania (Dz. U. z 2016 r. poz. 1219), jeżeli naruszenie tej zasady miało wpływ na rozstrzygnięcie sprawy zakończonej decyzją ostateczną.</a:t>
            </a:r>
          </a:p>
          <a:p>
            <a:pPr marL="0" indent="0">
              <a:buNone/>
            </a:pPr>
            <a:r>
              <a:rPr lang="pl-PL" dirty="0"/>
              <a:t>(art. 145b § 1 kpa)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006670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AE73E5-77A4-4589-8602-ED638690E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Przesłanki stwierdzenia nieważności decyzji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D28C524-E1A3-4031-9E37-F05D870CE9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/>
              <a:t>Organ administracji publicznej stwierdza nieważność decyzji, która:</a:t>
            </a:r>
          </a:p>
          <a:p>
            <a:pPr marL="0" indent="0">
              <a:buNone/>
            </a:pPr>
            <a:r>
              <a:rPr lang="pl-PL" dirty="0"/>
              <a:t>1)   wydana została z naruszeniem przepisów o właściwości;</a:t>
            </a:r>
          </a:p>
          <a:p>
            <a:pPr marL="0" indent="0">
              <a:buNone/>
            </a:pPr>
            <a:r>
              <a:rPr lang="pl-PL" dirty="0"/>
              <a:t>2)   wydana została bez podstawy prawnej lub z rażącym naruszeniem prawa;</a:t>
            </a:r>
          </a:p>
          <a:p>
            <a:pPr marL="0" indent="0">
              <a:buNone/>
            </a:pPr>
            <a:r>
              <a:rPr lang="pl-PL" dirty="0"/>
              <a:t>3)   dotyczy sprawy już poprzednio rozstrzygniętej inną decyzją ostateczną albo sprawy, którą załatwiono milcząco;</a:t>
            </a:r>
          </a:p>
          <a:p>
            <a:pPr marL="0" indent="0">
              <a:buNone/>
            </a:pPr>
            <a:r>
              <a:rPr lang="pl-PL" dirty="0"/>
              <a:t>4)   została skierowana do osoby niebędącej stroną w sprawie;</a:t>
            </a:r>
          </a:p>
          <a:p>
            <a:pPr marL="0" indent="0">
              <a:buNone/>
            </a:pPr>
            <a:r>
              <a:rPr lang="pl-PL" dirty="0"/>
              <a:t>5)   była niewykonalna w dniu jej wydania i jej niewykonalność ma charakter trwały;</a:t>
            </a:r>
          </a:p>
          <a:p>
            <a:pPr marL="0" indent="0">
              <a:buNone/>
            </a:pPr>
            <a:r>
              <a:rPr lang="pl-PL" dirty="0"/>
              <a:t>6)   w razie jej wykonania wywołałaby czyn zagrożony karą;</a:t>
            </a:r>
          </a:p>
          <a:p>
            <a:pPr marL="0" indent="0">
              <a:buNone/>
            </a:pPr>
            <a:r>
              <a:rPr lang="pl-PL" dirty="0"/>
              <a:t>7)   zawiera wadę powodującą jej nieważność z mocy prawa.</a:t>
            </a:r>
          </a:p>
          <a:p>
            <a:pPr marL="0" indent="0">
              <a:buNone/>
            </a:pPr>
            <a:r>
              <a:rPr lang="pl-PL" dirty="0"/>
              <a:t>(art. 156 § 1 kpa)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486292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B914D7-6CB9-4254-B4C0-F78EE4CB3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b="1" dirty="0"/>
              <a:t>Przesłanki wydania wyroku sądu administracyjnego dotyczącego decyzji administracyjnej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6BF92D1-D1A8-4B13-A51B-D58C9DA0B8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dirty="0"/>
              <a:t>Sąd administracyjny uwzględniając skargę na decyzję lub postanowienie:</a:t>
            </a:r>
          </a:p>
          <a:p>
            <a:pPr marL="0" indent="0">
              <a:buNone/>
            </a:pPr>
            <a:r>
              <a:rPr lang="pl-PL" dirty="0"/>
              <a:t>1) uchyla decyzję lub postanowienie w całości albo w części, jeżeli stwierdzi:</a:t>
            </a:r>
          </a:p>
          <a:p>
            <a:pPr marL="0" indent="0">
              <a:buNone/>
            </a:pPr>
            <a:r>
              <a:rPr lang="pl-PL" dirty="0"/>
              <a:t>a) naruszenie prawa materialnego, które miało wpływ na wynik sprawy,</a:t>
            </a:r>
          </a:p>
          <a:p>
            <a:pPr marL="0" indent="0">
              <a:buNone/>
            </a:pPr>
            <a:r>
              <a:rPr lang="pl-PL" dirty="0"/>
              <a:t>b) naruszenie prawa dające podstawę do wznowienia postępowania administracyjnego,</a:t>
            </a:r>
          </a:p>
          <a:p>
            <a:pPr marL="0" indent="0">
              <a:buNone/>
            </a:pPr>
            <a:r>
              <a:rPr lang="pl-PL" dirty="0"/>
              <a:t>c) inne naruszenie przepisów postępowania, jeżeli mogło ono mieć istotny wpływ na wynik sprawy;</a:t>
            </a:r>
          </a:p>
          <a:p>
            <a:pPr marL="0" indent="0">
              <a:buNone/>
            </a:pPr>
            <a:r>
              <a:rPr lang="pl-PL" dirty="0"/>
              <a:t>2) stwierdza nieważność decyzji lub postanowienia w całości lub w części, jeżeli zachodzą przyczyny określone w art. 156 Kodeksu postępowania administracyjnego lub w innych przepisach;</a:t>
            </a:r>
          </a:p>
          <a:p>
            <a:pPr marL="0" indent="0">
              <a:buNone/>
            </a:pPr>
            <a:r>
              <a:rPr lang="pl-PL" dirty="0"/>
              <a:t>3) stwierdza wydanie decyzji lub postanowienia z naruszeniem prawa, jeżeli zachodzą przyczyny określone w Kodeksie postępowania administracyjnego lub w innych przepisach.</a:t>
            </a:r>
          </a:p>
          <a:p>
            <a:pPr marL="0" indent="0">
              <a:buNone/>
            </a:pPr>
            <a:r>
              <a:rPr lang="pl-PL" dirty="0"/>
              <a:t>Art.  145 § 1 </a:t>
            </a:r>
            <a:r>
              <a:rPr lang="pl-PL" dirty="0" err="1"/>
              <a:t>ppsa</a:t>
            </a:r>
            <a:r>
              <a:rPr lang="pl-PL" dirty="0"/>
              <a:t>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826830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BC065F8-BE98-438B-9738-494C896B7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b="1" dirty="0"/>
              <a:t>Odpowiedzialność zw. z bezczynnością lub przewlekłym działaniem przy wydaniu aktu administracyjnego 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DCD0B7-D66B-4D14-BAD6-B42EBC81F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pl-PL" dirty="0"/>
              <a:t>Jeżeli szkoda została wyrządzona przez niewydanie orzeczenia lub decyzji, gdy obowiązek ich wydania przewiduje przepis prawa, jej naprawienia można żądać po stwierdzeniu we właściwym postępowaniu niezgodności z prawem niewydania orzeczenia lub decyzji, chyba że przepisy odrębne stanowią inaczej.</a:t>
            </a:r>
          </a:p>
          <a:p>
            <a:pPr marL="0" indent="0">
              <a:buNone/>
            </a:pPr>
            <a:r>
              <a:rPr lang="pl-PL" dirty="0"/>
              <a:t>Art.  417</a:t>
            </a:r>
            <a:r>
              <a:rPr lang="pl-PL" baseline="30000" dirty="0"/>
              <a:t>1 </a:t>
            </a:r>
            <a:r>
              <a:rPr lang="pl-PL" dirty="0"/>
              <a:t>§ 3 KC 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Sąd administracyjny, uwzględniając skargę na bezczynność lub przewlekłe prowadzenie postępowania przez organy w sprawach określonych w art. 3 § 2 pkt 1-4 albo na przewlekłe prowadzenie postępowania w sprawach określonych w art. 3 § 2 pkt 4a:</a:t>
            </a:r>
          </a:p>
          <a:p>
            <a:pPr marL="0" indent="0">
              <a:buNone/>
            </a:pPr>
            <a:r>
              <a:rPr lang="pl-PL" dirty="0"/>
              <a:t>1)  zobowiązuje organ do wydania w określonym terminie aktu, interpretacji albo do dokonania czynności;</a:t>
            </a:r>
          </a:p>
          <a:p>
            <a:pPr marL="0" indent="0">
              <a:buNone/>
            </a:pPr>
            <a:r>
              <a:rPr lang="pl-PL" dirty="0"/>
              <a:t>2) zobowiązuje organ do stwierdzenia albo uznania uprawnienia lub obowiązku wynikających z przepisów prawa;</a:t>
            </a:r>
          </a:p>
          <a:p>
            <a:pPr marL="0" indent="0">
              <a:buNone/>
            </a:pPr>
            <a:r>
              <a:rPr lang="pl-PL" dirty="0"/>
              <a:t>3) stwierdza, że organ dopuścił się bezczynności lub przewlekłego prowadzenia postępowania.</a:t>
            </a:r>
          </a:p>
          <a:p>
            <a:pPr marL="0" indent="0">
              <a:buNone/>
            </a:pPr>
            <a:r>
              <a:rPr lang="pl-PL" dirty="0"/>
              <a:t>Jednocześnie sąd administracyjny stwierdza, czy bezczynność organu lub przewlekłe prowadzenie postępowania przez organ miały miejsce z rażącym naruszeniem prawa.</a:t>
            </a:r>
          </a:p>
          <a:p>
            <a:pPr marL="0" indent="0">
              <a:buNone/>
            </a:pPr>
            <a:r>
              <a:rPr lang="pl-PL" dirty="0"/>
              <a:t>Art.  149 § 1-1a </a:t>
            </a:r>
            <a:r>
              <a:rPr lang="pl-PL" dirty="0" err="1"/>
              <a:t>ppsa</a:t>
            </a:r>
            <a:r>
              <a:rPr lang="pl-PL" dirty="0"/>
              <a:t> 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Osobie, która poniosła szkodę wskutek niewykonania orzeczenia sądu, służy roszczenie o odszkodowanie na zasadach określonych w Kodeksie cywilnym.</a:t>
            </a:r>
          </a:p>
          <a:p>
            <a:pPr marL="0" indent="0">
              <a:buNone/>
            </a:pPr>
            <a:r>
              <a:rPr lang="pl-PL" dirty="0"/>
              <a:t>Art.  154 § 4 </a:t>
            </a:r>
            <a:r>
              <a:rPr lang="pl-PL" dirty="0" err="1"/>
              <a:t>ppsa</a:t>
            </a:r>
            <a:r>
              <a:rPr lang="pl-PL" dirty="0"/>
              <a:t>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9251630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2344</Words>
  <Application>Microsoft Office PowerPoint</Application>
  <PresentationFormat>Panoramiczny</PresentationFormat>
  <Paragraphs>154</Paragraphs>
  <Slides>26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26</vt:i4>
      </vt:variant>
    </vt:vector>
  </HeadingPairs>
  <TitlesOfParts>
    <vt:vector size="31" baseType="lpstr">
      <vt:lpstr>Arial</vt:lpstr>
      <vt:lpstr>Calibri</vt:lpstr>
      <vt:lpstr>Calibri Light</vt:lpstr>
      <vt:lpstr>Times New Roman</vt:lpstr>
      <vt:lpstr>Motyw pakietu Office</vt:lpstr>
      <vt:lpstr>Odpowiedzialność administracji publicznej </vt:lpstr>
      <vt:lpstr>Zakres przedmiotowy  odpowiedzialności administracji publicznej</vt:lpstr>
      <vt:lpstr>Zakres podmiotowy  odpowiedzialności administracji publicznej</vt:lpstr>
      <vt:lpstr>Odpowiedzialność zw. z wydaniem aktu administracyjnego </vt:lpstr>
      <vt:lpstr>Przesłanki wznowienia postępowania</vt:lpstr>
      <vt:lpstr>Przesłanki wznowienia postępowania</vt:lpstr>
      <vt:lpstr>Przesłanki stwierdzenia nieważności decyzji</vt:lpstr>
      <vt:lpstr>Przesłanki wydania wyroku sądu administracyjnego dotyczącego decyzji administracyjnej </vt:lpstr>
      <vt:lpstr>Odpowiedzialność zw. z bezczynnością lub przewlekłym działaniem przy wydaniu aktu administracyjnego  </vt:lpstr>
      <vt:lpstr>Odpowiedzialność zw. z wydaniem aktu normatywnego </vt:lpstr>
      <vt:lpstr>Odpowiedzialność zw. z niewydaniem aktu normatywnego </vt:lpstr>
      <vt:lpstr>Odpowiedzialność zw. z wydaniem orzeczenia sądu administracyjnego </vt:lpstr>
      <vt:lpstr>Odpowiedzialność zw. z bezczynnością sądu administracyjnego  </vt:lpstr>
      <vt:lpstr>Odpowiedzialność władzy publicznej na zasadzie słuszności</vt:lpstr>
      <vt:lpstr>Uchylenie lub zmiana decyzji w stanie nagłej konieczności; odszkodowanie za wadliwą decyzję administracyjną</vt:lpstr>
      <vt:lpstr>Odpowiedzialność majątkowa funkcjonariuszy publicznych</vt:lpstr>
      <vt:lpstr>Odpowiedzialność majątkowa funkcjonariuszy publicznych</vt:lpstr>
      <vt:lpstr>Odpowiedzialność majątkowa funkcjonariuszy publicznych</vt:lpstr>
      <vt:lpstr>Odpowiedzialność majątkowa funkcjonariuszy publicznych</vt:lpstr>
      <vt:lpstr>Odpowiedzialność majątkowa funkcjonariuszy publicznych</vt:lpstr>
      <vt:lpstr>Odpowiedzialność majątkowa funkcjonariuszy publicznych</vt:lpstr>
      <vt:lpstr>Odpowiedzialność majątkowa funkcjonariuszy publicznych</vt:lpstr>
      <vt:lpstr>Odpowiedzialność majątkowa funkcjonariuszy publicznych</vt:lpstr>
      <vt:lpstr>Odpowiedzialność majątkowa funkcjonariuszy publicznych</vt:lpstr>
      <vt:lpstr>Odpowiedzialność majątkowa funkcjonariuszy publicznych</vt:lpstr>
      <vt:lpstr>Dziękuję za uwagę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Odpowiedzialność administracji publicznej </dc:title>
  <dc:creator>Maciej Błażewski</dc:creator>
  <cp:lastModifiedBy>Maciej Błażewski</cp:lastModifiedBy>
  <cp:revision>3</cp:revision>
  <dcterms:created xsi:type="dcterms:W3CDTF">2021-11-26T19:42:33Z</dcterms:created>
  <dcterms:modified xsi:type="dcterms:W3CDTF">2021-11-29T18:39:27Z</dcterms:modified>
</cp:coreProperties>
</file>