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4"/>
    <p:restoredTop sz="95859"/>
  </p:normalViewPr>
  <p:slideViewPr>
    <p:cSldViewPr snapToGrid="0" snapToObjects="1">
      <p:cViewPr varScale="1">
        <p:scale>
          <a:sx n="80" d="100"/>
          <a:sy n="80" d="100"/>
        </p:scale>
        <p:origin x="208"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366AF5-7ADA-FF46-8066-15EF5BB9CD78}" type="doc">
      <dgm:prSet loTypeId="urn:microsoft.com/office/officeart/2005/8/layout/equation2" loCatId="" qsTypeId="urn:microsoft.com/office/officeart/2005/8/quickstyle/simple1" qsCatId="simple" csTypeId="urn:microsoft.com/office/officeart/2005/8/colors/accent1_2" csCatId="accent1" phldr="1"/>
      <dgm:spPr/>
    </dgm:pt>
    <dgm:pt modelId="{9F9A81BD-B64E-4049-9B8F-0A1D72B539AD}">
      <dgm:prSet phldrT="[Text]"/>
      <dgm:spPr/>
      <dgm:t>
        <a:bodyPr/>
        <a:lstStyle/>
        <a:p>
          <a:r>
            <a:rPr lang="en-US" dirty="0" err="1"/>
            <a:t>realizacja</a:t>
          </a:r>
          <a:r>
            <a:rPr lang="en-US" dirty="0"/>
            <a:t> </a:t>
          </a:r>
          <a:r>
            <a:rPr lang="en-US" dirty="0" err="1"/>
            <a:t>znamion</a:t>
          </a:r>
          <a:r>
            <a:rPr lang="en-US" dirty="0"/>
            <a:t> </a:t>
          </a:r>
          <a:r>
            <a:rPr lang="en-US" dirty="0" err="1"/>
            <a:t>typu</a:t>
          </a:r>
          <a:r>
            <a:rPr lang="en-US" dirty="0"/>
            <a:t> </a:t>
          </a:r>
          <a:r>
            <a:rPr lang="en-US" dirty="0" err="1"/>
            <a:t>czynu</a:t>
          </a:r>
          <a:r>
            <a:rPr lang="en-US" dirty="0"/>
            <a:t> </a:t>
          </a:r>
          <a:r>
            <a:rPr lang="en-US" dirty="0" err="1"/>
            <a:t>zabronionego</a:t>
          </a:r>
          <a:endParaRPr lang="en-US" dirty="0"/>
        </a:p>
      </dgm:t>
    </dgm:pt>
    <dgm:pt modelId="{EF3EAF03-51F2-6245-97FD-20B5D0ACDC6E}" type="parTrans" cxnId="{D0E508EC-7F4C-4D41-8BFF-760535ECD7F3}">
      <dgm:prSet/>
      <dgm:spPr/>
    </dgm:pt>
    <dgm:pt modelId="{67F806B4-7C96-C241-B13F-4D8D23085BF8}" type="sibTrans" cxnId="{D0E508EC-7F4C-4D41-8BFF-760535ECD7F3}">
      <dgm:prSet/>
      <dgm:spPr/>
      <dgm:t>
        <a:bodyPr/>
        <a:lstStyle/>
        <a:p>
          <a:endParaRPr lang="en-US"/>
        </a:p>
      </dgm:t>
    </dgm:pt>
    <dgm:pt modelId="{602B20AE-1390-2D48-9962-BF1E4468F145}">
      <dgm:prSet phldrT="[Text]"/>
      <dgm:spPr/>
      <dgm:t>
        <a:bodyPr/>
        <a:lstStyle/>
        <a:p>
          <a:r>
            <a:rPr lang="en-US" dirty="0" err="1"/>
            <a:t>brak</a:t>
          </a:r>
          <a:r>
            <a:rPr lang="en-US" dirty="0"/>
            <a:t> </a:t>
          </a:r>
          <a:r>
            <a:rPr lang="en-US" dirty="0" err="1"/>
            <a:t>realizacji</a:t>
          </a:r>
          <a:r>
            <a:rPr lang="en-US" dirty="0"/>
            <a:t> </a:t>
          </a:r>
          <a:r>
            <a:rPr lang="en-US" dirty="0" err="1"/>
            <a:t>znamion</a:t>
          </a:r>
          <a:r>
            <a:rPr lang="en-US" dirty="0"/>
            <a:t> </a:t>
          </a:r>
          <a:r>
            <a:rPr lang="en-US" dirty="0" err="1"/>
            <a:t>kontratypu</a:t>
          </a:r>
          <a:endParaRPr lang="en-US" dirty="0"/>
        </a:p>
      </dgm:t>
    </dgm:pt>
    <dgm:pt modelId="{A2DD0AE9-02CB-BB43-9C6B-E21D5950483D}" type="parTrans" cxnId="{5A1A654E-C48A-E545-BC9B-CF1D94DBEE4E}">
      <dgm:prSet/>
      <dgm:spPr/>
    </dgm:pt>
    <dgm:pt modelId="{F8D1A799-7E08-034F-A9C5-59A8CFDB52A1}" type="sibTrans" cxnId="{5A1A654E-C48A-E545-BC9B-CF1D94DBEE4E}">
      <dgm:prSet/>
      <dgm:spPr/>
      <dgm:t>
        <a:bodyPr/>
        <a:lstStyle/>
        <a:p>
          <a:endParaRPr lang="en-US"/>
        </a:p>
      </dgm:t>
    </dgm:pt>
    <dgm:pt modelId="{CCB07958-A109-7D41-85D2-F8B79BC68C64}">
      <dgm:prSet phldrT="[Text]"/>
      <dgm:spPr/>
      <dgm:t>
        <a:bodyPr/>
        <a:lstStyle/>
        <a:p>
          <a:r>
            <a:rPr lang="en-US" dirty="0" err="1"/>
            <a:t>bezprawność</a:t>
          </a:r>
          <a:endParaRPr lang="en-US" dirty="0"/>
        </a:p>
      </dgm:t>
    </dgm:pt>
    <dgm:pt modelId="{B7853597-9795-7345-9596-92CBB19F01F2}" type="parTrans" cxnId="{DD663E21-631E-354E-9728-4C8359CB5B3C}">
      <dgm:prSet/>
      <dgm:spPr/>
    </dgm:pt>
    <dgm:pt modelId="{30751D69-F386-9945-B313-6F83D1AE9802}" type="sibTrans" cxnId="{DD663E21-631E-354E-9728-4C8359CB5B3C}">
      <dgm:prSet/>
      <dgm:spPr/>
    </dgm:pt>
    <dgm:pt modelId="{A5413AC1-A3E7-714B-A1E9-F7701272140D}" type="pres">
      <dgm:prSet presAssocID="{8A366AF5-7ADA-FF46-8066-15EF5BB9CD78}" presName="Name0" presStyleCnt="0">
        <dgm:presLayoutVars>
          <dgm:dir/>
          <dgm:resizeHandles val="exact"/>
        </dgm:presLayoutVars>
      </dgm:prSet>
      <dgm:spPr/>
    </dgm:pt>
    <dgm:pt modelId="{CC3CC265-F072-D74E-9B88-B3195FA44257}" type="pres">
      <dgm:prSet presAssocID="{8A366AF5-7ADA-FF46-8066-15EF5BB9CD78}" presName="vNodes" presStyleCnt="0"/>
      <dgm:spPr/>
    </dgm:pt>
    <dgm:pt modelId="{7D2494A1-D8D8-A44E-967D-ABAF4730B603}" type="pres">
      <dgm:prSet presAssocID="{9F9A81BD-B64E-4049-9B8F-0A1D72B539AD}" presName="node" presStyleLbl="node1" presStyleIdx="0" presStyleCnt="3">
        <dgm:presLayoutVars>
          <dgm:bulletEnabled val="1"/>
        </dgm:presLayoutVars>
      </dgm:prSet>
      <dgm:spPr/>
    </dgm:pt>
    <dgm:pt modelId="{5D629F6C-381D-CF4B-B6E2-E81344C68B03}" type="pres">
      <dgm:prSet presAssocID="{67F806B4-7C96-C241-B13F-4D8D23085BF8}" presName="spacerT" presStyleCnt="0"/>
      <dgm:spPr/>
    </dgm:pt>
    <dgm:pt modelId="{6C869FB7-0F34-1C45-82B8-680146B044B7}" type="pres">
      <dgm:prSet presAssocID="{67F806B4-7C96-C241-B13F-4D8D23085BF8}" presName="sibTrans" presStyleLbl="sibTrans2D1" presStyleIdx="0" presStyleCnt="2"/>
      <dgm:spPr/>
    </dgm:pt>
    <dgm:pt modelId="{49F32D0A-24C9-044C-8DD6-DC5CB53C5181}" type="pres">
      <dgm:prSet presAssocID="{67F806B4-7C96-C241-B13F-4D8D23085BF8}" presName="spacerB" presStyleCnt="0"/>
      <dgm:spPr/>
    </dgm:pt>
    <dgm:pt modelId="{55D3A516-C950-804C-9116-B504762E9824}" type="pres">
      <dgm:prSet presAssocID="{602B20AE-1390-2D48-9962-BF1E4468F145}" presName="node" presStyleLbl="node1" presStyleIdx="1" presStyleCnt="3">
        <dgm:presLayoutVars>
          <dgm:bulletEnabled val="1"/>
        </dgm:presLayoutVars>
      </dgm:prSet>
      <dgm:spPr/>
    </dgm:pt>
    <dgm:pt modelId="{60886BD9-8562-BE45-8C8D-D26553D0E13F}" type="pres">
      <dgm:prSet presAssocID="{8A366AF5-7ADA-FF46-8066-15EF5BB9CD78}" presName="sibTransLast" presStyleLbl="sibTrans2D1" presStyleIdx="1" presStyleCnt="2"/>
      <dgm:spPr/>
    </dgm:pt>
    <dgm:pt modelId="{F7B53397-1C78-5049-A432-B73639DCF0D5}" type="pres">
      <dgm:prSet presAssocID="{8A366AF5-7ADA-FF46-8066-15EF5BB9CD78}" presName="connectorText" presStyleLbl="sibTrans2D1" presStyleIdx="1" presStyleCnt="2"/>
      <dgm:spPr/>
    </dgm:pt>
    <dgm:pt modelId="{1ACBE0D1-F642-F249-9341-37BAD2D6B5DA}" type="pres">
      <dgm:prSet presAssocID="{8A366AF5-7ADA-FF46-8066-15EF5BB9CD78}" presName="lastNode" presStyleLbl="node1" presStyleIdx="2" presStyleCnt="3">
        <dgm:presLayoutVars>
          <dgm:bulletEnabled val="1"/>
        </dgm:presLayoutVars>
      </dgm:prSet>
      <dgm:spPr/>
    </dgm:pt>
  </dgm:ptLst>
  <dgm:cxnLst>
    <dgm:cxn modelId="{0D259012-0C69-E944-AC1C-614FE7F20659}" type="presOf" srcId="{F8D1A799-7E08-034F-A9C5-59A8CFDB52A1}" destId="{F7B53397-1C78-5049-A432-B73639DCF0D5}" srcOrd="1" destOrd="0" presId="urn:microsoft.com/office/officeart/2005/8/layout/equation2"/>
    <dgm:cxn modelId="{DD663E21-631E-354E-9728-4C8359CB5B3C}" srcId="{8A366AF5-7ADA-FF46-8066-15EF5BB9CD78}" destId="{CCB07958-A109-7D41-85D2-F8B79BC68C64}" srcOrd="2" destOrd="0" parTransId="{B7853597-9795-7345-9596-92CBB19F01F2}" sibTransId="{30751D69-F386-9945-B313-6F83D1AE9802}"/>
    <dgm:cxn modelId="{50BD7A2C-D703-3147-9E88-5A1EE9FEFC70}" type="presOf" srcId="{9F9A81BD-B64E-4049-9B8F-0A1D72B539AD}" destId="{7D2494A1-D8D8-A44E-967D-ABAF4730B603}" srcOrd="0" destOrd="0" presId="urn:microsoft.com/office/officeart/2005/8/layout/equation2"/>
    <dgm:cxn modelId="{41C7352D-1D16-F54B-B992-DA85F6730248}" type="presOf" srcId="{CCB07958-A109-7D41-85D2-F8B79BC68C64}" destId="{1ACBE0D1-F642-F249-9341-37BAD2D6B5DA}" srcOrd="0" destOrd="0" presId="urn:microsoft.com/office/officeart/2005/8/layout/equation2"/>
    <dgm:cxn modelId="{5A1A654E-C48A-E545-BC9B-CF1D94DBEE4E}" srcId="{8A366AF5-7ADA-FF46-8066-15EF5BB9CD78}" destId="{602B20AE-1390-2D48-9962-BF1E4468F145}" srcOrd="1" destOrd="0" parTransId="{A2DD0AE9-02CB-BB43-9C6B-E21D5950483D}" sibTransId="{F8D1A799-7E08-034F-A9C5-59A8CFDB52A1}"/>
    <dgm:cxn modelId="{92CAB067-6948-DB4B-B13E-E205F554869C}" type="presOf" srcId="{602B20AE-1390-2D48-9962-BF1E4468F145}" destId="{55D3A516-C950-804C-9116-B504762E9824}" srcOrd="0" destOrd="0" presId="urn:microsoft.com/office/officeart/2005/8/layout/equation2"/>
    <dgm:cxn modelId="{078E04B6-BFA9-F343-857C-FE719562BE1B}" type="presOf" srcId="{8A366AF5-7ADA-FF46-8066-15EF5BB9CD78}" destId="{A5413AC1-A3E7-714B-A1E9-F7701272140D}" srcOrd="0" destOrd="0" presId="urn:microsoft.com/office/officeart/2005/8/layout/equation2"/>
    <dgm:cxn modelId="{573E44CC-2B65-A141-9768-572212998881}" type="presOf" srcId="{F8D1A799-7E08-034F-A9C5-59A8CFDB52A1}" destId="{60886BD9-8562-BE45-8C8D-D26553D0E13F}" srcOrd="0" destOrd="0" presId="urn:microsoft.com/office/officeart/2005/8/layout/equation2"/>
    <dgm:cxn modelId="{CBC5FEEB-DAEE-0A42-A9CE-6C679BB52D29}" type="presOf" srcId="{67F806B4-7C96-C241-B13F-4D8D23085BF8}" destId="{6C869FB7-0F34-1C45-82B8-680146B044B7}" srcOrd="0" destOrd="0" presId="urn:microsoft.com/office/officeart/2005/8/layout/equation2"/>
    <dgm:cxn modelId="{D0E508EC-7F4C-4D41-8BFF-760535ECD7F3}" srcId="{8A366AF5-7ADA-FF46-8066-15EF5BB9CD78}" destId="{9F9A81BD-B64E-4049-9B8F-0A1D72B539AD}" srcOrd="0" destOrd="0" parTransId="{EF3EAF03-51F2-6245-97FD-20B5D0ACDC6E}" sibTransId="{67F806B4-7C96-C241-B13F-4D8D23085BF8}"/>
    <dgm:cxn modelId="{35A6B59E-D942-5B4A-BF26-F43A31E61AAC}" type="presParOf" srcId="{A5413AC1-A3E7-714B-A1E9-F7701272140D}" destId="{CC3CC265-F072-D74E-9B88-B3195FA44257}" srcOrd="0" destOrd="0" presId="urn:microsoft.com/office/officeart/2005/8/layout/equation2"/>
    <dgm:cxn modelId="{6A2B0EC4-6709-674D-9A98-983CE3C2504A}" type="presParOf" srcId="{CC3CC265-F072-D74E-9B88-B3195FA44257}" destId="{7D2494A1-D8D8-A44E-967D-ABAF4730B603}" srcOrd="0" destOrd="0" presId="urn:microsoft.com/office/officeart/2005/8/layout/equation2"/>
    <dgm:cxn modelId="{1AAD410B-5226-4B48-BC86-65961B46DB52}" type="presParOf" srcId="{CC3CC265-F072-D74E-9B88-B3195FA44257}" destId="{5D629F6C-381D-CF4B-B6E2-E81344C68B03}" srcOrd="1" destOrd="0" presId="urn:microsoft.com/office/officeart/2005/8/layout/equation2"/>
    <dgm:cxn modelId="{E88335F0-6294-404E-9616-E375779DA64E}" type="presParOf" srcId="{CC3CC265-F072-D74E-9B88-B3195FA44257}" destId="{6C869FB7-0F34-1C45-82B8-680146B044B7}" srcOrd="2" destOrd="0" presId="urn:microsoft.com/office/officeart/2005/8/layout/equation2"/>
    <dgm:cxn modelId="{442DFFF5-FA07-C447-BE6D-6A8FC2EA2566}" type="presParOf" srcId="{CC3CC265-F072-D74E-9B88-B3195FA44257}" destId="{49F32D0A-24C9-044C-8DD6-DC5CB53C5181}" srcOrd="3" destOrd="0" presId="urn:microsoft.com/office/officeart/2005/8/layout/equation2"/>
    <dgm:cxn modelId="{809CE825-16C1-2844-89C5-232DF899E961}" type="presParOf" srcId="{CC3CC265-F072-D74E-9B88-B3195FA44257}" destId="{55D3A516-C950-804C-9116-B504762E9824}" srcOrd="4" destOrd="0" presId="urn:microsoft.com/office/officeart/2005/8/layout/equation2"/>
    <dgm:cxn modelId="{AC1E3A07-D0B7-8649-BC1E-9DC8799A09E6}" type="presParOf" srcId="{A5413AC1-A3E7-714B-A1E9-F7701272140D}" destId="{60886BD9-8562-BE45-8C8D-D26553D0E13F}" srcOrd="1" destOrd="0" presId="urn:microsoft.com/office/officeart/2005/8/layout/equation2"/>
    <dgm:cxn modelId="{351D3F53-615A-2C40-ABB7-FC1516FDB314}" type="presParOf" srcId="{60886BD9-8562-BE45-8C8D-D26553D0E13F}" destId="{F7B53397-1C78-5049-A432-B73639DCF0D5}" srcOrd="0" destOrd="0" presId="urn:microsoft.com/office/officeart/2005/8/layout/equation2"/>
    <dgm:cxn modelId="{733F06B7-385D-9A4E-BD87-D19692E0078E}" type="presParOf" srcId="{A5413AC1-A3E7-714B-A1E9-F7701272140D}" destId="{1ACBE0D1-F642-F249-9341-37BAD2D6B5DA}"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DA285F-3902-D44A-B91E-F0882411D8E7}"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A0360E4E-420A-9644-B4F6-77D474460547}">
      <dgm:prSet phldrT="[Text]"/>
      <dgm:spPr/>
      <dgm:t>
        <a:bodyPr/>
        <a:lstStyle/>
        <a:p>
          <a:r>
            <a:rPr lang="en-US" dirty="0" err="1"/>
            <a:t>kontratypy</a:t>
          </a:r>
          <a:endParaRPr lang="en-US" dirty="0"/>
        </a:p>
      </dgm:t>
    </dgm:pt>
    <dgm:pt modelId="{51406FE9-AF63-F941-95AC-A6ABC3DDD1AE}" type="parTrans" cxnId="{6C27D9B1-175A-624C-A991-F1D648B9404E}">
      <dgm:prSet/>
      <dgm:spPr/>
      <dgm:t>
        <a:bodyPr/>
        <a:lstStyle/>
        <a:p>
          <a:endParaRPr lang="en-US"/>
        </a:p>
      </dgm:t>
    </dgm:pt>
    <dgm:pt modelId="{BDF40CF3-D42F-0B47-91DB-409207185F4D}" type="sibTrans" cxnId="{6C27D9B1-175A-624C-A991-F1D648B9404E}">
      <dgm:prSet/>
      <dgm:spPr/>
      <dgm:t>
        <a:bodyPr/>
        <a:lstStyle/>
        <a:p>
          <a:endParaRPr lang="en-US"/>
        </a:p>
      </dgm:t>
    </dgm:pt>
    <dgm:pt modelId="{F29B45DE-1884-F840-8690-CF5F6B6E352F}">
      <dgm:prSet phldrT="[Text]"/>
      <dgm:spPr/>
      <dgm:t>
        <a:bodyPr/>
        <a:lstStyle/>
        <a:p>
          <a:r>
            <a:rPr lang="en-US" dirty="0" err="1"/>
            <a:t>ustawowe</a:t>
          </a:r>
          <a:endParaRPr lang="en-US" dirty="0"/>
        </a:p>
      </dgm:t>
    </dgm:pt>
    <dgm:pt modelId="{60A00B2C-DECD-2640-8E7B-67CCA61764F9}" type="parTrans" cxnId="{2C4A9D7C-61FF-E448-90E3-1C7C53929A22}">
      <dgm:prSet/>
      <dgm:spPr/>
      <dgm:t>
        <a:bodyPr/>
        <a:lstStyle/>
        <a:p>
          <a:endParaRPr lang="en-US"/>
        </a:p>
      </dgm:t>
    </dgm:pt>
    <dgm:pt modelId="{D1441814-F7D0-5F40-A474-E6681B481A6D}" type="sibTrans" cxnId="{2C4A9D7C-61FF-E448-90E3-1C7C53929A22}">
      <dgm:prSet/>
      <dgm:spPr/>
      <dgm:t>
        <a:bodyPr/>
        <a:lstStyle/>
        <a:p>
          <a:endParaRPr lang="en-US"/>
        </a:p>
      </dgm:t>
    </dgm:pt>
    <dgm:pt modelId="{3CDD7717-76E9-2E4F-858B-76772D3125C7}">
      <dgm:prSet phldrT="[Text]"/>
      <dgm:spPr/>
      <dgm:t>
        <a:bodyPr/>
        <a:lstStyle/>
        <a:p>
          <a:r>
            <a:rPr lang="en-US" dirty="0" err="1"/>
            <a:t>części</a:t>
          </a:r>
          <a:r>
            <a:rPr lang="en-US" dirty="0"/>
            <a:t> </a:t>
          </a:r>
          <a:r>
            <a:rPr lang="en-US" dirty="0" err="1"/>
            <a:t>ogólnej</a:t>
          </a:r>
          <a:endParaRPr lang="en-US" dirty="0"/>
        </a:p>
      </dgm:t>
    </dgm:pt>
    <dgm:pt modelId="{7719EE04-D720-AF4D-95E8-06B86446E729}" type="parTrans" cxnId="{ED0A0561-F027-974B-8230-D2C3D1082B46}">
      <dgm:prSet/>
      <dgm:spPr/>
      <dgm:t>
        <a:bodyPr/>
        <a:lstStyle/>
        <a:p>
          <a:endParaRPr lang="en-US"/>
        </a:p>
      </dgm:t>
    </dgm:pt>
    <dgm:pt modelId="{EEC55399-7A99-9247-A9AE-54137A877E90}" type="sibTrans" cxnId="{ED0A0561-F027-974B-8230-D2C3D1082B46}">
      <dgm:prSet/>
      <dgm:spPr/>
      <dgm:t>
        <a:bodyPr/>
        <a:lstStyle/>
        <a:p>
          <a:endParaRPr lang="en-US"/>
        </a:p>
      </dgm:t>
    </dgm:pt>
    <dgm:pt modelId="{14028A9A-E157-C345-B643-EBEBF9C0B4AA}">
      <dgm:prSet phldrT="[Text]"/>
      <dgm:spPr/>
      <dgm:t>
        <a:bodyPr/>
        <a:lstStyle/>
        <a:p>
          <a:r>
            <a:rPr lang="en-US" dirty="0" err="1"/>
            <a:t>części</a:t>
          </a:r>
          <a:r>
            <a:rPr lang="en-US" dirty="0"/>
            <a:t> </a:t>
          </a:r>
          <a:r>
            <a:rPr lang="en-US" dirty="0" err="1"/>
            <a:t>szczególnej</a:t>
          </a:r>
          <a:endParaRPr lang="en-US" dirty="0"/>
        </a:p>
      </dgm:t>
    </dgm:pt>
    <dgm:pt modelId="{7A497DCB-0AF3-F243-ADBE-61A0377F982C}" type="parTrans" cxnId="{A3B7D430-CB95-ED47-BE4B-512E16E83981}">
      <dgm:prSet/>
      <dgm:spPr/>
      <dgm:t>
        <a:bodyPr/>
        <a:lstStyle/>
        <a:p>
          <a:endParaRPr lang="en-US"/>
        </a:p>
      </dgm:t>
    </dgm:pt>
    <dgm:pt modelId="{45050E4C-A743-3A42-973D-CD3979F34A08}" type="sibTrans" cxnId="{A3B7D430-CB95-ED47-BE4B-512E16E83981}">
      <dgm:prSet/>
      <dgm:spPr/>
      <dgm:t>
        <a:bodyPr/>
        <a:lstStyle/>
        <a:p>
          <a:endParaRPr lang="en-US"/>
        </a:p>
      </dgm:t>
    </dgm:pt>
    <dgm:pt modelId="{B6E93EB2-5959-8C49-914B-DC5B196ED2E5}">
      <dgm:prSet phldrT="[Text]"/>
      <dgm:spPr/>
      <dgm:t>
        <a:bodyPr/>
        <a:lstStyle/>
        <a:p>
          <a:r>
            <a:rPr lang="en-US" dirty="0" err="1"/>
            <a:t>pozaustawowe</a:t>
          </a:r>
          <a:endParaRPr lang="en-US" dirty="0"/>
        </a:p>
      </dgm:t>
    </dgm:pt>
    <dgm:pt modelId="{B1388725-4C06-6345-8197-B8B3D171C05B}" type="parTrans" cxnId="{24203801-98AA-4944-9295-5F750B4CB705}">
      <dgm:prSet/>
      <dgm:spPr/>
      <dgm:t>
        <a:bodyPr/>
        <a:lstStyle/>
        <a:p>
          <a:endParaRPr lang="en-US"/>
        </a:p>
      </dgm:t>
    </dgm:pt>
    <dgm:pt modelId="{3EB86876-E8BC-FC49-874A-95DD8562DECC}" type="sibTrans" cxnId="{24203801-98AA-4944-9295-5F750B4CB705}">
      <dgm:prSet/>
      <dgm:spPr/>
      <dgm:t>
        <a:bodyPr/>
        <a:lstStyle/>
        <a:p>
          <a:endParaRPr lang="en-US"/>
        </a:p>
      </dgm:t>
    </dgm:pt>
    <dgm:pt modelId="{9C685F16-6943-BA42-9E86-1BD811C2F8D8}" type="pres">
      <dgm:prSet presAssocID="{61DA285F-3902-D44A-B91E-F0882411D8E7}" presName="hierChild1" presStyleCnt="0">
        <dgm:presLayoutVars>
          <dgm:chPref val="1"/>
          <dgm:dir/>
          <dgm:animOne val="branch"/>
          <dgm:animLvl val="lvl"/>
          <dgm:resizeHandles/>
        </dgm:presLayoutVars>
      </dgm:prSet>
      <dgm:spPr/>
    </dgm:pt>
    <dgm:pt modelId="{EE9ABDC5-AAE2-734A-B503-D25311B74DFD}" type="pres">
      <dgm:prSet presAssocID="{A0360E4E-420A-9644-B4F6-77D474460547}" presName="hierRoot1" presStyleCnt="0"/>
      <dgm:spPr/>
    </dgm:pt>
    <dgm:pt modelId="{5B501CE2-4DD6-5544-85E0-1BC109AAB75F}" type="pres">
      <dgm:prSet presAssocID="{A0360E4E-420A-9644-B4F6-77D474460547}" presName="composite" presStyleCnt="0"/>
      <dgm:spPr/>
    </dgm:pt>
    <dgm:pt modelId="{CDD6351D-D9B0-4647-B076-99F192866018}" type="pres">
      <dgm:prSet presAssocID="{A0360E4E-420A-9644-B4F6-77D474460547}" presName="background" presStyleLbl="node0" presStyleIdx="0" presStyleCnt="1"/>
      <dgm:spPr/>
    </dgm:pt>
    <dgm:pt modelId="{37E6A05E-FA58-FC47-89AD-0B623195B92F}" type="pres">
      <dgm:prSet presAssocID="{A0360E4E-420A-9644-B4F6-77D474460547}" presName="text" presStyleLbl="fgAcc0" presStyleIdx="0" presStyleCnt="1">
        <dgm:presLayoutVars>
          <dgm:chPref val="3"/>
        </dgm:presLayoutVars>
      </dgm:prSet>
      <dgm:spPr/>
    </dgm:pt>
    <dgm:pt modelId="{F4946F77-080D-CA41-8AF0-0C4FB304CFB4}" type="pres">
      <dgm:prSet presAssocID="{A0360E4E-420A-9644-B4F6-77D474460547}" presName="hierChild2" presStyleCnt="0"/>
      <dgm:spPr/>
    </dgm:pt>
    <dgm:pt modelId="{6FAEC984-692C-D14D-9945-9F28AACA3818}" type="pres">
      <dgm:prSet presAssocID="{60A00B2C-DECD-2640-8E7B-67CCA61764F9}" presName="Name10" presStyleLbl="parChTrans1D2" presStyleIdx="0" presStyleCnt="2"/>
      <dgm:spPr/>
    </dgm:pt>
    <dgm:pt modelId="{DA4F1C09-4056-3A40-8EBC-8914DEA0F74A}" type="pres">
      <dgm:prSet presAssocID="{F29B45DE-1884-F840-8690-CF5F6B6E352F}" presName="hierRoot2" presStyleCnt="0"/>
      <dgm:spPr/>
    </dgm:pt>
    <dgm:pt modelId="{0813DC58-C97E-1945-96CE-5A114AF02A81}" type="pres">
      <dgm:prSet presAssocID="{F29B45DE-1884-F840-8690-CF5F6B6E352F}" presName="composite2" presStyleCnt="0"/>
      <dgm:spPr/>
    </dgm:pt>
    <dgm:pt modelId="{32DF4E8A-71B6-2844-BC52-6770E9A21F78}" type="pres">
      <dgm:prSet presAssocID="{F29B45DE-1884-F840-8690-CF5F6B6E352F}" presName="background2" presStyleLbl="node2" presStyleIdx="0" presStyleCnt="2"/>
      <dgm:spPr/>
    </dgm:pt>
    <dgm:pt modelId="{F3774306-9E3D-ED46-AD07-3C355C3E29AE}" type="pres">
      <dgm:prSet presAssocID="{F29B45DE-1884-F840-8690-CF5F6B6E352F}" presName="text2" presStyleLbl="fgAcc2" presStyleIdx="0" presStyleCnt="2">
        <dgm:presLayoutVars>
          <dgm:chPref val="3"/>
        </dgm:presLayoutVars>
      </dgm:prSet>
      <dgm:spPr/>
    </dgm:pt>
    <dgm:pt modelId="{E99521E1-6047-6348-8164-5C3A572E322B}" type="pres">
      <dgm:prSet presAssocID="{F29B45DE-1884-F840-8690-CF5F6B6E352F}" presName="hierChild3" presStyleCnt="0"/>
      <dgm:spPr/>
    </dgm:pt>
    <dgm:pt modelId="{F5C41D47-6BDF-FE45-B243-4CD7485E8E58}" type="pres">
      <dgm:prSet presAssocID="{7719EE04-D720-AF4D-95E8-06B86446E729}" presName="Name17" presStyleLbl="parChTrans1D3" presStyleIdx="0" presStyleCnt="2"/>
      <dgm:spPr/>
    </dgm:pt>
    <dgm:pt modelId="{DCED0062-193C-8A4F-A5FE-83C7677CC2FB}" type="pres">
      <dgm:prSet presAssocID="{3CDD7717-76E9-2E4F-858B-76772D3125C7}" presName="hierRoot3" presStyleCnt="0"/>
      <dgm:spPr/>
    </dgm:pt>
    <dgm:pt modelId="{36A0086E-820F-A749-B4E5-9CCD832FD98F}" type="pres">
      <dgm:prSet presAssocID="{3CDD7717-76E9-2E4F-858B-76772D3125C7}" presName="composite3" presStyleCnt="0"/>
      <dgm:spPr/>
    </dgm:pt>
    <dgm:pt modelId="{05427BD3-FFFD-6C4B-A8D8-D4B1D06F5FEB}" type="pres">
      <dgm:prSet presAssocID="{3CDD7717-76E9-2E4F-858B-76772D3125C7}" presName="background3" presStyleLbl="node3" presStyleIdx="0" presStyleCnt="2"/>
      <dgm:spPr/>
    </dgm:pt>
    <dgm:pt modelId="{61A85108-CFCA-CE46-B54C-851855C2C4A2}" type="pres">
      <dgm:prSet presAssocID="{3CDD7717-76E9-2E4F-858B-76772D3125C7}" presName="text3" presStyleLbl="fgAcc3" presStyleIdx="0" presStyleCnt="2">
        <dgm:presLayoutVars>
          <dgm:chPref val="3"/>
        </dgm:presLayoutVars>
      </dgm:prSet>
      <dgm:spPr/>
    </dgm:pt>
    <dgm:pt modelId="{3C0E7BB0-A0F8-2A41-97B5-1A6ED8077627}" type="pres">
      <dgm:prSet presAssocID="{3CDD7717-76E9-2E4F-858B-76772D3125C7}" presName="hierChild4" presStyleCnt="0"/>
      <dgm:spPr/>
    </dgm:pt>
    <dgm:pt modelId="{518E217D-5D03-DE4A-858B-E9618FE7EE21}" type="pres">
      <dgm:prSet presAssocID="{7A497DCB-0AF3-F243-ADBE-61A0377F982C}" presName="Name17" presStyleLbl="parChTrans1D3" presStyleIdx="1" presStyleCnt="2"/>
      <dgm:spPr/>
    </dgm:pt>
    <dgm:pt modelId="{A0476BAB-7FDA-5A49-AF63-5B3C5FCBD7A5}" type="pres">
      <dgm:prSet presAssocID="{14028A9A-E157-C345-B643-EBEBF9C0B4AA}" presName="hierRoot3" presStyleCnt="0"/>
      <dgm:spPr/>
    </dgm:pt>
    <dgm:pt modelId="{FF2056A0-20C9-A449-BB22-B0191204F1C8}" type="pres">
      <dgm:prSet presAssocID="{14028A9A-E157-C345-B643-EBEBF9C0B4AA}" presName="composite3" presStyleCnt="0"/>
      <dgm:spPr/>
    </dgm:pt>
    <dgm:pt modelId="{C92B64F3-C7E7-544E-B48C-CAEE0E0A29FD}" type="pres">
      <dgm:prSet presAssocID="{14028A9A-E157-C345-B643-EBEBF9C0B4AA}" presName="background3" presStyleLbl="node3" presStyleIdx="1" presStyleCnt="2"/>
      <dgm:spPr/>
    </dgm:pt>
    <dgm:pt modelId="{8DC38973-E0DE-644E-BF2E-EACB34F15254}" type="pres">
      <dgm:prSet presAssocID="{14028A9A-E157-C345-B643-EBEBF9C0B4AA}" presName="text3" presStyleLbl="fgAcc3" presStyleIdx="1" presStyleCnt="2">
        <dgm:presLayoutVars>
          <dgm:chPref val="3"/>
        </dgm:presLayoutVars>
      </dgm:prSet>
      <dgm:spPr/>
    </dgm:pt>
    <dgm:pt modelId="{02FD94CA-38EF-0646-AF65-ACBA7C853DF8}" type="pres">
      <dgm:prSet presAssocID="{14028A9A-E157-C345-B643-EBEBF9C0B4AA}" presName="hierChild4" presStyleCnt="0"/>
      <dgm:spPr/>
    </dgm:pt>
    <dgm:pt modelId="{88C6FBB3-F3E0-E646-972D-4DF3290887F3}" type="pres">
      <dgm:prSet presAssocID="{B1388725-4C06-6345-8197-B8B3D171C05B}" presName="Name10" presStyleLbl="parChTrans1D2" presStyleIdx="1" presStyleCnt="2"/>
      <dgm:spPr/>
    </dgm:pt>
    <dgm:pt modelId="{CC819ADF-D10F-CE46-B362-A22A122F27DD}" type="pres">
      <dgm:prSet presAssocID="{B6E93EB2-5959-8C49-914B-DC5B196ED2E5}" presName="hierRoot2" presStyleCnt="0"/>
      <dgm:spPr/>
    </dgm:pt>
    <dgm:pt modelId="{5C3380B9-D25D-9C4F-872C-1BD8DD510707}" type="pres">
      <dgm:prSet presAssocID="{B6E93EB2-5959-8C49-914B-DC5B196ED2E5}" presName="composite2" presStyleCnt="0"/>
      <dgm:spPr/>
    </dgm:pt>
    <dgm:pt modelId="{3796B56F-54C6-5C4A-9A66-EA2EC3E817DC}" type="pres">
      <dgm:prSet presAssocID="{B6E93EB2-5959-8C49-914B-DC5B196ED2E5}" presName="background2" presStyleLbl="node2" presStyleIdx="1" presStyleCnt="2"/>
      <dgm:spPr/>
    </dgm:pt>
    <dgm:pt modelId="{668A2720-945F-CA4A-8528-6A36BF54A7A3}" type="pres">
      <dgm:prSet presAssocID="{B6E93EB2-5959-8C49-914B-DC5B196ED2E5}" presName="text2" presStyleLbl="fgAcc2" presStyleIdx="1" presStyleCnt="2">
        <dgm:presLayoutVars>
          <dgm:chPref val="3"/>
        </dgm:presLayoutVars>
      </dgm:prSet>
      <dgm:spPr/>
    </dgm:pt>
    <dgm:pt modelId="{5CB17F2A-533F-0946-952F-89064985B667}" type="pres">
      <dgm:prSet presAssocID="{B6E93EB2-5959-8C49-914B-DC5B196ED2E5}" presName="hierChild3" presStyleCnt="0"/>
      <dgm:spPr/>
    </dgm:pt>
  </dgm:ptLst>
  <dgm:cxnLst>
    <dgm:cxn modelId="{24203801-98AA-4944-9295-5F750B4CB705}" srcId="{A0360E4E-420A-9644-B4F6-77D474460547}" destId="{B6E93EB2-5959-8C49-914B-DC5B196ED2E5}" srcOrd="1" destOrd="0" parTransId="{B1388725-4C06-6345-8197-B8B3D171C05B}" sibTransId="{3EB86876-E8BC-FC49-874A-95DD8562DECC}"/>
    <dgm:cxn modelId="{18B6A111-AFC0-5146-8FE0-E9D81EDB07CA}" type="presOf" srcId="{61DA285F-3902-D44A-B91E-F0882411D8E7}" destId="{9C685F16-6943-BA42-9E86-1BD811C2F8D8}" srcOrd="0" destOrd="0" presId="urn:microsoft.com/office/officeart/2005/8/layout/hierarchy1"/>
    <dgm:cxn modelId="{ACBB782D-0EB6-9842-AC5E-15BB8E1974DE}" type="presOf" srcId="{F29B45DE-1884-F840-8690-CF5F6B6E352F}" destId="{F3774306-9E3D-ED46-AD07-3C355C3E29AE}" srcOrd="0" destOrd="0" presId="urn:microsoft.com/office/officeart/2005/8/layout/hierarchy1"/>
    <dgm:cxn modelId="{A3B7D430-CB95-ED47-BE4B-512E16E83981}" srcId="{F29B45DE-1884-F840-8690-CF5F6B6E352F}" destId="{14028A9A-E157-C345-B643-EBEBF9C0B4AA}" srcOrd="1" destOrd="0" parTransId="{7A497DCB-0AF3-F243-ADBE-61A0377F982C}" sibTransId="{45050E4C-A743-3A42-973D-CD3979F34A08}"/>
    <dgm:cxn modelId="{7465D159-3C19-1247-8B02-8859AC0385B8}" type="presOf" srcId="{3CDD7717-76E9-2E4F-858B-76772D3125C7}" destId="{61A85108-CFCA-CE46-B54C-851855C2C4A2}" srcOrd="0" destOrd="0" presId="urn:microsoft.com/office/officeart/2005/8/layout/hierarchy1"/>
    <dgm:cxn modelId="{ED0A0561-F027-974B-8230-D2C3D1082B46}" srcId="{F29B45DE-1884-F840-8690-CF5F6B6E352F}" destId="{3CDD7717-76E9-2E4F-858B-76772D3125C7}" srcOrd="0" destOrd="0" parTransId="{7719EE04-D720-AF4D-95E8-06B86446E729}" sibTransId="{EEC55399-7A99-9247-A9AE-54137A877E90}"/>
    <dgm:cxn modelId="{E29DC179-E1DA-234A-9F5C-9991A51F65E5}" type="presOf" srcId="{7719EE04-D720-AF4D-95E8-06B86446E729}" destId="{F5C41D47-6BDF-FE45-B243-4CD7485E8E58}" srcOrd="0" destOrd="0" presId="urn:microsoft.com/office/officeart/2005/8/layout/hierarchy1"/>
    <dgm:cxn modelId="{2C4A9D7C-61FF-E448-90E3-1C7C53929A22}" srcId="{A0360E4E-420A-9644-B4F6-77D474460547}" destId="{F29B45DE-1884-F840-8690-CF5F6B6E352F}" srcOrd="0" destOrd="0" parTransId="{60A00B2C-DECD-2640-8E7B-67CCA61764F9}" sibTransId="{D1441814-F7D0-5F40-A474-E6681B481A6D}"/>
    <dgm:cxn modelId="{F887C486-9F05-2443-959E-B9A6AD275BA3}" type="presOf" srcId="{60A00B2C-DECD-2640-8E7B-67CCA61764F9}" destId="{6FAEC984-692C-D14D-9945-9F28AACA3818}" srcOrd="0" destOrd="0" presId="urn:microsoft.com/office/officeart/2005/8/layout/hierarchy1"/>
    <dgm:cxn modelId="{5C61909D-8EB4-8C49-9E3F-E78D7174A879}" type="presOf" srcId="{14028A9A-E157-C345-B643-EBEBF9C0B4AA}" destId="{8DC38973-E0DE-644E-BF2E-EACB34F15254}" srcOrd="0" destOrd="0" presId="urn:microsoft.com/office/officeart/2005/8/layout/hierarchy1"/>
    <dgm:cxn modelId="{C875C7A5-8DF8-A64E-8388-4DBA35EB892C}" type="presOf" srcId="{7A497DCB-0AF3-F243-ADBE-61A0377F982C}" destId="{518E217D-5D03-DE4A-858B-E9618FE7EE21}" srcOrd="0" destOrd="0" presId="urn:microsoft.com/office/officeart/2005/8/layout/hierarchy1"/>
    <dgm:cxn modelId="{C1BFF2AF-5E00-9E42-B271-5DE6CA185982}" type="presOf" srcId="{A0360E4E-420A-9644-B4F6-77D474460547}" destId="{37E6A05E-FA58-FC47-89AD-0B623195B92F}" srcOrd="0" destOrd="0" presId="urn:microsoft.com/office/officeart/2005/8/layout/hierarchy1"/>
    <dgm:cxn modelId="{6C27D9B1-175A-624C-A991-F1D648B9404E}" srcId="{61DA285F-3902-D44A-B91E-F0882411D8E7}" destId="{A0360E4E-420A-9644-B4F6-77D474460547}" srcOrd="0" destOrd="0" parTransId="{51406FE9-AF63-F941-95AC-A6ABC3DDD1AE}" sibTransId="{BDF40CF3-D42F-0B47-91DB-409207185F4D}"/>
    <dgm:cxn modelId="{999642BA-7FDD-3043-AB85-F1793E44490B}" type="presOf" srcId="{B1388725-4C06-6345-8197-B8B3D171C05B}" destId="{88C6FBB3-F3E0-E646-972D-4DF3290887F3}" srcOrd="0" destOrd="0" presId="urn:microsoft.com/office/officeart/2005/8/layout/hierarchy1"/>
    <dgm:cxn modelId="{CD4BE3D6-DABF-4043-A030-5D185406CC4D}" type="presOf" srcId="{B6E93EB2-5959-8C49-914B-DC5B196ED2E5}" destId="{668A2720-945F-CA4A-8528-6A36BF54A7A3}" srcOrd="0" destOrd="0" presId="urn:microsoft.com/office/officeart/2005/8/layout/hierarchy1"/>
    <dgm:cxn modelId="{0CABF993-5D6E-974F-92A9-867FD810B7A7}" type="presParOf" srcId="{9C685F16-6943-BA42-9E86-1BD811C2F8D8}" destId="{EE9ABDC5-AAE2-734A-B503-D25311B74DFD}" srcOrd="0" destOrd="0" presId="urn:microsoft.com/office/officeart/2005/8/layout/hierarchy1"/>
    <dgm:cxn modelId="{0683CD84-F0AB-7041-A4C3-32E86F63EEAB}" type="presParOf" srcId="{EE9ABDC5-AAE2-734A-B503-D25311B74DFD}" destId="{5B501CE2-4DD6-5544-85E0-1BC109AAB75F}" srcOrd="0" destOrd="0" presId="urn:microsoft.com/office/officeart/2005/8/layout/hierarchy1"/>
    <dgm:cxn modelId="{55717BD0-9ACD-1947-A519-AA2E1739C9BE}" type="presParOf" srcId="{5B501CE2-4DD6-5544-85E0-1BC109AAB75F}" destId="{CDD6351D-D9B0-4647-B076-99F192866018}" srcOrd="0" destOrd="0" presId="urn:microsoft.com/office/officeart/2005/8/layout/hierarchy1"/>
    <dgm:cxn modelId="{825F2988-2EA7-5C45-90CD-1490B79AB16C}" type="presParOf" srcId="{5B501CE2-4DD6-5544-85E0-1BC109AAB75F}" destId="{37E6A05E-FA58-FC47-89AD-0B623195B92F}" srcOrd="1" destOrd="0" presId="urn:microsoft.com/office/officeart/2005/8/layout/hierarchy1"/>
    <dgm:cxn modelId="{EDD15CBE-1C4A-154C-8321-B1F480138B55}" type="presParOf" srcId="{EE9ABDC5-AAE2-734A-B503-D25311B74DFD}" destId="{F4946F77-080D-CA41-8AF0-0C4FB304CFB4}" srcOrd="1" destOrd="0" presId="urn:microsoft.com/office/officeart/2005/8/layout/hierarchy1"/>
    <dgm:cxn modelId="{7E5FF1AA-1951-1C4C-8670-8D065EEE6574}" type="presParOf" srcId="{F4946F77-080D-CA41-8AF0-0C4FB304CFB4}" destId="{6FAEC984-692C-D14D-9945-9F28AACA3818}" srcOrd="0" destOrd="0" presId="urn:microsoft.com/office/officeart/2005/8/layout/hierarchy1"/>
    <dgm:cxn modelId="{5B6ECD31-447F-9D49-90FB-784C283150C0}" type="presParOf" srcId="{F4946F77-080D-CA41-8AF0-0C4FB304CFB4}" destId="{DA4F1C09-4056-3A40-8EBC-8914DEA0F74A}" srcOrd="1" destOrd="0" presId="urn:microsoft.com/office/officeart/2005/8/layout/hierarchy1"/>
    <dgm:cxn modelId="{82295106-90B8-CD44-885E-F1EB35205402}" type="presParOf" srcId="{DA4F1C09-4056-3A40-8EBC-8914DEA0F74A}" destId="{0813DC58-C97E-1945-96CE-5A114AF02A81}" srcOrd="0" destOrd="0" presId="urn:microsoft.com/office/officeart/2005/8/layout/hierarchy1"/>
    <dgm:cxn modelId="{4E6FD871-88EF-A449-B3BF-94F6C46AFB10}" type="presParOf" srcId="{0813DC58-C97E-1945-96CE-5A114AF02A81}" destId="{32DF4E8A-71B6-2844-BC52-6770E9A21F78}" srcOrd="0" destOrd="0" presId="urn:microsoft.com/office/officeart/2005/8/layout/hierarchy1"/>
    <dgm:cxn modelId="{04CB717D-7BD3-7F45-9842-7CA30373D0D3}" type="presParOf" srcId="{0813DC58-C97E-1945-96CE-5A114AF02A81}" destId="{F3774306-9E3D-ED46-AD07-3C355C3E29AE}" srcOrd="1" destOrd="0" presId="urn:microsoft.com/office/officeart/2005/8/layout/hierarchy1"/>
    <dgm:cxn modelId="{14F1EC7E-0C0E-B741-AD87-1A8AEE5A8897}" type="presParOf" srcId="{DA4F1C09-4056-3A40-8EBC-8914DEA0F74A}" destId="{E99521E1-6047-6348-8164-5C3A572E322B}" srcOrd="1" destOrd="0" presId="urn:microsoft.com/office/officeart/2005/8/layout/hierarchy1"/>
    <dgm:cxn modelId="{8A1808D3-2EC8-5E4F-8D35-F14657ED044B}" type="presParOf" srcId="{E99521E1-6047-6348-8164-5C3A572E322B}" destId="{F5C41D47-6BDF-FE45-B243-4CD7485E8E58}" srcOrd="0" destOrd="0" presId="urn:microsoft.com/office/officeart/2005/8/layout/hierarchy1"/>
    <dgm:cxn modelId="{88C62465-FC1B-0940-9841-B9D9D5D80527}" type="presParOf" srcId="{E99521E1-6047-6348-8164-5C3A572E322B}" destId="{DCED0062-193C-8A4F-A5FE-83C7677CC2FB}" srcOrd="1" destOrd="0" presId="urn:microsoft.com/office/officeart/2005/8/layout/hierarchy1"/>
    <dgm:cxn modelId="{2D69A3EC-D67B-F74B-9976-857737554B14}" type="presParOf" srcId="{DCED0062-193C-8A4F-A5FE-83C7677CC2FB}" destId="{36A0086E-820F-A749-B4E5-9CCD832FD98F}" srcOrd="0" destOrd="0" presId="urn:microsoft.com/office/officeart/2005/8/layout/hierarchy1"/>
    <dgm:cxn modelId="{C18ADDC1-F79D-EF42-A3D5-E598CF8984B5}" type="presParOf" srcId="{36A0086E-820F-A749-B4E5-9CCD832FD98F}" destId="{05427BD3-FFFD-6C4B-A8D8-D4B1D06F5FEB}" srcOrd="0" destOrd="0" presId="urn:microsoft.com/office/officeart/2005/8/layout/hierarchy1"/>
    <dgm:cxn modelId="{6DB6F1D7-1ED4-AC40-8503-FE300406C26D}" type="presParOf" srcId="{36A0086E-820F-A749-B4E5-9CCD832FD98F}" destId="{61A85108-CFCA-CE46-B54C-851855C2C4A2}" srcOrd="1" destOrd="0" presId="urn:microsoft.com/office/officeart/2005/8/layout/hierarchy1"/>
    <dgm:cxn modelId="{FC74419E-6F5D-3149-90FA-F679E7844C7D}" type="presParOf" srcId="{DCED0062-193C-8A4F-A5FE-83C7677CC2FB}" destId="{3C0E7BB0-A0F8-2A41-97B5-1A6ED8077627}" srcOrd="1" destOrd="0" presId="urn:microsoft.com/office/officeart/2005/8/layout/hierarchy1"/>
    <dgm:cxn modelId="{30023F96-9C3B-A44B-90E8-23424CC84B72}" type="presParOf" srcId="{E99521E1-6047-6348-8164-5C3A572E322B}" destId="{518E217D-5D03-DE4A-858B-E9618FE7EE21}" srcOrd="2" destOrd="0" presId="urn:microsoft.com/office/officeart/2005/8/layout/hierarchy1"/>
    <dgm:cxn modelId="{6B805FA4-06FC-6342-B9B7-0AF42F444F5A}" type="presParOf" srcId="{E99521E1-6047-6348-8164-5C3A572E322B}" destId="{A0476BAB-7FDA-5A49-AF63-5B3C5FCBD7A5}" srcOrd="3" destOrd="0" presId="urn:microsoft.com/office/officeart/2005/8/layout/hierarchy1"/>
    <dgm:cxn modelId="{AEC8BE73-576D-F445-83FA-EEFA143C50DA}" type="presParOf" srcId="{A0476BAB-7FDA-5A49-AF63-5B3C5FCBD7A5}" destId="{FF2056A0-20C9-A449-BB22-B0191204F1C8}" srcOrd="0" destOrd="0" presId="urn:microsoft.com/office/officeart/2005/8/layout/hierarchy1"/>
    <dgm:cxn modelId="{61043AF5-A61A-6847-B892-67D7F95603EF}" type="presParOf" srcId="{FF2056A0-20C9-A449-BB22-B0191204F1C8}" destId="{C92B64F3-C7E7-544E-B48C-CAEE0E0A29FD}" srcOrd="0" destOrd="0" presId="urn:microsoft.com/office/officeart/2005/8/layout/hierarchy1"/>
    <dgm:cxn modelId="{69DBC18B-97C4-BD4E-9CE7-57B2F7041101}" type="presParOf" srcId="{FF2056A0-20C9-A449-BB22-B0191204F1C8}" destId="{8DC38973-E0DE-644E-BF2E-EACB34F15254}" srcOrd="1" destOrd="0" presId="urn:microsoft.com/office/officeart/2005/8/layout/hierarchy1"/>
    <dgm:cxn modelId="{56543CC0-4EC3-B44F-A205-FCFF570BE421}" type="presParOf" srcId="{A0476BAB-7FDA-5A49-AF63-5B3C5FCBD7A5}" destId="{02FD94CA-38EF-0646-AF65-ACBA7C853DF8}" srcOrd="1" destOrd="0" presId="urn:microsoft.com/office/officeart/2005/8/layout/hierarchy1"/>
    <dgm:cxn modelId="{3BF34314-52A5-5C4D-9345-71AA59FADF87}" type="presParOf" srcId="{F4946F77-080D-CA41-8AF0-0C4FB304CFB4}" destId="{88C6FBB3-F3E0-E646-972D-4DF3290887F3}" srcOrd="2" destOrd="0" presId="urn:microsoft.com/office/officeart/2005/8/layout/hierarchy1"/>
    <dgm:cxn modelId="{CB9E7FB3-32F4-374C-9414-62B261A1DAF4}" type="presParOf" srcId="{F4946F77-080D-CA41-8AF0-0C4FB304CFB4}" destId="{CC819ADF-D10F-CE46-B362-A22A122F27DD}" srcOrd="3" destOrd="0" presId="urn:microsoft.com/office/officeart/2005/8/layout/hierarchy1"/>
    <dgm:cxn modelId="{4CEC00A6-FC9A-8744-8534-EB869CE37CB8}" type="presParOf" srcId="{CC819ADF-D10F-CE46-B362-A22A122F27DD}" destId="{5C3380B9-D25D-9C4F-872C-1BD8DD510707}" srcOrd="0" destOrd="0" presId="urn:microsoft.com/office/officeart/2005/8/layout/hierarchy1"/>
    <dgm:cxn modelId="{624BCFDC-591A-7E4E-9F3F-E0AD6C4DECE5}" type="presParOf" srcId="{5C3380B9-D25D-9C4F-872C-1BD8DD510707}" destId="{3796B56F-54C6-5C4A-9A66-EA2EC3E817DC}" srcOrd="0" destOrd="0" presId="urn:microsoft.com/office/officeart/2005/8/layout/hierarchy1"/>
    <dgm:cxn modelId="{765DAEAC-40A4-5444-84AF-315117C1CAE4}" type="presParOf" srcId="{5C3380B9-D25D-9C4F-872C-1BD8DD510707}" destId="{668A2720-945F-CA4A-8528-6A36BF54A7A3}" srcOrd="1" destOrd="0" presId="urn:microsoft.com/office/officeart/2005/8/layout/hierarchy1"/>
    <dgm:cxn modelId="{284CA332-3B70-C34B-A26D-6DB885F695B2}" type="presParOf" srcId="{CC819ADF-D10F-CE46-B362-A22A122F27DD}" destId="{5CB17F2A-533F-0946-952F-89064985B66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2494A1-D8D8-A44E-967D-ABAF4730B603}">
      <dsp:nvSpPr>
        <dsp:cNvPr id="0" name=""/>
        <dsp:cNvSpPr/>
      </dsp:nvSpPr>
      <dsp:spPr>
        <a:xfrm>
          <a:off x="1830479" y="706"/>
          <a:ext cx="1130601" cy="113060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err="1"/>
            <a:t>realizacja</a:t>
          </a:r>
          <a:r>
            <a:rPr lang="en-US" sz="1100" kern="1200" dirty="0"/>
            <a:t> </a:t>
          </a:r>
          <a:r>
            <a:rPr lang="en-US" sz="1100" kern="1200" dirty="0" err="1"/>
            <a:t>znamion</a:t>
          </a:r>
          <a:r>
            <a:rPr lang="en-US" sz="1100" kern="1200" dirty="0"/>
            <a:t> </a:t>
          </a:r>
          <a:r>
            <a:rPr lang="en-US" sz="1100" kern="1200" dirty="0" err="1"/>
            <a:t>typu</a:t>
          </a:r>
          <a:r>
            <a:rPr lang="en-US" sz="1100" kern="1200" dirty="0"/>
            <a:t> </a:t>
          </a:r>
          <a:r>
            <a:rPr lang="en-US" sz="1100" kern="1200" dirty="0" err="1"/>
            <a:t>czynu</a:t>
          </a:r>
          <a:r>
            <a:rPr lang="en-US" sz="1100" kern="1200" dirty="0"/>
            <a:t> </a:t>
          </a:r>
          <a:r>
            <a:rPr lang="en-US" sz="1100" kern="1200" dirty="0" err="1"/>
            <a:t>zabronionego</a:t>
          </a:r>
          <a:endParaRPr lang="en-US" sz="1100" kern="1200" dirty="0"/>
        </a:p>
      </dsp:txBody>
      <dsp:txXfrm>
        <a:off x="1996052" y="166279"/>
        <a:ext cx="799455" cy="799455"/>
      </dsp:txXfrm>
    </dsp:sp>
    <dsp:sp modelId="{6C869FB7-0F34-1C45-82B8-680146B044B7}">
      <dsp:nvSpPr>
        <dsp:cNvPr id="0" name=""/>
        <dsp:cNvSpPr/>
      </dsp:nvSpPr>
      <dsp:spPr>
        <a:xfrm>
          <a:off x="2067906" y="1223113"/>
          <a:ext cx="655748" cy="655748"/>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2154825" y="1473871"/>
        <a:ext cx="481910" cy="154232"/>
      </dsp:txXfrm>
    </dsp:sp>
    <dsp:sp modelId="{55D3A516-C950-804C-9116-B504762E9824}">
      <dsp:nvSpPr>
        <dsp:cNvPr id="0" name=""/>
        <dsp:cNvSpPr/>
      </dsp:nvSpPr>
      <dsp:spPr>
        <a:xfrm>
          <a:off x="1830479" y="1970666"/>
          <a:ext cx="1130601" cy="113060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err="1"/>
            <a:t>brak</a:t>
          </a:r>
          <a:r>
            <a:rPr lang="en-US" sz="1100" kern="1200" dirty="0"/>
            <a:t> </a:t>
          </a:r>
          <a:r>
            <a:rPr lang="en-US" sz="1100" kern="1200" dirty="0" err="1"/>
            <a:t>realizacji</a:t>
          </a:r>
          <a:r>
            <a:rPr lang="en-US" sz="1100" kern="1200" dirty="0"/>
            <a:t> </a:t>
          </a:r>
          <a:r>
            <a:rPr lang="en-US" sz="1100" kern="1200" dirty="0" err="1"/>
            <a:t>znamion</a:t>
          </a:r>
          <a:r>
            <a:rPr lang="en-US" sz="1100" kern="1200" dirty="0"/>
            <a:t> </a:t>
          </a:r>
          <a:r>
            <a:rPr lang="en-US" sz="1100" kern="1200" dirty="0" err="1"/>
            <a:t>kontratypu</a:t>
          </a:r>
          <a:endParaRPr lang="en-US" sz="1100" kern="1200" dirty="0"/>
        </a:p>
      </dsp:txBody>
      <dsp:txXfrm>
        <a:off x="1996052" y="2136239"/>
        <a:ext cx="799455" cy="799455"/>
      </dsp:txXfrm>
    </dsp:sp>
    <dsp:sp modelId="{60886BD9-8562-BE45-8C8D-D26553D0E13F}">
      <dsp:nvSpPr>
        <dsp:cNvPr id="0" name=""/>
        <dsp:cNvSpPr/>
      </dsp:nvSpPr>
      <dsp:spPr>
        <a:xfrm>
          <a:off x="3130671" y="1340695"/>
          <a:ext cx="359531" cy="4205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3130671" y="1424812"/>
        <a:ext cx="251672" cy="252349"/>
      </dsp:txXfrm>
    </dsp:sp>
    <dsp:sp modelId="{1ACBE0D1-F642-F249-9341-37BAD2D6B5DA}">
      <dsp:nvSpPr>
        <dsp:cNvPr id="0" name=""/>
        <dsp:cNvSpPr/>
      </dsp:nvSpPr>
      <dsp:spPr>
        <a:xfrm>
          <a:off x="3639442" y="420385"/>
          <a:ext cx="2261203" cy="226120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err="1"/>
            <a:t>bezprawność</a:t>
          </a:r>
          <a:endParaRPr lang="en-US" sz="2200" kern="1200" dirty="0"/>
        </a:p>
      </dsp:txBody>
      <dsp:txXfrm>
        <a:off x="3970588" y="751531"/>
        <a:ext cx="1598911" cy="15989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C6FBB3-F3E0-E646-972D-4DF3290887F3}">
      <dsp:nvSpPr>
        <dsp:cNvPr id="0" name=""/>
        <dsp:cNvSpPr/>
      </dsp:nvSpPr>
      <dsp:spPr>
        <a:xfrm>
          <a:off x="4164539" y="760359"/>
          <a:ext cx="730832" cy="347810"/>
        </a:xfrm>
        <a:custGeom>
          <a:avLst/>
          <a:gdLst/>
          <a:ahLst/>
          <a:cxnLst/>
          <a:rect l="0" t="0" r="0" b="0"/>
          <a:pathLst>
            <a:path>
              <a:moveTo>
                <a:pt x="0" y="0"/>
              </a:moveTo>
              <a:lnTo>
                <a:pt x="0" y="237022"/>
              </a:lnTo>
              <a:lnTo>
                <a:pt x="730832" y="237022"/>
              </a:lnTo>
              <a:lnTo>
                <a:pt x="730832" y="34781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8E217D-5D03-DE4A-858B-E9618FE7EE21}">
      <dsp:nvSpPr>
        <dsp:cNvPr id="0" name=""/>
        <dsp:cNvSpPr/>
      </dsp:nvSpPr>
      <dsp:spPr>
        <a:xfrm>
          <a:off x="3433706" y="1867571"/>
          <a:ext cx="730832" cy="347810"/>
        </a:xfrm>
        <a:custGeom>
          <a:avLst/>
          <a:gdLst/>
          <a:ahLst/>
          <a:cxnLst/>
          <a:rect l="0" t="0" r="0" b="0"/>
          <a:pathLst>
            <a:path>
              <a:moveTo>
                <a:pt x="0" y="0"/>
              </a:moveTo>
              <a:lnTo>
                <a:pt x="0" y="237022"/>
              </a:lnTo>
              <a:lnTo>
                <a:pt x="730832" y="237022"/>
              </a:lnTo>
              <a:lnTo>
                <a:pt x="730832" y="34781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C41D47-6BDF-FE45-B243-4CD7485E8E58}">
      <dsp:nvSpPr>
        <dsp:cNvPr id="0" name=""/>
        <dsp:cNvSpPr/>
      </dsp:nvSpPr>
      <dsp:spPr>
        <a:xfrm>
          <a:off x="2702873" y="1867571"/>
          <a:ext cx="730832" cy="347810"/>
        </a:xfrm>
        <a:custGeom>
          <a:avLst/>
          <a:gdLst/>
          <a:ahLst/>
          <a:cxnLst/>
          <a:rect l="0" t="0" r="0" b="0"/>
          <a:pathLst>
            <a:path>
              <a:moveTo>
                <a:pt x="730832" y="0"/>
              </a:moveTo>
              <a:lnTo>
                <a:pt x="730832" y="237022"/>
              </a:lnTo>
              <a:lnTo>
                <a:pt x="0" y="237022"/>
              </a:lnTo>
              <a:lnTo>
                <a:pt x="0" y="34781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AEC984-692C-D14D-9945-9F28AACA3818}">
      <dsp:nvSpPr>
        <dsp:cNvPr id="0" name=""/>
        <dsp:cNvSpPr/>
      </dsp:nvSpPr>
      <dsp:spPr>
        <a:xfrm>
          <a:off x="3433706" y="760359"/>
          <a:ext cx="730832" cy="347810"/>
        </a:xfrm>
        <a:custGeom>
          <a:avLst/>
          <a:gdLst/>
          <a:ahLst/>
          <a:cxnLst/>
          <a:rect l="0" t="0" r="0" b="0"/>
          <a:pathLst>
            <a:path>
              <a:moveTo>
                <a:pt x="730832" y="0"/>
              </a:moveTo>
              <a:lnTo>
                <a:pt x="730832" y="237022"/>
              </a:lnTo>
              <a:lnTo>
                <a:pt x="0" y="237022"/>
              </a:lnTo>
              <a:lnTo>
                <a:pt x="0" y="34781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D6351D-D9B0-4647-B076-99F192866018}">
      <dsp:nvSpPr>
        <dsp:cNvPr id="0" name=""/>
        <dsp:cNvSpPr/>
      </dsp:nvSpPr>
      <dsp:spPr>
        <a:xfrm>
          <a:off x="3566585" y="957"/>
          <a:ext cx="1195908" cy="7594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E6A05E-FA58-FC47-89AD-0B623195B92F}">
      <dsp:nvSpPr>
        <dsp:cNvPr id="0" name=""/>
        <dsp:cNvSpPr/>
      </dsp:nvSpPr>
      <dsp:spPr>
        <a:xfrm>
          <a:off x="3699464" y="127192"/>
          <a:ext cx="1195908" cy="75940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err="1"/>
            <a:t>kontratypy</a:t>
          </a:r>
          <a:endParaRPr lang="en-US" sz="1300" kern="1200" dirty="0"/>
        </a:p>
      </dsp:txBody>
      <dsp:txXfrm>
        <a:off x="3721706" y="149434"/>
        <a:ext cx="1151424" cy="714917"/>
      </dsp:txXfrm>
    </dsp:sp>
    <dsp:sp modelId="{32DF4E8A-71B6-2844-BC52-6770E9A21F78}">
      <dsp:nvSpPr>
        <dsp:cNvPr id="0" name=""/>
        <dsp:cNvSpPr/>
      </dsp:nvSpPr>
      <dsp:spPr>
        <a:xfrm>
          <a:off x="2835752" y="1108169"/>
          <a:ext cx="1195908" cy="7594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774306-9E3D-ED46-AD07-3C355C3E29AE}">
      <dsp:nvSpPr>
        <dsp:cNvPr id="0" name=""/>
        <dsp:cNvSpPr/>
      </dsp:nvSpPr>
      <dsp:spPr>
        <a:xfrm>
          <a:off x="2968631" y="1234403"/>
          <a:ext cx="1195908" cy="75940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err="1"/>
            <a:t>ustawowe</a:t>
          </a:r>
          <a:endParaRPr lang="en-US" sz="1300" kern="1200" dirty="0"/>
        </a:p>
      </dsp:txBody>
      <dsp:txXfrm>
        <a:off x="2990873" y="1256645"/>
        <a:ext cx="1151424" cy="714917"/>
      </dsp:txXfrm>
    </dsp:sp>
    <dsp:sp modelId="{05427BD3-FFFD-6C4B-A8D8-D4B1D06F5FEB}">
      <dsp:nvSpPr>
        <dsp:cNvPr id="0" name=""/>
        <dsp:cNvSpPr/>
      </dsp:nvSpPr>
      <dsp:spPr>
        <a:xfrm>
          <a:off x="2104919" y="2215381"/>
          <a:ext cx="1195908" cy="7594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A85108-CFCA-CE46-B54C-851855C2C4A2}">
      <dsp:nvSpPr>
        <dsp:cNvPr id="0" name=""/>
        <dsp:cNvSpPr/>
      </dsp:nvSpPr>
      <dsp:spPr>
        <a:xfrm>
          <a:off x="2237798" y="2341615"/>
          <a:ext cx="1195908" cy="75940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err="1"/>
            <a:t>części</a:t>
          </a:r>
          <a:r>
            <a:rPr lang="en-US" sz="1300" kern="1200" dirty="0"/>
            <a:t> </a:t>
          </a:r>
          <a:r>
            <a:rPr lang="en-US" sz="1300" kern="1200" dirty="0" err="1"/>
            <a:t>ogólnej</a:t>
          </a:r>
          <a:endParaRPr lang="en-US" sz="1300" kern="1200" dirty="0"/>
        </a:p>
      </dsp:txBody>
      <dsp:txXfrm>
        <a:off x="2260040" y="2363857"/>
        <a:ext cx="1151424" cy="714917"/>
      </dsp:txXfrm>
    </dsp:sp>
    <dsp:sp modelId="{C92B64F3-C7E7-544E-B48C-CAEE0E0A29FD}">
      <dsp:nvSpPr>
        <dsp:cNvPr id="0" name=""/>
        <dsp:cNvSpPr/>
      </dsp:nvSpPr>
      <dsp:spPr>
        <a:xfrm>
          <a:off x="3566585" y="2215381"/>
          <a:ext cx="1195908" cy="7594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C38973-E0DE-644E-BF2E-EACB34F15254}">
      <dsp:nvSpPr>
        <dsp:cNvPr id="0" name=""/>
        <dsp:cNvSpPr/>
      </dsp:nvSpPr>
      <dsp:spPr>
        <a:xfrm>
          <a:off x="3699464" y="2341615"/>
          <a:ext cx="1195908" cy="75940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err="1"/>
            <a:t>części</a:t>
          </a:r>
          <a:r>
            <a:rPr lang="en-US" sz="1300" kern="1200" dirty="0"/>
            <a:t> </a:t>
          </a:r>
          <a:r>
            <a:rPr lang="en-US" sz="1300" kern="1200" dirty="0" err="1"/>
            <a:t>szczególnej</a:t>
          </a:r>
          <a:endParaRPr lang="en-US" sz="1300" kern="1200" dirty="0"/>
        </a:p>
      </dsp:txBody>
      <dsp:txXfrm>
        <a:off x="3721706" y="2363857"/>
        <a:ext cx="1151424" cy="714917"/>
      </dsp:txXfrm>
    </dsp:sp>
    <dsp:sp modelId="{3796B56F-54C6-5C4A-9A66-EA2EC3E817DC}">
      <dsp:nvSpPr>
        <dsp:cNvPr id="0" name=""/>
        <dsp:cNvSpPr/>
      </dsp:nvSpPr>
      <dsp:spPr>
        <a:xfrm>
          <a:off x="4297418" y="1108169"/>
          <a:ext cx="1195908" cy="7594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8A2720-945F-CA4A-8528-6A36BF54A7A3}">
      <dsp:nvSpPr>
        <dsp:cNvPr id="0" name=""/>
        <dsp:cNvSpPr/>
      </dsp:nvSpPr>
      <dsp:spPr>
        <a:xfrm>
          <a:off x="4430297" y="1234403"/>
          <a:ext cx="1195908" cy="75940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err="1"/>
            <a:t>pozaustawowe</a:t>
          </a:r>
          <a:endParaRPr lang="en-US" sz="1300" kern="1200" dirty="0"/>
        </a:p>
      </dsp:txBody>
      <dsp:txXfrm>
        <a:off x="4452539" y="1256645"/>
        <a:ext cx="1151424" cy="714917"/>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1/18/21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1/18/21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1/18/21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1/18/21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1/18/21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1/18/21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1B0F0-995F-C54B-BC01-FF69D3389349}"/>
              </a:ext>
            </a:extLst>
          </p:cNvPr>
          <p:cNvSpPr>
            <a:spLocks noGrp="1"/>
          </p:cNvSpPr>
          <p:nvPr>
            <p:ph type="ctrTitle"/>
          </p:nvPr>
        </p:nvSpPr>
        <p:spPr/>
        <p:txBody>
          <a:bodyPr/>
          <a:lstStyle/>
          <a:p>
            <a:r>
              <a:rPr lang="pl-PL" dirty="0"/>
              <a:t>Bezprawność i okoliczności ją wyłączające</a:t>
            </a:r>
          </a:p>
        </p:txBody>
      </p:sp>
      <p:sp>
        <p:nvSpPr>
          <p:cNvPr id="3" name="Subtitle 2">
            <a:extLst>
              <a:ext uri="{FF2B5EF4-FFF2-40B4-BE49-F238E27FC236}">
                <a16:creationId xmlns:a16="http://schemas.microsoft.com/office/drawing/2014/main" id="{B8FA0BA0-A8DC-644F-B51A-226E83997708}"/>
              </a:ext>
            </a:extLst>
          </p:cNvPr>
          <p:cNvSpPr>
            <a:spLocks noGrp="1"/>
          </p:cNvSpPr>
          <p:nvPr>
            <p:ph type="subTitle" idx="1"/>
          </p:nvPr>
        </p:nvSpPr>
        <p:spPr/>
        <p:txBody>
          <a:bodyPr/>
          <a:lstStyle/>
          <a:p>
            <a:r>
              <a:rPr lang="pl-PL" dirty="0"/>
              <a:t>mgr Aleksandra Skotnicka</a:t>
            </a:r>
          </a:p>
        </p:txBody>
      </p:sp>
    </p:spTree>
    <p:extLst>
      <p:ext uri="{BB962C8B-B14F-4D97-AF65-F5344CB8AC3E}">
        <p14:creationId xmlns:p14="http://schemas.microsoft.com/office/powerpoint/2010/main" val="3709087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7F995-1490-DF48-8E53-0A72979EAE10}"/>
              </a:ext>
            </a:extLst>
          </p:cNvPr>
          <p:cNvSpPr>
            <a:spLocks noGrp="1"/>
          </p:cNvSpPr>
          <p:nvPr>
            <p:ph type="title"/>
          </p:nvPr>
        </p:nvSpPr>
        <p:spPr/>
        <p:txBody>
          <a:bodyPr/>
          <a:lstStyle/>
          <a:p>
            <a:r>
              <a:rPr lang="pl-PL" dirty="0"/>
              <a:t>przekroczenie granic obrony</a:t>
            </a:r>
          </a:p>
        </p:txBody>
      </p:sp>
      <p:sp>
        <p:nvSpPr>
          <p:cNvPr id="3" name="Content Placeholder 2">
            <a:extLst>
              <a:ext uri="{FF2B5EF4-FFF2-40B4-BE49-F238E27FC236}">
                <a16:creationId xmlns:a16="http://schemas.microsoft.com/office/drawing/2014/main" id="{B22DD92C-7C21-F549-8F37-360A0BD3BDED}"/>
              </a:ext>
            </a:extLst>
          </p:cNvPr>
          <p:cNvSpPr>
            <a:spLocks noGrp="1"/>
          </p:cNvSpPr>
          <p:nvPr>
            <p:ph idx="1"/>
          </p:nvPr>
        </p:nvSpPr>
        <p:spPr/>
        <p:txBody>
          <a:bodyPr/>
          <a:lstStyle/>
          <a:p>
            <a:r>
              <a:rPr lang="pl-PL" dirty="0"/>
              <a:t>eksces intensywny – zastosowanie sposobu obrony niewspółmiernego do niebezpieczeństwa zamachu </a:t>
            </a:r>
          </a:p>
          <a:p>
            <a:r>
              <a:rPr lang="pl-PL" dirty="0"/>
              <a:t>eksces ekstensywny – obrona przedwczesna lub spóźniona</a:t>
            </a:r>
          </a:p>
          <a:p>
            <a:r>
              <a:rPr lang="pl-PL" dirty="0"/>
              <a:t>konsekwencją przekroczenia granic obrony koniecznej bezprawność zachowania podjętego przez broniącego się. </a:t>
            </a:r>
          </a:p>
        </p:txBody>
      </p:sp>
    </p:spTree>
    <p:extLst>
      <p:ext uri="{BB962C8B-B14F-4D97-AF65-F5344CB8AC3E}">
        <p14:creationId xmlns:p14="http://schemas.microsoft.com/office/powerpoint/2010/main" val="1513631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6F94E-7526-C349-ABF6-A381F2D54079}"/>
              </a:ext>
            </a:extLst>
          </p:cNvPr>
          <p:cNvSpPr>
            <a:spLocks noGrp="1"/>
          </p:cNvSpPr>
          <p:nvPr>
            <p:ph type="title"/>
          </p:nvPr>
        </p:nvSpPr>
        <p:spPr/>
        <p:txBody>
          <a:bodyPr/>
          <a:lstStyle/>
          <a:p>
            <a:r>
              <a:rPr lang="pl-PL" dirty="0"/>
              <a:t>stan wyższej konieczności</a:t>
            </a:r>
          </a:p>
        </p:txBody>
      </p:sp>
      <p:sp>
        <p:nvSpPr>
          <p:cNvPr id="3" name="Content Placeholder 2">
            <a:extLst>
              <a:ext uri="{FF2B5EF4-FFF2-40B4-BE49-F238E27FC236}">
                <a16:creationId xmlns:a16="http://schemas.microsoft.com/office/drawing/2014/main" id="{41C61454-23E0-B64A-8515-F22F23F67EBB}"/>
              </a:ext>
            </a:extLst>
          </p:cNvPr>
          <p:cNvSpPr>
            <a:spLocks noGrp="1"/>
          </p:cNvSpPr>
          <p:nvPr>
            <p:ph idx="1"/>
          </p:nvPr>
        </p:nvSpPr>
        <p:spPr/>
        <p:txBody>
          <a:bodyPr/>
          <a:lstStyle/>
          <a:p>
            <a:pPr algn="just"/>
            <a:r>
              <a:rPr lang="pl-PL" dirty="0"/>
              <a:t>dwie funkcje: </a:t>
            </a:r>
          </a:p>
          <a:p>
            <a:pPr lvl="1" algn="just"/>
            <a:r>
              <a:rPr lang="pl-PL" dirty="0"/>
              <a:t>art. 26 § 1 k.k. – okoliczność wyłączająca bezprawność</a:t>
            </a:r>
          </a:p>
          <a:p>
            <a:pPr lvl="1" algn="just"/>
            <a:r>
              <a:rPr lang="pl-PL" dirty="0"/>
              <a:t>art. 26 § 2 k.k. - okoliczność wyłączająca winę </a:t>
            </a:r>
          </a:p>
          <a:p>
            <a:pPr lvl="1" algn="just"/>
            <a:endParaRPr lang="pl-PL" dirty="0"/>
          </a:p>
        </p:txBody>
      </p:sp>
    </p:spTree>
    <p:extLst>
      <p:ext uri="{BB962C8B-B14F-4D97-AF65-F5344CB8AC3E}">
        <p14:creationId xmlns:p14="http://schemas.microsoft.com/office/powerpoint/2010/main" val="2056392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6B107-A13A-C941-9780-1241D30BE586}"/>
              </a:ext>
            </a:extLst>
          </p:cNvPr>
          <p:cNvSpPr>
            <a:spLocks noGrp="1"/>
          </p:cNvSpPr>
          <p:nvPr>
            <p:ph type="title"/>
          </p:nvPr>
        </p:nvSpPr>
        <p:spPr/>
        <p:txBody>
          <a:bodyPr/>
          <a:lstStyle/>
          <a:p>
            <a:r>
              <a:rPr lang="pl-PL" dirty="0"/>
              <a:t>kolizja dóbr </a:t>
            </a:r>
          </a:p>
        </p:txBody>
      </p:sp>
      <p:sp>
        <p:nvSpPr>
          <p:cNvPr id="3" name="Content Placeholder 2">
            <a:extLst>
              <a:ext uri="{FF2B5EF4-FFF2-40B4-BE49-F238E27FC236}">
                <a16:creationId xmlns:a16="http://schemas.microsoft.com/office/drawing/2014/main" id="{AFBED03A-7C57-744C-A669-94A47AD0B33F}"/>
              </a:ext>
            </a:extLst>
          </p:cNvPr>
          <p:cNvSpPr>
            <a:spLocks noGrp="1"/>
          </p:cNvSpPr>
          <p:nvPr>
            <p:ph idx="1"/>
          </p:nvPr>
        </p:nvSpPr>
        <p:spPr/>
        <p:txBody>
          <a:bodyPr/>
          <a:lstStyle/>
          <a:p>
            <a:pPr algn="just"/>
            <a:r>
              <a:rPr lang="pl-PL" dirty="0"/>
              <a:t>W sytuacji kolizji dwóch dóbr, warunkiem legalności zachowania sprawcy będzie poświęcenie dobra mniej wartościowego dla ratowania dobra cenniejszego. Ze społecznego punktu widzenia takie zachowanie jest opłacalne, gdyż więcej ratujemy, niż poświęcamy. </a:t>
            </a:r>
          </a:p>
          <a:p>
            <a:pPr marL="0" indent="0" algn="just">
              <a:buNone/>
            </a:pPr>
            <a:r>
              <a:rPr lang="pl-PL" i="1" dirty="0"/>
              <a:t>W jaki sposób i przy zastosowaniu jakich kryteriów porównywać kolidujące w konkretnym przypadku dobra? </a:t>
            </a:r>
            <a:endParaRPr lang="pl-PL" dirty="0"/>
          </a:p>
          <a:p>
            <a:pPr marL="0" indent="0" algn="just">
              <a:buNone/>
            </a:pPr>
            <a:r>
              <a:rPr lang="pl-PL" dirty="0"/>
              <a:t>poglądy: </a:t>
            </a:r>
          </a:p>
          <a:p>
            <a:pPr algn="just">
              <a:buFontTx/>
              <a:buChar char="-"/>
            </a:pPr>
            <a:r>
              <a:rPr lang="pl-PL" dirty="0"/>
              <a:t>hierarchia wartości samego ustawodawcy </a:t>
            </a:r>
          </a:p>
          <a:p>
            <a:pPr algn="just">
              <a:buFontTx/>
              <a:buChar char="-"/>
            </a:pPr>
            <a:r>
              <a:rPr lang="pl-PL" dirty="0"/>
              <a:t>wartość majątkowa kolidujących dóbr prawnych</a:t>
            </a:r>
          </a:p>
        </p:txBody>
      </p:sp>
    </p:spTree>
    <p:extLst>
      <p:ext uri="{BB962C8B-B14F-4D97-AF65-F5344CB8AC3E}">
        <p14:creationId xmlns:p14="http://schemas.microsoft.com/office/powerpoint/2010/main" val="2220352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7D87A-8969-C74E-9EDC-0888F399DA95}"/>
              </a:ext>
            </a:extLst>
          </p:cNvPr>
          <p:cNvSpPr>
            <a:spLocks noGrp="1"/>
          </p:cNvSpPr>
          <p:nvPr>
            <p:ph type="title"/>
          </p:nvPr>
        </p:nvSpPr>
        <p:spPr/>
        <p:txBody>
          <a:bodyPr/>
          <a:lstStyle/>
          <a:p>
            <a:r>
              <a:rPr lang="pl-PL" dirty="0"/>
              <a:t>kolizja dóbr</a:t>
            </a:r>
          </a:p>
        </p:txBody>
      </p:sp>
      <p:sp>
        <p:nvSpPr>
          <p:cNvPr id="3" name="Content Placeholder 2">
            <a:extLst>
              <a:ext uri="{FF2B5EF4-FFF2-40B4-BE49-F238E27FC236}">
                <a16:creationId xmlns:a16="http://schemas.microsoft.com/office/drawing/2014/main" id="{6E369B45-7CF5-A849-89F2-D9E6442CF783}"/>
              </a:ext>
            </a:extLst>
          </p:cNvPr>
          <p:cNvSpPr>
            <a:spLocks noGrp="1"/>
          </p:cNvSpPr>
          <p:nvPr>
            <p:ph idx="1"/>
          </p:nvPr>
        </p:nvSpPr>
        <p:spPr/>
        <p:txBody>
          <a:bodyPr/>
          <a:lstStyle/>
          <a:p>
            <a:pPr marL="0" indent="0" algn="just">
              <a:buNone/>
            </a:pPr>
            <a:r>
              <a:rPr lang="pl-PL" dirty="0"/>
              <a:t>poglądy cd.: </a:t>
            </a:r>
          </a:p>
          <a:p>
            <a:pPr algn="just">
              <a:buFontTx/>
              <a:buChar char="-"/>
            </a:pPr>
            <a:r>
              <a:rPr lang="pl-PL" dirty="0"/>
              <a:t>zastępowalność (możliwość powetowania zagrożonego dobra w przypadku, gdy zostało ono naruszone)</a:t>
            </a:r>
          </a:p>
          <a:p>
            <a:pPr algn="just">
              <a:buFontTx/>
              <a:buChar char="-"/>
            </a:pPr>
            <a:r>
              <a:rPr lang="pl-PL" b="1" dirty="0"/>
              <a:t>przewidywany stopień naruszenia zagrożonego dobra prawnego</a:t>
            </a:r>
            <a:r>
              <a:rPr lang="pl-PL" dirty="0"/>
              <a:t> - weźmy pod uwagę spór o to, czy dobrem wyżej cenionym jest wolność czy zdrowie człowieka. Łatwiej jest to rozstrzygnąć, jeśli w konkretnej sytuacji stwierdzimy, że - mając do wyboru dwa sposoby zachowania - pierwszym z nich sprawca spowodowałby znikome ograniczenie wolności, drugim zaś - poważny uszczerbek na zdrowiu, </a:t>
            </a:r>
          </a:p>
        </p:txBody>
      </p:sp>
    </p:spTree>
    <p:extLst>
      <p:ext uri="{BB962C8B-B14F-4D97-AF65-F5344CB8AC3E}">
        <p14:creationId xmlns:p14="http://schemas.microsoft.com/office/powerpoint/2010/main" val="1228066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063B0-9A90-C546-82C5-820DEF9FBF44}"/>
              </a:ext>
            </a:extLst>
          </p:cNvPr>
          <p:cNvSpPr>
            <a:spLocks noGrp="1"/>
          </p:cNvSpPr>
          <p:nvPr>
            <p:ph type="title"/>
          </p:nvPr>
        </p:nvSpPr>
        <p:spPr/>
        <p:txBody>
          <a:bodyPr/>
          <a:lstStyle/>
          <a:p>
            <a:r>
              <a:rPr lang="pl-PL" dirty="0"/>
              <a:t>niebezpieczeństwo grożące dobru prawnemu </a:t>
            </a:r>
          </a:p>
        </p:txBody>
      </p:sp>
      <p:sp>
        <p:nvSpPr>
          <p:cNvPr id="3" name="Content Placeholder 2">
            <a:extLst>
              <a:ext uri="{FF2B5EF4-FFF2-40B4-BE49-F238E27FC236}">
                <a16:creationId xmlns:a16="http://schemas.microsoft.com/office/drawing/2014/main" id="{22273BEE-E611-7F41-B94B-5BE549244216}"/>
              </a:ext>
            </a:extLst>
          </p:cNvPr>
          <p:cNvSpPr>
            <a:spLocks noGrp="1"/>
          </p:cNvSpPr>
          <p:nvPr>
            <p:ph idx="1"/>
          </p:nvPr>
        </p:nvSpPr>
        <p:spPr/>
        <p:txBody>
          <a:bodyPr>
            <a:normAutofit fontScale="85000" lnSpcReduction="20000"/>
          </a:bodyPr>
          <a:lstStyle/>
          <a:p>
            <a:pPr lvl="0" algn="just" fontAlgn="base"/>
            <a:r>
              <a:rPr lang="pl-PL" dirty="0"/>
              <a:t>Musi zaistnieć zarówno dla kontratypu jak i dla okoliczności wyłączającej winę. </a:t>
            </a:r>
          </a:p>
          <a:p>
            <a:pPr lvl="0" algn="just" fontAlgn="base"/>
            <a:r>
              <a:rPr lang="pl-PL" dirty="0"/>
              <a:t>Z niebezpieczeństwem mamy do czynienia, gdy zachodzi prawdopodobieństwo wystąpienia ujemnego skutku. Może być to stan rzeczy wywołany zarówno siłami przyrody (np. pożar), reakcjami zwierząt (np. atak psa), jak i zachowaniem się człowieka. (pojęcie zakresowo szersze od zamach w rozumieniu obrony koniecznej). Nie stanowi natomiast niebezpieczeństwa zachowanie człowieka zgodne z prawem. </a:t>
            </a:r>
          </a:p>
          <a:p>
            <a:pPr lvl="0" algn="just" fontAlgn="base"/>
            <a:r>
              <a:rPr lang="pl-PL" dirty="0"/>
              <a:t>Niebezpieczeństwo musi być rzeczywiste, tzn. musi ono zachodzić obiektywnie. Jeśli tak nie jest, to mamy to czynienia z błędem (art. 29)</a:t>
            </a:r>
          </a:p>
          <a:p>
            <a:pPr lvl="0" algn="just" fontAlgn="base"/>
            <a:r>
              <a:rPr lang="pl-PL" dirty="0"/>
              <a:t>Niebezpieczeństwo musi być </a:t>
            </a:r>
            <a:r>
              <a:rPr lang="pl-PL" b="1" dirty="0"/>
              <a:t>bezpośrednie</a:t>
            </a:r>
            <a:r>
              <a:rPr lang="pl-PL" dirty="0"/>
              <a:t> - gdy grozi ono określonemu dobru prawnemu natychmiast (wszelka zwłoka w podjęciu czynności ratowniczych mogłaby je czynić bezprzedmiotowymi), albo co prawda nie natychmiast, ale ma charakter nieuchronny, a wstrzymanie się od czynności ratowniczych mogłoby powiększyć rozmiar grożącej szkody lub utrudnić zapobieżenie jej.</a:t>
            </a:r>
          </a:p>
        </p:txBody>
      </p:sp>
    </p:spTree>
    <p:extLst>
      <p:ext uri="{BB962C8B-B14F-4D97-AF65-F5344CB8AC3E}">
        <p14:creationId xmlns:p14="http://schemas.microsoft.com/office/powerpoint/2010/main" val="1191088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3FBCF-F416-B441-BF9F-39D985F66461}"/>
              </a:ext>
            </a:extLst>
          </p:cNvPr>
          <p:cNvSpPr>
            <a:spLocks noGrp="1"/>
          </p:cNvSpPr>
          <p:nvPr>
            <p:ph type="title"/>
          </p:nvPr>
        </p:nvSpPr>
        <p:spPr/>
        <p:txBody>
          <a:bodyPr/>
          <a:lstStyle/>
          <a:p>
            <a:r>
              <a:rPr lang="pl-PL" dirty="0"/>
              <a:t>zasady poświęcania dobra</a:t>
            </a:r>
          </a:p>
        </p:txBody>
      </p:sp>
      <p:sp>
        <p:nvSpPr>
          <p:cNvPr id="3" name="Content Placeholder 2">
            <a:extLst>
              <a:ext uri="{FF2B5EF4-FFF2-40B4-BE49-F238E27FC236}">
                <a16:creationId xmlns:a16="http://schemas.microsoft.com/office/drawing/2014/main" id="{DA7D8663-D630-B04F-818C-CD2011E63E7C}"/>
              </a:ext>
            </a:extLst>
          </p:cNvPr>
          <p:cNvSpPr>
            <a:spLocks noGrp="1"/>
          </p:cNvSpPr>
          <p:nvPr>
            <p:ph idx="1"/>
          </p:nvPr>
        </p:nvSpPr>
        <p:spPr/>
        <p:txBody>
          <a:bodyPr/>
          <a:lstStyle/>
          <a:p>
            <a:pPr lvl="0" fontAlgn="base"/>
            <a:r>
              <a:rPr lang="pl-PL" dirty="0"/>
              <a:t>subsydiarności - poświęcamy dobro chronione prawem tylko wtedy, gdy niebezpieczeństwa nie można inaczej uniknąć</a:t>
            </a:r>
          </a:p>
          <a:p>
            <a:pPr lvl="0" fontAlgn="base"/>
            <a:r>
              <a:rPr lang="pl-PL" dirty="0"/>
              <a:t>proporcjonalności - zachowanie określonego rodzaju proporcji miedzy dobrem ratowanym a poświęcanym</a:t>
            </a:r>
          </a:p>
          <a:p>
            <a:pPr lvl="0" fontAlgn="base"/>
            <a:r>
              <a:rPr lang="pl-PL" dirty="0"/>
              <a:t>wyłączenia - odnosi się tylko do stanu wyższej konieczności wyłączającej winę. Wyklucza możliwość poświęcenia dobra, które sprawca ma szczególny obowiązek chronić, nawet z narażeniem się na niebezpieczeństwo osobiste. </a:t>
            </a:r>
          </a:p>
          <a:p>
            <a:endParaRPr lang="pl-PL" dirty="0"/>
          </a:p>
        </p:txBody>
      </p:sp>
    </p:spTree>
    <p:extLst>
      <p:ext uri="{BB962C8B-B14F-4D97-AF65-F5344CB8AC3E}">
        <p14:creationId xmlns:p14="http://schemas.microsoft.com/office/powerpoint/2010/main" val="1926317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5048B-9721-CF46-832E-2EC59A566ADE}"/>
              </a:ext>
            </a:extLst>
          </p:cNvPr>
          <p:cNvSpPr>
            <a:spLocks noGrp="1"/>
          </p:cNvSpPr>
          <p:nvPr>
            <p:ph type="title"/>
          </p:nvPr>
        </p:nvSpPr>
        <p:spPr/>
        <p:txBody>
          <a:bodyPr/>
          <a:lstStyle/>
          <a:p>
            <a:r>
              <a:rPr lang="pl-PL" dirty="0"/>
              <a:t>zasady poświęcania dobra</a:t>
            </a:r>
          </a:p>
        </p:txBody>
      </p:sp>
      <p:sp>
        <p:nvSpPr>
          <p:cNvPr id="3" name="Content Placeholder 2">
            <a:extLst>
              <a:ext uri="{FF2B5EF4-FFF2-40B4-BE49-F238E27FC236}">
                <a16:creationId xmlns:a16="http://schemas.microsoft.com/office/drawing/2014/main" id="{507EF53F-7FCB-4041-88C9-216CECBEDEE1}"/>
              </a:ext>
            </a:extLst>
          </p:cNvPr>
          <p:cNvSpPr>
            <a:spLocks noGrp="1"/>
          </p:cNvSpPr>
          <p:nvPr>
            <p:ph idx="1"/>
          </p:nvPr>
        </p:nvSpPr>
        <p:spPr/>
        <p:txBody>
          <a:bodyPr/>
          <a:lstStyle/>
          <a:p>
            <a:pPr marL="0" indent="0" algn="just">
              <a:buNone/>
            </a:pPr>
            <a:r>
              <a:rPr lang="pl-PL" dirty="0"/>
              <a:t>Naruszenie zasady subsydiarności i proporcjonalności oznacza </a:t>
            </a:r>
            <a:r>
              <a:rPr lang="pl-PL" b="1" dirty="0"/>
              <a:t>eksces</a:t>
            </a:r>
            <a:r>
              <a:rPr lang="pl-PL" dirty="0"/>
              <a:t> osoby działającej w stanie wyższej konieczności, będący przekroczeniem jego granic. Eksces to także poświęcanie dobra w celu odparcia niebezpieczeństwa, które nie stało się jeszcze bezpośrednie. Mamy wtedy możliwość nadzwyczajnego złagodzenia kary, jednak jest eksces jest równy z przestępstwem. </a:t>
            </a:r>
          </a:p>
          <a:p>
            <a:pPr marL="0" indent="0" algn="just">
              <a:buNone/>
            </a:pPr>
            <a:endParaRPr lang="pl-PL" dirty="0"/>
          </a:p>
        </p:txBody>
      </p:sp>
    </p:spTree>
    <p:extLst>
      <p:ext uri="{BB962C8B-B14F-4D97-AF65-F5344CB8AC3E}">
        <p14:creationId xmlns:p14="http://schemas.microsoft.com/office/powerpoint/2010/main" val="1200635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9C66E-9360-E546-A2D3-149627D66C06}"/>
              </a:ext>
            </a:extLst>
          </p:cNvPr>
          <p:cNvSpPr>
            <a:spLocks noGrp="1"/>
          </p:cNvSpPr>
          <p:nvPr>
            <p:ph type="title"/>
          </p:nvPr>
        </p:nvSpPr>
        <p:spPr/>
        <p:txBody>
          <a:bodyPr/>
          <a:lstStyle/>
          <a:p>
            <a:r>
              <a:rPr lang="pl-PL" dirty="0"/>
              <a:t>dozwolone ryzyko nowatorskie (27 k.k.)</a:t>
            </a:r>
          </a:p>
        </p:txBody>
      </p:sp>
      <p:sp>
        <p:nvSpPr>
          <p:cNvPr id="3" name="Content Placeholder 2">
            <a:extLst>
              <a:ext uri="{FF2B5EF4-FFF2-40B4-BE49-F238E27FC236}">
                <a16:creationId xmlns:a16="http://schemas.microsoft.com/office/drawing/2014/main" id="{47F997D8-E46D-3E42-B468-7A032CF69405}"/>
              </a:ext>
            </a:extLst>
          </p:cNvPr>
          <p:cNvSpPr>
            <a:spLocks noGrp="1"/>
          </p:cNvSpPr>
          <p:nvPr>
            <p:ph idx="1"/>
          </p:nvPr>
        </p:nvSpPr>
        <p:spPr/>
        <p:txBody>
          <a:bodyPr>
            <a:normAutofit fontScale="92500" lnSpcReduction="10000"/>
          </a:bodyPr>
          <a:lstStyle/>
          <a:p>
            <a:pPr algn="just"/>
            <a:r>
              <a:rPr lang="pl-PL" dirty="0"/>
              <a:t>dotyczy sytuacji, gdy sprawca przekracza poziom akceptowanego powszechnie ryzyka codziennego</a:t>
            </a:r>
          </a:p>
          <a:p>
            <a:pPr algn="just"/>
            <a:r>
              <a:rPr lang="pl-PL" dirty="0"/>
              <a:t>aby ryzyko stało się wtórnie dozwolone, muszą zostać spełnione następujące przesłanki: </a:t>
            </a:r>
          </a:p>
          <a:p>
            <a:pPr lvl="1" algn="just"/>
            <a:r>
              <a:rPr lang="pl-PL" dirty="0"/>
              <a:t>podjęcie ryzykownego działania w celu przeprowadzenia eksperymentu poznawczego, medycznego, technicznego lub ekonomicznego</a:t>
            </a:r>
          </a:p>
          <a:p>
            <a:pPr lvl="1" algn="just"/>
            <a:r>
              <a:rPr lang="pl-PL" dirty="0"/>
              <a:t>przewidywanie wynikającej z eksperymentu korzyści o istotnym znaczeniu poznawczym, medycznym lub gospodarczym </a:t>
            </a:r>
          </a:p>
          <a:p>
            <a:pPr lvl="1" algn="just"/>
            <a:r>
              <a:rPr lang="pl-PL" dirty="0"/>
              <a:t>zasadność w świetle aktualnego stanu wiedzy oczekiwania osiągnięcia korzyści</a:t>
            </a:r>
          </a:p>
          <a:p>
            <a:pPr lvl="1" algn="just"/>
            <a:r>
              <a:rPr lang="pl-PL" dirty="0"/>
              <a:t>zasadność celowości oraz sposobu przeprowadzenia eksperymentu w świetle aktualnego stanu wiedzy</a:t>
            </a:r>
          </a:p>
        </p:txBody>
      </p:sp>
    </p:spTree>
    <p:extLst>
      <p:ext uri="{BB962C8B-B14F-4D97-AF65-F5344CB8AC3E}">
        <p14:creationId xmlns:p14="http://schemas.microsoft.com/office/powerpoint/2010/main" val="248029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F7251-7F30-CE46-9C24-AFAA924B540C}"/>
              </a:ext>
            </a:extLst>
          </p:cNvPr>
          <p:cNvSpPr>
            <a:spLocks noGrp="1"/>
          </p:cNvSpPr>
          <p:nvPr>
            <p:ph type="title"/>
          </p:nvPr>
        </p:nvSpPr>
        <p:spPr/>
        <p:txBody>
          <a:bodyPr/>
          <a:lstStyle/>
          <a:p>
            <a:r>
              <a:rPr lang="pl-PL" dirty="0"/>
              <a:t>dozwolone ryzyko nowatorskie</a:t>
            </a:r>
          </a:p>
        </p:txBody>
      </p:sp>
      <p:sp>
        <p:nvSpPr>
          <p:cNvPr id="3" name="Content Placeholder 2">
            <a:extLst>
              <a:ext uri="{FF2B5EF4-FFF2-40B4-BE49-F238E27FC236}">
                <a16:creationId xmlns:a16="http://schemas.microsoft.com/office/drawing/2014/main" id="{D22FBCA4-2BAF-694A-9895-6769E2E60F0B}"/>
              </a:ext>
            </a:extLst>
          </p:cNvPr>
          <p:cNvSpPr>
            <a:spLocks noGrp="1"/>
          </p:cNvSpPr>
          <p:nvPr>
            <p:ph idx="1"/>
          </p:nvPr>
        </p:nvSpPr>
        <p:spPr/>
        <p:txBody>
          <a:bodyPr/>
          <a:lstStyle/>
          <a:p>
            <a:pPr algn="just"/>
            <a:r>
              <a:rPr lang="pl-PL" dirty="0"/>
              <a:t>warunek dopuszczalności eksperymentu stanowi także </a:t>
            </a:r>
            <a:r>
              <a:rPr lang="pl-PL" b="1" dirty="0"/>
              <a:t>zgoda</a:t>
            </a:r>
            <a:r>
              <a:rPr lang="pl-PL" dirty="0"/>
              <a:t> uczestnika, na którym jest przeprowadzany. Uczestnik musi być poinformowany o spodziewanych korzyściach i grożących mu ujemnych skutkach i prawdopodobieństwie ich powstania oraz o możliwości odstąpienia od udziału w eksperymencie na każdym jego etapie. </a:t>
            </a:r>
          </a:p>
          <a:p>
            <a:pPr algn="just"/>
            <a:r>
              <a:rPr lang="pl-PL" dirty="0"/>
              <a:t>zgoda musi pochodzić od osoby zdolnej do jej wyrażenia (przede wszystkim pełnoletniej i poczytalnej) </a:t>
            </a:r>
          </a:p>
        </p:txBody>
      </p:sp>
    </p:spTree>
    <p:extLst>
      <p:ext uri="{BB962C8B-B14F-4D97-AF65-F5344CB8AC3E}">
        <p14:creationId xmlns:p14="http://schemas.microsoft.com/office/powerpoint/2010/main" val="727176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C66BB-DFAA-2F4E-BCAF-83A3C9C2914E}"/>
              </a:ext>
            </a:extLst>
          </p:cNvPr>
          <p:cNvSpPr>
            <a:spLocks noGrp="1"/>
          </p:cNvSpPr>
          <p:nvPr>
            <p:ph type="title"/>
          </p:nvPr>
        </p:nvSpPr>
        <p:spPr/>
        <p:txBody>
          <a:bodyPr/>
          <a:lstStyle/>
          <a:p>
            <a:r>
              <a:rPr lang="pl-PL" dirty="0"/>
              <a:t>kontratypy części szczególnej</a:t>
            </a:r>
          </a:p>
        </p:txBody>
      </p:sp>
      <p:sp>
        <p:nvSpPr>
          <p:cNvPr id="3" name="Content Placeholder 2">
            <a:extLst>
              <a:ext uri="{FF2B5EF4-FFF2-40B4-BE49-F238E27FC236}">
                <a16:creationId xmlns:a16="http://schemas.microsoft.com/office/drawing/2014/main" id="{0DF0104C-BA77-7C41-9659-FE92A5C4BD44}"/>
              </a:ext>
            </a:extLst>
          </p:cNvPr>
          <p:cNvSpPr>
            <a:spLocks noGrp="1"/>
          </p:cNvSpPr>
          <p:nvPr>
            <p:ph idx="1"/>
          </p:nvPr>
        </p:nvSpPr>
        <p:spPr/>
        <p:txBody>
          <a:bodyPr>
            <a:normAutofit fontScale="92500" lnSpcReduction="10000"/>
          </a:bodyPr>
          <a:lstStyle/>
          <a:p>
            <a:pPr marL="0" indent="0" algn="just">
              <a:buNone/>
            </a:pPr>
            <a:r>
              <a:rPr lang="pl-PL" dirty="0"/>
              <a:t>tzw. dozwolona krytyka (dot. przestępstwa zniesławienia) </a:t>
            </a:r>
          </a:p>
          <a:p>
            <a:pPr marL="0" indent="0" algn="just">
              <a:buNone/>
            </a:pPr>
            <a:r>
              <a:rPr lang="pl-PL" b="1" dirty="0"/>
              <a:t>art. 213 §  1.  </a:t>
            </a:r>
            <a:r>
              <a:rPr lang="pl-PL" dirty="0"/>
              <a:t>Nie ma przestępstwa określonego w art. 212 § 1, jeżeli zarzut uczyniony niepublicznie jest prawdziwy.</a:t>
            </a:r>
          </a:p>
          <a:p>
            <a:pPr marL="0" indent="0" algn="just">
              <a:buNone/>
            </a:pPr>
            <a:r>
              <a:rPr lang="pl-PL" b="1" dirty="0"/>
              <a:t>§  2.  </a:t>
            </a:r>
            <a:r>
              <a:rPr lang="pl-PL" dirty="0"/>
              <a:t>Nie popełnia przestępstwa określonego w art. 212 § 1 lub 2, kto publicznie podnosi lub rozgłasza prawdziwy zarzut:</a:t>
            </a:r>
          </a:p>
          <a:p>
            <a:pPr marL="0" indent="0" algn="just">
              <a:buNone/>
            </a:pPr>
            <a:r>
              <a:rPr lang="pl-PL" dirty="0"/>
              <a:t>1) dotyczący postępowania osoby pełniącej funkcję publiczną lub</a:t>
            </a:r>
          </a:p>
          <a:p>
            <a:pPr marL="0" indent="0" algn="just">
              <a:buNone/>
            </a:pPr>
            <a:r>
              <a:rPr lang="pl-PL" dirty="0"/>
              <a:t>2) służący obronie społecznie uzasadnionego interesu.</a:t>
            </a:r>
          </a:p>
          <a:p>
            <a:pPr marL="0" indent="0" algn="just">
              <a:buNone/>
            </a:pPr>
            <a:r>
              <a:rPr lang="pl-PL" dirty="0"/>
              <a:t>Jeżeli zarzut dotyczy życia prywatnego lub rodzinnego, dowód prawdy może być przeprowadzony tylko wtedy, gdy zarzut ma zapobiec niebezpieczeństwu dla życia lub zdrowia człowieka albo demoralizacji małoletniego.</a:t>
            </a:r>
          </a:p>
          <a:p>
            <a:pPr marL="0" indent="0" algn="just">
              <a:buNone/>
            </a:pPr>
            <a:endParaRPr lang="pl-PL" dirty="0"/>
          </a:p>
        </p:txBody>
      </p:sp>
    </p:spTree>
    <p:extLst>
      <p:ext uri="{BB962C8B-B14F-4D97-AF65-F5344CB8AC3E}">
        <p14:creationId xmlns:p14="http://schemas.microsoft.com/office/powerpoint/2010/main" val="3183201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12DA-DDFF-924B-A8E1-5B7A22E95E29}"/>
              </a:ext>
            </a:extLst>
          </p:cNvPr>
          <p:cNvSpPr>
            <a:spLocks noGrp="1"/>
          </p:cNvSpPr>
          <p:nvPr>
            <p:ph type="title"/>
          </p:nvPr>
        </p:nvSpPr>
        <p:spPr/>
        <p:txBody>
          <a:bodyPr/>
          <a:lstStyle/>
          <a:p>
            <a:r>
              <a:rPr lang="pl-PL" dirty="0"/>
              <a:t>bezprawność</a:t>
            </a:r>
          </a:p>
        </p:txBody>
      </p:sp>
      <p:sp>
        <p:nvSpPr>
          <p:cNvPr id="3" name="Content Placeholder 2">
            <a:extLst>
              <a:ext uri="{FF2B5EF4-FFF2-40B4-BE49-F238E27FC236}">
                <a16:creationId xmlns:a16="http://schemas.microsoft.com/office/drawing/2014/main" id="{845FDA43-9667-DD44-8A88-29EF4404D034}"/>
              </a:ext>
            </a:extLst>
          </p:cNvPr>
          <p:cNvSpPr>
            <a:spLocks noGrp="1"/>
          </p:cNvSpPr>
          <p:nvPr>
            <p:ph idx="1"/>
          </p:nvPr>
        </p:nvSpPr>
        <p:spPr/>
        <p:txBody>
          <a:bodyPr/>
          <a:lstStyle/>
          <a:p>
            <a:pPr marL="0" indent="0">
              <a:buNone/>
            </a:pPr>
            <a:r>
              <a:rPr lang="pl-PL" b="1" dirty="0"/>
              <a:t>bezprawność</a:t>
            </a:r>
            <a:r>
              <a:rPr lang="pl-PL" dirty="0"/>
              <a:t> – sąd relacjonujący, wyrażający sprzeczność między faktycznym zachowaniem się człowieka a tym zachowaniem, które ustawa określa jako nakazane, albo też wyrażający zgodność między faktycznym zachowaniem się człowieka a zachowaniem, które ustawa określa jako zakazane. </a:t>
            </a:r>
          </a:p>
          <a:p>
            <a:pPr marL="0" indent="0">
              <a:buNone/>
            </a:pPr>
            <a:r>
              <a:rPr lang="pl-PL" u="sng" dirty="0"/>
              <a:t>pierwotna legalność </a:t>
            </a:r>
            <a:r>
              <a:rPr lang="pl-PL" dirty="0"/>
              <a:t>– brak realizacji znamion typu czynu zabronionego</a:t>
            </a:r>
          </a:p>
          <a:p>
            <a:pPr marL="0" indent="0">
              <a:buNone/>
            </a:pPr>
            <a:r>
              <a:rPr lang="pl-PL" u="sng" dirty="0"/>
              <a:t>wtórna legalność </a:t>
            </a:r>
            <a:r>
              <a:rPr lang="pl-PL" dirty="0"/>
              <a:t>– sprawca zrealizował znamiona typu czynu zabronionego, ale uczynił to w sytuacji </a:t>
            </a:r>
            <a:r>
              <a:rPr lang="pl-PL" dirty="0" err="1"/>
              <a:t>kontratypowej</a:t>
            </a:r>
            <a:r>
              <a:rPr lang="pl-PL" dirty="0"/>
              <a:t>. </a:t>
            </a:r>
          </a:p>
        </p:txBody>
      </p:sp>
    </p:spTree>
    <p:extLst>
      <p:ext uri="{BB962C8B-B14F-4D97-AF65-F5344CB8AC3E}">
        <p14:creationId xmlns:p14="http://schemas.microsoft.com/office/powerpoint/2010/main" val="16822611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6FF2D-70A9-5C4B-BB8D-5B7C0A83FA6E}"/>
              </a:ext>
            </a:extLst>
          </p:cNvPr>
          <p:cNvSpPr>
            <a:spLocks noGrp="1"/>
          </p:cNvSpPr>
          <p:nvPr>
            <p:ph type="title"/>
          </p:nvPr>
        </p:nvSpPr>
        <p:spPr/>
        <p:txBody>
          <a:bodyPr/>
          <a:lstStyle/>
          <a:p>
            <a:r>
              <a:rPr lang="pl-PL" dirty="0"/>
              <a:t>kontratypy części szczególnej</a:t>
            </a:r>
          </a:p>
        </p:txBody>
      </p:sp>
      <p:sp>
        <p:nvSpPr>
          <p:cNvPr id="3" name="Content Placeholder 2">
            <a:extLst>
              <a:ext uri="{FF2B5EF4-FFF2-40B4-BE49-F238E27FC236}">
                <a16:creationId xmlns:a16="http://schemas.microsoft.com/office/drawing/2014/main" id="{565C0589-7D57-9643-99FB-A69BB438A0AF}"/>
              </a:ext>
            </a:extLst>
          </p:cNvPr>
          <p:cNvSpPr>
            <a:spLocks noGrp="1"/>
          </p:cNvSpPr>
          <p:nvPr>
            <p:ph idx="1"/>
          </p:nvPr>
        </p:nvSpPr>
        <p:spPr/>
        <p:txBody>
          <a:bodyPr/>
          <a:lstStyle/>
          <a:p>
            <a:pPr marL="0" indent="0" algn="just">
              <a:buNone/>
            </a:pPr>
            <a:r>
              <a:rPr lang="pl-PL" dirty="0"/>
              <a:t>niezawiadomienie o przestępstwie (art. 240 § 2 kk) </a:t>
            </a:r>
          </a:p>
          <a:p>
            <a:pPr marL="0" indent="0" algn="just">
              <a:buNone/>
            </a:pPr>
            <a:r>
              <a:rPr lang="pl-PL" dirty="0"/>
              <a:t>Nie popełnia przestępstwa określonego w § 1, kto </a:t>
            </a:r>
            <a:r>
              <a:rPr lang="pl-PL" b="1" dirty="0"/>
              <a:t>zaniechał zawiadomienia, mając dostateczną podstawę do przypuszczenia</a:t>
            </a:r>
            <a:r>
              <a:rPr lang="pl-PL" dirty="0"/>
              <a:t>, że wymieniony w § 1 </a:t>
            </a:r>
            <a:r>
              <a:rPr lang="pl-PL" b="1" dirty="0"/>
              <a:t>organ wie </a:t>
            </a:r>
            <a:r>
              <a:rPr lang="pl-PL" dirty="0"/>
              <a:t>o przygotowywanym, usiłowanym lub dokonanym czynie zabronionym; nie popełnia przestępstwa również ten, kto zapobiegł popełnieniu przygotowywanego lub usiłowanego czynu zabronionego określonego w § 1.</a:t>
            </a:r>
          </a:p>
          <a:p>
            <a:pPr marL="0" indent="0" algn="just">
              <a:buNone/>
            </a:pPr>
            <a:endParaRPr lang="pl-PL" dirty="0"/>
          </a:p>
        </p:txBody>
      </p:sp>
    </p:spTree>
    <p:extLst>
      <p:ext uri="{BB962C8B-B14F-4D97-AF65-F5344CB8AC3E}">
        <p14:creationId xmlns:p14="http://schemas.microsoft.com/office/powerpoint/2010/main" val="1668515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E9882-E60E-D441-8F2C-90643E06E1D0}"/>
              </a:ext>
            </a:extLst>
          </p:cNvPr>
          <p:cNvSpPr>
            <a:spLocks noGrp="1"/>
          </p:cNvSpPr>
          <p:nvPr>
            <p:ph type="title"/>
          </p:nvPr>
        </p:nvSpPr>
        <p:spPr/>
        <p:txBody>
          <a:bodyPr/>
          <a:lstStyle/>
          <a:p>
            <a:r>
              <a:rPr lang="pl-PL" dirty="0"/>
              <a:t>kontratypy części szczególnej</a:t>
            </a:r>
          </a:p>
        </p:txBody>
      </p:sp>
      <p:sp>
        <p:nvSpPr>
          <p:cNvPr id="3" name="Content Placeholder 2">
            <a:extLst>
              <a:ext uri="{FF2B5EF4-FFF2-40B4-BE49-F238E27FC236}">
                <a16:creationId xmlns:a16="http://schemas.microsoft.com/office/drawing/2014/main" id="{FCF82380-6DF9-6249-BD1C-C33697C5050B}"/>
              </a:ext>
            </a:extLst>
          </p:cNvPr>
          <p:cNvSpPr>
            <a:spLocks noGrp="1"/>
          </p:cNvSpPr>
          <p:nvPr>
            <p:ph idx="1"/>
          </p:nvPr>
        </p:nvSpPr>
        <p:spPr/>
        <p:txBody>
          <a:bodyPr/>
          <a:lstStyle/>
          <a:p>
            <a:r>
              <a:rPr lang="pl-PL" dirty="0"/>
              <a:t>odmowa wykonania rozkazu (art. 344 kk) </a:t>
            </a:r>
          </a:p>
          <a:p>
            <a:pPr marL="0" indent="0">
              <a:buNone/>
            </a:pPr>
            <a:r>
              <a:rPr lang="pl-PL" b="1" dirty="0"/>
              <a:t>§  1.  </a:t>
            </a:r>
            <a:r>
              <a:rPr lang="pl-PL" dirty="0"/>
              <a:t>Nie popełnia przestępstwa określonego w art. 343 żołnierz, który odmawia wykonania rozkazu polecającego popełnienie przestępstwa albo nie wykonuje go.</a:t>
            </a:r>
          </a:p>
          <a:p>
            <a:pPr marL="0" indent="0">
              <a:buNone/>
            </a:pPr>
            <a:r>
              <a:rPr lang="pl-PL" b="1" dirty="0"/>
              <a:t>§  2.  </a:t>
            </a:r>
            <a:r>
              <a:rPr lang="pl-PL" dirty="0"/>
              <a:t>W razie wykonania rozkazu, o którym mowa w § 1, niezgodnie z jego treścią w celu istotnego zmniejszenia szkodliwości czynu, sąd może zastosować nadzwyczajne złagodzenie kary lub odstąpić od jej wymierzenia.</a:t>
            </a:r>
          </a:p>
          <a:p>
            <a:endParaRPr lang="pl-PL" dirty="0"/>
          </a:p>
        </p:txBody>
      </p:sp>
    </p:spTree>
    <p:extLst>
      <p:ext uri="{BB962C8B-B14F-4D97-AF65-F5344CB8AC3E}">
        <p14:creationId xmlns:p14="http://schemas.microsoft.com/office/powerpoint/2010/main" val="2683965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ECA30-21E3-D245-86F4-9EBCC525C616}"/>
              </a:ext>
            </a:extLst>
          </p:cNvPr>
          <p:cNvSpPr>
            <a:spLocks noGrp="1"/>
          </p:cNvSpPr>
          <p:nvPr>
            <p:ph type="title"/>
          </p:nvPr>
        </p:nvSpPr>
        <p:spPr/>
        <p:txBody>
          <a:bodyPr/>
          <a:lstStyle/>
          <a:p>
            <a:r>
              <a:rPr lang="pl-PL" dirty="0"/>
              <a:t>kontratypy pozaustawowe</a:t>
            </a:r>
          </a:p>
        </p:txBody>
      </p:sp>
      <p:sp>
        <p:nvSpPr>
          <p:cNvPr id="3" name="Content Placeholder 2">
            <a:extLst>
              <a:ext uri="{FF2B5EF4-FFF2-40B4-BE49-F238E27FC236}">
                <a16:creationId xmlns:a16="http://schemas.microsoft.com/office/drawing/2014/main" id="{899823BA-A14D-3041-B38A-692F3A7565DF}"/>
              </a:ext>
            </a:extLst>
          </p:cNvPr>
          <p:cNvSpPr>
            <a:spLocks noGrp="1"/>
          </p:cNvSpPr>
          <p:nvPr>
            <p:ph idx="1"/>
          </p:nvPr>
        </p:nvSpPr>
        <p:spPr/>
        <p:txBody>
          <a:bodyPr/>
          <a:lstStyle/>
          <a:p>
            <a:r>
              <a:rPr lang="pl-PL" dirty="0"/>
              <a:t>zgoda pokrzywdzonego (dysponenta dobra prawnego) </a:t>
            </a:r>
          </a:p>
          <a:p>
            <a:r>
              <a:rPr lang="pl-PL" dirty="0"/>
              <a:t>karcenie w celach wychowawczych</a:t>
            </a:r>
          </a:p>
          <a:p>
            <a:r>
              <a:rPr lang="pl-PL" dirty="0"/>
              <a:t>dozwolone ryzyko sportowe</a:t>
            </a:r>
          </a:p>
          <a:p>
            <a:r>
              <a:rPr lang="pl-PL" dirty="0"/>
              <a:t>dozwolony zabieg medyczny o charakterze nieleczniczym</a:t>
            </a:r>
          </a:p>
        </p:txBody>
      </p:sp>
    </p:spTree>
    <p:extLst>
      <p:ext uri="{BB962C8B-B14F-4D97-AF65-F5344CB8AC3E}">
        <p14:creationId xmlns:p14="http://schemas.microsoft.com/office/powerpoint/2010/main" val="41949039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462FC-BFB8-DF43-B0AF-947D37BF9820}"/>
              </a:ext>
            </a:extLst>
          </p:cNvPr>
          <p:cNvSpPr>
            <a:spLocks noGrp="1"/>
          </p:cNvSpPr>
          <p:nvPr>
            <p:ph type="title"/>
          </p:nvPr>
        </p:nvSpPr>
        <p:spPr/>
        <p:txBody>
          <a:bodyPr/>
          <a:lstStyle/>
          <a:p>
            <a:r>
              <a:rPr lang="pl-PL" dirty="0"/>
              <a:t>zgoda pokrzywdzonego</a:t>
            </a:r>
          </a:p>
        </p:txBody>
      </p:sp>
      <p:sp>
        <p:nvSpPr>
          <p:cNvPr id="3" name="Content Placeholder 2">
            <a:extLst>
              <a:ext uri="{FF2B5EF4-FFF2-40B4-BE49-F238E27FC236}">
                <a16:creationId xmlns:a16="http://schemas.microsoft.com/office/drawing/2014/main" id="{428892A0-AF34-FF48-A94E-F374F69F1AD9}"/>
              </a:ext>
            </a:extLst>
          </p:cNvPr>
          <p:cNvSpPr>
            <a:spLocks noGrp="1"/>
          </p:cNvSpPr>
          <p:nvPr>
            <p:ph idx="1"/>
          </p:nvPr>
        </p:nvSpPr>
        <p:spPr/>
        <p:txBody>
          <a:bodyPr>
            <a:normAutofit lnSpcReduction="10000"/>
          </a:bodyPr>
          <a:lstStyle/>
          <a:p>
            <a:pPr algn="just"/>
            <a:r>
              <a:rPr lang="pl-PL" dirty="0"/>
              <a:t>zgoda może być skuteczna tylko pod warunkiem, że osoba, która ją wyraża jest </a:t>
            </a:r>
            <a:r>
              <a:rPr lang="pl-PL" b="1" dirty="0"/>
              <a:t>jedynym dysponentem dobra prawnego</a:t>
            </a:r>
          </a:p>
          <a:p>
            <a:pPr algn="just"/>
            <a:r>
              <a:rPr lang="pl-PL" dirty="0"/>
              <a:t>dysponent musi być zdolny do prawidłowego rozpoznania wiążącego się z zachowaniem niebezpieczeństwa i mieć świadomość tego, na co się godzi</a:t>
            </a:r>
          </a:p>
          <a:p>
            <a:pPr algn="just"/>
            <a:r>
              <a:rPr lang="pl-PL" dirty="0"/>
              <a:t>skuteczność zgody odpada w tych przypadkach, w których aprobowane przez pokrzywdzonego zachowanie niebezpieczne jest nie tylko dla niego, ale także dla społeczeństwa. </a:t>
            </a:r>
          </a:p>
          <a:p>
            <a:pPr algn="just"/>
            <a:r>
              <a:rPr lang="pl-PL" dirty="0"/>
              <a:t>zgoda może pełnić funkcję kontratypu tylko gdy pokrzywdzony </a:t>
            </a:r>
            <a:r>
              <a:rPr lang="pl-PL" b="1" dirty="0"/>
              <a:t>przed albo najpóźniej w chwili popełnienia</a:t>
            </a:r>
            <a:r>
              <a:rPr lang="pl-PL" dirty="0"/>
              <a:t> czynu naruszającego dobro wyraża ją w pełni </a:t>
            </a:r>
            <a:r>
              <a:rPr lang="pl-PL" b="1" dirty="0"/>
              <a:t>świadomie i dobrowolnie. </a:t>
            </a:r>
          </a:p>
        </p:txBody>
      </p:sp>
    </p:spTree>
    <p:extLst>
      <p:ext uri="{BB962C8B-B14F-4D97-AF65-F5344CB8AC3E}">
        <p14:creationId xmlns:p14="http://schemas.microsoft.com/office/powerpoint/2010/main" val="18208945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E440C-E287-4847-8975-253D04E7F2A8}"/>
              </a:ext>
            </a:extLst>
          </p:cNvPr>
          <p:cNvSpPr>
            <a:spLocks noGrp="1"/>
          </p:cNvSpPr>
          <p:nvPr>
            <p:ph type="title"/>
          </p:nvPr>
        </p:nvSpPr>
        <p:spPr/>
        <p:txBody>
          <a:bodyPr/>
          <a:lstStyle/>
          <a:p>
            <a:r>
              <a:rPr lang="pl-PL" dirty="0"/>
              <a:t>karcenie w celach wychowawczych</a:t>
            </a:r>
          </a:p>
        </p:txBody>
      </p:sp>
      <p:sp>
        <p:nvSpPr>
          <p:cNvPr id="3" name="Content Placeholder 2">
            <a:extLst>
              <a:ext uri="{FF2B5EF4-FFF2-40B4-BE49-F238E27FC236}">
                <a16:creationId xmlns:a16="http://schemas.microsoft.com/office/drawing/2014/main" id="{7EF24574-7C33-504C-913A-1504522E2768}"/>
              </a:ext>
            </a:extLst>
          </p:cNvPr>
          <p:cNvSpPr>
            <a:spLocks noGrp="1"/>
          </p:cNvSpPr>
          <p:nvPr>
            <p:ph idx="1"/>
          </p:nvPr>
        </p:nvSpPr>
        <p:spPr/>
        <p:txBody>
          <a:bodyPr/>
          <a:lstStyle/>
          <a:p>
            <a:r>
              <a:rPr lang="pl-PL" dirty="0"/>
              <a:t>dobra, jakie doznają uszczerbku w celach wychowawczych to przede wszystkim wolność w różnych jej postaciach i nietykalność cielesna </a:t>
            </a:r>
          </a:p>
          <a:p>
            <a:r>
              <a:rPr lang="pl-PL" dirty="0"/>
              <a:t>nie można kontratypem wyłączyć </a:t>
            </a:r>
            <a:r>
              <a:rPr lang="pl-PL" dirty="0" err="1"/>
              <a:t>zachowań</a:t>
            </a:r>
            <a:r>
              <a:rPr lang="pl-PL" dirty="0"/>
              <a:t> naruszających dobra takie jak życie lub zdrowie</a:t>
            </a:r>
          </a:p>
          <a:p>
            <a:r>
              <a:rPr lang="pl-PL" dirty="0"/>
              <a:t>granica między kontratypem a znęcaniem się – karcenie jest kontratypem wtedy, gdy jest podjęte w ujmowanym perspektywicznie interesie osoby karconej </a:t>
            </a:r>
          </a:p>
          <a:p>
            <a:r>
              <a:rPr lang="pl-PL" dirty="0"/>
              <a:t>mogą się na niego powołać tylko osoby sprawujące władzę rodzicielską, a podmiotem karconym może być tylko osoba niepełnoletnia</a:t>
            </a:r>
          </a:p>
        </p:txBody>
      </p:sp>
    </p:spTree>
    <p:extLst>
      <p:ext uri="{BB962C8B-B14F-4D97-AF65-F5344CB8AC3E}">
        <p14:creationId xmlns:p14="http://schemas.microsoft.com/office/powerpoint/2010/main" val="3536603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3DEAC-5832-4447-AFB6-6D960D8941C8}"/>
              </a:ext>
            </a:extLst>
          </p:cNvPr>
          <p:cNvSpPr>
            <a:spLocks noGrp="1"/>
          </p:cNvSpPr>
          <p:nvPr>
            <p:ph type="title"/>
          </p:nvPr>
        </p:nvSpPr>
        <p:spPr/>
        <p:txBody>
          <a:bodyPr/>
          <a:lstStyle/>
          <a:p>
            <a:r>
              <a:rPr lang="pl-PL" dirty="0"/>
              <a:t>dozwolone ryzyko sportowe</a:t>
            </a:r>
          </a:p>
        </p:txBody>
      </p:sp>
      <p:sp>
        <p:nvSpPr>
          <p:cNvPr id="3" name="Content Placeholder 2">
            <a:extLst>
              <a:ext uri="{FF2B5EF4-FFF2-40B4-BE49-F238E27FC236}">
                <a16:creationId xmlns:a16="http://schemas.microsoft.com/office/drawing/2014/main" id="{0A972533-0F02-844D-96D4-DCC934319DD8}"/>
              </a:ext>
            </a:extLst>
          </p:cNvPr>
          <p:cNvSpPr>
            <a:spLocks noGrp="1"/>
          </p:cNvSpPr>
          <p:nvPr>
            <p:ph idx="1"/>
          </p:nvPr>
        </p:nvSpPr>
        <p:spPr/>
        <p:txBody>
          <a:bodyPr/>
          <a:lstStyle/>
          <a:p>
            <a:r>
              <a:rPr lang="pl-PL" dirty="0"/>
              <a:t>musi być to dyscyplina dopuszczona do uprawiania </a:t>
            </a:r>
          </a:p>
          <a:p>
            <a:r>
              <a:rPr lang="pl-PL" dirty="0"/>
              <a:t>czyn musi być podjęty w celu sportowym </a:t>
            </a:r>
          </a:p>
          <a:p>
            <a:pPr marL="0" indent="0">
              <a:buNone/>
            </a:pPr>
            <a:endParaRPr lang="pl-PL" dirty="0"/>
          </a:p>
          <a:p>
            <a:pPr marL="0" indent="0">
              <a:buNone/>
            </a:pPr>
            <a:r>
              <a:rPr lang="pl-PL" dirty="0"/>
              <a:t>np. walka bokserska, gdy jeden z zawodników doznaje uszczerbku na zdrowiu</a:t>
            </a:r>
          </a:p>
        </p:txBody>
      </p:sp>
    </p:spTree>
    <p:extLst>
      <p:ext uri="{BB962C8B-B14F-4D97-AF65-F5344CB8AC3E}">
        <p14:creationId xmlns:p14="http://schemas.microsoft.com/office/powerpoint/2010/main" val="35972981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AA638-C2CD-974F-9326-AD1FB49EF98D}"/>
              </a:ext>
            </a:extLst>
          </p:cNvPr>
          <p:cNvSpPr>
            <a:spLocks noGrp="1"/>
          </p:cNvSpPr>
          <p:nvPr>
            <p:ph type="title"/>
          </p:nvPr>
        </p:nvSpPr>
        <p:spPr/>
        <p:txBody>
          <a:bodyPr/>
          <a:lstStyle/>
          <a:p>
            <a:r>
              <a:rPr lang="pl-PL" dirty="0"/>
              <a:t>dozwolony zabieg medyczny o charakterze nieleczniczym</a:t>
            </a:r>
          </a:p>
        </p:txBody>
      </p:sp>
      <p:sp>
        <p:nvSpPr>
          <p:cNvPr id="3" name="Content Placeholder 2">
            <a:extLst>
              <a:ext uri="{FF2B5EF4-FFF2-40B4-BE49-F238E27FC236}">
                <a16:creationId xmlns:a16="http://schemas.microsoft.com/office/drawing/2014/main" id="{9AF4FC16-A11D-A440-BFB9-4CF52356AB91}"/>
              </a:ext>
            </a:extLst>
          </p:cNvPr>
          <p:cNvSpPr>
            <a:spLocks noGrp="1"/>
          </p:cNvSpPr>
          <p:nvPr>
            <p:ph idx="1"/>
          </p:nvPr>
        </p:nvSpPr>
        <p:spPr/>
        <p:txBody>
          <a:bodyPr/>
          <a:lstStyle/>
          <a:p>
            <a:r>
              <a:rPr lang="pl-PL" dirty="0"/>
              <a:t>zabieg medyczny wiąże się z naruszeniem nietykalności cielesnej pacjenta, albo nawet z uszkodzeniem ciała</a:t>
            </a:r>
          </a:p>
          <a:p>
            <a:r>
              <a:rPr lang="pl-PL"/>
              <a:t>np</a:t>
            </a:r>
            <a:r>
              <a:rPr lang="pl-PL" dirty="0"/>
              <a:t>. zabiegi kosmetyczne</a:t>
            </a:r>
          </a:p>
        </p:txBody>
      </p:sp>
    </p:spTree>
    <p:extLst>
      <p:ext uri="{BB962C8B-B14F-4D97-AF65-F5344CB8AC3E}">
        <p14:creationId xmlns:p14="http://schemas.microsoft.com/office/powerpoint/2010/main" val="4148822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17FCC-0535-9041-B6A4-49572EE163F4}"/>
              </a:ext>
            </a:extLst>
          </p:cNvPr>
          <p:cNvSpPr>
            <a:spLocks noGrp="1"/>
          </p:cNvSpPr>
          <p:nvPr>
            <p:ph type="title"/>
          </p:nvPr>
        </p:nvSpPr>
        <p:spPr/>
        <p:txBody>
          <a:bodyPr/>
          <a:lstStyle/>
          <a:p>
            <a:r>
              <a:rPr lang="pl-PL" dirty="0"/>
              <a:t>bezprawność</a:t>
            </a:r>
          </a:p>
        </p:txBody>
      </p:sp>
      <p:graphicFrame>
        <p:nvGraphicFramePr>
          <p:cNvPr id="4" name="Content Placeholder 3">
            <a:extLst>
              <a:ext uri="{FF2B5EF4-FFF2-40B4-BE49-F238E27FC236}">
                <a16:creationId xmlns:a16="http://schemas.microsoft.com/office/drawing/2014/main" id="{A08D002F-703A-D247-B0E4-C6ADF6A0C230}"/>
              </a:ext>
            </a:extLst>
          </p:cNvPr>
          <p:cNvGraphicFramePr>
            <a:graphicFrameLocks noGrp="1"/>
          </p:cNvGraphicFramePr>
          <p:nvPr>
            <p:ph idx="1"/>
            <p:extLst>
              <p:ext uri="{D42A27DB-BD31-4B8C-83A1-F6EECF244321}">
                <p14:modId xmlns:p14="http://schemas.microsoft.com/office/powerpoint/2010/main" val="3464928742"/>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9079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93337-CC83-D14F-B2C8-0A3CB5CB13CE}"/>
              </a:ext>
            </a:extLst>
          </p:cNvPr>
          <p:cNvSpPr>
            <a:spLocks noGrp="1"/>
          </p:cNvSpPr>
          <p:nvPr>
            <p:ph type="title"/>
          </p:nvPr>
        </p:nvSpPr>
        <p:spPr/>
        <p:txBody>
          <a:bodyPr/>
          <a:lstStyle/>
          <a:p>
            <a:r>
              <a:rPr lang="pl-PL" dirty="0"/>
              <a:t>okoliczności wyłączające bezprawność</a:t>
            </a:r>
          </a:p>
        </p:txBody>
      </p:sp>
      <p:graphicFrame>
        <p:nvGraphicFramePr>
          <p:cNvPr id="4" name="Content Placeholder 3">
            <a:extLst>
              <a:ext uri="{FF2B5EF4-FFF2-40B4-BE49-F238E27FC236}">
                <a16:creationId xmlns:a16="http://schemas.microsoft.com/office/drawing/2014/main" id="{60CB1B10-6762-B34D-81D9-6267FA0AE95A}"/>
              </a:ext>
            </a:extLst>
          </p:cNvPr>
          <p:cNvGraphicFramePr>
            <a:graphicFrameLocks noGrp="1"/>
          </p:cNvGraphicFramePr>
          <p:nvPr>
            <p:ph idx="1"/>
            <p:extLst>
              <p:ext uri="{D42A27DB-BD31-4B8C-83A1-F6EECF244321}">
                <p14:modId xmlns:p14="http://schemas.microsoft.com/office/powerpoint/2010/main" val="2322220135"/>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8690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2AF67-EB08-E74B-BF95-46A43EBDCDCB}"/>
              </a:ext>
            </a:extLst>
          </p:cNvPr>
          <p:cNvSpPr>
            <a:spLocks noGrp="1"/>
          </p:cNvSpPr>
          <p:nvPr>
            <p:ph type="title"/>
          </p:nvPr>
        </p:nvSpPr>
        <p:spPr/>
        <p:txBody>
          <a:bodyPr/>
          <a:lstStyle/>
          <a:p>
            <a:r>
              <a:rPr lang="pl-PL" dirty="0"/>
              <a:t>kontratypy ustawowe części ogólnej</a:t>
            </a:r>
          </a:p>
        </p:txBody>
      </p:sp>
      <p:sp>
        <p:nvSpPr>
          <p:cNvPr id="3" name="Content Placeholder 2">
            <a:extLst>
              <a:ext uri="{FF2B5EF4-FFF2-40B4-BE49-F238E27FC236}">
                <a16:creationId xmlns:a16="http://schemas.microsoft.com/office/drawing/2014/main" id="{A6266D63-AE9F-8D47-8954-64D44574B7B4}"/>
              </a:ext>
            </a:extLst>
          </p:cNvPr>
          <p:cNvSpPr>
            <a:spLocks noGrp="1"/>
          </p:cNvSpPr>
          <p:nvPr>
            <p:ph idx="1"/>
          </p:nvPr>
        </p:nvSpPr>
        <p:spPr/>
        <p:txBody>
          <a:bodyPr/>
          <a:lstStyle/>
          <a:p>
            <a:pPr>
              <a:buFont typeface="Wingdings" pitchFamily="2" charset="2"/>
              <a:buChar char="Ø"/>
            </a:pPr>
            <a:r>
              <a:rPr lang="pl-PL" dirty="0"/>
              <a:t>obrona konieczna</a:t>
            </a:r>
          </a:p>
          <a:p>
            <a:pPr>
              <a:buFont typeface="Wingdings" pitchFamily="2" charset="2"/>
              <a:buChar char="Ø"/>
            </a:pPr>
            <a:r>
              <a:rPr lang="pl-PL" dirty="0"/>
              <a:t>stan wyższej konieczności</a:t>
            </a:r>
          </a:p>
          <a:p>
            <a:pPr>
              <a:buFont typeface="Wingdings" pitchFamily="2" charset="2"/>
              <a:buChar char="Ø"/>
            </a:pPr>
            <a:r>
              <a:rPr lang="pl-PL" dirty="0"/>
              <a:t>dozwolone ryzyko nowatorskie</a:t>
            </a:r>
          </a:p>
          <a:p>
            <a:pPr marL="0" indent="0">
              <a:buNone/>
            </a:pPr>
            <a:endParaRPr lang="pl-PL" dirty="0"/>
          </a:p>
        </p:txBody>
      </p:sp>
    </p:spTree>
    <p:extLst>
      <p:ext uri="{BB962C8B-B14F-4D97-AF65-F5344CB8AC3E}">
        <p14:creationId xmlns:p14="http://schemas.microsoft.com/office/powerpoint/2010/main" val="2705488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A0785-FC25-2947-91F9-70394FAA02DC}"/>
              </a:ext>
            </a:extLst>
          </p:cNvPr>
          <p:cNvSpPr>
            <a:spLocks noGrp="1"/>
          </p:cNvSpPr>
          <p:nvPr>
            <p:ph type="title"/>
          </p:nvPr>
        </p:nvSpPr>
        <p:spPr/>
        <p:txBody>
          <a:bodyPr/>
          <a:lstStyle/>
          <a:p>
            <a:r>
              <a:rPr lang="pl-PL" dirty="0"/>
              <a:t>obrona konieczna</a:t>
            </a:r>
          </a:p>
        </p:txBody>
      </p:sp>
      <p:sp>
        <p:nvSpPr>
          <p:cNvPr id="3" name="Content Placeholder 2">
            <a:extLst>
              <a:ext uri="{FF2B5EF4-FFF2-40B4-BE49-F238E27FC236}">
                <a16:creationId xmlns:a16="http://schemas.microsoft.com/office/drawing/2014/main" id="{4BB11802-F608-F240-A4D0-CB7ECC1121D3}"/>
              </a:ext>
            </a:extLst>
          </p:cNvPr>
          <p:cNvSpPr>
            <a:spLocks noGrp="1"/>
          </p:cNvSpPr>
          <p:nvPr>
            <p:ph idx="1"/>
          </p:nvPr>
        </p:nvSpPr>
        <p:spPr/>
        <p:txBody>
          <a:bodyPr/>
          <a:lstStyle/>
          <a:p>
            <a:pPr algn="just"/>
            <a:r>
              <a:rPr lang="pl-PL" dirty="0"/>
              <a:t>prawo nie powinno ustępować przed bezprawiem</a:t>
            </a:r>
          </a:p>
          <a:p>
            <a:pPr algn="just"/>
            <a:r>
              <a:rPr lang="pl-PL" b="1" dirty="0"/>
              <a:t>zamach</a:t>
            </a:r>
            <a:r>
              <a:rPr lang="pl-PL" dirty="0"/>
              <a:t> – podjęty przez człowieka atak na dobro prawem chronione, sprowadzający niebezpieczeństwo jego naruszenia. Uprawnia do podjęcia działań obronnych, ale tylko wtedy, gdy posiada określone cechy. Musi być </a:t>
            </a:r>
            <a:r>
              <a:rPr lang="pl-PL" b="1" u="sng" dirty="0"/>
              <a:t>rzeczywisty, bezpośredni i bezprawny. </a:t>
            </a:r>
          </a:p>
          <a:p>
            <a:pPr lvl="1" algn="just"/>
            <a:r>
              <a:rPr lang="pl-PL" b="1" u="sng" dirty="0"/>
              <a:t>rzeczywisty – </a:t>
            </a:r>
            <a:r>
              <a:rPr lang="pl-PL" dirty="0"/>
              <a:t>musi istnieć naprawdę. Jeśli zamach nie istnieje (tzn. nie doszło do żadnego ataku na dobro prawne), a sprawcy wydawało się, że tak jest, to taką sytuację należy rozpatrywać przez pryzmat art. 29 k.k.</a:t>
            </a:r>
            <a:endParaRPr lang="pl-PL" b="1" u="sng" dirty="0"/>
          </a:p>
        </p:txBody>
      </p:sp>
    </p:spTree>
    <p:extLst>
      <p:ext uri="{BB962C8B-B14F-4D97-AF65-F5344CB8AC3E}">
        <p14:creationId xmlns:p14="http://schemas.microsoft.com/office/powerpoint/2010/main" val="2346264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E8F23-B700-2449-B7D0-527C30C60E1A}"/>
              </a:ext>
            </a:extLst>
          </p:cNvPr>
          <p:cNvSpPr>
            <a:spLocks noGrp="1"/>
          </p:cNvSpPr>
          <p:nvPr>
            <p:ph type="title"/>
          </p:nvPr>
        </p:nvSpPr>
        <p:spPr/>
        <p:txBody>
          <a:bodyPr/>
          <a:lstStyle/>
          <a:p>
            <a:r>
              <a:rPr lang="pl-PL" dirty="0"/>
              <a:t>obrona konieczna</a:t>
            </a:r>
          </a:p>
        </p:txBody>
      </p:sp>
      <p:sp>
        <p:nvSpPr>
          <p:cNvPr id="3" name="Content Placeholder 2">
            <a:extLst>
              <a:ext uri="{FF2B5EF4-FFF2-40B4-BE49-F238E27FC236}">
                <a16:creationId xmlns:a16="http://schemas.microsoft.com/office/drawing/2014/main" id="{84A87D0F-0711-B94B-8858-2E02ECCA9CAE}"/>
              </a:ext>
            </a:extLst>
          </p:cNvPr>
          <p:cNvSpPr>
            <a:spLocks noGrp="1"/>
          </p:cNvSpPr>
          <p:nvPr>
            <p:ph idx="1"/>
          </p:nvPr>
        </p:nvSpPr>
        <p:spPr/>
        <p:txBody>
          <a:bodyPr/>
          <a:lstStyle/>
          <a:p>
            <a:pPr algn="just"/>
            <a:r>
              <a:rPr lang="pl-PL" b="1" u="sng" dirty="0"/>
              <a:t>bezpośredni</a:t>
            </a:r>
            <a:r>
              <a:rPr lang="pl-PL" dirty="0"/>
              <a:t> – musi stwarzać takie niebezpieczeństwo dla dobra prawnego, które może się natychmiast zaktualizować. Zamach jest bezpośredni gdy z zachowania napastnika jednoznacznie można wywnioskować, że przystępuje do ataku na dobro prawne już zindywidualizowane oraz że istnieje wysoki stopień prawdopodobieństwa natychmiastowego podjęcia ataku. Bezpośredniość istnieje także wtedy, gdy po pierwszym ataku i krótkiej przerwie napastnik zmierza do powtórzenia ataku</a:t>
            </a:r>
          </a:p>
          <a:p>
            <a:pPr algn="just"/>
            <a:r>
              <a:rPr lang="pl-PL" b="1" u="sng" dirty="0"/>
              <a:t>bezprawność</a:t>
            </a:r>
            <a:r>
              <a:rPr lang="pl-PL" dirty="0"/>
              <a:t> – zamach musi pochodzić od człowieka, który działa w sposób sprzeczny z prawem. Nie musi się to wiązać z popełnieniem przestępstwa (może by to np. osoba działająca w stanie niepoczytalności) </a:t>
            </a:r>
          </a:p>
        </p:txBody>
      </p:sp>
    </p:spTree>
    <p:extLst>
      <p:ext uri="{BB962C8B-B14F-4D97-AF65-F5344CB8AC3E}">
        <p14:creationId xmlns:p14="http://schemas.microsoft.com/office/powerpoint/2010/main" val="592574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1FA3A-9310-4444-BE67-07F3BC519B0B}"/>
              </a:ext>
            </a:extLst>
          </p:cNvPr>
          <p:cNvSpPr>
            <a:spLocks noGrp="1"/>
          </p:cNvSpPr>
          <p:nvPr>
            <p:ph type="title"/>
          </p:nvPr>
        </p:nvSpPr>
        <p:spPr/>
        <p:txBody>
          <a:bodyPr/>
          <a:lstStyle/>
          <a:p>
            <a:r>
              <a:rPr lang="pl-PL" dirty="0"/>
              <a:t>obrona konieczna</a:t>
            </a:r>
          </a:p>
        </p:txBody>
      </p:sp>
      <p:sp>
        <p:nvSpPr>
          <p:cNvPr id="3" name="Content Placeholder 2">
            <a:extLst>
              <a:ext uri="{FF2B5EF4-FFF2-40B4-BE49-F238E27FC236}">
                <a16:creationId xmlns:a16="http://schemas.microsoft.com/office/drawing/2014/main" id="{F13ECAA2-F504-E343-B58B-1DCC09A76A2C}"/>
              </a:ext>
            </a:extLst>
          </p:cNvPr>
          <p:cNvSpPr>
            <a:spLocks noGrp="1"/>
          </p:cNvSpPr>
          <p:nvPr>
            <p:ph idx="1"/>
          </p:nvPr>
        </p:nvSpPr>
        <p:spPr/>
        <p:txBody>
          <a:bodyPr/>
          <a:lstStyle/>
          <a:p>
            <a:pPr algn="just"/>
            <a:r>
              <a:rPr lang="pl-PL" dirty="0"/>
              <a:t>obronie musi towarzyszyć świadomość broniącego, że odpiera on bezprawny zamach. </a:t>
            </a:r>
          </a:p>
          <a:p>
            <a:pPr algn="just"/>
            <a:r>
              <a:rPr lang="pl-PL" b="1" dirty="0"/>
              <a:t>samoistność/subsydiarność obrony </a:t>
            </a:r>
            <a:r>
              <a:rPr lang="pl-PL" dirty="0"/>
              <a:t>– w orzecznictwie i w nauce prawa karnego przez wiele lat dominował pogląd, że obrona konieczna nie ma charakteru subsydiarnego - zaatakowany może odpierać zamach kosztem dobra napastnika, nawet jeśli istnieje realna możliwość uniknięcia zamachu w inny sposób, bez naruszenia tego dobra (np. możliwość ucieczki).</a:t>
            </a:r>
          </a:p>
          <a:p>
            <a:pPr algn="just"/>
            <a:r>
              <a:rPr lang="pl-PL" b="1" dirty="0"/>
              <a:t>zasada względnej subsydiarności </a:t>
            </a:r>
            <a:r>
              <a:rPr lang="pl-PL" dirty="0"/>
              <a:t>– ogranicza prawo do odpierania zamachu kosztem dobra napastnika tylko do sytuacji, w których nie było innego racjonalnego sposobu uniknięcia zamachu. </a:t>
            </a:r>
          </a:p>
        </p:txBody>
      </p:sp>
    </p:spTree>
    <p:extLst>
      <p:ext uri="{BB962C8B-B14F-4D97-AF65-F5344CB8AC3E}">
        <p14:creationId xmlns:p14="http://schemas.microsoft.com/office/powerpoint/2010/main" val="636381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2AADF-B054-734B-9841-A7A08B7B9FD5}"/>
              </a:ext>
            </a:extLst>
          </p:cNvPr>
          <p:cNvSpPr>
            <a:spLocks noGrp="1"/>
          </p:cNvSpPr>
          <p:nvPr>
            <p:ph type="title"/>
          </p:nvPr>
        </p:nvSpPr>
        <p:spPr/>
        <p:txBody>
          <a:bodyPr/>
          <a:lstStyle/>
          <a:p>
            <a:r>
              <a:rPr lang="pl-PL" dirty="0"/>
              <a:t>przekroczenie granic obrony</a:t>
            </a:r>
          </a:p>
        </p:txBody>
      </p:sp>
      <p:sp>
        <p:nvSpPr>
          <p:cNvPr id="3" name="Content Placeholder 2">
            <a:extLst>
              <a:ext uri="{FF2B5EF4-FFF2-40B4-BE49-F238E27FC236}">
                <a16:creationId xmlns:a16="http://schemas.microsoft.com/office/drawing/2014/main" id="{9128EA93-C489-CD44-B517-609CC941163D}"/>
              </a:ext>
            </a:extLst>
          </p:cNvPr>
          <p:cNvSpPr>
            <a:spLocks noGrp="1"/>
          </p:cNvSpPr>
          <p:nvPr>
            <p:ph idx="1"/>
          </p:nvPr>
        </p:nvSpPr>
        <p:spPr/>
        <p:txBody>
          <a:bodyPr/>
          <a:lstStyle/>
          <a:p>
            <a:pPr algn="just"/>
            <a:r>
              <a:rPr lang="pl-PL" dirty="0"/>
              <a:t>przy obronie koniecznej nie ma zasady proporcjonalności dóbr, takiej jak przy stanie wyższej konieczności; ograniczenie dotyczy jednak sposobu obrony </a:t>
            </a:r>
          </a:p>
          <a:p>
            <a:pPr algn="just"/>
            <a:r>
              <a:rPr lang="pl-PL" dirty="0"/>
              <a:t>z możliwych przy zaatakowaniu środków i sposobów obrony pierwszeństwo mają środki najłagodniejsze spośród skutecznych. Racjonalność takich ocen ulega jednak modyfikacjom wynikających z oceny konkretnych warunków, w jakich atak ma miejsce. </a:t>
            </a:r>
          </a:p>
          <a:p>
            <a:pPr algn="just"/>
            <a:r>
              <a:rPr lang="pl-PL" dirty="0"/>
              <a:t>współmierność sposobu obrony do niebezpieczeństwa zamachu rodzi pośrednio konieczność zachowania proporcji między dobrem, na które skierowany jest zamach a dobrem naruszonym w wyniku podjętej obrony</a:t>
            </a:r>
          </a:p>
        </p:txBody>
      </p:sp>
    </p:spTree>
    <p:extLst>
      <p:ext uri="{BB962C8B-B14F-4D97-AF65-F5344CB8AC3E}">
        <p14:creationId xmlns:p14="http://schemas.microsoft.com/office/powerpoint/2010/main" val="97027578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518</TotalTime>
  <Words>1619</Words>
  <Application>Microsoft Macintosh PowerPoint</Application>
  <PresentationFormat>Widescreen</PresentationFormat>
  <Paragraphs>111</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Gill Sans MT</vt:lpstr>
      <vt:lpstr>Wingdings</vt:lpstr>
      <vt:lpstr>Parcel</vt:lpstr>
      <vt:lpstr>Bezprawność i okoliczności ją wyłączające</vt:lpstr>
      <vt:lpstr>bezprawność</vt:lpstr>
      <vt:lpstr>bezprawność</vt:lpstr>
      <vt:lpstr>okoliczności wyłączające bezprawność</vt:lpstr>
      <vt:lpstr>kontratypy ustawowe części ogólnej</vt:lpstr>
      <vt:lpstr>obrona konieczna</vt:lpstr>
      <vt:lpstr>obrona konieczna</vt:lpstr>
      <vt:lpstr>obrona konieczna</vt:lpstr>
      <vt:lpstr>przekroczenie granic obrony</vt:lpstr>
      <vt:lpstr>przekroczenie granic obrony</vt:lpstr>
      <vt:lpstr>stan wyższej konieczności</vt:lpstr>
      <vt:lpstr>kolizja dóbr </vt:lpstr>
      <vt:lpstr>kolizja dóbr</vt:lpstr>
      <vt:lpstr>niebezpieczeństwo grożące dobru prawnemu </vt:lpstr>
      <vt:lpstr>zasady poświęcania dobra</vt:lpstr>
      <vt:lpstr>zasady poświęcania dobra</vt:lpstr>
      <vt:lpstr>dozwolone ryzyko nowatorskie (27 k.k.)</vt:lpstr>
      <vt:lpstr>dozwolone ryzyko nowatorskie</vt:lpstr>
      <vt:lpstr>kontratypy części szczególnej</vt:lpstr>
      <vt:lpstr>kontratypy części szczególnej</vt:lpstr>
      <vt:lpstr>kontratypy części szczególnej</vt:lpstr>
      <vt:lpstr>kontratypy pozaustawowe</vt:lpstr>
      <vt:lpstr>zgoda pokrzywdzonego</vt:lpstr>
      <vt:lpstr>karcenie w celach wychowawczych</vt:lpstr>
      <vt:lpstr>dozwolone ryzyko sportowe</vt:lpstr>
      <vt:lpstr>dozwolony zabieg medyczny o charakterze nieleczniczym</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Bezprawność i okoliczności ją wyłączające</dc:title>
  <dc:creator>Microsoft Office User</dc:creator>
  <cp:lastModifiedBy>Microsoft Office User</cp:lastModifiedBy>
  <cp:revision>9</cp:revision>
  <dcterms:created xsi:type="dcterms:W3CDTF">2021-01-18T11:53:03Z</dcterms:created>
  <dcterms:modified xsi:type="dcterms:W3CDTF">2021-01-18T20:31:52Z</dcterms:modified>
</cp:coreProperties>
</file>