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4" r:id="rId1"/>
  </p:sldMasterIdLst>
  <p:notesMasterIdLst>
    <p:notesMasterId r:id="rId44"/>
  </p:notesMasterIdLst>
  <p:sldIdLst>
    <p:sldId id="256" r:id="rId2"/>
    <p:sldId id="257" r:id="rId3"/>
    <p:sldId id="291" r:id="rId4"/>
    <p:sldId id="289" r:id="rId5"/>
    <p:sldId id="292" r:id="rId6"/>
    <p:sldId id="293" r:id="rId7"/>
    <p:sldId id="294" r:id="rId8"/>
    <p:sldId id="295" r:id="rId9"/>
    <p:sldId id="290" r:id="rId10"/>
    <p:sldId id="296" r:id="rId11"/>
    <p:sldId id="297" r:id="rId12"/>
    <p:sldId id="298" r:id="rId13"/>
    <p:sldId id="310" r:id="rId14"/>
    <p:sldId id="299" r:id="rId15"/>
    <p:sldId id="300" r:id="rId16"/>
    <p:sldId id="301" r:id="rId17"/>
    <p:sldId id="302" r:id="rId18"/>
    <p:sldId id="303" r:id="rId19"/>
    <p:sldId id="304" r:id="rId20"/>
    <p:sldId id="305" r:id="rId21"/>
    <p:sldId id="306" r:id="rId22"/>
    <p:sldId id="308" r:id="rId23"/>
    <p:sldId id="309" r:id="rId24"/>
    <p:sldId id="307"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264" r:id="rId42"/>
    <p:sldId id="266"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94"/>
  </p:normalViewPr>
  <p:slideViewPr>
    <p:cSldViewPr>
      <p:cViewPr varScale="1">
        <p:scale>
          <a:sx n="80" d="100"/>
          <a:sy n="80" d="100"/>
        </p:scale>
        <p:origin x="-1397"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CBB7C0-70B2-4705-850C-500FCE2BA43B}" type="datetimeFigureOut">
              <a:rPr lang="pl-PL" smtClean="0"/>
              <a:pPr/>
              <a:t>14.09.2021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21DD3D-CD39-4083-87D4-0704760C1352}"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66221E02-25CB-4963-84BC-0813985E7D90}" type="datetimeFigureOut">
              <a:rPr lang="pl-PL" smtClean="0"/>
              <a:pPr/>
              <a:t>14.09.2021</a:t>
            </a:fld>
            <a:endParaRPr lang="pl-PL"/>
          </a:p>
        </p:txBody>
      </p:sp>
      <p:sp>
        <p:nvSpPr>
          <p:cNvPr id="5" name="Footer Placeholder 4"/>
          <p:cNvSpPr>
            <a:spLocks noGrp="1"/>
          </p:cNvSpPr>
          <p:nvPr>
            <p:ph type="ftr" sz="quarter" idx="11"/>
          </p:nvPr>
        </p:nvSpPr>
        <p:spPr>
          <a:xfrm>
            <a:off x="1921934" y="5054602"/>
            <a:ext cx="4064860" cy="279400"/>
          </a:xfrm>
        </p:spPr>
        <p:txBody>
          <a:bodyPr/>
          <a:lstStyle/>
          <a:p>
            <a:endParaRPr lang="pl-PL"/>
          </a:p>
        </p:txBody>
      </p:sp>
      <p:sp>
        <p:nvSpPr>
          <p:cNvPr id="6" name="Slide Number Placeholder 5"/>
          <p:cNvSpPr>
            <a:spLocks noGrp="1"/>
          </p:cNvSpPr>
          <p:nvPr>
            <p:ph type="sldNum" sz="quarter" idx="12"/>
          </p:nvPr>
        </p:nvSpPr>
        <p:spPr>
          <a:xfrm>
            <a:off x="6817317" y="5054602"/>
            <a:ext cx="413483" cy="279400"/>
          </a:xfrm>
        </p:spPr>
        <p:txBody>
          <a:bodyPr/>
          <a:lstStyle/>
          <a:p>
            <a:fld id="{589B7C76-EFF2-4CD8-A475-4750F11B4BC6}" type="slidenum">
              <a:rPr lang="pl-PL" smtClean="0"/>
              <a:pPr/>
              <a:t>‹#›</a:t>
            </a:fld>
            <a:endParaRPr lang="pl-PL"/>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1989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21E02-25CB-4963-84BC-0813985E7D90}" type="datetimeFigureOut">
              <a:rPr lang="pl-PL" smtClean="0"/>
              <a:pPr/>
              <a:t>14.09.2021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348801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14.09.2021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91086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14.09.2021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65093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14.09.2021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2016158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14.09.2021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3251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14.09.2021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098243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14.09.2021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75104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14.09.2021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84795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221E02-25CB-4963-84BC-0813985E7D90}" type="datetimeFigureOut">
              <a:rPr lang="pl-PL" smtClean="0"/>
              <a:pPr/>
              <a:t>14.09.2021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409753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21E02-25CB-4963-84BC-0813985E7D90}" type="datetimeFigureOut">
              <a:rPr lang="pl-PL" smtClean="0"/>
              <a:pPr/>
              <a:t>14.09.2021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89B7C76-EFF2-4CD8-A475-4750F11B4BC6}" type="slidenum">
              <a:rPr lang="pl-PL" smtClean="0"/>
              <a:pPr/>
              <a:t>‹#›</a:t>
            </a:fld>
            <a:endParaRPr lang="pl-PL"/>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38297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221E02-25CB-4963-84BC-0813985E7D90}" type="datetimeFigureOut">
              <a:rPr lang="pl-PL" smtClean="0"/>
              <a:pPr/>
              <a:t>14.09.2021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35634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221E02-25CB-4963-84BC-0813985E7D90}" type="datetimeFigureOut">
              <a:rPr lang="pl-PL" smtClean="0"/>
              <a:pPr/>
              <a:t>14.09.2021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589B7C76-EFF2-4CD8-A475-4750F11B4BC6}" type="slidenum">
              <a:rPr lang="pl-PL" smtClean="0"/>
              <a:pPr/>
              <a:t>‹#›</a:t>
            </a:fld>
            <a:endParaRPr lang="pl-PL"/>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0806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221E02-25CB-4963-84BC-0813985E7D90}" type="datetimeFigureOut">
              <a:rPr lang="pl-PL" smtClean="0"/>
              <a:pPr/>
              <a:t>14.09.2021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89B7C76-EFF2-4CD8-A475-4750F11B4BC6}" type="slidenum">
              <a:rPr lang="pl-PL" smtClean="0"/>
              <a:pPr/>
              <a:t>‹#›</a:t>
            </a:fld>
            <a:endParaRPr lang="pl-PL"/>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590377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21E02-25CB-4963-84BC-0813985E7D90}" type="datetimeFigureOut">
              <a:rPr lang="pl-PL" smtClean="0"/>
              <a:pPr/>
              <a:t>14.09.2021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287849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21E02-25CB-4963-84BC-0813985E7D90}" type="datetimeFigureOut">
              <a:rPr lang="pl-PL" smtClean="0"/>
              <a:pPr/>
              <a:t>14.09.2021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4885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221E02-25CB-4963-84BC-0813985E7D90}" type="datetimeFigureOut">
              <a:rPr lang="pl-PL" smtClean="0"/>
              <a:pPr/>
              <a:t>14.09.2021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72374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6221E02-25CB-4963-84BC-0813985E7D90}" type="datetimeFigureOut">
              <a:rPr lang="pl-PL" smtClean="0"/>
              <a:pPr/>
              <a:t>14.09.2021</a:t>
            </a:fld>
            <a:endParaRPr lang="pl-PL"/>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9B7C76-EFF2-4CD8-A475-4750F11B4BC6}" type="slidenum">
              <a:rPr lang="pl-PL" smtClean="0"/>
              <a:pPr/>
              <a:t>‹#›</a:t>
            </a:fld>
            <a:endParaRPr lang="pl-PL"/>
          </a:p>
        </p:txBody>
      </p:sp>
    </p:spTree>
    <p:extLst>
      <p:ext uri="{BB962C8B-B14F-4D97-AF65-F5344CB8AC3E}">
        <p14:creationId xmlns:p14="http://schemas.microsoft.com/office/powerpoint/2010/main" xmlns="" val="216039255"/>
      </p:ext>
    </p:extLst>
  </p:cSld>
  <p:clrMap bg1="lt1" tx1="dk1" bg2="lt2" tx2="dk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 id="2147484506" r:id="rId12"/>
    <p:sldLayoutId id="2147484507" r:id="rId13"/>
    <p:sldLayoutId id="2147484508" r:id="rId14"/>
    <p:sldLayoutId id="2147484509" r:id="rId15"/>
    <p:sldLayoutId id="2147484510" r:id="rId16"/>
    <p:sldLayoutId id="214748451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hyperlink" Target="https://www.prawo.pl/biznes/uboj-rytualny-co-zmienia-nowelizacja-ustawy-o-ochronie-zwierzat,503171.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59C2C63-D709-4949-9465-29A52CBEDD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EFD2038-15D6-4003-8350-AFEC394EEF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43940" y="1399880"/>
            <a:ext cx="5856119" cy="4103960"/>
          </a:xfrm>
          <a:prstGeom prst="rect">
            <a:avLst/>
          </a:prstGeom>
          <a:solidFill>
            <a:schemeClr val="tx2">
              <a:lumMod val="90000"/>
              <a:lumOff val="10000"/>
            </a:schemeClr>
          </a:soli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CF519C2-F6BE-41BE-A50E-54B98359C9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46249" y="1540931"/>
            <a:ext cx="5657851" cy="3835401"/>
          </a:xfrm>
          <a:prstGeom prst="rect">
            <a:avLst/>
          </a:prstGeom>
          <a:noFill/>
          <a:ln w="15875">
            <a:solidFill>
              <a:schemeClr val="accent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xmlns="" id="{7767AD93-AD3E-4C62-97D5-E54E14B2EAD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3123631"/>
            <a:ext cx="9173373" cy="659658"/>
            <a:chOff x="-16934" y="3123631"/>
            <a:chExt cx="12231160" cy="659658"/>
          </a:xfrm>
        </p:grpSpPr>
        <p:sp>
          <p:nvSpPr>
            <p:cNvPr id="15" name="Rounded Rectangle 17">
              <a:extLst>
                <a:ext uri="{FF2B5EF4-FFF2-40B4-BE49-F238E27FC236}">
                  <a16:creationId xmlns:a16="http://schemas.microsoft.com/office/drawing/2014/main" xmlns="" id="{AA443E8D-EC07-4B8F-B370-2A1153F350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xmlns="" id="{841F0AA1-D12D-4FDB-BF66-D9398ED9303A}"/>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xmlns="" id="{E2B949DE-0178-4942-80DE-811C1AA4FCA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xmlns="" id="{284AA86D-EAE1-4E3F-A54C-7F1E390B6DF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9736202" y="3145536"/>
              <a:ext cx="2478024" cy="612648"/>
            </a:xfrm>
            <a:prstGeom prst="rect">
              <a:avLst/>
            </a:prstGeom>
          </p:spPr>
        </p:pic>
      </p:grpSp>
      <p:sp>
        <p:nvSpPr>
          <p:cNvPr id="2" name="Tytuł 1"/>
          <p:cNvSpPr>
            <a:spLocks noGrp="1"/>
          </p:cNvSpPr>
          <p:nvPr>
            <p:ph type="ctrTitle"/>
          </p:nvPr>
        </p:nvSpPr>
        <p:spPr>
          <a:xfrm>
            <a:off x="2019298" y="1871131"/>
            <a:ext cx="5111752" cy="1515533"/>
          </a:xfrm>
        </p:spPr>
        <p:txBody>
          <a:bodyPr>
            <a:normAutofit/>
          </a:bodyPr>
          <a:lstStyle/>
          <a:p>
            <a:r>
              <a:rPr lang="pl-PL" sz="4400" b="1" dirty="0">
                <a:solidFill>
                  <a:schemeClr val="bg1"/>
                </a:solidFill>
              </a:rPr>
              <a:t>Prawo </a:t>
            </a:r>
            <a:r>
              <a:rPr lang="pl-PL" sz="4400" b="1" dirty="0" smtClean="0">
                <a:solidFill>
                  <a:schemeClr val="bg1"/>
                </a:solidFill>
              </a:rPr>
              <a:t>ochrony środowiska</a:t>
            </a:r>
            <a:endParaRPr lang="pl-PL" sz="4400" b="1" dirty="0">
              <a:solidFill>
                <a:schemeClr val="bg1"/>
              </a:solidFill>
            </a:endParaRPr>
          </a:p>
        </p:txBody>
      </p:sp>
      <p:sp>
        <p:nvSpPr>
          <p:cNvPr id="3" name="Podtytuł 2"/>
          <p:cNvSpPr>
            <a:spLocks noGrp="1"/>
          </p:cNvSpPr>
          <p:nvPr>
            <p:ph type="subTitle" idx="1"/>
          </p:nvPr>
        </p:nvSpPr>
        <p:spPr>
          <a:xfrm>
            <a:off x="2019298" y="3657597"/>
            <a:ext cx="5111752" cy="1320802"/>
          </a:xfrm>
        </p:spPr>
        <p:txBody>
          <a:bodyPr>
            <a:normAutofit/>
          </a:bodyPr>
          <a:lstStyle/>
          <a:p>
            <a:r>
              <a:rPr lang="pl-PL">
                <a:solidFill>
                  <a:schemeClr val="bg1"/>
                </a:solidFill>
              </a:rPr>
              <a:t>dr Małgorzata Kozłowska</a:t>
            </a:r>
          </a:p>
          <a:p>
            <a:r>
              <a:rPr lang="pl-PL">
                <a:solidFill>
                  <a:schemeClr val="bg1"/>
                </a:solidFill>
              </a:rPr>
              <a:t>Instytut Nauk Administracyjnych</a:t>
            </a:r>
          </a:p>
          <a:p>
            <a:r>
              <a:rPr lang="pl-PL">
                <a:solidFill>
                  <a:schemeClr val="bg1"/>
                </a:solidFill>
              </a:rPr>
              <a:t>Zakład Prawa Administracyjnego</a:t>
            </a:r>
          </a:p>
        </p:txBody>
      </p:sp>
      <p:cxnSp>
        <p:nvCxnSpPr>
          <p:cNvPr id="20" name="Straight Connector 19">
            <a:extLst>
              <a:ext uri="{FF2B5EF4-FFF2-40B4-BE49-F238E27FC236}">
                <a16:creationId xmlns:a16="http://schemas.microsoft.com/office/drawing/2014/main" xmlns="" id="{0772CE55-4C36-44F1-A9BD-379BEB84317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019299" y="3522131"/>
            <a:ext cx="5111751"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Elementy</a:t>
            </a:r>
            <a:br>
              <a:rPr lang="pl-PL" sz="2800" b="1" dirty="0" smtClean="0">
                <a:solidFill>
                  <a:srgbClr val="FFFFFF"/>
                </a:solidFill>
              </a:rPr>
            </a:br>
            <a:r>
              <a:rPr lang="pl-PL" sz="2800" b="1" dirty="0" smtClean="0">
                <a:solidFill>
                  <a:srgbClr val="FFFFFF"/>
                </a:solidFill>
              </a:rPr>
              <a:t>ochrony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lnSpcReduction="10000"/>
          </a:bodyPr>
          <a:lstStyle/>
          <a:p>
            <a:pPr algn="just">
              <a:lnSpc>
                <a:spcPct val="90000"/>
              </a:lnSpc>
            </a:pPr>
            <a:r>
              <a:rPr lang="pl-PL" sz="1400" dirty="0" smtClean="0">
                <a:solidFill>
                  <a:schemeClr val="bg1"/>
                </a:solidFill>
              </a:rPr>
              <a:t>Regulacja adresowana do jednostek wojskowych oraz związków organizacyjnych Sił Zbrojnych Rzeczypospolitej Polskiej, Ministra Obrony Narodowej oraz ministra właściwego do spraw środowiska. Określa on sposób wykonywania ochrony roślin (w tym grzybów) i zwierząt na poligonach, rozumianych jako obszary wyraźnie oznaczone w terenie, odpowiednio przygotowane i wyposażone w urządzenia i obiekty do szkolenia wojsk oraz przeprowadzania badań uzbrojenia, sprzętu technicznego, amunicji, materiałów wybuchowych i specjalnych środków bojowych.  </a:t>
            </a:r>
          </a:p>
          <a:p>
            <a:pPr algn="just">
              <a:lnSpc>
                <a:spcPct val="90000"/>
              </a:lnSpc>
            </a:pPr>
            <a:r>
              <a:rPr lang="pl-PL" sz="1400" dirty="0" smtClean="0">
                <a:solidFill>
                  <a:schemeClr val="bg1"/>
                </a:solidFill>
              </a:rPr>
              <a:t>Większość poligonów  charakteryzuje się znaczną, nawet wyjątkową, ilością naturalnych i półnaturalnych siedlisk i krajobrazów wraz z towarzyszącym im bogactwem dzikiej przyrody. Są to czasem siedliska najcenniejsze i najważniejsze dla bioróżnorodności kraju. Tereny wojskowe mogą zajmować tysiące, a nawet dziesiątki tysięcy hektarów, ale nie należy niedoceniać nawet tych mniejszych: ciekawe stanowiska przyrodnicze występują bowiem również w pobliżu pasów startowych, składów amunicji, czy urządzeń radarowych.</a:t>
            </a:r>
          </a:p>
          <a:p>
            <a:pPr algn="just">
              <a:lnSpc>
                <a:spcPct val="90000"/>
              </a:lnSpc>
            </a:pPr>
            <a:r>
              <a:rPr lang="pl-PL" sz="1400" dirty="0" smtClean="0">
                <a:solidFill>
                  <a:schemeClr val="bg1"/>
                </a:solidFill>
              </a:rPr>
              <a:t>W art. 128 ust. 1 </a:t>
            </a:r>
            <a:r>
              <a:rPr lang="pl-PL" sz="1400" dirty="0" err="1" smtClean="0">
                <a:solidFill>
                  <a:schemeClr val="bg1"/>
                </a:solidFill>
              </a:rPr>
              <a:t>pkt</a:t>
            </a:r>
            <a:r>
              <a:rPr lang="pl-PL" sz="1400" dirty="0" smtClean="0">
                <a:solidFill>
                  <a:schemeClr val="bg1"/>
                </a:solidFill>
              </a:rPr>
              <a:t> 2 </a:t>
            </a:r>
            <a:r>
              <a:rPr lang="pl-PL" sz="1400" dirty="0" err="1" smtClean="0">
                <a:solidFill>
                  <a:schemeClr val="bg1"/>
                </a:solidFill>
              </a:rPr>
              <a:t>PrOchrŚrod</a:t>
            </a:r>
            <a:r>
              <a:rPr lang="pl-PL" sz="1400" dirty="0" smtClean="0">
                <a:solidFill>
                  <a:schemeClr val="bg1"/>
                </a:solidFill>
              </a:rPr>
              <a:t> ustawodawca wskazuje obowiązek oznaczenia na terenach szkoleniowych obszarów o walorach przyrodniczych oraz wprowadzenie na nich stosownych ograniczeń działalności szkoleniowej. Przez tereny szkoleniowe należy rozumieć poligony, na co wskazuje treść ust. 2–4 oraz treść </a:t>
            </a:r>
            <a:r>
              <a:rPr lang="pl-PL" sz="1400" dirty="0" err="1" smtClean="0">
                <a:solidFill>
                  <a:schemeClr val="bg1"/>
                </a:solidFill>
              </a:rPr>
              <a:t>rozp</a:t>
            </a:r>
            <a:r>
              <a:rPr lang="pl-PL" sz="1400" dirty="0" smtClean="0">
                <a:solidFill>
                  <a:schemeClr val="bg1"/>
                </a:solidFill>
              </a:rPr>
              <a:t>. Ministra Obrony Narodowej z 9.8.2002 r. w sprawie szczegółowych zasad sporządzania instrukcji szkoleniowej w zakresie zapewnienia wymogów ochrony zwierząt oraz roślin w toku szkolenia Sił Zbrojnych Rzeczypospolitej Polskiej na poligonach (</a:t>
            </a:r>
            <a:r>
              <a:rPr lang="pl-PL" sz="1400" dirty="0" err="1" smtClean="0">
                <a:solidFill>
                  <a:schemeClr val="bg1"/>
                </a:solidFill>
              </a:rPr>
              <a:t>Dz.U</a:t>
            </a:r>
            <a:r>
              <a:rPr lang="pl-PL" sz="1400" dirty="0" smtClean="0">
                <a:solidFill>
                  <a:schemeClr val="bg1"/>
                </a:solidFill>
              </a:rPr>
              <a:t>. Nr 137, poz. 1157). </a:t>
            </a:r>
          </a:p>
          <a:p>
            <a:pPr algn="l">
              <a:lnSpc>
                <a:spcPct val="90000"/>
              </a:lnSpc>
            </a:pPr>
            <a:endParaRPr lang="en-US" sz="14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Elementy</a:t>
            </a:r>
            <a:br>
              <a:rPr lang="pl-PL" sz="2800" b="1" dirty="0" smtClean="0">
                <a:solidFill>
                  <a:srgbClr val="FFFFFF"/>
                </a:solidFill>
              </a:rPr>
            </a:br>
            <a:r>
              <a:rPr lang="pl-PL" sz="2800" b="1" dirty="0" smtClean="0">
                <a:solidFill>
                  <a:srgbClr val="FFFFFF"/>
                </a:solidFill>
              </a:rPr>
              <a:t>ochrony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lnSpc>
                <a:spcPct val="90000"/>
              </a:lnSpc>
            </a:pPr>
            <a:r>
              <a:rPr lang="pl-PL" sz="1400" dirty="0" smtClean="0">
                <a:solidFill>
                  <a:schemeClr val="bg1"/>
                </a:solidFill>
              </a:rPr>
              <a:t>Stosownie do § 6 tego rozporządzenia w celu uwzględnienia uwarunkowań związanych z usytuowaniem oraz specyfiką funkcjonowania na każdym z poligonów należy:</a:t>
            </a:r>
          </a:p>
          <a:p>
            <a:pPr algn="just">
              <a:lnSpc>
                <a:spcPct val="90000"/>
              </a:lnSpc>
            </a:pPr>
            <a:r>
              <a:rPr lang="pl-PL" sz="1400" dirty="0" smtClean="0">
                <a:solidFill>
                  <a:schemeClr val="bg1"/>
                </a:solidFill>
              </a:rPr>
              <a:t>1) całkowicie wyłączyć z procesu szkolenia tereny parków narodowych i rezerwatów znajdujących się w granicach poligonów, z wyjątkiem przejazdu po wytyczonych drogach;</a:t>
            </a:r>
          </a:p>
          <a:p>
            <a:pPr algn="just">
              <a:lnSpc>
                <a:spcPct val="90000"/>
              </a:lnSpc>
            </a:pPr>
            <a:r>
              <a:rPr lang="pl-PL" sz="1400" dirty="0" smtClean="0">
                <a:solidFill>
                  <a:schemeClr val="bg1"/>
                </a:solidFill>
              </a:rPr>
              <a:t>2) dokonać inwentaryzacji, oznaczyć oraz zabezpieczyć przed dewastacją pomniki przyrody oraz siedliska i miejsca lęgowe chronionych gatunków zwierząt i roślin;</a:t>
            </a:r>
          </a:p>
          <a:p>
            <a:pPr algn="just">
              <a:lnSpc>
                <a:spcPct val="90000"/>
              </a:lnSpc>
            </a:pPr>
            <a:r>
              <a:rPr lang="pl-PL" sz="1400" dirty="0" smtClean="0">
                <a:solidFill>
                  <a:schemeClr val="bg1"/>
                </a:solidFill>
              </a:rPr>
              <a:t>3) wyznaczyć obszary niedostępne lub obszary o ograniczonej dostępności ze względu na ochronę zwierząt oraz roślin, w szczególności obszary obejmujące siedliska oraz miejsca lęgowe gatunków chronionych zwierząt i roślin, a dla obszarów o ograniczonej dostępności określić terminy i zakres wprowadzonych ograniczeń działalności szkoleniowej.</a:t>
            </a: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Ochrona humanitarna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92500"/>
          </a:bodyPr>
          <a:lstStyle/>
          <a:p>
            <a:pPr algn="just">
              <a:lnSpc>
                <a:spcPct val="90000"/>
              </a:lnSpc>
            </a:pPr>
            <a:r>
              <a:rPr lang="pl-PL" sz="1400" b="1" dirty="0" smtClean="0">
                <a:solidFill>
                  <a:schemeClr val="bg1"/>
                </a:solidFill>
              </a:rPr>
              <a:t>OCHORNA HUMANITARNA ZWIERZĄT </a:t>
            </a:r>
            <a:r>
              <a:rPr lang="pl-PL" sz="1400" dirty="0" smtClean="0">
                <a:solidFill>
                  <a:schemeClr val="bg1"/>
                </a:solidFill>
              </a:rPr>
              <a:t>to termin wypracowany przez doktrynę prawa na oznaczenie ogółu przepisów mających na celu ochronę każdego zwierzęcia przez cierpieniem zadawanym ze strony człowieka. Jest częścią prawa ochrony zwierząt obok gatunkowej i użytkowej ochrony zwierząt. </a:t>
            </a:r>
          </a:p>
          <a:p>
            <a:pPr algn="just">
              <a:lnSpc>
                <a:spcPct val="90000"/>
              </a:lnSpc>
            </a:pPr>
            <a:endParaRPr lang="pl-PL" sz="1400" dirty="0" smtClean="0">
              <a:solidFill>
                <a:schemeClr val="bg1"/>
              </a:solidFill>
            </a:endParaRPr>
          </a:p>
          <a:p>
            <a:pPr algn="just">
              <a:lnSpc>
                <a:spcPct val="90000"/>
              </a:lnSpc>
            </a:pPr>
            <a:r>
              <a:rPr lang="pl-PL" sz="1400" b="1" dirty="0" smtClean="0">
                <a:solidFill>
                  <a:schemeClr val="bg1"/>
                </a:solidFill>
              </a:rPr>
              <a:t>REGULACJA:  </a:t>
            </a:r>
            <a:r>
              <a:rPr lang="pl-PL" sz="1400" dirty="0" smtClean="0">
                <a:solidFill>
                  <a:schemeClr val="bg1"/>
                </a:solidFill>
              </a:rPr>
              <a:t>ustawa z dnia 21 sierpnia 1997 r. o ochronie zwierząt (Dz.U.2020.638 </a:t>
            </a:r>
            <a:r>
              <a:rPr lang="pl-PL" sz="1400" dirty="0" err="1" smtClean="0">
                <a:solidFill>
                  <a:schemeClr val="bg1"/>
                </a:solidFill>
              </a:rPr>
              <a:t>t.j</a:t>
            </a:r>
            <a:r>
              <a:rPr lang="pl-PL" sz="1400" dirty="0" smtClean="0">
                <a:solidFill>
                  <a:schemeClr val="bg1"/>
                </a:solidFill>
              </a:rPr>
              <a:t>. z dnia 2020.04.09)</a:t>
            </a:r>
          </a:p>
          <a:p>
            <a:pPr algn="just">
              <a:lnSpc>
                <a:spcPct val="90000"/>
              </a:lnSpc>
            </a:pPr>
            <a:endParaRPr lang="pl-PL" sz="1400" dirty="0" smtClean="0">
              <a:solidFill>
                <a:schemeClr val="bg1"/>
              </a:solidFill>
            </a:endParaRPr>
          </a:p>
          <a:p>
            <a:pPr algn="just">
              <a:lnSpc>
                <a:spcPct val="90000"/>
              </a:lnSpc>
            </a:pPr>
            <a:r>
              <a:rPr lang="pl-PL" sz="1400" dirty="0" smtClean="0">
                <a:solidFill>
                  <a:schemeClr val="bg1"/>
                </a:solidFill>
              </a:rPr>
              <a:t>Ustawa o ochronie zwierząt określa zasady postępowania w odniesieniu do zwierząt kręgowych (PROBLEM PRAWNY: zwierzęta bezkręgowe, np. homary i ich ochrona). Poszczególne rozdziały tej ustawy odnoszą się do:</a:t>
            </a:r>
          </a:p>
          <a:p>
            <a:pPr marL="342900" indent="-342900" algn="l">
              <a:lnSpc>
                <a:spcPct val="90000"/>
              </a:lnSpc>
              <a:buFont typeface="+mj-lt"/>
              <a:buAutoNum type="arabicPeriod"/>
            </a:pPr>
            <a:r>
              <a:rPr lang="pl-PL" sz="1400" dirty="0" smtClean="0">
                <a:solidFill>
                  <a:schemeClr val="bg1"/>
                </a:solidFill>
              </a:rPr>
              <a:t>zwierząt domowych [rozdział 2];</a:t>
            </a:r>
          </a:p>
          <a:p>
            <a:pPr marL="342900" indent="-342900" algn="l">
              <a:lnSpc>
                <a:spcPct val="90000"/>
              </a:lnSpc>
              <a:buFont typeface="+mj-lt"/>
              <a:buAutoNum type="arabicPeriod"/>
            </a:pPr>
            <a:r>
              <a:rPr lang="pl-PL" sz="1400" dirty="0" smtClean="0">
                <a:solidFill>
                  <a:schemeClr val="bg1"/>
                </a:solidFill>
              </a:rPr>
              <a:t>zwierząt gospodarskich [rozdział 3];</a:t>
            </a:r>
          </a:p>
          <a:p>
            <a:pPr marL="342900" indent="-342900" algn="l">
              <a:lnSpc>
                <a:spcPct val="90000"/>
              </a:lnSpc>
              <a:buFont typeface="+mj-lt"/>
              <a:buAutoNum type="arabicPeriod"/>
            </a:pPr>
            <a:r>
              <a:rPr lang="pl-PL" sz="1400" dirty="0" smtClean="0">
                <a:solidFill>
                  <a:schemeClr val="bg1"/>
                </a:solidFill>
              </a:rPr>
              <a:t>zwierząt wykorzystywanych do celów rozrywkowych, widowiskowych, filmowych, sportowych i specjalnych [rozdział 4];</a:t>
            </a:r>
          </a:p>
          <a:p>
            <a:pPr marL="342900" indent="-342900" algn="l">
              <a:lnSpc>
                <a:spcPct val="90000"/>
              </a:lnSpc>
              <a:buFont typeface="+mj-lt"/>
              <a:buAutoNum type="arabicPeriod"/>
            </a:pPr>
            <a:r>
              <a:rPr lang="pl-PL" sz="1400" dirty="0" smtClean="0">
                <a:solidFill>
                  <a:schemeClr val="bg1"/>
                </a:solidFill>
              </a:rPr>
              <a:t>zwierząt wolno żyjących (dzikich) [rozdział 6];</a:t>
            </a:r>
          </a:p>
          <a:p>
            <a:pPr marL="342900" indent="-342900" algn="l">
              <a:lnSpc>
                <a:spcPct val="90000"/>
              </a:lnSpc>
              <a:buFont typeface="+mj-lt"/>
              <a:buAutoNum type="arabicPeriod"/>
            </a:pPr>
            <a:r>
              <a:rPr lang="pl-PL" sz="1400" dirty="0" smtClean="0">
                <a:solidFill>
                  <a:schemeClr val="bg1"/>
                </a:solidFill>
              </a:rPr>
              <a:t>transportu zwierząt [rozdział 7];</a:t>
            </a:r>
          </a:p>
          <a:p>
            <a:pPr marL="342900" indent="-342900" algn="l">
              <a:lnSpc>
                <a:spcPct val="90000"/>
              </a:lnSpc>
              <a:buFont typeface="+mj-lt"/>
              <a:buAutoNum type="arabicPeriod"/>
            </a:pPr>
            <a:r>
              <a:rPr lang="pl-PL" sz="1400" dirty="0" smtClean="0">
                <a:solidFill>
                  <a:schemeClr val="bg1"/>
                </a:solidFill>
              </a:rPr>
              <a:t>zasad przeprowadzania zabiegów lekarsko-weterynaryjnych na zwierzętach [rozdział 8];</a:t>
            </a:r>
          </a:p>
          <a:p>
            <a:pPr marL="342900" indent="-342900" algn="l">
              <a:lnSpc>
                <a:spcPct val="90000"/>
              </a:lnSpc>
              <a:buFont typeface="+mj-lt"/>
              <a:buAutoNum type="arabicPeriod"/>
            </a:pPr>
            <a:r>
              <a:rPr lang="pl-PL" sz="1400" dirty="0" smtClean="0">
                <a:solidFill>
                  <a:schemeClr val="bg1"/>
                </a:solidFill>
              </a:rPr>
              <a:t>sposobu postępowania przy przeprowadzaniu uboju, uśmiercania i ograniczeniu populacji zwierząt [rozdział 10].</a:t>
            </a:r>
          </a:p>
          <a:p>
            <a:pPr algn="l">
              <a:lnSpc>
                <a:spcPct val="90000"/>
              </a:lnSpc>
            </a:pPr>
            <a:endParaRPr lang="en-US" sz="1400" b="1"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Ochrona humanitarna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lnSpc>
                <a:spcPct val="90000"/>
              </a:lnSpc>
            </a:pPr>
            <a:endParaRPr lang="pl-PL" sz="1400" dirty="0" smtClean="0">
              <a:solidFill>
                <a:schemeClr val="bg1"/>
              </a:solidFill>
            </a:endParaRPr>
          </a:p>
          <a:p>
            <a:pPr algn="l">
              <a:lnSpc>
                <a:spcPct val="90000"/>
              </a:lnSpc>
            </a:pPr>
            <a:r>
              <a:rPr lang="pl-PL" sz="1400" b="1" dirty="0" smtClean="0">
                <a:solidFill>
                  <a:schemeClr val="bg1"/>
                </a:solidFill>
              </a:rPr>
              <a:t>Art.  1.  [Podstawowe obowiązki wobec zwierząt; odpowiednie stosowanie przepisów o rzeczach]</a:t>
            </a:r>
          </a:p>
          <a:p>
            <a:pPr algn="l">
              <a:lnSpc>
                <a:spcPct val="90000"/>
              </a:lnSpc>
            </a:pPr>
            <a:r>
              <a:rPr lang="pl-PL" sz="1400" dirty="0" smtClean="0">
                <a:solidFill>
                  <a:schemeClr val="bg1"/>
                </a:solidFill>
              </a:rPr>
              <a:t>1. Zwierzę, jako istota żyjąca, zdolna do odczuwania cierpienia, nie jest rzeczą. Człowiek jest mu winien poszanowanie, ochronę i opiekę.</a:t>
            </a:r>
          </a:p>
          <a:p>
            <a:pPr algn="l">
              <a:lnSpc>
                <a:spcPct val="90000"/>
              </a:lnSpc>
            </a:pPr>
            <a:r>
              <a:rPr lang="pl-PL" sz="1400" dirty="0" smtClean="0">
                <a:solidFill>
                  <a:schemeClr val="bg1"/>
                </a:solidFill>
              </a:rPr>
              <a:t>2.  W sprawach nieuregulowanych w ustawie do zwierząt stosuje się odpowiednio przepisy dotyczące rzeczy.</a:t>
            </a:r>
          </a:p>
          <a:p>
            <a:pPr algn="l">
              <a:lnSpc>
                <a:spcPct val="90000"/>
              </a:lnSpc>
            </a:pPr>
            <a:r>
              <a:rPr lang="pl-PL" sz="1400" dirty="0" smtClean="0">
                <a:solidFill>
                  <a:schemeClr val="bg1"/>
                </a:solidFill>
              </a:rPr>
              <a:t>3.  Organy administracji publicznej podejmują działania na rzecz ochrony zwierząt, współdziałając w tym zakresie z odpowiednimi instytucjami i organizacjami krajowymi i międzynarodowymi.</a:t>
            </a:r>
          </a:p>
          <a:p>
            <a:pPr algn="just">
              <a:lnSpc>
                <a:spcPct val="90000"/>
              </a:lnSpc>
            </a:pPr>
            <a:r>
              <a:rPr lang="pl-PL" sz="1400" dirty="0" smtClean="0">
                <a:solidFill>
                  <a:schemeClr val="bg1"/>
                </a:solidFill>
              </a:rPr>
              <a:t>Odprzedmiotowienie (</a:t>
            </a:r>
            <a:r>
              <a:rPr lang="pl-PL" sz="1400" dirty="0" err="1" smtClean="0">
                <a:solidFill>
                  <a:schemeClr val="bg1"/>
                </a:solidFill>
              </a:rPr>
              <a:t>dereifikacja</a:t>
            </a:r>
            <a:r>
              <a:rPr lang="pl-PL" sz="1400" dirty="0" smtClean="0">
                <a:solidFill>
                  <a:schemeClr val="bg1"/>
                </a:solidFill>
              </a:rPr>
              <a:t>) zwierząt przyjęta w art. 1 ust. 1 </a:t>
            </a:r>
            <a:r>
              <a:rPr lang="pl-PL" sz="1400" dirty="0" err="1" smtClean="0">
                <a:solidFill>
                  <a:schemeClr val="bg1"/>
                </a:solidFill>
              </a:rPr>
              <a:t>u.o.z</a:t>
            </a:r>
            <a:r>
              <a:rPr lang="pl-PL" sz="1400" dirty="0" smtClean="0">
                <a:solidFill>
                  <a:schemeClr val="bg1"/>
                </a:solidFill>
              </a:rPr>
              <a:t>. spowodowała formalne „wyjęcie” ich z kategorii rzeczy, a zatem uczyniła pewien wyłom w tradycyjnym dychotomicznym podziale na podmioty i przedmioty, jednak nie dostarczyła dotychczas jednoznacznej odpowiedzi w zakresie określenia statusu prawnego zwierząt, który dziś jest w swoistym zawieszeniu i można go opisać słowami: „już nie rzecz, jeszcze nie podmiot”.</a:t>
            </a:r>
          </a:p>
          <a:p>
            <a:pPr algn="l">
              <a:lnSpc>
                <a:spcPct val="90000"/>
              </a:lnSpc>
            </a:pPr>
            <a:endParaRPr lang="pl-PL" sz="1400" dirty="0" smtClean="0">
              <a:solidFill>
                <a:schemeClr val="bg1"/>
              </a:solidFill>
            </a:endParaRPr>
          </a:p>
          <a:p>
            <a:pPr algn="l">
              <a:lnSpc>
                <a:spcPct val="90000"/>
              </a:lnSpc>
            </a:pPr>
            <a:endParaRPr lang="en-US" sz="1400" b="1"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Ochrona humanitarna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lnSpc>
                <a:spcPct val="90000"/>
              </a:lnSpc>
            </a:pPr>
            <a:r>
              <a:rPr lang="pl-PL" sz="1400" dirty="0" smtClean="0">
                <a:solidFill>
                  <a:schemeClr val="bg1"/>
                </a:solidFill>
              </a:rPr>
              <a:t>W ustawie o ochronie zwierząt przyjęta jest </a:t>
            </a:r>
            <a:r>
              <a:rPr lang="pl-PL" sz="1400" b="1" dirty="0" smtClean="0">
                <a:solidFill>
                  <a:schemeClr val="bg1"/>
                </a:solidFill>
              </a:rPr>
              <a:t>koncepcja prawnej ochrony zwierząt, nie zaś praw zwierząt</a:t>
            </a:r>
            <a:r>
              <a:rPr lang="pl-PL" sz="1400" dirty="0" smtClean="0">
                <a:solidFill>
                  <a:schemeClr val="bg1"/>
                </a:solidFill>
              </a:rPr>
              <a:t>, choć jednocześnie przepisy wprost odwołują się do potrzeb zwierzęcia, będącego czującą istotą. U podstaw obowiązującej w Polsce koncepcji leży przekonanie ustawodawcy, że zwierzę nie jest rzeczą, ale jednocześnie nie ma podmiotowości prawnej. Ochrona zwierząt wywiedziona zatem została z faktu, że zwierzę jako istota żyjąca zdolna do odczuwania powinna mieć zapewniony pewien stopień ochrony ze strony człowieka, który istotnie, a czasem wręcz brutalnie ingeruje w życie zwierząt (wykorzystując je w produkcji spożywczej, farmaceutycznej, do celów naukowych lub edukacyjnych, rozrywkowych albo w ramach tzw. gospodarki łowieckiej). </a:t>
            </a:r>
          </a:p>
          <a:p>
            <a:pPr algn="just">
              <a:lnSpc>
                <a:spcPct val="90000"/>
              </a:lnSpc>
            </a:pPr>
            <a:r>
              <a:rPr lang="pl-PL" sz="1400" dirty="0" smtClean="0">
                <a:solidFill>
                  <a:schemeClr val="bg1"/>
                </a:solidFill>
              </a:rPr>
              <a:t>Źródłem prawnej ochrony zwierząt jest obowiązek człowieka do podejmowania określonych działań albo zaniechania pewnych zachowań względem zwierząt, nie zaś uznanie wprost praw podmiotowych zwierząt. </a:t>
            </a:r>
            <a:r>
              <a:rPr lang="pl-PL" sz="1400" b="1" dirty="0" smtClean="0">
                <a:solidFill>
                  <a:schemeClr val="bg1"/>
                </a:solidFill>
              </a:rPr>
              <a:t>Pomimo jednak braku formalnie przyjętej podmiotowości prawnej zwierząt, w ramach moralnego statusu zwierząt termin „prawa zwierząt” funkcjonuje od lat i w tym znaczeniu pojawia się także w orzecznictwie sądowym.</a:t>
            </a:r>
            <a:r>
              <a:rPr lang="pl-PL" sz="1400" dirty="0" smtClean="0">
                <a:solidFill>
                  <a:schemeClr val="bg1"/>
                </a:solidFill>
              </a:rPr>
              <a:t> </a:t>
            </a:r>
            <a:endParaRPr lang="en-US" sz="14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Ochrona humanitarna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lnSpc>
                <a:spcPct val="90000"/>
              </a:lnSpc>
            </a:pPr>
            <a:r>
              <a:rPr lang="pl-PL" sz="1400" dirty="0" smtClean="0">
                <a:solidFill>
                  <a:schemeClr val="bg1"/>
                </a:solidFill>
              </a:rPr>
              <a:t>Swoiste zawieszenie statusu prawnego zwierząt jako nie przedmiotów, ale jednocześnie nie podmiotów, wymaga od nas w przyszłości zaprojektowania trzeciej odrębnej kategorii podmiotowości, która wyjdzie poza osoby fizyczne i osoby prawne. Zwierzęta, co oczywiste nie pasują do kategorii osób fizycznych i prawnych, ale jednocześnie jako żywe, czujące istoty z pewnością nie należą do świata przedmiotów i w związku z tym system prawny powinien odzwierciedlić ich status w sposób bardziej precyzyjny niż tylko stwierdzenie, że zwierzę nie jest rzeczą. </a:t>
            </a:r>
          </a:p>
          <a:p>
            <a:pPr algn="just">
              <a:lnSpc>
                <a:spcPct val="90000"/>
              </a:lnSpc>
            </a:pPr>
            <a:r>
              <a:rPr lang="pl-PL" sz="1400" dirty="0" smtClean="0">
                <a:solidFill>
                  <a:schemeClr val="bg1"/>
                </a:solidFill>
              </a:rPr>
              <a:t>Odpowiedzią w tym zakresie może być </a:t>
            </a:r>
            <a:r>
              <a:rPr lang="pl-PL" sz="1400" b="1" dirty="0" smtClean="0">
                <a:solidFill>
                  <a:schemeClr val="bg1"/>
                </a:solidFill>
              </a:rPr>
              <a:t>koncepcja nieosobowej podmiotowości prawnej</a:t>
            </a:r>
            <a:r>
              <a:rPr lang="pl-PL" sz="1400" dirty="0" smtClean="0">
                <a:solidFill>
                  <a:schemeClr val="bg1"/>
                </a:solidFill>
              </a:rPr>
              <a:t>, przedstawiona przez T. Pietrzykowskiego i A. Elżanowskiego, za pomocą której Autorzy proponują swoiste uzupełnienie dotychczas znanych kategorii podmiotowości o taką, która będzie odpowiadała faktowi istnienia ogromnej grupy czujących istot, które choć nie są ludźmi, posiadają świadomość doznaniową i to ona powinna być wyznacznikiem ich podmiotowości.</a:t>
            </a:r>
          </a:p>
          <a:p>
            <a:pPr algn="just">
              <a:lnSpc>
                <a:spcPct val="90000"/>
              </a:lnSpc>
            </a:pPr>
            <a:r>
              <a:rPr lang="pl-PL" sz="1400" dirty="0" smtClean="0">
                <a:solidFill>
                  <a:schemeClr val="bg1"/>
                </a:solidFill>
              </a:rPr>
              <a:t>Koncepcja, zgodnie z którą zwierzęta są podmiotem praw, idzie znacznie dalej w zakresie poziomu ochrony zwierząt – gdyby obowiązywała, nakazywałaby bowiem dużo poważniejsze ważenie podstaw, które uzasadniają odbieranie zwierzętom ich praw. Dziś jednak poziom normatywny opiera się na ustaleniu norm dobrostanu zwierząt, czyli warunków, jakie człowiek jest zobowiązany zapewnić zwierzętom przy jednoczesnym uznaniu dopuszczalności wielu praktyk z zasady naruszających zdrowie lub życie zwierząt. </a:t>
            </a:r>
            <a:endParaRPr lang="en-US" sz="1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Ochrona humanitarna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lnSpc>
                <a:spcPct val="90000"/>
              </a:lnSpc>
            </a:pPr>
            <a:r>
              <a:rPr lang="pl-PL" sz="1400" dirty="0" smtClean="0">
                <a:solidFill>
                  <a:schemeClr val="bg1"/>
                </a:solidFill>
              </a:rPr>
              <a:t>Ustawa wskazuje, że zwierzę jest istotą żyjącą. Jest to oczywiście fakt biologiczny, jednak z prawnego punktu widzenia stanowi istotny komunikat ustawodawcy, zarówno na poziomie aksjologicznym, jak i prawnym. Oznacza bowiem, że ustawa chroni zwierzęta jako zindywidualizowane istoty, niezależnie od ich przynależności gatunkowej oraz od tego, na ile cenne są w ujęciu przyrodniczym. </a:t>
            </a:r>
          </a:p>
          <a:p>
            <a:pPr algn="just">
              <a:lnSpc>
                <a:spcPct val="90000"/>
              </a:lnSpc>
            </a:pPr>
            <a:r>
              <a:rPr lang="pl-PL" sz="1400" dirty="0" smtClean="0">
                <a:solidFill>
                  <a:schemeClr val="bg1"/>
                </a:solidFill>
              </a:rPr>
              <a:t>Ustawa o ochronie zwierząt statuuje zatem poprzez art. 1 ust. 1 </a:t>
            </a:r>
            <a:r>
              <a:rPr lang="pl-PL" sz="1400" dirty="0" err="1" smtClean="0">
                <a:solidFill>
                  <a:schemeClr val="bg1"/>
                </a:solidFill>
              </a:rPr>
              <a:t>u.o.z</a:t>
            </a:r>
            <a:r>
              <a:rPr lang="pl-PL" sz="1400" dirty="0" smtClean="0">
                <a:solidFill>
                  <a:schemeClr val="bg1"/>
                </a:solidFill>
              </a:rPr>
              <a:t>. zwierzę jako dobro chronione prawem, ale nie ze względu na jakiekolwiek wartości tego zwierzęcia związane z całością ekosystemu, lecz z uwagi na uznanie, że </a:t>
            </a:r>
            <a:r>
              <a:rPr lang="pl-PL" sz="1400" b="1" dirty="0" smtClean="0">
                <a:solidFill>
                  <a:schemeClr val="bg1"/>
                </a:solidFill>
              </a:rPr>
              <a:t>żywa istota nie powinna być skazywana na cierpienie</a:t>
            </a:r>
            <a:r>
              <a:rPr lang="pl-PL" sz="1400" dirty="0" smtClean="0">
                <a:solidFill>
                  <a:schemeClr val="bg1"/>
                </a:solidFill>
              </a:rPr>
              <a:t>. </a:t>
            </a:r>
          </a:p>
          <a:p>
            <a:pPr algn="just">
              <a:lnSpc>
                <a:spcPct val="90000"/>
              </a:lnSpc>
            </a:pPr>
            <a:endParaRPr lang="pl-PL" sz="1400" dirty="0" smtClean="0">
              <a:solidFill>
                <a:schemeClr val="bg1"/>
              </a:solidFill>
            </a:endParaRPr>
          </a:p>
          <a:p>
            <a:pPr>
              <a:lnSpc>
                <a:spcPct val="90000"/>
              </a:lnSpc>
            </a:pPr>
            <a:r>
              <a:rPr lang="pl-PL" sz="1400" b="1" dirty="0" smtClean="0">
                <a:solidFill>
                  <a:schemeClr val="bg1"/>
                </a:solidFill>
              </a:rPr>
              <a:t>Wyrok Wojewódzkiego Sądu Administracyjnego w Poznaniu z dnia 6 czerwca 2013 r. IV SA/Po 165/13 </a:t>
            </a:r>
          </a:p>
          <a:p>
            <a:pPr algn="just">
              <a:lnSpc>
                <a:spcPct val="90000"/>
              </a:lnSpc>
            </a:pPr>
            <a:r>
              <a:rPr lang="pl-PL" sz="1400" dirty="0" smtClean="0">
                <a:solidFill>
                  <a:schemeClr val="bg1"/>
                </a:solidFill>
              </a:rPr>
              <a:t> „z przepisu art. 1 ust. 1 ustawy z 1997 r. o ochronie zwierząt, wynika, że każde zwierzę ma prawo oczekiwać od ludzi należnego zrozumienia, zgodnego z normami obyczajowymi traktowania, a nawet szacunku. Wszelkie środki prawne, podejmowane w stosunku do zwierząt powinny mieć na względzie ich dobro, a przede wszystkim prawo do istnienia”. </a:t>
            </a:r>
          </a:p>
          <a:p>
            <a:pPr algn="just">
              <a:lnSpc>
                <a:spcPct val="90000"/>
              </a:lnSpc>
            </a:pPr>
            <a:r>
              <a:rPr lang="pl-PL" sz="1400" b="1" dirty="0" smtClean="0">
                <a:solidFill>
                  <a:schemeClr val="bg1"/>
                </a:solidFill>
              </a:rPr>
              <a:t>Ustawowo chronioną wartością jest więc życie zwierzęcia, a także jego zdrowie, zarówno w aspekcie fizycznym, jak i psychicznym.</a:t>
            </a:r>
            <a:endParaRPr lang="en-US" sz="1400" b="1"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Ochrona humanitarna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lnSpc>
                <a:spcPct val="90000"/>
              </a:lnSpc>
            </a:pPr>
            <a:r>
              <a:rPr lang="pl-PL" sz="1400" b="1" dirty="0" smtClean="0">
                <a:solidFill>
                  <a:schemeClr val="bg1"/>
                </a:solidFill>
              </a:rPr>
              <a:t>Art.  5.  [Obowiązek humanitarnego traktowania]</a:t>
            </a:r>
          </a:p>
          <a:p>
            <a:pPr algn="just">
              <a:lnSpc>
                <a:spcPct val="90000"/>
              </a:lnSpc>
            </a:pPr>
            <a:r>
              <a:rPr lang="pl-PL" sz="1400" dirty="0" smtClean="0">
                <a:solidFill>
                  <a:schemeClr val="bg1"/>
                </a:solidFill>
              </a:rPr>
              <a:t>Każde zwierzę wymaga humanitarnego traktowania.</a:t>
            </a:r>
          </a:p>
          <a:p>
            <a:pPr algn="just">
              <a:lnSpc>
                <a:spcPct val="90000"/>
              </a:lnSpc>
            </a:pPr>
            <a:r>
              <a:rPr lang="pl-PL" sz="1400" dirty="0" smtClean="0">
                <a:solidFill>
                  <a:schemeClr val="bg1"/>
                </a:solidFill>
              </a:rPr>
              <a:t>Humanitarne traktowanie zwierzęcia jest pojęciem zdefiniowanym w art. 4 </a:t>
            </a:r>
            <a:r>
              <a:rPr lang="pl-PL" sz="1400" dirty="0" err="1" smtClean="0">
                <a:solidFill>
                  <a:schemeClr val="bg1"/>
                </a:solidFill>
              </a:rPr>
              <a:t>pkt</a:t>
            </a:r>
            <a:r>
              <a:rPr lang="pl-PL" sz="1400" dirty="0" smtClean="0">
                <a:solidFill>
                  <a:schemeClr val="bg1"/>
                </a:solidFill>
              </a:rPr>
              <a:t> 2, przez które ustawa rozumie traktowanie zwierzęcia, które uwzględnia jego potrzeby, zapewnia mu opiekę i ochronę.</a:t>
            </a:r>
          </a:p>
          <a:p>
            <a:pPr algn="just">
              <a:lnSpc>
                <a:spcPct val="90000"/>
              </a:lnSpc>
            </a:pPr>
            <a:r>
              <a:rPr lang="pl-PL" sz="1400" b="1" dirty="0" smtClean="0">
                <a:solidFill>
                  <a:schemeClr val="bg1"/>
                </a:solidFill>
              </a:rPr>
              <a:t>ZASADA: </a:t>
            </a:r>
            <a:r>
              <a:rPr lang="pl-PL" sz="1400" dirty="0" smtClean="0">
                <a:solidFill>
                  <a:schemeClr val="bg1"/>
                </a:solidFill>
              </a:rPr>
              <a:t>każde zwierzę (wg ustawodawcy zwierzę zaliczone do kręgowców), niezależnie od tego, do jakiej kategorii w rozumieniu ustawy jest zakwalifikowane i jaką pełni wobec człowieka funkcję – wymaga traktowania humanitarnego. Wymaganie to, choć nienazwane prawem każdego zwierzęcia, sprzężone jest ściśle z obowiązkami człowieka. Adresatem normy art. 5 jest bowiem każdy człowiek, którego zachowanie związane jest z postępowaniem wobec zwierzęcia. </a:t>
            </a:r>
          </a:p>
          <a:p>
            <a:pPr algn="just">
              <a:lnSpc>
                <a:spcPct val="90000"/>
              </a:lnSpc>
            </a:pPr>
            <a:endParaRPr lang="pl-PL" sz="1400" b="1" dirty="0" smtClean="0">
              <a:solidFill>
                <a:schemeClr val="bg1"/>
              </a:solidFill>
            </a:endParaRPr>
          </a:p>
          <a:p>
            <a:pPr algn="just">
              <a:lnSpc>
                <a:spcPct val="90000"/>
              </a:lnSpc>
            </a:pPr>
            <a:r>
              <a:rPr lang="pl-PL" sz="1400" b="1" dirty="0" smtClean="0">
                <a:solidFill>
                  <a:schemeClr val="bg1"/>
                </a:solidFill>
              </a:rPr>
              <a:t>UWAGA: </a:t>
            </a:r>
            <a:r>
              <a:rPr lang="pl-PL" sz="1400" dirty="0" smtClean="0">
                <a:solidFill>
                  <a:schemeClr val="bg1"/>
                </a:solidFill>
              </a:rPr>
              <a:t>obowiązek humanitarnego traktowania każdego zwierzęcia spoczywa na każdym, kto swoim zachowaniem, zarówno działaniem, jak i zachowaniem biernym, ma wpływ na los zwierzęcia.</a:t>
            </a:r>
            <a:endParaRPr lang="en-US" sz="1400" dirty="0">
              <a:solidFill>
                <a:schemeClr val="bg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Ochrona humanitarna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nSpc>
                <a:spcPct val="90000"/>
              </a:lnSpc>
            </a:pPr>
            <a:r>
              <a:rPr lang="pl-PL" sz="1400" b="1" dirty="0" smtClean="0">
                <a:solidFill>
                  <a:schemeClr val="bg1"/>
                </a:solidFill>
              </a:rPr>
              <a:t>Wyrok Wojewódzkiego Sądu Administracyjnego w Krakowie z dnia 21 lutego 2018 r. II SA/Kr 1566/17 </a:t>
            </a:r>
          </a:p>
          <a:p>
            <a:pPr algn="just">
              <a:lnSpc>
                <a:spcPct val="90000"/>
              </a:lnSpc>
            </a:pPr>
            <a:r>
              <a:rPr lang="pl-PL" sz="1400" dirty="0" smtClean="0">
                <a:solidFill>
                  <a:schemeClr val="bg1"/>
                </a:solidFill>
              </a:rPr>
              <a:t>z prawnego punktu widzenia w zakresie zaniedbań wobec zwierzęcia, a zatem odpowiedzialności w tym zakresie, obojętne jest, że ktoś opiekował się psem bezinteresownie, nie będąc jego formalnym „właścicielem” . Samo sprawowanie opieki, a zatem wejście w relację ze zwierzęciem, implikuje obowiązki wynikające z art. 5 </a:t>
            </a:r>
            <a:r>
              <a:rPr lang="pl-PL" sz="1400" dirty="0" err="1" smtClean="0">
                <a:solidFill>
                  <a:schemeClr val="bg1"/>
                </a:solidFill>
              </a:rPr>
              <a:t>u.o.z</a:t>
            </a:r>
            <a:r>
              <a:rPr lang="pl-PL" sz="1400" dirty="0" smtClean="0">
                <a:solidFill>
                  <a:schemeClr val="bg1"/>
                </a:solidFill>
              </a:rPr>
              <a:t>. </a:t>
            </a:r>
          </a:p>
          <a:p>
            <a:pPr algn="just">
              <a:lnSpc>
                <a:spcPct val="90000"/>
              </a:lnSpc>
            </a:pPr>
            <a:endParaRPr lang="pl-PL" sz="1400" b="1" dirty="0" smtClean="0">
              <a:solidFill>
                <a:schemeClr val="bg1"/>
              </a:solidFill>
            </a:endParaRPr>
          </a:p>
          <a:p>
            <a:pPr>
              <a:lnSpc>
                <a:spcPct val="90000"/>
              </a:lnSpc>
            </a:pPr>
            <a:r>
              <a:rPr lang="pl-PL" sz="1400" b="1" dirty="0" smtClean="0">
                <a:solidFill>
                  <a:schemeClr val="bg1"/>
                </a:solidFill>
              </a:rPr>
              <a:t>Wyrok Wojewódzkiego Sądu Administracyjnego w Poznaniu z dnia 21 marca 2012 r. , II SA/PO 1215/11</a:t>
            </a:r>
          </a:p>
          <a:p>
            <a:pPr algn="just">
              <a:lnSpc>
                <a:spcPct val="90000"/>
              </a:lnSpc>
            </a:pPr>
            <a:r>
              <a:rPr lang="pl-PL" sz="1400" dirty="0" smtClean="0">
                <a:solidFill>
                  <a:schemeClr val="bg1"/>
                </a:solidFill>
              </a:rPr>
              <a:t>ustawa z 1997 r. o ochronie zwierząt nie definiuje w art. 7 ust. 1 pojęcia opiekun, co powoduje, że pojęcie powyższe należy rozumieć zgodnie ze znaczeniem potocznym, a więc jako troskę, dbałość, zajmowanie się. </a:t>
            </a:r>
          </a:p>
          <a:p>
            <a:pPr algn="just">
              <a:lnSpc>
                <a:spcPct val="90000"/>
              </a:lnSpc>
            </a:pPr>
            <a:endParaRPr lang="pl-PL" sz="1400" b="1" dirty="0" smtClean="0">
              <a:solidFill>
                <a:schemeClr val="bg1"/>
              </a:solidFill>
            </a:endParaRPr>
          </a:p>
          <a:p>
            <a:pPr algn="just">
              <a:lnSpc>
                <a:spcPct val="90000"/>
              </a:lnSpc>
            </a:pPr>
            <a:r>
              <a:rPr lang="pl-PL" sz="1400" b="1" dirty="0" smtClean="0">
                <a:solidFill>
                  <a:schemeClr val="bg1"/>
                </a:solidFill>
              </a:rPr>
              <a:t>Oba powyższe orzeczenia dotyczyły kwestii odebrania psa jego opiekunowi na podstawie art. 7 ust. 3 </a:t>
            </a:r>
            <a:r>
              <a:rPr lang="pl-PL" sz="1400" b="1" dirty="0" err="1" smtClean="0">
                <a:solidFill>
                  <a:schemeClr val="bg1"/>
                </a:solidFill>
              </a:rPr>
              <a:t>u.o.z</a:t>
            </a:r>
            <a:r>
              <a:rPr lang="pl-PL" sz="1400" b="1" dirty="0" smtClean="0">
                <a:solidFill>
                  <a:schemeClr val="bg1"/>
                </a:solidFill>
              </a:rPr>
              <a:t>. (tzw. interwencyjny tryb odebrania zwierzęcia).</a:t>
            </a:r>
            <a:endParaRPr lang="en-US" sz="14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Ochrona humanitarna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lnSpcReduction="10000"/>
          </a:bodyPr>
          <a:lstStyle/>
          <a:p>
            <a:pPr algn="just">
              <a:lnSpc>
                <a:spcPct val="90000"/>
              </a:lnSpc>
            </a:pPr>
            <a:r>
              <a:rPr lang="pl-PL" sz="1400" dirty="0" smtClean="0">
                <a:solidFill>
                  <a:schemeClr val="bg1"/>
                </a:solidFill>
              </a:rPr>
              <a:t>Ustawowa definicja zawarta w art. 4 </a:t>
            </a:r>
            <a:r>
              <a:rPr lang="pl-PL" sz="1400" dirty="0" err="1" smtClean="0">
                <a:solidFill>
                  <a:schemeClr val="bg1"/>
                </a:solidFill>
              </a:rPr>
              <a:t>pkt</a:t>
            </a:r>
            <a:r>
              <a:rPr lang="pl-PL" sz="1400" dirty="0" smtClean="0">
                <a:solidFill>
                  <a:schemeClr val="bg1"/>
                </a:solidFill>
              </a:rPr>
              <a:t> 2 opisuje humanitarne traktowanie jako uwzględniające potrzeby zwierzęcia, zapewniające mu opiekę i ochronę. Przez potrzeby zwierzęcia należy rozumieć zarówno potrzeby wynikające z obiektywnej wiedzy na temat danego gatunku, jak i zindywidualizowanej sytuacji danego zwierzęcia, w tym z jego wieku, płci, kondycji fizycznej i psychicznej. Oczywiście skala tych potrzeb, których uwzględnienie jest elementem koniecznym humanitarnego traktowania zwierzęcia, zależy od tego, z jakiego rodzaju zwierzęciem mamy do czynienia i jaka łączy nas z nim relacja.</a:t>
            </a:r>
          </a:p>
          <a:p>
            <a:pPr algn="just">
              <a:lnSpc>
                <a:spcPct val="90000"/>
              </a:lnSpc>
            </a:pPr>
            <a:r>
              <a:rPr lang="pl-PL" sz="1400" b="1" dirty="0" smtClean="0">
                <a:solidFill>
                  <a:schemeClr val="bg1"/>
                </a:solidFill>
              </a:rPr>
              <a:t>UWAGA: </a:t>
            </a:r>
            <a:r>
              <a:rPr lang="pl-PL" sz="1400" dirty="0" smtClean="0">
                <a:solidFill>
                  <a:schemeClr val="bg1"/>
                </a:solidFill>
              </a:rPr>
              <a:t>W orzecznictwie sądów powszechnych katalog potrzeb zwierzęcia został poszerzony (słusznie) o potrzebę otrzymania przez zwierzę opieki lekarsko-weterynaryjnej w związku z chorobą. </a:t>
            </a:r>
          </a:p>
          <a:p>
            <a:pPr algn="just">
              <a:lnSpc>
                <a:spcPct val="90000"/>
              </a:lnSpc>
            </a:pPr>
            <a:endParaRPr lang="pl-PL" sz="1400" dirty="0" smtClean="0">
              <a:solidFill>
                <a:schemeClr val="bg1"/>
              </a:solidFill>
            </a:endParaRPr>
          </a:p>
          <a:p>
            <a:pPr algn="just">
              <a:lnSpc>
                <a:spcPct val="90000"/>
              </a:lnSpc>
            </a:pPr>
            <a:r>
              <a:rPr lang="pl-PL" sz="1400" dirty="0" smtClean="0">
                <a:solidFill>
                  <a:schemeClr val="bg1"/>
                </a:solidFill>
              </a:rPr>
              <a:t>Kluczowym elementem humanitarnego traktowania jest zatem postępowanie wobec zwierzęcia w sposób adekwatny do jego potrzeb i na tej podstawie oceniane być powinny dalsze elementy składające się na zasadę z art. 5 </a:t>
            </a:r>
            <a:r>
              <a:rPr lang="pl-PL" sz="1400" dirty="0" err="1" smtClean="0">
                <a:solidFill>
                  <a:schemeClr val="bg1"/>
                </a:solidFill>
              </a:rPr>
              <a:t>u.o.z</a:t>
            </a:r>
            <a:r>
              <a:rPr lang="pl-PL" sz="1400" dirty="0" smtClean="0">
                <a:solidFill>
                  <a:schemeClr val="bg1"/>
                </a:solidFill>
              </a:rPr>
              <a:t>., czyli zapewnienie zwierzęciu opieki i ochrony. Potrzeby zwierzęcia w dużej mierze zależą od jego cech gatunkowych.</a:t>
            </a:r>
          </a:p>
          <a:p>
            <a:pPr>
              <a:lnSpc>
                <a:spcPct val="90000"/>
              </a:lnSpc>
            </a:pPr>
            <a:r>
              <a:rPr lang="pl-PL" sz="1400" b="1" dirty="0" smtClean="0">
                <a:solidFill>
                  <a:schemeClr val="bg1"/>
                </a:solidFill>
              </a:rPr>
              <a:t>Wyrok Sądu Najwyższego z dnia 13 grudnia 2016 r.,                      II KK 281/16</a:t>
            </a:r>
          </a:p>
          <a:p>
            <a:pPr algn="just">
              <a:lnSpc>
                <a:spcPct val="90000"/>
              </a:lnSpc>
            </a:pPr>
            <a:r>
              <a:rPr lang="pl-PL" sz="1400" dirty="0" smtClean="0">
                <a:solidFill>
                  <a:schemeClr val="bg1"/>
                </a:solidFill>
              </a:rPr>
              <a:t>naturalnym środowiskiem ryb jest środowisko wodne, a więc zasadą winno być transportowanie, przetrzymywanie i przenoszenie ryb w środowisku wodnym, a więc takim, które zapewnia im właściwe warunki bytowania, czyli możliwość egzystencji, zgodnie z ich potrzebami gatunkowymi.</a:t>
            </a:r>
            <a:endParaRPr lang="en-US" sz="1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D12B819D-CC31-407E-85A4-38D86944A0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433B347-AE1B-487E-9813-FC88C0DD71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6" y="469900"/>
            <a:ext cx="8429625"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contourW="12700">
            <a:bevelT w="6350" h="6350"/>
            <a:contourClr>
              <a:schemeClr val="tx2">
                <a:lumMod val="75000"/>
                <a:lumOff val="2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7FE02B2F-D95A-47B1-8DA1-163D342608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6009" y="609600"/>
            <a:ext cx="82296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971551" y="982132"/>
            <a:ext cx="7200897" cy="1303867"/>
          </a:xfrm>
        </p:spPr>
        <p:txBody>
          <a:bodyPr vert="horz" lIns="91440" tIns="45720" rIns="91440" bIns="45720" rtlCol="0" anchor="ctr">
            <a:normAutofit/>
          </a:bodyPr>
          <a:lstStyle/>
          <a:p>
            <a:r>
              <a:rPr lang="en-US" sz="4400" dirty="0">
                <a:solidFill>
                  <a:schemeClr val="bg1"/>
                </a:solidFill>
              </a:rPr>
              <a:t>Plan </a:t>
            </a:r>
            <a:r>
              <a:rPr lang="pl-PL" sz="4400" dirty="0" smtClean="0">
                <a:solidFill>
                  <a:schemeClr val="bg1"/>
                </a:solidFill>
              </a:rPr>
              <a:t>ćwiczeń nr 1</a:t>
            </a:r>
            <a:endParaRPr lang="en-US" sz="4400" dirty="0">
              <a:solidFill>
                <a:schemeClr val="bg1"/>
              </a:solidFill>
            </a:endParaRPr>
          </a:p>
        </p:txBody>
      </p:sp>
      <p:cxnSp>
        <p:nvCxnSpPr>
          <p:cNvPr id="22" name="Straight Connector 21">
            <a:extLst>
              <a:ext uri="{FF2B5EF4-FFF2-40B4-BE49-F238E27FC236}">
                <a16:creationId xmlns:a16="http://schemas.microsoft.com/office/drawing/2014/main" xmlns="" id="{ED867580-55A6-4E67-A38E-4D1E3D4FBAF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12281" y="2400639"/>
            <a:ext cx="6955394"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Podtytuł 2"/>
          <p:cNvSpPr>
            <a:spLocks noGrp="1"/>
          </p:cNvSpPr>
          <p:nvPr>
            <p:ph type="subTitle" idx="1"/>
          </p:nvPr>
        </p:nvSpPr>
        <p:spPr>
          <a:xfrm>
            <a:off x="971550" y="2556932"/>
            <a:ext cx="7200897" cy="3318936"/>
          </a:xfrm>
        </p:spPr>
        <p:txBody>
          <a:bodyPr vert="horz" lIns="91440" tIns="45720" rIns="91440" bIns="45720" rtlCol="0" anchor="t">
            <a:normAutofit fontScale="92500" lnSpcReduction="20000"/>
          </a:bodyPr>
          <a:lstStyle/>
          <a:p>
            <a:pPr marL="514350" indent="-514350" algn="l">
              <a:buFont typeface="+mj-lt"/>
              <a:buAutoNum type="arabicPeriod"/>
            </a:pPr>
            <a:r>
              <a:rPr lang="pl-PL" dirty="0" smtClean="0">
                <a:solidFill>
                  <a:schemeClr val="bg1"/>
                </a:solidFill>
              </a:rPr>
              <a:t>Omówienie zasad zaliczenia przedmiotu (ćwiczenia)</a:t>
            </a:r>
          </a:p>
          <a:p>
            <a:pPr marL="514350" indent="-514350" algn="l">
              <a:buFont typeface="+mj-lt"/>
              <a:buAutoNum type="arabicPeriod"/>
            </a:pPr>
            <a:r>
              <a:rPr lang="pl-PL" dirty="0" smtClean="0">
                <a:solidFill>
                  <a:schemeClr val="bg1"/>
                </a:solidFill>
              </a:rPr>
              <a:t>Elementy ochrony zwierząt</a:t>
            </a:r>
          </a:p>
          <a:p>
            <a:pPr marL="514350" indent="-514350" algn="l">
              <a:buFont typeface="+mj-lt"/>
              <a:buAutoNum type="arabicPeriod"/>
            </a:pPr>
            <a:r>
              <a:rPr lang="pl-PL" dirty="0" smtClean="0">
                <a:solidFill>
                  <a:schemeClr val="bg1"/>
                </a:solidFill>
              </a:rPr>
              <a:t>Ochrona humanitarna zwierząt</a:t>
            </a:r>
          </a:p>
          <a:p>
            <a:pPr marL="514350" indent="-514350" algn="l">
              <a:buFont typeface="+mj-lt"/>
              <a:buAutoNum type="arabicPeriod"/>
            </a:pPr>
            <a:r>
              <a:rPr lang="pl-PL" dirty="0" smtClean="0">
                <a:solidFill>
                  <a:schemeClr val="bg1"/>
                </a:solidFill>
              </a:rPr>
              <a:t>Organy nadzoru/ ochrony nad zwierzętami</a:t>
            </a:r>
          </a:p>
          <a:p>
            <a:pPr marL="514350" indent="-514350" algn="l">
              <a:buFont typeface="+mj-lt"/>
              <a:buAutoNum type="arabicPeriod"/>
            </a:pPr>
            <a:r>
              <a:rPr lang="pl-PL" dirty="0" smtClean="0">
                <a:solidFill>
                  <a:schemeClr val="bg1"/>
                </a:solidFill>
              </a:rPr>
              <a:t>Pozyskiwanie zwierząt dziko żyjących</a:t>
            </a:r>
          </a:p>
          <a:p>
            <a:pPr marL="514350" indent="-514350" algn="l">
              <a:buFont typeface="+mj-lt"/>
              <a:buAutoNum type="arabicPeriod"/>
            </a:pPr>
            <a:r>
              <a:rPr lang="pl-PL" dirty="0" smtClean="0">
                <a:solidFill>
                  <a:schemeClr val="bg1"/>
                </a:solidFill>
              </a:rPr>
              <a:t>Testy doświadczalne na zwierzętach</a:t>
            </a:r>
          </a:p>
          <a:p>
            <a:pPr marL="514350" indent="-514350" algn="l">
              <a:buFont typeface="+mj-lt"/>
              <a:buAutoNum type="arabicPeriod"/>
            </a:pPr>
            <a:r>
              <a:rPr lang="pl-PL" dirty="0" smtClean="0">
                <a:solidFill>
                  <a:schemeClr val="bg1"/>
                </a:solidFill>
              </a:rPr>
              <a:t>Ubój rytualny</a:t>
            </a:r>
          </a:p>
          <a:p>
            <a:pPr marL="514350" indent="-514350" algn="l">
              <a:buFont typeface="+mj-lt"/>
              <a:buAutoNum type="arabicPeriod"/>
            </a:pPr>
            <a:r>
              <a:rPr lang="pl-PL" dirty="0" smtClean="0">
                <a:solidFill>
                  <a:schemeClr val="bg1"/>
                </a:solidFill>
              </a:rPr>
              <a:t>Wprowadzanie do obrotu psów/koni/kurcząt brojlerów/pająków ptaszników</a:t>
            </a:r>
          </a:p>
          <a:p>
            <a:pPr marL="514350" indent="-514350" algn="l"/>
            <a:endParaRPr lang="pl-PL" dirty="0" smtClean="0">
              <a:solidFill>
                <a:schemeClr val="bg1"/>
              </a:solidFill>
            </a:endParaRPr>
          </a:p>
          <a:p>
            <a:pPr marL="514350" indent="-514350" algn="l">
              <a:buFont typeface="+mj-lt"/>
              <a:buAutoNum type="arabicPeriod"/>
            </a:pPr>
            <a:endParaRPr lang="en-US" dirty="0">
              <a:solidFill>
                <a:schemeClr val="bg1"/>
              </a:solidFill>
            </a:endParaRPr>
          </a:p>
          <a:p>
            <a:pPr marL="514350" indent="-514350" algn="l">
              <a:buFont typeface="+mj-lt"/>
              <a:buAutoNum type="arabicPeriod"/>
            </a:pPr>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Ochrona humanitarna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nSpc>
                <a:spcPct val="90000"/>
              </a:lnSpc>
            </a:pPr>
            <a:r>
              <a:rPr lang="pl-PL" sz="1400" b="1" dirty="0" smtClean="0">
                <a:solidFill>
                  <a:schemeClr val="bg1"/>
                </a:solidFill>
              </a:rPr>
              <a:t>Wyrok Wojewódzkiego Sądu Administracyjnego w Poznaniu z dnia 29 sierpnia 2018 r., IV SA/Po 332/18</a:t>
            </a:r>
          </a:p>
          <a:p>
            <a:pPr algn="just">
              <a:lnSpc>
                <a:spcPct val="90000"/>
              </a:lnSpc>
            </a:pPr>
            <a:endParaRPr lang="pl-PL" sz="1400" dirty="0" smtClean="0">
              <a:solidFill>
                <a:schemeClr val="bg1"/>
              </a:solidFill>
            </a:endParaRPr>
          </a:p>
          <a:p>
            <a:pPr algn="just">
              <a:lnSpc>
                <a:spcPct val="90000"/>
              </a:lnSpc>
            </a:pPr>
            <a:r>
              <a:rPr lang="pl-PL" sz="1400" dirty="0" smtClean="0">
                <a:solidFill>
                  <a:schemeClr val="bg1"/>
                </a:solidFill>
              </a:rPr>
              <a:t>podstawowy cel, a zarazem dyrektywa interpretacyjna, którą trzeba uwzględniać przy dokonywaniu wykładni ustawy z 1997 r. o ochronie zwierząt, zawarta została w jej art. 1 ust. 1. Każde zwierzę ma prawo oczekiwać od ludzi należnego zrozumienia, zgodnego z normami obyczajowymi traktowania, a nawet szacunku. Wszelkie środki prawne, podejmowane w stosunku do zwierząt powinny mieć na względzie ich dobro, a przede wszystkim prawo do istnienia.</a:t>
            </a:r>
            <a:endParaRPr lang="en-US" sz="1400"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Ochrona humanitarna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nSpc>
                <a:spcPct val="90000"/>
              </a:lnSpc>
            </a:pPr>
            <a:r>
              <a:rPr lang="pl-PL" sz="1400" b="1" dirty="0" smtClean="0">
                <a:solidFill>
                  <a:schemeClr val="bg1"/>
                </a:solidFill>
              </a:rPr>
              <a:t>Wyrok Wojewódzkiego Sądu Administracyjnego w Poznaniu z dnia 29 sierpnia 2018 r., IV SA/Po 332/18</a:t>
            </a:r>
          </a:p>
          <a:p>
            <a:pPr algn="just">
              <a:lnSpc>
                <a:spcPct val="90000"/>
              </a:lnSpc>
            </a:pPr>
            <a:endParaRPr lang="pl-PL" sz="1400" dirty="0" smtClean="0">
              <a:solidFill>
                <a:schemeClr val="bg1"/>
              </a:solidFill>
            </a:endParaRPr>
          </a:p>
          <a:p>
            <a:pPr algn="just">
              <a:lnSpc>
                <a:spcPct val="90000"/>
              </a:lnSpc>
            </a:pPr>
            <a:r>
              <a:rPr lang="pl-PL" sz="1400" dirty="0" smtClean="0">
                <a:solidFill>
                  <a:schemeClr val="bg1"/>
                </a:solidFill>
              </a:rPr>
              <a:t>podstawowy cel, a zarazem dyrektywa interpretacyjna, którą trzeba uwzględniać przy dokonywaniu wykładni ustawy z 1997 r. o ochronie zwierząt, zawarta została w jej art. 1 ust. 1. Każde zwierzę ma prawo oczekiwać od ludzi należnego zrozumienia, zgodnego z normami obyczajowymi traktowania, a nawet szacunku. Wszelkie środki prawne, podejmowane w stosunku do zwierząt powinny mieć na względzie ich dobro, a przede wszystkim prawo do istnienia.</a:t>
            </a:r>
            <a:endParaRPr lang="en-US" sz="1400"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Organy nadzoru/ ochrony nad zwierzętami</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92500" lnSpcReduction="20000"/>
          </a:bodyPr>
          <a:lstStyle/>
          <a:p>
            <a:pPr algn="just"/>
            <a:r>
              <a:rPr lang="pl-PL" sz="1400" b="1" dirty="0" smtClean="0">
                <a:solidFill>
                  <a:schemeClr val="bg1"/>
                </a:solidFill>
              </a:rPr>
              <a:t/>
            </a:r>
            <a:br>
              <a:rPr lang="pl-PL" sz="1400" b="1" dirty="0" smtClean="0">
                <a:solidFill>
                  <a:schemeClr val="bg1"/>
                </a:solidFill>
              </a:rPr>
            </a:br>
            <a:r>
              <a:rPr lang="pl-PL" sz="1400" b="1" dirty="0" smtClean="0">
                <a:solidFill>
                  <a:schemeClr val="bg1"/>
                </a:solidFill>
              </a:rPr>
              <a:t>Art.  3.  [Współdziałanie organów administracji z samorządem lekarsko-weterynaryjnym i organizacjami zajmującymi się ochroną zwierząt]</a:t>
            </a:r>
          </a:p>
          <a:p>
            <a:pPr algn="just"/>
            <a:r>
              <a:rPr lang="pl-PL" sz="1400" dirty="0" smtClean="0">
                <a:solidFill>
                  <a:schemeClr val="bg1"/>
                </a:solidFill>
              </a:rPr>
              <a:t>W celu realizacji przepisów ustawy Inspekcja Weterynaryjna oraz inne właściwe organy administracji rządowej i samorządu terytorialnego współdziałają z samorządem lekarsko-weterynaryjnym oraz z innymi instytucjami i organizacjami społecznymi, których statutowym celem działania jest ochrona zwierząt.</a:t>
            </a:r>
          </a:p>
          <a:p>
            <a:pPr algn="just"/>
            <a:r>
              <a:rPr lang="pl-PL" sz="1400" dirty="0" smtClean="0">
                <a:solidFill>
                  <a:schemeClr val="bg1"/>
                </a:solidFill>
              </a:rPr>
              <a:t>Przepis ten, tak jak art. 1 ust. 3 oraz art. 40 </a:t>
            </a:r>
            <a:r>
              <a:rPr lang="pl-PL" sz="1400" dirty="0" err="1" smtClean="0">
                <a:solidFill>
                  <a:schemeClr val="bg1"/>
                </a:solidFill>
              </a:rPr>
              <a:t>u.o.z</a:t>
            </a:r>
            <a:r>
              <a:rPr lang="pl-PL" sz="1400" dirty="0" smtClean="0">
                <a:solidFill>
                  <a:schemeClr val="bg1"/>
                </a:solidFill>
              </a:rPr>
              <a:t>. odnosi się do obowiązków współpracy poszczególnych podmiotów w celu realizacji przepisów ustawy. Adresowany jest do Inspekcji Weterynaryjnej oraz innych organów administracji rządowej i samorządu terytorialnego, które w wykonywaniu swoich zadań określonych w ustawie powinny współpracować z samorządem lekarsko-weterynaryjnym oraz innymi instytucjami i organizacjami społecznymi, których statutowym celem jest ochrona zwierząt.</a:t>
            </a:r>
          </a:p>
          <a:p>
            <a:pPr algn="just"/>
            <a:r>
              <a:rPr lang="pl-PL" sz="1400" dirty="0" smtClean="0">
                <a:solidFill>
                  <a:schemeClr val="bg1"/>
                </a:solidFill>
              </a:rPr>
              <a:t>Przez „inne instytucje” należy rozumieć wszelkiego rodzaju podmioty funkcjonujące w sferze publicznej, które posiadają kompetencje lub możliwości do podejmowania działań lub ich wspierania w zakresie ochrony zwierząt przed niehumanitarnym traktowaniem. W szczególności wskazać tu należy ośrodki naukowe i badawcze. Bez wątpienia Inspekcja Weterynaryjna powinna także współpracować z organami ścigania w zakresie ujawniania przestępstw i wykroczeń przeciwko zwierzętom. Jeśli chodzi o organizacje społeczne, których statutowym celem jest ochrona zwierząt, należą do nich fundacje i stowarzyszenia, zarówno o zasięgu ogólnokrajowym, jak i międzynarodowym, a także lokalnym, które w swoich dokumentach statutowych mają ujawniony cel ochrony zwierząt.</a:t>
            </a:r>
          </a:p>
          <a:p>
            <a:pPr>
              <a:lnSpc>
                <a:spcPct val="90000"/>
              </a:lnSpc>
            </a:pPr>
            <a:r>
              <a:rPr lang="pl-PL" sz="1400" dirty="0" smtClean="0">
                <a:solidFill>
                  <a:schemeClr val="bg1"/>
                </a:solidFill>
              </a:rPr>
              <a:t>.</a:t>
            </a:r>
            <a:endParaRPr lang="en-US" sz="14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Organy nadzoru/ ochrony nad zwierzętami</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77500" lnSpcReduction="20000"/>
          </a:bodyPr>
          <a:lstStyle/>
          <a:p>
            <a:pPr algn="just"/>
            <a:r>
              <a:rPr lang="pl-PL" sz="1400" b="1" dirty="0" smtClean="0">
                <a:solidFill>
                  <a:schemeClr val="bg1"/>
                </a:solidFill>
              </a:rPr>
              <a:t/>
            </a:r>
            <a:br>
              <a:rPr lang="pl-PL" sz="1400" b="1" dirty="0" smtClean="0">
                <a:solidFill>
                  <a:schemeClr val="bg1"/>
                </a:solidFill>
              </a:rPr>
            </a:br>
            <a:r>
              <a:rPr lang="pl-PL" sz="1400" dirty="0" smtClean="0">
                <a:solidFill>
                  <a:schemeClr val="bg1"/>
                </a:solidFill>
              </a:rPr>
              <a:t>Istotną wartością eksponowaną przez ustawę jest </a:t>
            </a:r>
            <a:r>
              <a:rPr lang="pl-PL" sz="1400" b="1" dirty="0" smtClean="0">
                <a:solidFill>
                  <a:schemeClr val="bg1"/>
                </a:solidFill>
              </a:rPr>
              <a:t>zasada współpracy</a:t>
            </a:r>
            <a:r>
              <a:rPr lang="pl-PL" sz="1400" dirty="0" smtClean="0">
                <a:solidFill>
                  <a:schemeClr val="bg1"/>
                </a:solidFill>
              </a:rPr>
              <a:t>, oparta na możliwie szerokim łączeniu działań, wymianie informacji i udzielaniu wsparcia pomiędzy podmiotami zarówno sektora rządowego, samorządowego, jak i trzeciego sektora – organizacji pozarządowych oraz innymi podmiotami, niemieszczącymi się w tych kategoriach. Szczególną rolę w tym zakresie odgrywają organizacje społeczne, których statutowym celem jest ochrona zwierząt, bowiem zgodnie z art. 40 </a:t>
            </a:r>
            <a:r>
              <a:rPr lang="pl-PL" sz="1400" dirty="0" err="1" smtClean="0">
                <a:solidFill>
                  <a:schemeClr val="bg1"/>
                </a:solidFill>
              </a:rPr>
              <a:t>u.o.z</a:t>
            </a:r>
            <a:r>
              <a:rPr lang="pl-PL" sz="1400" dirty="0" smtClean="0">
                <a:solidFill>
                  <a:schemeClr val="bg1"/>
                </a:solidFill>
              </a:rPr>
              <a:t>. mogą współdziałać z właściwymi instytucjami państwowymi i samorządowymi w ujawnianiu oraz ściganiu przestępstw i wykroczeń określonych w ustawie. Z kolei w oparciu o art. 39 </a:t>
            </a:r>
            <a:r>
              <a:rPr lang="pl-PL" sz="1400" dirty="0" err="1" smtClean="0">
                <a:solidFill>
                  <a:schemeClr val="bg1"/>
                </a:solidFill>
              </a:rPr>
              <a:t>u.o.z</a:t>
            </a:r>
            <a:r>
              <a:rPr lang="pl-PL" sz="1400" dirty="0" smtClean="0">
                <a:solidFill>
                  <a:schemeClr val="bg1"/>
                </a:solidFill>
              </a:rPr>
              <a:t>. mogą wykonywać prawa pokrzywdzonego w sprawach o przestępstwa określone w art. 35 ust. 1, 1a lub 2 oraz wykroczenia określone w art. 37, a także w postępowaniu w sprawach nieletnich o czyn karalny określony w art. 35 ust. 1, 1a lub 2.</a:t>
            </a:r>
          </a:p>
          <a:p>
            <a:pPr algn="just"/>
            <a:r>
              <a:rPr lang="pl-PL" sz="1400" b="1" dirty="0" smtClean="0">
                <a:solidFill>
                  <a:schemeClr val="bg1"/>
                </a:solidFill>
              </a:rPr>
              <a:t>ORGANY (przykłady):</a:t>
            </a:r>
          </a:p>
          <a:p>
            <a:pPr marL="342900" indent="-342900" algn="just">
              <a:buAutoNum type="arabicPeriod"/>
            </a:pPr>
            <a:r>
              <a:rPr lang="pl-PL" sz="1400" dirty="0" smtClean="0">
                <a:solidFill>
                  <a:schemeClr val="bg1"/>
                </a:solidFill>
              </a:rPr>
              <a:t>Wójt </a:t>
            </a:r>
          </a:p>
          <a:p>
            <a:pPr marL="342900" indent="-342900" algn="just">
              <a:buFont typeface="Wingdings" pitchFamily="2" charset="2"/>
              <a:buChar char="Ø"/>
            </a:pPr>
            <a:r>
              <a:rPr lang="pl-PL" sz="1400" dirty="0" smtClean="0">
                <a:solidFill>
                  <a:schemeClr val="bg1"/>
                </a:solidFill>
              </a:rPr>
              <a:t>art. 7 ust. 1: decyzja o czasowym odebraniu zwierzęcia właścicielowi/opiekunowi (odwołanie do SKO),</a:t>
            </a:r>
          </a:p>
          <a:p>
            <a:pPr marL="342900" indent="-342900" algn="just">
              <a:buFont typeface="Wingdings" pitchFamily="2" charset="2"/>
              <a:buChar char="Ø"/>
            </a:pPr>
            <a:r>
              <a:rPr lang="pl-PL" sz="1400" dirty="0" smtClean="0">
                <a:solidFill>
                  <a:schemeClr val="bg1"/>
                </a:solidFill>
              </a:rPr>
              <a:t>art. 10 ust. 1:  zezwolenie na hodowlę i utrzymanie psów rasy uznawanej za agresywną</a:t>
            </a:r>
          </a:p>
          <a:p>
            <a:pPr marL="342900" indent="-342900" algn="just">
              <a:buFont typeface="+mj-lt"/>
              <a:buAutoNum type="arabicPeriod" startAt="2"/>
            </a:pPr>
            <a:r>
              <a:rPr lang="pl-PL" sz="1400" dirty="0" smtClean="0">
                <a:solidFill>
                  <a:schemeClr val="bg1"/>
                </a:solidFill>
              </a:rPr>
              <a:t>Rada Gminy</a:t>
            </a:r>
          </a:p>
          <a:p>
            <a:pPr marL="342900" indent="-342900" algn="just">
              <a:buFont typeface="Wingdings" pitchFamily="2" charset="2"/>
              <a:buChar char="Ø"/>
            </a:pPr>
            <a:r>
              <a:rPr lang="pl-PL" sz="1400" dirty="0" smtClean="0">
                <a:solidFill>
                  <a:schemeClr val="bg1"/>
                </a:solidFill>
              </a:rPr>
              <a:t>art. 11 ust. 3: uchwała w przedmiocie odławiania bezdomnych zwierząt </a:t>
            </a:r>
          </a:p>
          <a:p>
            <a:pPr marL="342900" indent="-342900" algn="just">
              <a:buFont typeface="Wingdings" pitchFamily="2" charset="2"/>
              <a:buChar char="Ø"/>
            </a:pPr>
            <a:r>
              <a:rPr lang="pl-PL" sz="1400" dirty="0" smtClean="0">
                <a:solidFill>
                  <a:schemeClr val="bg1"/>
                </a:solidFill>
              </a:rPr>
              <a:t>art. 11a: ust. 1: uchwała w przedmiocie programu opieki nad zwierzętami bezdomnymi oraz zapobiegania bezdomności zwierząt (program przygotowuje wójt)</a:t>
            </a:r>
          </a:p>
          <a:p>
            <a:pPr marL="342900" indent="-342900" algn="just">
              <a:buFont typeface="+mj-lt"/>
              <a:buAutoNum type="arabicPeriod" startAt="3"/>
            </a:pPr>
            <a:r>
              <a:rPr lang="pl-PL" sz="1400" dirty="0" smtClean="0">
                <a:solidFill>
                  <a:schemeClr val="bg1"/>
                </a:solidFill>
              </a:rPr>
              <a:t>Minister właściwy do spraw oświaty i wychowania  - art. 8 ust. 2: uwzględnia problematykę ochrony zwierząt w podstawie programowej kształcenia ogólnego,</a:t>
            </a:r>
          </a:p>
          <a:p>
            <a:pPr marL="342900" indent="-342900" algn="just">
              <a:buFont typeface="Arial"/>
              <a:buAutoNum type="arabicPeriod" startAt="3"/>
            </a:pPr>
            <a:r>
              <a:rPr lang="pl-PL" sz="1400" dirty="0" smtClean="0">
                <a:solidFill>
                  <a:schemeClr val="bg1"/>
                </a:solidFill>
              </a:rPr>
              <a:t>Zarząd województwa – art. 8 ust. 3: przygotowuje i wykonuje program upowszechniania znajomości przepisów ustawy wśród rolników przez wojewódzkie ośrodki doradztwa rolniczego.</a:t>
            </a:r>
          </a:p>
          <a:p>
            <a:pPr marL="342900" indent="-342900" algn="just">
              <a:buAutoNum type="arabicPeriod" startAt="3"/>
            </a:pPr>
            <a:endParaRPr lang="en-US" sz="1400"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Organy nadzoru/ ochrony nad zwierzętami</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92500" lnSpcReduction="20000"/>
          </a:bodyPr>
          <a:lstStyle/>
          <a:p>
            <a:pPr algn="just"/>
            <a:r>
              <a:rPr lang="pl-PL" sz="1400" b="1" dirty="0" smtClean="0">
                <a:solidFill>
                  <a:schemeClr val="bg1"/>
                </a:solidFill>
              </a:rPr>
              <a:t>Art.  34a.  [Uprawnienia Inspekcji Weterynaryjnej; współdziałanie z organizacjami społecznymi]</a:t>
            </a:r>
          </a:p>
          <a:p>
            <a:pPr algn="just"/>
            <a:r>
              <a:rPr lang="pl-PL" sz="1400" dirty="0" smtClean="0">
                <a:solidFill>
                  <a:schemeClr val="bg1"/>
                </a:solidFill>
              </a:rPr>
              <a:t>1. Inspekcja Weterynaryjna sprawuje nadzór nad przestrzeganiem przepisów o ochronie zwierząt.</a:t>
            </a:r>
          </a:p>
          <a:p>
            <a:pPr algn="just"/>
            <a:r>
              <a:rPr lang="pl-PL" sz="1400" dirty="0" smtClean="0">
                <a:solidFill>
                  <a:schemeClr val="bg1"/>
                </a:solidFill>
              </a:rPr>
              <a:t>2. W zakresie wykonywania nadzoru, o którym mowa w ust. 1, pracownicy Inspekcji Weterynaryjnej oraz osoby wyznaczone przez organy tej Inspekcji posiadają uprawnienia określone w ustawie z dnia 29 stycznia 2004 r. o Inspekcji Weterynaryjnej (Dz. U. z 2018 r. poz. 1557 oraz z 2020 r. poz. 285).</a:t>
            </a:r>
          </a:p>
          <a:p>
            <a:pPr algn="just"/>
            <a:r>
              <a:rPr lang="pl-PL" sz="1400" dirty="0" smtClean="0">
                <a:solidFill>
                  <a:schemeClr val="bg1"/>
                </a:solidFill>
              </a:rPr>
              <a:t>3. Organizacje społeczne, których statutowym celem działania jest ochrona zwierząt, mogą współdziałać z Inspekcją Weterynaryjną w sprawowaniu nadzoru, o którym mowa w ust. 1.</a:t>
            </a:r>
          </a:p>
          <a:p>
            <a:pPr algn="just"/>
            <a:r>
              <a:rPr lang="pl-PL" sz="1400" dirty="0" smtClean="0">
                <a:solidFill>
                  <a:schemeClr val="bg1"/>
                </a:solidFill>
              </a:rPr>
              <a:t>4. (uchylony).</a:t>
            </a:r>
          </a:p>
          <a:p>
            <a:pPr algn="just"/>
            <a:r>
              <a:rPr lang="pl-PL" sz="1400" dirty="0" smtClean="0">
                <a:solidFill>
                  <a:schemeClr val="bg1"/>
                </a:solidFill>
              </a:rPr>
              <a:t>5.  Do kontroli działalności gospodarczej przedsiębiorcy stosuje się przepisy rozdziału 5 ustawy z dnia 6 marca 2018 r. - Prawo przedsiębiorców.</a:t>
            </a:r>
          </a:p>
          <a:p>
            <a:pPr algn="just"/>
            <a:endParaRPr lang="pl-PL" sz="1400" dirty="0" smtClean="0">
              <a:solidFill>
                <a:schemeClr val="bg1"/>
              </a:solidFill>
            </a:endParaRPr>
          </a:p>
          <a:p>
            <a:pPr algn="just">
              <a:lnSpc>
                <a:spcPct val="90000"/>
              </a:lnSpc>
              <a:buFont typeface="Wingdings" pitchFamily="2" charset="2"/>
              <a:buChar char="Ø"/>
            </a:pPr>
            <a:r>
              <a:rPr lang="pl-PL" sz="1400" dirty="0" smtClean="0">
                <a:solidFill>
                  <a:schemeClr val="bg1"/>
                </a:solidFill>
              </a:rPr>
              <a:t> IW sprawuje nadzór nad przestrzeganiem przepisów o ochronie zwierząt. W żaden sposób nie zakreśla konkretnych przepisów, wobec których IW ma kompetencje nadzorcze, zatem należy przyjąć, że chodzi o wszystkie zawarte w ustawie regulacje dotyczące postępowania ze zwierzętami.</a:t>
            </a:r>
          </a:p>
          <a:p>
            <a:pPr algn="just">
              <a:lnSpc>
                <a:spcPct val="90000"/>
              </a:lnSpc>
              <a:buFont typeface="Wingdings" pitchFamily="2" charset="2"/>
              <a:buChar char="Ø"/>
            </a:pPr>
            <a:r>
              <a:rPr lang="pl-PL" sz="1400" dirty="0" smtClean="0">
                <a:solidFill>
                  <a:schemeClr val="bg1"/>
                </a:solidFill>
              </a:rPr>
              <a:t>w przypadku nadzoru IW mówimy o nadzorze w znaczeniu materialnym, tj. narzędziu służącemu do określenia pewnych specjalistycznych kompetencji o charakterze policyjnym organów administracji publicznej, wynikających z prawa materialnego. </a:t>
            </a:r>
            <a:endParaRPr lang="en-US" sz="1400"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Pozyskiwanie zwierząt dziko żyjących</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r>
              <a:rPr lang="pl-PL" sz="1400" b="1" dirty="0" smtClean="0">
                <a:solidFill>
                  <a:schemeClr val="bg1"/>
                </a:solidFill>
              </a:rPr>
              <a:t>REGULACJA:  </a:t>
            </a:r>
            <a:r>
              <a:rPr lang="pl-PL" sz="1400" dirty="0" smtClean="0">
                <a:solidFill>
                  <a:schemeClr val="bg1"/>
                </a:solidFill>
              </a:rPr>
              <a:t>ustawa z dnia 21 sierpnia 1997 r. o ochronie zwierząt (Dz.U.2020.638 </a:t>
            </a:r>
            <a:r>
              <a:rPr lang="pl-PL" sz="1400" dirty="0" err="1" smtClean="0">
                <a:solidFill>
                  <a:schemeClr val="bg1"/>
                </a:solidFill>
              </a:rPr>
              <a:t>t.j</a:t>
            </a:r>
            <a:r>
              <a:rPr lang="pl-PL" sz="1400" dirty="0" smtClean="0">
                <a:solidFill>
                  <a:schemeClr val="bg1"/>
                </a:solidFill>
              </a:rPr>
              <a:t>. z dnia 2020.04.09)</a:t>
            </a:r>
          </a:p>
          <a:p>
            <a:pPr algn="just"/>
            <a:r>
              <a:rPr lang="pl-PL" sz="1400" dirty="0" smtClean="0">
                <a:solidFill>
                  <a:schemeClr val="bg1"/>
                </a:solidFill>
              </a:rPr>
              <a:t/>
            </a:r>
            <a:br>
              <a:rPr lang="pl-PL" sz="1400" dirty="0" smtClean="0">
                <a:solidFill>
                  <a:schemeClr val="bg1"/>
                </a:solidFill>
              </a:rPr>
            </a:br>
            <a:r>
              <a:rPr lang="pl-PL" sz="1400" b="1" dirty="0" smtClean="0">
                <a:solidFill>
                  <a:schemeClr val="bg1"/>
                </a:solidFill>
              </a:rPr>
              <a:t>Art.  21.  [Zapewnienie warunków rozwoju i swobodnego bytu zwierząt wolno żyjących]</a:t>
            </a:r>
          </a:p>
          <a:p>
            <a:pPr algn="just"/>
            <a:r>
              <a:rPr lang="pl-PL" sz="1400" dirty="0" smtClean="0">
                <a:solidFill>
                  <a:schemeClr val="bg1"/>
                </a:solidFill>
              </a:rPr>
              <a:t>Zwierzęta wolno żyjące stanowią dobro ogólnonarodowe i powinny mieć zapewnione warunki rozwoju i swobodnego bytu, z wyjątkiem tych, o których mowa w art. 33a ust. 1.</a:t>
            </a:r>
          </a:p>
          <a:p>
            <a:pPr algn="just"/>
            <a:r>
              <a:rPr lang="pl-PL" sz="1400" dirty="0" smtClean="0">
                <a:solidFill>
                  <a:schemeClr val="bg1"/>
                </a:solidFill>
              </a:rPr>
              <a:t/>
            </a:r>
            <a:br>
              <a:rPr lang="pl-PL" sz="1400" dirty="0" smtClean="0">
                <a:solidFill>
                  <a:schemeClr val="bg1"/>
                </a:solidFill>
              </a:rPr>
            </a:br>
            <a:r>
              <a:rPr lang="pl-PL" sz="1400" b="1" dirty="0" smtClean="0">
                <a:solidFill>
                  <a:schemeClr val="bg1"/>
                </a:solidFill>
              </a:rPr>
              <a:t>Art.  33a.  [Ograniczanie populacji zwierząt]</a:t>
            </a:r>
          </a:p>
          <a:p>
            <a:pPr algn="just"/>
            <a:r>
              <a:rPr lang="pl-PL" sz="1400" dirty="0" smtClean="0">
                <a:solidFill>
                  <a:schemeClr val="bg1"/>
                </a:solidFill>
              </a:rPr>
              <a:t>1.  W przypadku gdy zwierzęta stanowią nadzwyczajne zagrożenie dla życia, zdrowia lub gospodarki człowieka, w tym gospodarki łowieckiej, dopuszcza się podjęcie działań mających na celu ograniczenie populacji tych zwierząt.</a:t>
            </a:r>
          </a:p>
          <a:p>
            <a:pPr algn="just"/>
            <a:endParaRPr lang="pl-PL" sz="1400" dirty="0" smtClean="0">
              <a:solidFill>
                <a:schemeClr val="bg1"/>
              </a:solidFill>
            </a:endParaRPr>
          </a:p>
          <a:p>
            <a:pPr algn="just"/>
            <a:r>
              <a:rPr lang="pl-PL" sz="1400" b="1" dirty="0" smtClean="0">
                <a:solidFill>
                  <a:schemeClr val="bg1"/>
                </a:solidFill>
              </a:rPr>
              <a:t>UWAGA</a:t>
            </a:r>
            <a:r>
              <a:rPr lang="pl-PL" sz="1400" dirty="0" smtClean="0">
                <a:solidFill>
                  <a:schemeClr val="bg1"/>
                </a:solidFill>
              </a:rPr>
              <a:t>: „status właścicielski” Skarbu Państwa dotyczy wyłącznie zwierząt łownych, które są w stanie wolnym .</a:t>
            </a:r>
            <a:endParaRPr lang="en-US" sz="1400"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Pozyskiwanie zwierząt dziko żyjących</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r>
              <a:rPr lang="pl-PL" sz="1400" b="1" dirty="0" smtClean="0">
                <a:solidFill>
                  <a:schemeClr val="bg1"/>
                </a:solidFill>
              </a:rPr>
              <a:t>Art.  22.  [Pozyskiwanie zwierząt wolno żyjących w celu preparowania ich zwłok]</a:t>
            </a:r>
          </a:p>
          <a:p>
            <a:pPr marL="342900" indent="-342900" algn="just">
              <a:buFont typeface="+mj-lt"/>
              <a:buAutoNum type="arabicPeriod"/>
            </a:pPr>
            <a:r>
              <a:rPr lang="pl-PL" sz="1400" dirty="0" smtClean="0">
                <a:solidFill>
                  <a:schemeClr val="bg1"/>
                </a:solidFill>
              </a:rPr>
              <a:t>Pozyskiwanie zwierząt wolno żyjących (dzikich) w celu preparowania ich zwłok wymaga zezwolenia marszałka województwa właściwego ze względu na miejsce wykonywania eksponatów.</a:t>
            </a:r>
          </a:p>
          <a:p>
            <a:pPr marL="342900" indent="-342900" algn="just">
              <a:buFont typeface="+mj-lt"/>
              <a:buAutoNum type="arabicPeriod"/>
            </a:pPr>
            <a:r>
              <a:rPr lang="pl-PL" sz="1400" dirty="0" smtClean="0">
                <a:solidFill>
                  <a:schemeClr val="bg1"/>
                </a:solidFill>
              </a:rPr>
              <a:t>Zezwolenie, o którym mowa w ust. 1, wydaje się, jeżeli zwłoki zwierząt będą preparowane wyłącznie w celu naukowym, dydaktycznym lub edukacyjnym.</a:t>
            </a:r>
          </a:p>
          <a:p>
            <a:pPr marL="342900" indent="-342900" algn="just">
              <a:buFont typeface="+mj-lt"/>
              <a:buAutoNum type="arabicPeriod"/>
            </a:pPr>
            <a:r>
              <a:rPr lang="pl-PL" sz="1400" dirty="0" smtClean="0">
                <a:solidFill>
                  <a:schemeClr val="bg1"/>
                </a:solidFill>
              </a:rPr>
              <a:t>W zezwoleniu ustala się warunki i sposób pozyskiwania zwierząt, o których mowa w ust. 1, po uzyskaniu opinii starosty właściwego ze względu na miejsce pozyskiwania tych zwierząt.</a:t>
            </a:r>
          </a:p>
          <a:p>
            <a:pPr marL="342900" indent="-342900" algn="just">
              <a:buFont typeface="+mj-lt"/>
              <a:buAutoNum type="arabicPeriod"/>
            </a:pPr>
            <a:r>
              <a:rPr lang="pl-PL" sz="1400" dirty="0" smtClean="0">
                <a:solidFill>
                  <a:schemeClr val="bg1"/>
                </a:solidFill>
              </a:rPr>
              <a:t>Przepisów ust. 1-3 nie stosuje się do zwierząt wolno żyjących (dzikich), których pozyskiwanie regulują odrębne przepisy.</a:t>
            </a:r>
          </a:p>
          <a:p>
            <a:pPr marL="342900" indent="-342900" algn="just">
              <a:buFont typeface="+mj-lt"/>
              <a:buAutoNum type="arabicPeriod"/>
            </a:pPr>
            <a:r>
              <a:rPr lang="pl-PL" sz="1400" dirty="0" smtClean="0">
                <a:solidFill>
                  <a:schemeClr val="bg1"/>
                </a:solidFill>
              </a:rPr>
              <a:t>Zezwolenia, o którym mowa w ust. 1, nie wydaje się, a wydane cofa, jeżeli:</a:t>
            </a:r>
          </a:p>
          <a:p>
            <a:pPr marL="342900" indent="-342900" algn="just">
              <a:buFont typeface="+mj-lt"/>
              <a:buAutoNum type="arabicParenR"/>
            </a:pPr>
            <a:r>
              <a:rPr lang="pl-PL" sz="1400" dirty="0" smtClean="0">
                <a:solidFill>
                  <a:schemeClr val="bg1"/>
                </a:solidFill>
              </a:rPr>
              <a:t>zachodzi uzasadniona potrzeba ochrony zasobów genetycznych;</a:t>
            </a:r>
          </a:p>
          <a:p>
            <a:pPr marL="342900" indent="-342900" algn="just">
              <a:buFont typeface="+mj-lt"/>
              <a:buAutoNum type="arabicParenR"/>
            </a:pPr>
            <a:r>
              <a:rPr lang="pl-PL" sz="1400" dirty="0" smtClean="0">
                <a:solidFill>
                  <a:schemeClr val="bg1"/>
                </a:solidFill>
              </a:rPr>
              <a:t>przemawiają za tym względy sanitarne.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Pozyskiwanie zwierząt dziko żyjących</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92500"/>
          </a:bodyPr>
          <a:lstStyle/>
          <a:p>
            <a:pPr algn="just"/>
            <a:endParaRPr lang="pl-PL" sz="1400" dirty="0" smtClean="0">
              <a:solidFill>
                <a:schemeClr val="bg1"/>
              </a:solidFill>
            </a:endParaRPr>
          </a:p>
          <a:p>
            <a:pPr algn="just">
              <a:buFont typeface="Wingdings" pitchFamily="2" charset="2"/>
              <a:buChar char="Ø"/>
            </a:pPr>
            <a:r>
              <a:rPr lang="pl-PL" sz="1400" dirty="0" smtClean="0">
                <a:solidFill>
                  <a:schemeClr val="bg1"/>
                </a:solidFill>
              </a:rPr>
              <a:t> przepisy art. 22 </a:t>
            </a:r>
            <a:r>
              <a:rPr lang="pl-PL" sz="1400" dirty="0" err="1" smtClean="0">
                <a:solidFill>
                  <a:schemeClr val="bg1"/>
                </a:solidFill>
              </a:rPr>
              <a:t>u.o.z</a:t>
            </a:r>
            <a:r>
              <a:rPr lang="pl-PL" sz="1400" dirty="0" smtClean="0">
                <a:solidFill>
                  <a:schemeClr val="bg1"/>
                </a:solidFill>
              </a:rPr>
              <a:t>. regulują procedurę w zakresie zezwolenia na pozyskiwanie zwierząt wolno żyjących (dzikich) w celu preparowania ich zwłok. Organem właściwym do wydania takiego zezwolenia (jak i jego cofnięcia) jest marszałek województwa. Postępowanie administracyjne w przedmiocie uzyskania zezwolenia odbywa się na wniosek podmiotu ubiegającego się o zezwolenie i kończy się wydaniem decyzji administracyjnej,</a:t>
            </a:r>
          </a:p>
          <a:p>
            <a:pPr algn="just">
              <a:buFont typeface="Wingdings" pitchFamily="2" charset="2"/>
              <a:buChar char="Ø"/>
            </a:pPr>
            <a:r>
              <a:rPr lang="pl-PL" sz="1400" dirty="0" smtClean="0">
                <a:solidFill>
                  <a:schemeClr val="bg1"/>
                </a:solidFill>
              </a:rPr>
              <a:t> decyzja ta ma charakter „związany”, to znaczy nie pozostawia pola do uznaniowości organu, jeśli spełnione są ustawowe przesłanki pozytywne i nie zachodzą przesłanki negatywne wydania decyzji,</a:t>
            </a:r>
          </a:p>
          <a:p>
            <a:pPr algn="just">
              <a:buFont typeface="Wingdings" pitchFamily="2" charset="2"/>
              <a:buChar char="Ø"/>
            </a:pPr>
            <a:r>
              <a:rPr lang="pl-PL" sz="1400" dirty="0" smtClean="0">
                <a:solidFill>
                  <a:schemeClr val="bg1"/>
                </a:solidFill>
              </a:rPr>
              <a:t> przesłanki pozytywne i negatywne wydania zezwolenia.</a:t>
            </a:r>
          </a:p>
          <a:p>
            <a:pPr algn="just"/>
            <a:r>
              <a:rPr lang="pl-PL" sz="1400" b="1" dirty="0" smtClean="0">
                <a:solidFill>
                  <a:schemeClr val="bg1"/>
                </a:solidFill>
              </a:rPr>
              <a:t>UWAGA: </a:t>
            </a:r>
            <a:r>
              <a:rPr lang="pl-PL" sz="1400" dirty="0" smtClean="0">
                <a:solidFill>
                  <a:schemeClr val="bg1"/>
                </a:solidFill>
              </a:rPr>
              <a:t>zwierzęta objęte ochroną gatunkową są co do zasady wyłączone z możliwości ich zabijania, ale ustawa o ochronie przyrody przewiduje odstępstwa od tych zakazów w przypadku wydania zezwolenia regionalnego dyrektora ochrony środowiska albo Generalnego Dyrektora Ochrony Środowiska (art. 56 ust. 1 i 2 ustawy o ochronie przyrody).</a:t>
            </a:r>
          </a:p>
          <a:p>
            <a:pPr algn="just"/>
            <a:r>
              <a:rPr lang="pl-PL" sz="1400" b="1" dirty="0" smtClean="0">
                <a:solidFill>
                  <a:schemeClr val="bg1"/>
                </a:solidFill>
              </a:rPr>
              <a:t>Art.  22a.  [Pozyskiwanie zwierząt wolno żyjących w celu tworzenia kolekcji spreparowanych zwłok]</a:t>
            </a:r>
          </a:p>
          <a:p>
            <a:pPr algn="just"/>
            <a:r>
              <a:rPr lang="pl-PL" sz="1400" dirty="0" smtClean="0">
                <a:solidFill>
                  <a:schemeClr val="bg1"/>
                </a:solidFill>
              </a:rPr>
              <a:t>Pozyskiwanie zwierząt wolno żyjących (dzikich) w celu tworzenia kolekcji spreparowanych zwłok tych zwierząt wymaga zgody marszałka województwa właściwego ze względu na miejsce tworzenia takiej kolekcji.</a:t>
            </a:r>
          </a:p>
          <a:p>
            <a:pPr algn="just"/>
            <a:endParaRPr lang="pl-PL" sz="1400" dirty="0" smtClean="0">
              <a:solidFill>
                <a:schemeClr val="bg1"/>
              </a:solidFill>
            </a:endParaRPr>
          </a:p>
          <a:p>
            <a:pPr algn="just">
              <a:buFont typeface="Wingdings" pitchFamily="2" charset="2"/>
              <a:buChar char="Ø"/>
            </a:pPr>
            <a:endParaRPr lang="pl-PL" sz="1400" dirty="0" smtClean="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100" b="1" dirty="0" smtClean="0">
                <a:solidFill>
                  <a:srgbClr val="FFFFFF"/>
                </a:solidFill>
              </a:rPr>
              <a:t>Testy doświadczalne na zwierzętach</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r>
              <a:rPr lang="pl-PL" sz="1400" b="1" dirty="0" smtClean="0">
                <a:solidFill>
                  <a:schemeClr val="bg1"/>
                </a:solidFill>
              </a:rPr>
              <a:t>REGULACJA: </a:t>
            </a:r>
            <a:r>
              <a:rPr lang="pl-PL" sz="1400" dirty="0" smtClean="0">
                <a:solidFill>
                  <a:schemeClr val="bg1"/>
                </a:solidFill>
              </a:rPr>
              <a:t>ustawa z dnia 15 stycznia 2015 r. o ochronie zwierząt wykorzystywanych do celów naukowych lub edukacyjnych (Dz.U.2021.1331 </a:t>
            </a:r>
            <a:r>
              <a:rPr lang="pl-PL" sz="1400" dirty="0" err="1" smtClean="0">
                <a:solidFill>
                  <a:schemeClr val="bg1"/>
                </a:solidFill>
              </a:rPr>
              <a:t>t.j</a:t>
            </a:r>
            <a:r>
              <a:rPr lang="pl-PL" sz="1400" dirty="0" smtClean="0">
                <a:solidFill>
                  <a:schemeClr val="bg1"/>
                </a:solidFill>
              </a:rPr>
              <a:t>. z dnia 2021.07.21)</a:t>
            </a:r>
          </a:p>
          <a:p>
            <a:pPr algn="just"/>
            <a:endParaRPr lang="pl-PL" sz="1400" dirty="0" smtClean="0">
              <a:solidFill>
                <a:schemeClr val="bg1"/>
              </a:solidFill>
            </a:endParaRPr>
          </a:p>
          <a:p>
            <a:pPr algn="just"/>
            <a:r>
              <a:rPr lang="pl-PL" sz="1400" b="1" dirty="0" smtClean="0">
                <a:solidFill>
                  <a:schemeClr val="bg1"/>
                </a:solidFill>
              </a:rPr>
              <a:t>Art.  1.  [Przedmiot i zakres stosowania ustawy]</a:t>
            </a:r>
          </a:p>
          <a:p>
            <a:pPr algn="just"/>
            <a:r>
              <a:rPr lang="pl-PL" sz="1400" dirty="0" smtClean="0">
                <a:solidFill>
                  <a:schemeClr val="bg1"/>
                </a:solidFill>
              </a:rPr>
              <a:t>1.  Ustawa określa zasady i warunki ochrony zwierząt wykorzystywanych do celów naukowych lub edukacyjnych, w tym:</a:t>
            </a:r>
          </a:p>
          <a:p>
            <a:pPr marL="342900" indent="-342900" algn="just">
              <a:buAutoNum type="arabicParenR"/>
            </a:pPr>
            <a:r>
              <a:rPr lang="pl-PL" sz="1400" dirty="0" smtClean="0">
                <a:solidFill>
                  <a:schemeClr val="bg1"/>
                </a:solidFill>
              </a:rPr>
              <a:t>zasady:</a:t>
            </a:r>
          </a:p>
          <a:p>
            <a:pPr marL="342900" indent="-342900" algn="just">
              <a:buFont typeface="+mj-lt"/>
              <a:buAutoNum type="alphaLcParenR"/>
            </a:pPr>
            <a:r>
              <a:rPr lang="pl-PL" sz="1400" dirty="0" smtClean="0">
                <a:solidFill>
                  <a:schemeClr val="bg1"/>
                </a:solidFill>
              </a:rPr>
              <a:t>wykonywania procedur i przeprowadzania doświadczeń,</a:t>
            </a:r>
          </a:p>
          <a:p>
            <a:pPr marL="342900" indent="-342900" algn="just">
              <a:buFont typeface="+mj-lt"/>
              <a:buAutoNum type="alphaLcParenR"/>
            </a:pPr>
            <a:r>
              <a:rPr lang="pl-PL" sz="1400" dirty="0" smtClean="0">
                <a:solidFill>
                  <a:schemeClr val="bg1"/>
                </a:solidFill>
              </a:rPr>
              <a:t>prowadzenia działalności przez hodowców, dostawców i użytkowników,</a:t>
            </a:r>
          </a:p>
          <a:p>
            <a:pPr marL="342900" indent="-342900" algn="just">
              <a:buFont typeface="+mj-lt"/>
              <a:buAutoNum type="alphaLcParenR"/>
            </a:pPr>
            <a:r>
              <a:rPr lang="pl-PL" sz="1400" dirty="0" smtClean="0">
                <a:solidFill>
                  <a:schemeClr val="bg1"/>
                </a:solidFill>
              </a:rPr>
              <a:t>przeprowadzania kontroli hodowców, dostawców i użytkowników;</a:t>
            </a:r>
          </a:p>
          <a:p>
            <a:pPr marL="342900" indent="-342900" algn="just">
              <a:buFont typeface="+mj-lt"/>
              <a:buAutoNum type="arabicParenR" startAt="2"/>
            </a:pPr>
            <a:r>
              <a:rPr lang="pl-PL" sz="1400" dirty="0" smtClean="0">
                <a:solidFill>
                  <a:schemeClr val="bg1"/>
                </a:solidFill>
              </a:rPr>
              <a:t>warunki utrzymywania zwierząt wykorzystywanych do celów naukowych lub edukacyjnych oraz sposób postępowania z tymi zwierzętami;</a:t>
            </a:r>
          </a:p>
          <a:p>
            <a:pPr marL="342900" indent="-342900" algn="just">
              <a:buFont typeface="+mj-lt"/>
              <a:buAutoNum type="arabicParenR" startAt="2"/>
            </a:pPr>
            <a:r>
              <a:rPr lang="pl-PL" sz="1400" dirty="0" smtClean="0">
                <a:solidFill>
                  <a:schemeClr val="bg1"/>
                </a:solidFill>
              </a:rPr>
              <a:t>zadania i kompetencje komisji etycznych do spraw doświadczeń na zwierzętach. </a:t>
            </a:r>
          </a:p>
          <a:p>
            <a:pPr algn="just"/>
            <a:endParaRPr lang="pl-PL" sz="1400" dirty="0" smtClean="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100" b="1" dirty="0" smtClean="0">
                <a:solidFill>
                  <a:srgbClr val="FFFFFF"/>
                </a:solidFill>
              </a:rPr>
              <a:t>Testy doświadczalne na zwierzętach</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70000" lnSpcReduction="20000"/>
          </a:bodyPr>
          <a:lstStyle/>
          <a:p>
            <a:pPr algn="just"/>
            <a:r>
              <a:rPr lang="pl-PL" sz="1400" b="1" dirty="0" smtClean="0">
                <a:solidFill>
                  <a:schemeClr val="bg1"/>
                </a:solidFill>
              </a:rPr>
              <a:t>Art.  2.  [Definicje legalne]</a:t>
            </a:r>
          </a:p>
          <a:p>
            <a:pPr algn="just"/>
            <a:r>
              <a:rPr lang="pl-PL" sz="1400" dirty="0" smtClean="0">
                <a:solidFill>
                  <a:schemeClr val="bg1"/>
                </a:solidFill>
              </a:rPr>
              <a:t>1.  Użyte w ustawie określenia oznaczają:</a:t>
            </a:r>
          </a:p>
          <a:p>
            <a:pPr marL="342900" indent="-342900" algn="just">
              <a:buFont typeface="+mj-lt"/>
              <a:buAutoNum type="arabicParenR"/>
            </a:pPr>
            <a:r>
              <a:rPr lang="pl-PL" sz="1400" dirty="0" smtClean="0">
                <a:solidFill>
                  <a:schemeClr val="bg1"/>
                </a:solidFill>
              </a:rPr>
              <a:t>zwierzęta - żywe zwierzęta kręgowe, w tym formy larwalne zdolne do samodzielnego odżywiania i formy embrionalne ssaków w ostatniej jednej trzeciej życia płodowego albo znajdujące się we wcześniejszym stadium rozwoju, gdy w wyniku wykonanych procedur, po osiągnięciu ostatniej jednej trzeciej życia płodowego, mogą one odczuwać ból, cierpienie, </a:t>
            </a:r>
            <a:r>
              <a:rPr lang="pl-PL" sz="1400" dirty="0" err="1" smtClean="0">
                <a:solidFill>
                  <a:schemeClr val="bg1"/>
                </a:solidFill>
              </a:rPr>
              <a:t>dystres</a:t>
            </a:r>
            <a:r>
              <a:rPr lang="pl-PL" sz="1400" dirty="0" smtClean="0">
                <a:solidFill>
                  <a:schemeClr val="bg1"/>
                </a:solidFill>
              </a:rPr>
              <a:t> lub wystąpi u nich trwałe uszkodzenie organizmu, oraz żywe głowonogi;</a:t>
            </a:r>
          </a:p>
          <a:p>
            <a:pPr marL="342900" indent="-342900" algn="just">
              <a:buFont typeface="+mj-lt"/>
              <a:buAutoNum type="arabicParenR"/>
            </a:pPr>
            <a:r>
              <a:rPr lang="pl-PL" sz="1400" dirty="0" smtClean="0">
                <a:solidFill>
                  <a:schemeClr val="bg1"/>
                </a:solidFill>
              </a:rPr>
              <a:t>zwierzęta laboratoryjne:</a:t>
            </a:r>
          </a:p>
          <a:p>
            <a:pPr marL="342900" indent="-342900" algn="just">
              <a:buFont typeface="+mj-lt"/>
              <a:buAutoNum type="alphaLcParenR"/>
            </a:pPr>
            <a:r>
              <a:rPr lang="pl-PL" sz="1400" dirty="0" smtClean="0">
                <a:solidFill>
                  <a:schemeClr val="bg1"/>
                </a:solidFill>
              </a:rPr>
              <a:t>zwierzęta należące do następujących gatunków: mysz domowa (Mus </a:t>
            </a:r>
            <a:r>
              <a:rPr lang="pl-PL" sz="1400" dirty="0" err="1" smtClean="0">
                <a:solidFill>
                  <a:schemeClr val="bg1"/>
                </a:solidFill>
              </a:rPr>
              <a:t>musculus</a:t>
            </a:r>
            <a:r>
              <a:rPr lang="pl-PL" sz="1400" dirty="0" smtClean="0">
                <a:solidFill>
                  <a:schemeClr val="bg1"/>
                </a:solidFill>
              </a:rPr>
              <a:t>), szczur wędrowny (</a:t>
            </a:r>
            <a:r>
              <a:rPr lang="pl-PL" sz="1400" dirty="0" err="1" smtClean="0">
                <a:solidFill>
                  <a:schemeClr val="bg1"/>
                </a:solidFill>
              </a:rPr>
              <a:t>Rattus</a:t>
            </a:r>
            <a:r>
              <a:rPr lang="pl-PL" sz="1400" dirty="0" smtClean="0">
                <a:solidFill>
                  <a:schemeClr val="bg1"/>
                </a:solidFill>
              </a:rPr>
              <a:t> </a:t>
            </a:r>
            <a:r>
              <a:rPr lang="pl-PL" sz="1400" dirty="0" err="1" smtClean="0">
                <a:solidFill>
                  <a:schemeClr val="bg1"/>
                </a:solidFill>
              </a:rPr>
              <a:t>norvegicus</a:t>
            </a:r>
            <a:r>
              <a:rPr lang="pl-PL" sz="1400" dirty="0" smtClean="0">
                <a:solidFill>
                  <a:schemeClr val="bg1"/>
                </a:solidFill>
              </a:rPr>
              <a:t>), świnka morska (</a:t>
            </a:r>
            <a:r>
              <a:rPr lang="pl-PL" sz="1400" dirty="0" err="1" smtClean="0">
                <a:solidFill>
                  <a:schemeClr val="bg1"/>
                </a:solidFill>
              </a:rPr>
              <a:t>Cavia</a:t>
            </a:r>
            <a:r>
              <a:rPr lang="pl-PL" sz="1400" dirty="0" smtClean="0">
                <a:solidFill>
                  <a:schemeClr val="bg1"/>
                </a:solidFill>
              </a:rPr>
              <a:t> </a:t>
            </a:r>
            <a:r>
              <a:rPr lang="pl-PL" sz="1400" dirty="0" err="1" smtClean="0">
                <a:solidFill>
                  <a:schemeClr val="bg1"/>
                </a:solidFill>
              </a:rPr>
              <a:t>porcellus</a:t>
            </a:r>
            <a:r>
              <a:rPr lang="pl-PL" sz="1400" dirty="0" smtClean="0">
                <a:solidFill>
                  <a:schemeClr val="bg1"/>
                </a:solidFill>
              </a:rPr>
              <a:t>), chomik syryjski (</a:t>
            </a:r>
            <a:r>
              <a:rPr lang="pl-PL" sz="1400" dirty="0" err="1" smtClean="0">
                <a:solidFill>
                  <a:schemeClr val="bg1"/>
                </a:solidFill>
              </a:rPr>
              <a:t>Mesocricetus</a:t>
            </a:r>
            <a:r>
              <a:rPr lang="pl-PL" sz="1400" dirty="0" smtClean="0">
                <a:solidFill>
                  <a:schemeClr val="bg1"/>
                </a:solidFill>
              </a:rPr>
              <a:t> </a:t>
            </a:r>
            <a:r>
              <a:rPr lang="pl-PL" sz="1400" dirty="0" err="1" smtClean="0">
                <a:solidFill>
                  <a:schemeClr val="bg1"/>
                </a:solidFill>
              </a:rPr>
              <a:t>auratus</a:t>
            </a:r>
            <a:r>
              <a:rPr lang="pl-PL" sz="1400" dirty="0" smtClean="0">
                <a:solidFill>
                  <a:schemeClr val="bg1"/>
                </a:solidFill>
              </a:rPr>
              <a:t>), chomik chiński (</a:t>
            </a:r>
            <a:r>
              <a:rPr lang="pl-PL" sz="1400" dirty="0" err="1" smtClean="0">
                <a:solidFill>
                  <a:schemeClr val="bg1"/>
                </a:solidFill>
              </a:rPr>
              <a:t>Critetulus</a:t>
            </a:r>
            <a:r>
              <a:rPr lang="pl-PL" sz="1400" dirty="0" smtClean="0">
                <a:solidFill>
                  <a:schemeClr val="bg1"/>
                </a:solidFill>
              </a:rPr>
              <a:t> </a:t>
            </a:r>
            <a:r>
              <a:rPr lang="pl-PL" sz="1400" dirty="0" err="1" smtClean="0">
                <a:solidFill>
                  <a:schemeClr val="bg1"/>
                </a:solidFill>
              </a:rPr>
              <a:t>griseus</a:t>
            </a:r>
            <a:r>
              <a:rPr lang="pl-PL" sz="1400" dirty="0" smtClean="0">
                <a:solidFill>
                  <a:schemeClr val="bg1"/>
                </a:solidFill>
              </a:rPr>
              <a:t>), </a:t>
            </a:r>
            <a:r>
              <a:rPr lang="pl-PL" sz="1400" dirty="0" err="1" smtClean="0">
                <a:solidFill>
                  <a:schemeClr val="bg1"/>
                </a:solidFill>
              </a:rPr>
              <a:t>myszoskoczek</a:t>
            </a:r>
            <a:r>
              <a:rPr lang="pl-PL" sz="1400" dirty="0" smtClean="0">
                <a:solidFill>
                  <a:schemeClr val="bg1"/>
                </a:solidFill>
              </a:rPr>
              <a:t> mongolski (</a:t>
            </a:r>
            <a:r>
              <a:rPr lang="pl-PL" sz="1400" dirty="0" err="1" smtClean="0">
                <a:solidFill>
                  <a:schemeClr val="bg1"/>
                </a:solidFill>
              </a:rPr>
              <a:t>Meriones</a:t>
            </a:r>
            <a:r>
              <a:rPr lang="pl-PL" sz="1400" dirty="0" smtClean="0">
                <a:solidFill>
                  <a:schemeClr val="bg1"/>
                </a:solidFill>
              </a:rPr>
              <a:t> </a:t>
            </a:r>
            <a:r>
              <a:rPr lang="pl-PL" sz="1400" dirty="0" err="1" smtClean="0">
                <a:solidFill>
                  <a:schemeClr val="bg1"/>
                </a:solidFill>
              </a:rPr>
              <a:t>unguiculatus</a:t>
            </a:r>
            <a:r>
              <a:rPr lang="pl-PL" sz="1400" dirty="0" smtClean="0">
                <a:solidFill>
                  <a:schemeClr val="bg1"/>
                </a:solidFill>
              </a:rPr>
              <a:t>), królik europejski (</a:t>
            </a:r>
            <a:r>
              <a:rPr lang="pl-PL" sz="1400" dirty="0" err="1" smtClean="0">
                <a:solidFill>
                  <a:schemeClr val="bg1"/>
                </a:solidFill>
              </a:rPr>
              <a:t>Oryctolagus</a:t>
            </a:r>
            <a:r>
              <a:rPr lang="pl-PL" sz="1400" dirty="0" smtClean="0">
                <a:solidFill>
                  <a:schemeClr val="bg1"/>
                </a:solidFill>
              </a:rPr>
              <a:t> </a:t>
            </a:r>
            <a:r>
              <a:rPr lang="pl-PL" sz="1400" dirty="0" err="1" smtClean="0">
                <a:solidFill>
                  <a:schemeClr val="bg1"/>
                </a:solidFill>
              </a:rPr>
              <a:t>cuniculus</a:t>
            </a:r>
            <a:r>
              <a:rPr lang="pl-PL" sz="1400" dirty="0" smtClean="0">
                <a:solidFill>
                  <a:schemeClr val="bg1"/>
                </a:solidFill>
              </a:rPr>
              <a:t>), pies domowy (</a:t>
            </a:r>
            <a:r>
              <a:rPr lang="pl-PL" sz="1400" dirty="0" err="1" smtClean="0">
                <a:solidFill>
                  <a:schemeClr val="bg1"/>
                </a:solidFill>
              </a:rPr>
              <a:t>Canis</a:t>
            </a:r>
            <a:r>
              <a:rPr lang="pl-PL" sz="1400" dirty="0" smtClean="0">
                <a:solidFill>
                  <a:schemeClr val="bg1"/>
                </a:solidFill>
              </a:rPr>
              <a:t> </a:t>
            </a:r>
            <a:r>
              <a:rPr lang="pl-PL" sz="1400" dirty="0" err="1" smtClean="0">
                <a:solidFill>
                  <a:schemeClr val="bg1"/>
                </a:solidFill>
              </a:rPr>
              <a:t>familiaris</a:t>
            </a:r>
            <a:r>
              <a:rPr lang="pl-PL" sz="1400" dirty="0" smtClean="0">
                <a:solidFill>
                  <a:schemeClr val="bg1"/>
                </a:solidFill>
              </a:rPr>
              <a:t>), kot domowy (Felis </a:t>
            </a:r>
            <a:r>
              <a:rPr lang="pl-PL" sz="1400" dirty="0" err="1" smtClean="0">
                <a:solidFill>
                  <a:schemeClr val="bg1"/>
                </a:solidFill>
              </a:rPr>
              <a:t>catus</a:t>
            </a:r>
            <a:r>
              <a:rPr lang="pl-PL" sz="1400" dirty="0" smtClean="0">
                <a:solidFill>
                  <a:schemeClr val="bg1"/>
                </a:solidFill>
              </a:rPr>
              <a:t>), żaba </a:t>
            </a:r>
            <a:r>
              <a:rPr lang="pl-PL" sz="1400" dirty="0" err="1" smtClean="0">
                <a:solidFill>
                  <a:schemeClr val="bg1"/>
                </a:solidFill>
              </a:rPr>
              <a:t>trawna</a:t>
            </a:r>
            <a:r>
              <a:rPr lang="pl-PL" sz="1400" dirty="0" smtClean="0">
                <a:solidFill>
                  <a:schemeClr val="bg1"/>
                </a:solidFill>
              </a:rPr>
              <a:t> (Rana </a:t>
            </a:r>
            <a:r>
              <a:rPr lang="pl-PL" sz="1400" dirty="0" err="1" smtClean="0">
                <a:solidFill>
                  <a:schemeClr val="bg1"/>
                </a:solidFill>
              </a:rPr>
              <a:t>temporaria</a:t>
            </a:r>
            <a:r>
              <a:rPr lang="pl-PL" sz="1400" dirty="0" smtClean="0">
                <a:solidFill>
                  <a:schemeClr val="bg1"/>
                </a:solidFill>
              </a:rPr>
              <a:t>), żaba lamparcia (Rana </a:t>
            </a:r>
            <a:r>
              <a:rPr lang="pl-PL" sz="1400" dirty="0" err="1" smtClean="0">
                <a:solidFill>
                  <a:schemeClr val="bg1"/>
                </a:solidFill>
              </a:rPr>
              <a:t>pipiens</a:t>
            </a:r>
            <a:r>
              <a:rPr lang="pl-PL" sz="1400" dirty="0" smtClean="0">
                <a:solidFill>
                  <a:schemeClr val="bg1"/>
                </a:solidFill>
              </a:rPr>
              <a:t>), </a:t>
            </a:r>
            <a:r>
              <a:rPr lang="pl-PL" sz="1400" dirty="0" err="1" smtClean="0">
                <a:solidFill>
                  <a:schemeClr val="bg1"/>
                </a:solidFill>
              </a:rPr>
              <a:t>platana</a:t>
            </a:r>
            <a:r>
              <a:rPr lang="pl-PL" sz="1400" dirty="0" smtClean="0">
                <a:solidFill>
                  <a:schemeClr val="bg1"/>
                </a:solidFill>
              </a:rPr>
              <a:t> szponiasta (</a:t>
            </a:r>
            <a:r>
              <a:rPr lang="pl-PL" sz="1400" dirty="0" err="1" smtClean="0">
                <a:solidFill>
                  <a:schemeClr val="bg1"/>
                </a:solidFill>
              </a:rPr>
              <a:t>Xenopus</a:t>
            </a:r>
            <a:r>
              <a:rPr lang="pl-PL" sz="1400" dirty="0" smtClean="0">
                <a:solidFill>
                  <a:schemeClr val="bg1"/>
                </a:solidFill>
              </a:rPr>
              <a:t> </a:t>
            </a:r>
            <a:r>
              <a:rPr lang="pl-PL" sz="1400" dirty="0" err="1" smtClean="0">
                <a:solidFill>
                  <a:schemeClr val="bg1"/>
                </a:solidFill>
              </a:rPr>
              <a:t>laevis</a:t>
            </a:r>
            <a:r>
              <a:rPr lang="pl-PL" sz="1400" dirty="0" smtClean="0">
                <a:solidFill>
                  <a:schemeClr val="bg1"/>
                </a:solidFill>
              </a:rPr>
              <a:t>), </a:t>
            </a:r>
            <a:r>
              <a:rPr lang="pl-PL" sz="1400" dirty="0" err="1" smtClean="0">
                <a:solidFill>
                  <a:schemeClr val="bg1"/>
                </a:solidFill>
              </a:rPr>
              <a:t>platana</a:t>
            </a:r>
            <a:r>
              <a:rPr lang="pl-PL" sz="1400" dirty="0" smtClean="0">
                <a:solidFill>
                  <a:schemeClr val="bg1"/>
                </a:solidFill>
              </a:rPr>
              <a:t> tropikalna (</a:t>
            </a:r>
            <a:r>
              <a:rPr lang="pl-PL" sz="1400" dirty="0" err="1" smtClean="0">
                <a:solidFill>
                  <a:schemeClr val="bg1"/>
                </a:solidFill>
              </a:rPr>
              <a:t>Xenopus</a:t>
            </a:r>
            <a:r>
              <a:rPr lang="pl-PL" sz="1400" dirty="0" smtClean="0">
                <a:solidFill>
                  <a:schemeClr val="bg1"/>
                </a:solidFill>
              </a:rPr>
              <a:t> </a:t>
            </a:r>
            <a:r>
              <a:rPr lang="pl-PL" sz="1400" dirty="0" err="1" smtClean="0">
                <a:solidFill>
                  <a:schemeClr val="bg1"/>
                </a:solidFill>
              </a:rPr>
              <a:t>tropicalis</a:t>
            </a:r>
            <a:r>
              <a:rPr lang="pl-PL" sz="1400" dirty="0" smtClean="0">
                <a:solidFill>
                  <a:schemeClr val="bg1"/>
                </a:solidFill>
              </a:rPr>
              <a:t>), </a:t>
            </a:r>
            <a:r>
              <a:rPr lang="pl-PL" sz="1400" dirty="0" err="1" smtClean="0">
                <a:solidFill>
                  <a:schemeClr val="bg1"/>
                </a:solidFill>
              </a:rPr>
              <a:t>danio</a:t>
            </a:r>
            <a:r>
              <a:rPr lang="pl-PL" sz="1400" dirty="0" smtClean="0">
                <a:solidFill>
                  <a:schemeClr val="bg1"/>
                </a:solidFill>
              </a:rPr>
              <a:t> pręgowany (Danio </a:t>
            </a:r>
            <a:r>
              <a:rPr lang="pl-PL" sz="1400" dirty="0" err="1" smtClean="0">
                <a:solidFill>
                  <a:schemeClr val="bg1"/>
                </a:solidFill>
              </a:rPr>
              <a:t>rerio</a:t>
            </a:r>
            <a:r>
              <a:rPr lang="pl-PL" sz="1400" dirty="0" smtClean="0">
                <a:solidFill>
                  <a:schemeClr val="bg1"/>
                </a:solidFill>
              </a:rPr>
              <a:t>),</a:t>
            </a:r>
          </a:p>
          <a:p>
            <a:pPr marL="342900" indent="-342900" algn="just">
              <a:buFont typeface="+mj-lt"/>
              <a:buAutoNum type="alphaLcParenR"/>
            </a:pPr>
            <a:r>
              <a:rPr lang="pl-PL" sz="1400" dirty="0" smtClean="0">
                <a:solidFill>
                  <a:schemeClr val="bg1"/>
                </a:solidFill>
              </a:rPr>
              <a:t>zwierzęta z rzędu naczelnych stanowiące potomstwo zwierząt z rzędu naczelnych hodowanych w niewoli,</a:t>
            </a:r>
          </a:p>
          <a:p>
            <a:pPr marL="342900" indent="-342900" algn="just">
              <a:buFont typeface="+mj-lt"/>
              <a:buAutoNum type="alphaLcParenR"/>
            </a:pPr>
            <a:r>
              <a:rPr lang="pl-PL" sz="1400" dirty="0" smtClean="0">
                <a:solidFill>
                  <a:schemeClr val="bg1"/>
                </a:solidFill>
              </a:rPr>
              <a:t>zwierzęta z rzędu naczelnych niestanowiące potomstwa zwierząt z rzędu naczelnych hodowanych w niewoli określone w przepisach wydanych na podstawie ust. 3</a:t>
            </a:r>
          </a:p>
          <a:p>
            <a:pPr algn="just">
              <a:buFontTx/>
              <a:buChar char="-"/>
            </a:pPr>
            <a:r>
              <a:rPr lang="pl-PL" sz="1400" dirty="0" smtClean="0">
                <a:solidFill>
                  <a:schemeClr val="bg1"/>
                </a:solidFill>
              </a:rPr>
              <a:t>które są hodowane wyłącznie do celów określonych w art. 3 lub których tkanki lub narządy są przeznaczone do wykorzystania w takich celach;</a:t>
            </a:r>
          </a:p>
          <a:p>
            <a:pPr marL="342900" indent="-342900" algn="just">
              <a:buFont typeface="+mj-lt"/>
              <a:buAutoNum type="arabicParenR" startAt="6"/>
            </a:pPr>
            <a:r>
              <a:rPr lang="pl-PL" sz="1400" dirty="0" smtClean="0">
                <a:solidFill>
                  <a:schemeClr val="bg1"/>
                </a:solidFill>
              </a:rPr>
              <a:t>procedura - każdą formę wykorzystania zwierząt do celów określonych w art. 3, która może spowodować u zwierzęcia ból, cierpienie, </a:t>
            </a:r>
            <a:r>
              <a:rPr lang="pl-PL" sz="1400" dirty="0" err="1" smtClean="0">
                <a:solidFill>
                  <a:schemeClr val="bg1"/>
                </a:solidFill>
              </a:rPr>
              <a:t>dystres</a:t>
            </a:r>
            <a:r>
              <a:rPr lang="pl-PL" sz="1400" dirty="0" smtClean="0">
                <a:solidFill>
                  <a:schemeClr val="bg1"/>
                </a:solidFill>
              </a:rPr>
              <a:t> lub trwałe uszkodzenie organizmu, w stopniu równym ukłuciu igłą lub intensywniejszym, a także czynności mające na celu lub mogące spowodować urodzenie się lub wylęg zwierzęcia albo powstanie i utrzymanie genetycznie zmodyfikowanej linii zwierząt w warunkach bólu, cierpienia, </a:t>
            </a:r>
            <a:r>
              <a:rPr lang="pl-PL" sz="1400" dirty="0" err="1" smtClean="0">
                <a:solidFill>
                  <a:schemeClr val="bg1"/>
                </a:solidFill>
              </a:rPr>
              <a:t>dystresu</a:t>
            </a:r>
            <a:r>
              <a:rPr lang="pl-PL" sz="1400" dirty="0" smtClean="0">
                <a:solidFill>
                  <a:schemeClr val="bg1"/>
                </a:solidFill>
              </a:rPr>
              <a:t> lub trwałego uszkodzenia organizmu, w stopniu równym ukłuciu igłą lub intensywniejszym; nie jest procedurą uśmiercenie zwierzęcia wyłącznie po to, aby wykorzystać jego narządy lub tkanki do celów określonych w art. 3;</a:t>
            </a:r>
          </a:p>
          <a:p>
            <a:pPr marL="342900" indent="-342900" algn="just">
              <a:buFont typeface="+mj-lt"/>
              <a:buAutoNum type="arabicParenR" startAt="6"/>
            </a:pPr>
            <a:r>
              <a:rPr lang="pl-PL" sz="1400" dirty="0" smtClean="0">
                <a:solidFill>
                  <a:schemeClr val="bg1"/>
                </a:solidFill>
              </a:rPr>
              <a:t>doświadczenie - program badawczy obejmujący procedurę lub procedury, mający określony cel naukowy lub edukacyjny;</a:t>
            </a:r>
          </a:p>
          <a:p>
            <a:pPr algn="just"/>
            <a:endParaRPr lang="pl-PL" sz="1400" dirty="0" smtClean="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Elementy</a:t>
            </a:r>
            <a:br>
              <a:rPr lang="pl-PL" sz="2800" b="1" dirty="0" smtClean="0">
                <a:solidFill>
                  <a:srgbClr val="FFFFFF"/>
                </a:solidFill>
              </a:rPr>
            </a:br>
            <a:r>
              <a:rPr lang="pl-PL" sz="2800" b="1" dirty="0" smtClean="0">
                <a:solidFill>
                  <a:srgbClr val="FFFFFF"/>
                </a:solidFill>
              </a:rPr>
              <a:t>ochrony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l-PL" sz="1400" dirty="0"/>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85000" lnSpcReduction="20000"/>
          </a:bodyPr>
          <a:lstStyle/>
          <a:p>
            <a:pPr algn="just"/>
            <a:r>
              <a:rPr lang="pl-PL" sz="1400" dirty="0" smtClean="0">
                <a:solidFill>
                  <a:schemeClr val="bg1"/>
                </a:solidFill>
              </a:rPr>
              <a:t/>
            </a:r>
            <a:br>
              <a:rPr lang="pl-PL" sz="1400" dirty="0" smtClean="0">
                <a:solidFill>
                  <a:schemeClr val="bg1"/>
                </a:solidFill>
              </a:rPr>
            </a:br>
            <a:r>
              <a:rPr lang="pl-PL" sz="1400" b="1" dirty="0" smtClean="0">
                <a:solidFill>
                  <a:schemeClr val="bg1"/>
                </a:solidFill>
              </a:rPr>
              <a:t>REGULACJA: </a:t>
            </a:r>
            <a:r>
              <a:rPr lang="pl-PL" sz="1400" dirty="0" smtClean="0">
                <a:solidFill>
                  <a:schemeClr val="bg1"/>
                </a:solidFill>
              </a:rPr>
              <a:t>Prawo ochrony środowiska z dnia 27 kwietnia 2001 r. (</a:t>
            </a:r>
            <a:r>
              <a:rPr lang="pl-PL" sz="1400" dirty="0" err="1" smtClean="0">
                <a:solidFill>
                  <a:schemeClr val="bg1"/>
                </a:solidFill>
              </a:rPr>
              <a:t>Dz.U</a:t>
            </a:r>
            <a:r>
              <a:rPr lang="pl-PL" sz="1400" dirty="0" smtClean="0">
                <a:solidFill>
                  <a:schemeClr val="bg1"/>
                </a:solidFill>
              </a:rPr>
              <a:t>. Nr 62, poz. 627)</a:t>
            </a:r>
          </a:p>
          <a:p>
            <a:pPr algn="just"/>
            <a:endParaRPr lang="pl-PL" sz="1400" dirty="0" smtClean="0">
              <a:solidFill>
                <a:schemeClr val="bg1"/>
              </a:solidFill>
            </a:endParaRPr>
          </a:p>
          <a:p>
            <a:pPr algn="just"/>
            <a:r>
              <a:rPr lang="pl-PL" sz="1400" b="1" dirty="0" smtClean="0">
                <a:solidFill>
                  <a:schemeClr val="bg1"/>
                </a:solidFill>
              </a:rPr>
              <a:t>Art. 81 [Szczegółowe zasady]</a:t>
            </a:r>
          </a:p>
          <a:p>
            <a:pPr algn="just"/>
            <a:r>
              <a:rPr lang="pl-PL" sz="1400" dirty="0" smtClean="0">
                <a:solidFill>
                  <a:schemeClr val="bg1"/>
                </a:solidFill>
              </a:rPr>
              <a:t>1. Ochrona zasobów środowiska realizowana jest na podstawie ustawy oraz przepisów szczególnych.</a:t>
            </a:r>
          </a:p>
          <a:p>
            <a:pPr algn="just"/>
            <a:r>
              <a:rPr lang="pl-PL" sz="1400" dirty="0" smtClean="0">
                <a:solidFill>
                  <a:schemeClr val="bg1"/>
                </a:solidFill>
              </a:rPr>
              <a:t>2. Szczegółowe zasady ochrony wód określają przepisy ustawy - Prawo wodne.</a:t>
            </a:r>
          </a:p>
          <a:p>
            <a:pPr algn="just"/>
            <a:r>
              <a:rPr lang="pl-PL" sz="1400" dirty="0" smtClean="0">
                <a:solidFill>
                  <a:schemeClr val="bg1"/>
                </a:solidFill>
              </a:rPr>
              <a:t>3. Szczegółowe zasady gospodarowania złożem kopaliny i związanej z eksploatacją złoża ochrony środowiska określają przepisy ustawy - Prawo geologiczne i górnicze.</a:t>
            </a:r>
          </a:p>
          <a:p>
            <a:pPr algn="just"/>
            <a:r>
              <a:rPr lang="pl-PL" sz="1400" dirty="0" smtClean="0">
                <a:solidFill>
                  <a:schemeClr val="bg1"/>
                </a:solidFill>
              </a:rPr>
              <a:t>4. Szczegółowe zasady:</a:t>
            </a:r>
          </a:p>
          <a:p>
            <a:pPr marL="342900" indent="-342900" algn="just">
              <a:buFont typeface="+mj-lt"/>
              <a:buAutoNum type="arabicParenR"/>
            </a:pPr>
            <a:r>
              <a:rPr lang="pl-PL" sz="1400" dirty="0" smtClean="0">
                <a:solidFill>
                  <a:schemeClr val="bg1"/>
                </a:solidFill>
              </a:rPr>
              <a:t>ochrony obszarów i obiektów o wartościach przyrodniczych, krajobrazu, zwierząt i roślin zagrożonych wyginięciem oraz drzew, krzewów i zieleni - określają przepisy ustawy o ochronie przyrody;</a:t>
            </a:r>
          </a:p>
          <a:p>
            <a:pPr marL="342900" indent="-342900" algn="just">
              <a:buFont typeface="+mj-lt"/>
              <a:buAutoNum type="arabicParenR"/>
            </a:pPr>
            <a:r>
              <a:rPr lang="pl-PL" sz="1400" dirty="0" smtClean="0">
                <a:solidFill>
                  <a:schemeClr val="bg1"/>
                </a:solidFill>
              </a:rPr>
              <a:t>ochrony lasów - określają przepisy ustawy o lasach;</a:t>
            </a:r>
          </a:p>
          <a:p>
            <a:pPr marL="342900" indent="-342900" algn="just">
              <a:buFont typeface="+mj-lt"/>
              <a:buAutoNum type="arabicParenR"/>
            </a:pPr>
            <a:r>
              <a:rPr lang="pl-PL" sz="1400" dirty="0" smtClean="0">
                <a:solidFill>
                  <a:schemeClr val="bg1"/>
                </a:solidFill>
              </a:rPr>
              <a:t>ochrony dziko występujących zwierząt - określają przepisy ustawy z dnia 18 kwietnia 1985 r. o rybactwie śródlądowym, ustawy z dnia 16 października 1991 r. o ochronie przyrody, ustawy z dnia 13 października 1995 r. - Prawo łowieckie, a także ustawy z dnia 6 września 2001 r. o rybołówstwie morskim;</a:t>
            </a:r>
          </a:p>
          <a:p>
            <a:pPr marL="342900" indent="-342900" algn="just">
              <a:buFont typeface="+mj-lt"/>
              <a:buAutoNum type="arabicParenR"/>
            </a:pPr>
            <a:r>
              <a:rPr lang="pl-PL" sz="1400" dirty="0" smtClean="0">
                <a:solidFill>
                  <a:schemeClr val="bg1"/>
                </a:solidFill>
              </a:rPr>
              <a:t>ochrony zwierząt gospodarskich i domowych - określają przepisy ustawy z dnia 21 sierpnia 1997 r. o ochronie zwierząt;</a:t>
            </a:r>
          </a:p>
          <a:p>
            <a:pPr marL="342900" indent="-342900" algn="just">
              <a:buFont typeface="+mj-lt"/>
              <a:buAutoNum type="arabicParenR"/>
            </a:pPr>
            <a:r>
              <a:rPr lang="pl-PL" sz="1400" dirty="0" smtClean="0">
                <a:solidFill>
                  <a:schemeClr val="bg1"/>
                </a:solidFill>
              </a:rPr>
              <a:t>ochrony gruntów rolnych i leśnych - określają przepisy ustawy z dnia 3 lutego 1995 r. o ochronie gruntów rolnych i leśnych.</a:t>
            </a: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100" b="1" dirty="0" smtClean="0">
                <a:solidFill>
                  <a:srgbClr val="FFFFFF"/>
                </a:solidFill>
              </a:rPr>
              <a:t>Testy doświadczalne na zwierzętach</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77500" lnSpcReduction="20000"/>
          </a:bodyPr>
          <a:lstStyle/>
          <a:p>
            <a:pPr algn="just"/>
            <a:r>
              <a:rPr lang="pl-PL" sz="1400" b="1" dirty="0" smtClean="0">
                <a:solidFill>
                  <a:schemeClr val="bg1"/>
                </a:solidFill>
              </a:rPr>
              <a:t>Art.  3.  [Cele naukowe lub edukacyjne]</a:t>
            </a:r>
          </a:p>
          <a:p>
            <a:pPr algn="just"/>
            <a:r>
              <a:rPr lang="pl-PL" sz="1400" dirty="0" smtClean="0">
                <a:solidFill>
                  <a:schemeClr val="bg1"/>
                </a:solidFill>
              </a:rPr>
              <a:t>Procedury wykonuje się wyłącznie w celu:</a:t>
            </a:r>
          </a:p>
          <a:p>
            <a:pPr marL="342900" indent="-342900" algn="just">
              <a:buAutoNum type="arabicParenR"/>
            </a:pPr>
            <a:r>
              <a:rPr lang="pl-PL" sz="1400" dirty="0" smtClean="0">
                <a:solidFill>
                  <a:schemeClr val="bg1"/>
                </a:solidFill>
              </a:rPr>
              <a:t>prowadzenia badań:</a:t>
            </a:r>
          </a:p>
          <a:p>
            <a:pPr marL="342900" indent="-342900" algn="just">
              <a:buFont typeface="+mj-lt"/>
              <a:buAutoNum type="alphaLcParenR"/>
            </a:pPr>
            <a:r>
              <a:rPr lang="pl-PL" sz="1400" dirty="0" smtClean="0">
                <a:solidFill>
                  <a:schemeClr val="bg1"/>
                </a:solidFill>
              </a:rPr>
              <a:t>podstawowych w rozumieniu art. 4 ust. 2 </a:t>
            </a:r>
            <a:r>
              <a:rPr lang="pl-PL" sz="1400" dirty="0" err="1" smtClean="0">
                <a:solidFill>
                  <a:schemeClr val="bg1"/>
                </a:solidFill>
              </a:rPr>
              <a:t>pkt</a:t>
            </a:r>
            <a:r>
              <a:rPr lang="pl-PL" sz="1400" dirty="0" smtClean="0">
                <a:solidFill>
                  <a:schemeClr val="bg1"/>
                </a:solidFill>
              </a:rPr>
              <a:t> 1 ustawy z dnia 20 lipca 2018 r. - Prawo o szkolnictwie wyższym i nauce (Dz. U. z 2021 r. poz. 478 i 619),</a:t>
            </a:r>
          </a:p>
          <a:p>
            <a:pPr marL="342900" indent="-342900" algn="just">
              <a:buFont typeface="+mj-lt"/>
              <a:buAutoNum type="alphaLcParenR"/>
            </a:pPr>
            <a:r>
              <a:rPr lang="pl-PL" sz="1400" dirty="0" smtClean="0">
                <a:solidFill>
                  <a:schemeClr val="bg1"/>
                </a:solidFill>
              </a:rPr>
              <a:t>aplikacyjnych w rozumieniu art. 4 ust. 2 </a:t>
            </a:r>
            <a:r>
              <a:rPr lang="pl-PL" sz="1400" dirty="0" err="1" smtClean="0">
                <a:solidFill>
                  <a:schemeClr val="bg1"/>
                </a:solidFill>
              </a:rPr>
              <a:t>pkt</a:t>
            </a:r>
            <a:r>
              <a:rPr lang="pl-PL" sz="1400" dirty="0" smtClean="0">
                <a:solidFill>
                  <a:schemeClr val="bg1"/>
                </a:solidFill>
              </a:rPr>
              <a:t> 2 ustawy z dnia 20 lipca 2018 r. - Prawo o szkolnictwie wyższym i nauce, w tym badań translacyjnych polegających na przeniesieniu wyników badań przeprowadzonych na zwierzętach do praktyki klinicznej, jeżeli ich celem jest:</a:t>
            </a:r>
          </a:p>
          <a:p>
            <a:pPr algn="just"/>
            <a:r>
              <a:rPr lang="pl-PL" sz="1400" dirty="0" smtClean="0">
                <a:solidFill>
                  <a:schemeClr val="bg1"/>
                </a:solidFill>
              </a:rPr>
              <a:t>– zapobieganie chorobom, diagnozowanie lub leczenie chorób lub dysfunkcji u ludzi, zwierząt lub roślin,</a:t>
            </a:r>
          </a:p>
          <a:p>
            <a:pPr algn="just"/>
            <a:r>
              <a:rPr lang="pl-PL" sz="1400" dirty="0" smtClean="0">
                <a:solidFill>
                  <a:schemeClr val="bg1"/>
                </a:solidFill>
              </a:rPr>
              <a:t>– ocena, wykrywanie, regulacja lub zmiana stanów fizjologicznych ludzi, zwierząt lub roślin,</a:t>
            </a:r>
          </a:p>
          <a:p>
            <a:pPr marL="342900" indent="-342900" algn="just">
              <a:buFont typeface="+mj-lt"/>
              <a:buAutoNum type="alphaLcParenR" startAt="3"/>
            </a:pPr>
            <a:r>
              <a:rPr lang="pl-PL" sz="1400" dirty="0" smtClean="0">
                <a:solidFill>
                  <a:schemeClr val="bg1"/>
                </a:solidFill>
              </a:rPr>
              <a:t>mających na celu zachowanie gatunku,</a:t>
            </a:r>
          </a:p>
          <a:p>
            <a:pPr marL="342900" indent="-342900" algn="just">
              <a:buFont typeface="+mj-lt"/>
              <a:buAutoNum type="alphaLcParenR" startAt="3"/>
            </a:pPr>
            <a:r>
              <a:rPr lang="pl-PL" sz="1400" dirty="0" smtClean="0">
                <a:solidFill>
                  <a:schemeClr val="bg1"/>
                </a:solidFill>
              </a:rPr>
              <a:t>z zakresu medycyny sądowej;</a:t>
            </a:r>
          </a:p>
          <a:p>
            <a:pPr marL="342900" indent="-342900" algn="just">
              <a:buFont typeface="+mj-lt"/>
              <a:buAutoNum type="arabicParenR" startAt="2"/>
            </a:pPr>
            <a:r>
              <a:rPr lang="pl-PL" sz="1400" dirty="0" smtClean="0">
                <a:solidFill>
                  <a:schemeClr val="bg1"/>
                </a:solidFill>
              </a:rPr>
              <a:t>zapewnienia dobrostanu zwierząt lub poprawy warunków chowu lub hodowli zwierząt gospodarskich;</a:t>
            </a:r>
          </a:p>
          <a:p>
            <a:pPr marL="342900" indent="-342900" algn="just">
              <a:buFont typeface="+mj-lt"/>
              <a:buAutoNum type="arabicParenR" startAt="2"/>
            </a:pPr>
            <a:r>
              <a:rPr lang="pl-PL" sz="1400" dirty="0" smtClean="0">
                <a:solidFill>
                  <a:schemeClr val="bg1"/>
                </a:solidFill>
              </a:rPr>
              <a:t>opracowania i produkcji produktów leczniczych, środków spożywczych w rozumieniu ustawy z dnia 25 sierpnia 2006 r. o bezpieczeństwie żywności i żywienia (Dz. U. z 2020 r. poz. 2021), pasz lub innych substancji lub produktów, lub badań ich jakości, skuteczności lub bezpieczeństwa stosowania, przeprowadzanych w celach, o których mowa w </a:t>
            </a:r>
            <a:r>
              <a:rPr lang="pl-PL" sz="1400" dirty="0" err="1" smtClean="0">
                <a:solidFill>
                  <a:schemeClr val="bg1"/>
                </a:solidFill>
              </a:rPr>
              <a:t>pkt</a:t>
            </a:r>
            <a:r>
              <a:rPr lang="pl-PL" sz="1400" dirty="0" smtClean="0">
                <a:solidFill>
                  <a:schemeClr val="bg1"/>
                </a:solidFill>
              </a:rPr>
              <a:t> 1 lit. b i </a:t>
            </a:r>
            <a:r>
              <a:rPr lang="pl-PL" sz="1400" dirty="0" err="1" smtClean="0">
                <a:solidFill>
                  <a:schemeClr val="bg1"/>
                </a:solidFill>
              </a:rPr>
              <a:t>pkt</a:t>
            </a:r>
            <a:r>
              <a:rPr lang="pl-PL" sz="1400" dirty="0" smtClean="0">
                <a:solidFill>
                  <a:schemeClr val="bg1"/>
                </a:solidFill>
              </a:rPr>
              <a:t> 2;</a:t>
            </a:r>
          </a:p>
          <a:p>
            <a:pPr marL="342900" indent="-342900" algn="just">
              <a:buFont typeface="+mj-lt"/>
              <a:buAutoNum type="arabicParenR" startAt="2"/>
            </a:pPr>
            <a:r>
              <a:rPr lang="pl-PL" sz="1400" dirty="0" smtClean="0">
                <a:solidFill>
                  <a:schemeClr val="bg1"/>
                </a:solidFill>
              </a:rPr>
              <a:t>ochrony środowiska naturalnego w interesie zdrowia lub dobrostanu ludzi i zwierząt;</a:t>
            </a:r>
          </a:p>
          <a:p>
            <a:pPr marL="342900" indent="-342900" algn="just">
              <a:buFont typeface="+mj-lt"/>
              <a:buAutoNum type="arabicParenR" startAt="2"/>
            </a:pPr>
            <a:r>
              <a:rPr lang="pl-PL" sz="1400" dirty="0" smtClean="0">
                <a:solidFill>
                  <a:schemeClr val="bg1"/>
                </a:solidFill>
              </a:rPr>
              <a:t>kształcenia na poziomie szkolnictwa wyższego lub szkolenia w celu nabycia lub doskonalenia kompetencji zawodowych.</a:t>
            </a:r>
          </a:p>
          <a:p>
            <a:pPr algn="just"/>
            <a:endParaRPr lang="pl-PL" sz="1400" dirty="0" smtClean="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100" b="1" dirty="0" smtClean="0">
                <a:solidFill>
                  <a:srgbClr val="FFFFFF"/>
                </a:solidFill>
              </a:rPr>
              <a:t>Testy doświadczalne na zwierzętach</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92500" lnSpcReduction="10000"/>
          </a:bodyPr>
          <a:lstStyle/>
          <a:p>
            <a:pPr algn="just"/>
            <a:r>
              <a:rPr lang="pl-PL" sz="1400" b="1" dirty="0" smtClean="0">
                <a:solidFill>
                  <a:schemeClr val="bg1"/>
                </a:solidFill>
              </a:rPr>
              <a:t>Art.  5.  [Dopuszczalność wykonania procedur]</a:t>
            </a:r>
          </a:p>
          <a:p>
            <a:pPr algn="just"/>
            <a:r>
              <a:rPr lang="pl-PL" sz="1400" dirty="0" smtClean="0">
                <a:solidFill>
                  <a:schemeClr val="bg1"/>
                </a:solidFill>
              </a:rPr>
              <a:t>1. Wykonywanie procedur jest dopuszczalne tylko wtedy, gdy:</a:t>
            </a:r>
          </a:p>
          <a:p>
            <a:pPr marL="342900" indent="-342900" algn="just">
              <a:buFont typeface="+mj-lt"/>
              <a:buAutoNum type="arabicParenR"/>
            </a:pPr>
            <a:r>
              <a:rPr lang="pl-PL" sz="1400" dirty="0" smtClean="0">
                <a:solidFill>
                  <a:schemeClr val="bg1"/>
                </a:solidFill>
              </a:rPr>
              <a:t>nie można zastosować metody badawczej zapewniającej osiągnięcie celów określonych w art. 3 bez wykorzystania zwierząt (zasada zastąpienia);</a:t>
            </a:r>
          </a:p>
          <a:p>
            <a:pPr marL="342900" indent="-342900" algn="just">
              <a:buFont typeface="+mj-lt"/>
              <a:buAutoNum type="arabicParenR"/>
            </a:pPr>
            <a:r>
              <a:rPr lang="pl-PL" sz="1400" dirty="0" smtClean="0">
                <a:solidFill>
                  <a:schemeClr val="bg1"/>
                </a:solidFill>
              </a:rPr>
              <a:t>liczba wykorzystywanych w nich zwierząt została ograniczona do poziomu niezbędnego do osiągnięcia celów określonych w art. 3 (zasada ograniczenia);</a:t>
            </a:r>
          </a:p>
          <a:p>
            <a:pPr marL="342900" indent="-342900" algn="just">
              <a:buFont typeface="+mj-lt"/>
              <a:buAutoNum type="arabicParenR"/>
            </a:pPr>
            <a:r>
              <a:rPr lang="pl-PL" sz="1400" dirty="0" smtClean="0">
                <a:solidFill>
                  <a:schemeClr val="bg1"/>
                </a:solidFill>
              </a:rPr>
              <a:t>wykorzystywane zwierzęta są utrzymywane w warunkach odpowiednich dla ich gatunku, a metody badawcze zastosowane w procedurach zostały wybrane tak, aby ograniczały do minimum albo eliminowały ból, cierpienie, </a:t>
            </a:r>
            <a:r>
              <a:rPr lang="pl-PL" sz="1400" dirty="0" err="1" smtClean="0">
                <a:solidFill>
                  <a:schemeClr val="bg1"/>
                </a:solidFill>
              </a:rPr>
              <a:t>dystres</a:t>
            </a:r>
            <a:r>
              <a:rPr lang="pl-PL" sz="1400" dirty="0" smtClean="0">
                <a:solidFill>
                  <a:schemeClr val="bg1"/>
                </a:solidFill>
              </a:rPr>
              <a:t> lub możliwość trwałego uszkodzenia organizmu tych zwierząt (zasada udoskonalenia).</a:t>
            </a:r>
          </a:p>
          <a:p>
            <a:pPr algn="just"/>
            <a:r>
              <a:rPr lang="pl-PL" sz="1400" dirty="0" smtClean="0">
                <a:solidFill>
                  <a:schemeClr val="bg1"/>
                </a:solidFill>
              </a:rPr>
              <a:t>2.  Niedopuszczalne jest wykonanie procedury jeżeli wiąże się ona z dotkliwym bólem, cierpieniem lub </a:t>
            </a:r>
            <a:r>
              <a:rPr lang="pl-PL" sz="1400" dirty="0" err="1" smtClean="0">
                <a:solidFill>
                  <a:schemeClr val="bg1"/>
                </a:solidFill>
              </a:rPr>
              <a:t>dystresem</a:t>
            </a:r>
            <a:r>
              <a:rPr lang="pl-PL" sz="1400" dirty="0" smtClean="0">
                <a:solidFill>
                  <a:schemeClr val="bg1"/>
                </a:solidFill>
              </a:rPr>
              <a:t>, który może mieć długotrwały charakter i nie można go załagodzić.</a:t>
            </a:r>
          </a:p>
          <a:p>
            <a:pPr algn="just"/>
            <a:r>
              <a:rPr lang="pl-PL" sz="1400" dirty="0" smtClean="0">
                <a:solidFill>
                  <a:schemeClr val="bg1"/>
                </a:solidFill>
              </a:rPr>
              <a:t>3. Niedopuszczalne jest wykonanie procedury w celu otrzymania danych, które zostały uzyskane w innych niż Rzeczpospolita Polska państwach członkowskich Unii Europejskiej w wyniku wykonania procedur uznawanych przez prawodawstwo Unii Europejskiej, w szczególności w zakresie pasz, produktów </a:t>
            </a:r>
            <a:r>
              <a:rPr lang="pl-PL" sz="1400" dirty="0" err="1" smtClean="0">
                <a:solidFill>
                  <a:schemeClr val="bg1"/>
                </a:solidFill>
              </a:rPr>
              <a:t>biobójczych</a:t>
            </a:r>
            <a:r>
              <a:rPr lang="pl-PL" sz="1400" dirty="0" smtClean="0">
                <a:solidFill>
                  <a:schemeClr val="bg1"/>
                </a:solidFill>
              </a:rPr>
              <a:t>, produktów leczniczych, substancji chemicznych, środków ochrony roślin, wyrobów medycznych lub żywności, chyba że potwierdzenie tych danych jest niezbędne, aby wykorzystać je do badań mających na celu ochronę zdrowia publicznego, bezpieczeństwa lub środowiska naturalnego.</a:t>
            </a:r>
          </a:p>
          <a:p>
            <a:pPr algn="just"/>
            <a:endParaRPr lang="pl-PL" sz="1400" dirty="0" smtClean="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100" b="1" dirty="0" smtClean="0">
                <a:solidFill>
                  <a:srgbClr val="FFFFFF"/>
                </a:solidFill>
              </a:rPr>
              <a:t>Testy doświadczalne na zwierzętach</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62500" lnSpcReduction="20000"/>
          </a:bodyPr>
          <a:lstStyle/>
          <a:p>
            <a:pPr algn="just"/>
            <a:r>
              <a:rPr lang="pl-PL" sz="1400" b="1" dirty="0" smtClean="0">
                <a:solidFill>
                  <a:schemeClr val="bg1"/>
                </a:solidFill>
              </a:rPr>
              <a:t>Art.  6.  [Zasady wykonania procedur]</a:t>
            </a:r>
          </a:p>
          <a:p>
            <a:pPr algn="just"/>
            <a:r>
              <a:rPr lang="pl-PL" sz="1400" dirty="0" smtClean="0">
                <a:solidFill>
                  <a:schemeClr val="bg1"/>
                </a:solidFill>
              </a:rPr>
              <a:t>1. Procedury planuje się i wykonuje tak, aby uniknąć w ich wyniku śmierci zwierząt, z tym że w przypadku gdy stan zdrowia zwierząt wykorzystywanych w procedurze wskazuje na ich nieuchronnie zbliżającą się śmierć - zwierzęta te uśmierca się (wczesne i humanitarne zakończenie procedury).</a:t>
            </a:r>
          </a:p>
          <a:p>
            <a:pPr algn="just"/>
            <a:r>
              <a:rPr lang="pl-PL" sz="1400" dirty="0" smtClean="0">
                <a:solidFill>
                  <a:schemeClr val="bg1"/>
                </a:solidFill>
              </a:rPr>
              <a:t>2. W przypadku gdy uniknięcie śmierci zwierząt w wyniku procedury jest niemożliwe - procedurę planuje się i wykonuje tak, aby prowadziła do śmierci jak najmniejszej liczby wykorzystywanych zwierząt i skraca się do minimum okres oraz intensywność cierpienia tych zwierząt.</a:t>
            </a:r>
          </a:p>
          <a:p>
            <a:pPr algn="just"/>
            <a:r>
              <a:rPr lang="pl-PL" sz="1400" dirty="0" smtClean="0">
                <a:solidFill>
                  <a:schemeClr val="bg1"/>
                </a:solidFill>
              </a:rPr>
              <a:t>3. Uśmiercenia zwierząt, o którym mowa w ust. 1, dokonuje się w sposób określony w art. 16 ust. 1 i 2.</a:t>
            </a:r>
          </a:p>
          <a:p>
            <a:pPr algn="just"/>
            <a:endParaRPr lang="pl-PL" sz="1400" dirty="0" smtClean="0">
              <a:solidFill>
                <a:schemeClr val="bg1"/>
              </a:solidFill>
            </a:endParaRPr>
          </a:p>
          <a:p>
            <a:pPr algn="just"/>
            <a:r>
              <a:rPr lang="pl-PL" sz="1400" b="1" dirty="0" smtClean="0">
                <a:solidFill>
                  <a:schemeClr val="bg1"/>
                </a:solidFill>
              </a:rPr>
              <a:t>Art.  7.  [Procedury dopuszczalne]</a:t>
            </a:r>
          </a:p>
          <a:p>
            <a:pPr algn="just"/>
            <a:r>
              <a:rPr lang="pl-PL" sz="1400" dirty="0" smtClean="0">
                <a:solidFill>
                  <a:schemeClr val="bg1"/>
                </a:solidFill>
              </a:rPr>
              <a:t>Po uzyskaniu zgody lokalnej komisji etycznej do spraw doświadczeń na zwierzętach, dopuszcza się wykorzystanie w procedurach zwierząt:</a:t>
            </a:r>
          </a:p>
          <a:p>
            <a:pPr marL="342900" indent="-342900" algn="just">
              <a:buAutoNum type="arabicParenR"/>
            </a:pPr>
            <a:r>
              <a:rPr lang="pl-PL" sz="1400" dirty="0" smtClean="0">
                <a:solidFill>
                  <a:schemeClr val="bg1"/>
                </a:solidFill>
              </a:rPr>
              <a:t>z gatunków, o których mowa w art. 2 ust. 1 </a:t>
            </a:r>
            <a:r>
              <a:rPr lang="pl-PL" sz="1400" dirty="0" err="1" smtClean="0">
                <a:solidFill>
                  <a:schemeClr val="bg1"/>
                </a:solidFill>
              </a:rPr>
              <a:t>pkt</a:t>
            </a:r>
            <a:r>
              <a:rPr lang="pl-PL" sz="1400" dirty="0" smtClean="0">
                <a:solidFill>
                  <a:schemeClr val="bg1"/>
                </a:solidFill>
              </a:rPr>
              <a:t> 2 - w przypadku gdy celów procedury, określonych w art. 3, nie można osiągnąć z wykorzystaniem zwierząt laboratoryjnych;</a:t>
            </a:r>
          </a:p>
          <a:p>
            <a:pPr marL="342900" indent="-342900" algn="just"/>
            <a:endParaRPr lang="pl-PL" sz="1400" dirty="0" smtClean="0">
              <a:solidFill>
                <a:schemeClr val="bg1"/>
              </a:solidFill>
            </a:endParaRPr>
          </a:p>
          <a:p>
            <a:pPr marL="342900" indent="-342900" algn="just"/>
            <a:r>
              <a:rPr lang="pl-PL" sz="1400" b="1" dirty="0" smtClean="0">
                <a:solidFill>
                  <a:schemeClr val="bg1"/>
                </a:solidFill>
              </a:rPr>
              <a:t>Art.  8.  [Procedury niedopuszczalne]</a:t>
            </a:r>
          </a:p>
          <a:p>
            <a:pPr marL="342900" indent="-342900" algn="just"/>
            <a:r>
              <a:rPr lang="pl-PL" sz="1400" dirty="0" smtClean="0">
                <a:solidFill>
                  <a:schemeClr val="bg1"/>
                </a:solidFill>
              </a:rPr>
              <a:t>1. Nie wykonuje się procedur z wykorzystaniem:</a:t>
            </a:r>
          </a:p>
          <a:p>
            <a:pPr marL="342900" indent="-342900" algn="just">
              <a:buFont typeface="+mj-lt"/>
              <a:buAutoNum type="arabicParenR"/>
            </a:pPr>
            <a:r>
              <a:rPr lang="pl-PL" sz="1400" dirty="0" smtClean="0">
                <a:solidFill>
                  <a:schemeClr val="bg1"/>
                </a:solidFill>
              </a:rPr>
              <a:t>małp człekokształtnych;</a:t>
            </a:r>
          </a:p>
          <a:p>
            <a:pPr marL="342900" indent="-342900" algn="just">
              <a:buFont typeface="+mj-lt"/>
              <a:buAutoNum type="arabicParenR"/>
            </a:pPr>
            <a:r>
              <a:rPr lang="pl-PL" sz="1400" dirty="0" smtClean="0">
                <a:solidFill>
                  <a:schemeClr val="bg1"/>
                </a:solidFill>
              </a:rPr>
              <a:t>zwierząt dzikich;</a:t>
            </a:r>
          </a:p>
          <a:p>
            <a:pPr marL="342900" indent="-342900" algn="just">
              <a:buFont typeface="+mj-lt"/>
              <a:buAutoNum type="arabicParenR"/>
            </a:pPr>
            <a:r>
              <a:rPr lang="pl-PL" sz="1400" dirty="0" smtClean="0">
                <a:solidFill>
                  <a:schemeClr val="bg1"/>
                </a:solidFill>
              </a:rPr>
              <a:t>zwierząt bezdomnych w rozumieniu art. 4 </a:t>
            </a:r>
            <a:r>
              <a:rPr lang="pl-PL" sz="1400" dirty="0" err="1" smtClean="0">
                <a:solidFill>
                  <a:schemeClr val="bg1"/>
                </a:solidFill>
              </a:rPr>
              <a:t>pkt</a:t>
            </a:r>
            <a:r>
              <a:rPr lang="pl-PL" sz="1400" dirty="0" smtClean="0">
                <a:solidFill>
                  <a:schemeClr val="bg1"/>
                </a:solidFill>
              </a:rPr>
              <a:t> 16 ustawy z dnia 21 sierpnia 1997 r. o ochronie zwierząt, z wyłączeniem zwierząt gospodarskich.</a:t>
            </a:r>
          </a:p>
          <a:p>
            <a:pPr marL="342900" indent="-342900" algn="just"/>
            <a:r>
              <a:rPr lang="pl-PL" sz="1400" dirty="0" smtClean="0">
                <a:solidFill>
                  <a:schemeClr val="bg1"/>
                </a:solidFill>
              </a:rPr>
              <a:t>2.  Lokalna komisja etyczna może w wyjątkowych przypadkach na podstawie uzasadnienia naukowego przedstawionego przez użytkownika udzielić zgody na wykorzystanie w procedurze:</a:t>
            </a:r>
          </a:p>
          <a:p>
            <a:pPr marL="342900" indent="-342900" algn="just">
              <a:buFont typeface="+mj-lt"/>
              <a:buAutoNum type="arabicParenR"/>
            </a:pPr>
            <a:r>
              <a:rPr lang="pl-PL" sz="1400" dirty="0" smtClean="0">
                <a:solidFill>
                  <a:schemeClr val="bg1"/>
                </a:solidFill>
              </a:rPr>
              <a:t>zwierząt, o których mowa w ust. 1 </a:t>
            </a:r>
            <a:r>
              <a:rPr lang="pl-PL" sz="1400" dirty="0" err="1" smtClean="0">
                <a:solidFill>
                  <a:schemeClr val="bg1"/>
                </a:solidFill>
              </a:rPr>
              <a:t>pkt</a:t>
            </a:r>
            <a:r>
              <a:rPr lang="pl-PL" sz="1400" dirty="0" smtClean="0">
                <a:solidFill>
                  <a:schemeClr val="bg1"/>
                </a:solidFill>
              </a:rPr>
              <a:t> 2, jeżeli celów określonych w art. 3 nie można osiągnąć z wykorzystaniem zwierząt laboratoryjnych;</a:t>
            </a:r>
          </a:p>
          <a:p>
            <a:pPr marL="342900" indent="-342900" algn="just">
              <a:buFont typeface="+mj-lt"/>
              <a:buAutoNum type="arabicParenR"/>
            </a:pPr>
            <a:r>
              <a:rPr lang="pl-PL" sz="1400" dirty="0" smtClean="0">
                <a:solidFill>
                  <a:schemeClr val="bg1"/>
                </a:solidFill>
              </a:rPr>
              <a:t>zwierząt, o których mowa w ust. 1 </a:t>
            </a:r>
            <a:r>
              <a:rPr lang="pl-PL" sz="1400" dirty="0" err="1" smtClean="0">
                <a:solidFill>
                  <a:schemeClr val="bg1"/>
                </a:solidFill>
              </a:rPr>
              <a:t>pkt</a:t>
            </a:r>
            <a:r>
              <a:rPr lang="pl-PL" sz="1400" dirty="0" smtClean="0">
                <a:solidFill>
                  <a:schemeClr val="bg1"/>
                </a:solidFill>
              </a:rPr>
              <a:t> 3, jeżeli celem procedury jest zbadanie zdrowia i dobrostanu tych zwierząt lub zapobieżenie poważnemu zagrożeniu powodowanemu przez te zwierzęta dla zdrowia ludzi lub zwierząt lub dla środowiska i cel ten można osiągnąć wyłącznie przy wykorzystaniu tych zwierząt.</a:t>
            </a:r>
          </a:p>
          <a:p>
            <a:pPr marL="342900" indent="-342900" algn="just">
              <a:buAutoNum type="arabicParenR"/>
            </a:pPr>
            <a:endParaRPr lang="pl-PL" sz="1400" dirty="0" smtClean="0">
              <a:solidFill>
                <a:schemeClr val="bg1"/>
              </a:solidFill>
            </a:endParaRPr>
          </a:p>
          <a:p>
            <a:pPr algn="just"/>
            <a:endParaRPr lang="pl-PL" sz="1400" dirty="0" smtClean="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Ubój rytualny</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r>
              <a:rPr lang="pl-PL" sz="1400" b="1" dirty="0" smtClean="0">
                <a:solidFill>
                  <a:schemeClr val="bg1"/>
                </a:solidFill>
              </a:rPr>
              <a:t>REGULACJA:  </a:t>
            </a:r>
            <a:r>
              <a:rPr lang="pl-PL" sz="1400" dirty="0" smtClean="0">
                <a:solidFill>
                  <a:schemeClr val="bg1"/>
                </a:solidFill>
              </a:rPr>
              <a:t>ustawa z dnia 21 sierpnia 1997 r. o ochronie zwierząt (Dz.U.2020.638 </a:t>
            </a:r>
            <a:r>
              <a:rPr lang="pl-PL" sz="1400" dirty="0" err="1" smtClean="0">
                <a:solidFill>
                  <a:schemeClr val="bg1"/>
                </a:solidFill>
              </a:rPr>
              <a:t>t.j</a:t>
            </a:r>
            <a:r>
              <a:rPr lang="pl-PL" sz="1400" dirty="0" smtClean="0">
                <a:solidFill>
                  <a:schemeClr val="bg1"/>
                </a:solidFill>
              </a:rPr>
              <a:t>. z dnia 2020.04.09)</a:t>
            </a:r>
          </a:p>
          <a:p>
            <a:pPr algn="just"/>
            <a:r>
              <a:rPr lang="pl-PL" sz="1400" b="1" dirty="0" smtClean="0">
                <a:solidFill>
                  <a:schemeClr val="bg1"/>
                </a:solidFill>
              </a:rPr>
              <a:t/>
            </a:r>
            <a:br>
              <a:rPr lang="pl-PL" sz="1400" b="1" dirty="0" smtClean="0">
                <a:solidFill>
                  <a:schemeClr val="bg1"/>
                </a:solidFill>
              </a:rPr>
            </a:br>
            <a:r>
              <a:rPr lang="pl-PL" sz="1400" b="1" dirty="0" smtClean="0">
                <a:solidFill>
                  <a:schemeClr val="bg1"/>
                </a:solidFill>
              </a:rPr>
              <a:t> Art.  33.  [Warunki uśmiercania zwierząt]</a:t>
            </a:r>
          </a:p>
          <a:p>
            <a:pPr algn="just"/>
            <a:r>
              <a:rPr lang="pl-PL" sz="1400" dirty="0" smtClean="0">
                <a:solidFill>
                  <a:schemeClr val="bg1"/>
                </a:solidFill>
              </a:rPr>
              <a:t>1. (uchylony).</a:t>
            </a:r>
          </a:p>
          <a:p>
            <a:pPr algn="just"/>
            <a:r>
              <a:rPr lang="pl-PL" sz="1400" dirty="0" smtClean="0">
                <a:solidFill>
                  <a:schemeClr val="bg1"/>
                </a:solidFill>
              </a:rPr>
              <a:t>1a. Uśmiercanie zwierząt może odbywać się wyłącznie w sposób humanitarny polegający na zadawaniu przy tym minimum cierpienia fizycznego i psychicznego.</a:t>
            </a:r>
          </a:p>
          <a:p>
            <a:pPr algn="just"/>
            <a:endParaRPr lang="pl-PL" sz="1400" dirty="0" smtClean="0">
              <a:solidFill>
                <a:schemeClr val="bg1"/>
              </a:solidFill>
            </a:endParaRPr>
          </a:p>
          <a:p>
            <a:pPr algn="just"/>
            <a:r>
              <a:rPr lang="pl-PL" sz="1400" dirty="0" smtClean="0">
                <a:solidFill>
                  <a:schemeClr val="bg1"/>
                </a:solidFill>
              </a:rPr>
              <a:t>Ubój rytualny to specyficzna, uznawana przez wielu za okrutną, metoda pozyskiwania mięsa. Zwierzętom podcina się gardło jednym cięciem i przy użyciu specjalnego noża. Nie można przy tym uszkodzić rdzenia kręgowego. Zwierzę nie może też być wcześniej ogłuszone. Do oboju rytualnego stosuje się specjalnie, unieruchamiające klatki, lub obraca się zwierzę do góry nogami. Umiera ono, wykrwawiając się, w pełni przytomne. Tak pozyskane mięso staje się koszerne lub </a:t>
            </a:r>
            <a:r>
              <a:rPr lang="pl-PL" sz="1400" dirty="0" err="1" smtClean="0">
                <a:solidFill>
                  <a:schemeClr val="bg1"/>
                </a:solidFill>
              </a:rPr>
              <a:t>halal</a:t>
            </a:r>
            <a:r>
              <a:rPr lang="pl-PL" sz="1400" dirty="0" smtClean="0">
                <a:solidFill>
                  <a:schemeClr val="bg1"/>
                </a:solidFill>
              </a:rPr>
              <a:t> i jest spożywane przez wyznawców judaizmu i islamu. </a:t>
            </a:r>
            <a:endParaRPr lang="en-US" sz="1400"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Ubój rytualny</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85000" lnSpcReduction="10000"/>
          </a:bodyPr>
          <a:lstStyle/>
          <a:p>
            <a:pPr algn="just"/>
            <a:r>
              <a:rPr lang="pl-PL" sz="1400" b="1" dirty="0" smtClean="0">
                <a:solidFill>
                  <a:schemeClr val="bg1"/>
                </a:solidFill>
              </a:rPr>
              <a:t>HISTORIA REGULACJI PRAWNYCH: </a:t>
            </a:r>
          </a:p>
          <a:p>
            <a:pPr algn="just"/>
            <a:r>
              <a:rPr lang="pl-PL" sz="1400" dirty="0" smtClean="0">
                <a:solidFill>
                  <a:schemeClr val="bg1"/>
                </a:solidFill>
              </a:rPr>
              <a:t>W Polsce przepisy zezwalały na ubój rytualny bez ogłuszenia zwierzęcia dla potrzeb związków religijnych od 1997 roku. W 2002 roku jednak zmieniono je i dopuszczono przeprowadzenie uboju tylko z ogłuszeniem. W 2004 minister rolnictwa (Wojciech Olejniczak z SLD) w drodze rozporządzenia dopuścił ubój rytualny. Niezgodność rozporządzenia z ustawą zakwestionował w 2012 prokurator generalny (wówczas Andrzej </a:t>
            </a:r>
            <a:r>
              <a:rPr lang="pl-PL" sz="1400" dirty="0" err="1" smtClean="0">
                <a:solidFill>
                  <a:schemeClr val="bg1"/>
                </a:solidFill>
              </a:rPr>
              <a:t>Seremet</a:t>
            </a:r>
            <a:r>
              <a:rPr lang="pl-PL" sz="1400" dirty="0" smtClean="0">
                <a:solidFill>
                  <a:schemeClr val="bg1"/>
                </a:solidFill>
              </a:rPr>
              <a:t>). I Trybunał Konstytucyjny w wyroku z 27 listopada 2012 r. (sygn. U 4/12) przyznał mu rację i uchylił rozporządzenie z dniem 12 grudnia 2012 roku. W efekcie od 1 stycznia 2013 obowiązywał w Polsce całkowity zakaz uboju religijnego bez ogłuszenia, bo zgodnie z art. 34 ust. 1 ustawy o ochronie zwierząt  zwierzę kręgowe w ubojni może zostać uśmiercone tylko po uprzednim pozbawieniu świadomości przez osoby posiadające odpowiednie kwalifikacje. </a:t>
            </a:r>
          </a:p>
          <a:p>
            <a:pPr algn="just"/>
            <a:r>
              <a:rPr lang="pl-PL" sz="1400" dirty="0" smtClean="0">
                <a:solidFill>
                  <a:schemeClr val="bg1"/>
                </a:solidFill>
              </a:rPr>
              <a:t>W sierpniu 2013 roku wniosek Związku Gmin Wyznaniowych Żydowskich w Rzeczypospolitej Polskiej wniósł o zbadanie zgodności zakazu z konstytucją i  Europejską Konwencją o Ochronie Praw Człowieka i Podstawowych Wolności. Trybunał w wyroku z 10 grudnia (po dwóch rozprawach) uznał ten przepis częściowo za niezgodny z art. 53 ust. 1, 2 i 5 Konstytucji RP w związku z art. 9 Konwencji (sygn. K 52/13). Chodzi o zapewnienie między innymi wolności  sumienia i wyznania. W efekcie przepis utracił moc w zakresie, w jakim nie zezwala na poddawanie zwierząt ubojowi w ubojni (rzeźni) według szczególnych metod wymaganych przez obrzędy religijne. W efekcie zakaz uboju rytualnego obowiązywał w Polsce w latach 2013-2014, ale za sprawą wyroku TK, przestał.  </a:t>
            </a:r>
          </a:p>
          <a:p>
            <a:pPr algn="just"/>
            <a:endParaRPr lang="pl-PL" sz="1400" dirty="0" smtClean="0">
              <a:solidFill>
                <a:schemeClr val="bg1"/>
              </a:solidFill>
            </a:endParaRPr>
          </a:p>
          <a:p>
            <a:pPr algn="l"/>
            <a:r>
              <a:rPr lang="pl-PL" sz="1400" dirty="0" smtClean="0">
                <a:solidFill>
                  <a:schemeClr val="bg1"/>
                </a:solidFill>
              </a:rPr>
              <a:t>[ŹRÓDŁO: </a:t>
            </a:r>
            <a:r>
              <a:rPr lang="pl-PL" sz="1400" dirty="0" err="1" smtClean="0">
                <a:solidFill>
                  <a:schemeClr val="bg1"/>
                </a:solidFill>
              </a:rPr>
              <a:t>Prawo.pl</a:t>
            </a:r>
            <a:r>
              <a:rPr lang="pl-PL" sz="1400" dirty="0" smtClean="0">
                <a:solidFill>
                  <a:schemeClr val="bg1"/>
                </a:solidFill>
              </a:rPr>
              <a:t>:</a:t>
            </a:r>
            <a:br>
              <a:rPr lang="pl-PL" sz="1400" dirty="0" smtClean="0">
                <a:solidFill>
                  <a:schemeClr val="bg1"/>
                </a:solidFill>
              </a:rPr>
            </a:br>
            <a:r>
              <a:rPr lang="pl-PL" sz="1400" dirty="0" smtClean="0">
                <a:solidFill>
                  <a:schemeClr val="bg1"/>
                </a:solidFill>
                <a:hlinkClick r:id="rId4"/>
              </a:rPr>
              <a:t>https://www.prawo.pl/biznes/uboj-rytualny-co-zmienia-nowelizacja-ustawy-o-ochronie-zwierzat,503171.html</a:t>
            </a:r>
            <a:r>
              <a:rPr lang="pl-PL" sz="1400" dirty="0" smtClean="0">
                <a:solidFill>
                  <a:schemeClr val="bg1"/>
                </a:solidFill>
              </a:rPr>
              <a:t>, dostęp: 14.09.2021 r.]</a:t>
            </a:r>
            <a:br>
              <a:rPr lang="pl-PL" sz="1400" dirty="0" smtClean="0">
                <a:solidFill>
                  <a:schemeClr val="bg1"/>
                </a:solidFill>
              </a:rPr>
            </a:br>
            <a:endParaRPr lang="en-US" sz="1400"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Ubój rytualny</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r>
              <a:rPr lang="pl-PL" sz="1400" b="1" dirty="0" smtClean="0">
                <a:solidFill>
                  <a:schemeClr val="bg1"/>
                </a:solidFill>
              </a:rPr>
              <a:t>Art.  34.  [Uśmiercanie zwierząt w ubojni; ubój domowy]</a:t>
            </a:r>
          </a:p>
          <a:p>
            <a:pPr algn="just"/>
            <a:r>
              <a:rPr lang="pl-PL" sz="1400" dirty="0" smtClean="0">
                <a:solidFill>
                  <a:schemeClr val="bg1"/>
                </a:solidFill>
              </a:rPr>
              <a:t>1. Zwierzę kręgowe w ubojni może zostać uśmiercone tylko po uprzednim pozbawieniu świadomości przez osoby posiadające odpowiednie kwalifikacje.</a:t>
            </a:r>
          </a:p>
          <a:p>
            <a:pPr algn="just"/>
            <a:r>
              <a:rPr lang="pl-PL" sz="1400" b="1" dirty="0" smtClean="0">
                <a:solidFill>
                  <a:schemeClr val="bg1"/>
                </a:solidFill>
              </a:rPr>
              <a:t>Art.  4.  [Definicje]</a:t>
            </a:r>
          </a:p>
          <a:p>
            <a:pPr algn="just"/>
            <a:r>
              <a:rPr lang="pl-PL" sz="1400" dirty="0" smtClean="0">
                <a:solidFill>
                  <a:schemeClr val="bg1"/>
                </a:solidFill>
              </a:rPr>
              <a:t>Ilekroć w ustawie jest mowa o:</a:t>
            </a:r>
          </a:p>
          <a:p>
            <a:pPr algn="just"/>
            <a:r>
              <a:rPr lang="pl-PL" sz="1400" dirty="0" smtClean="0">
                <a:solidFill>
                  <a:schemeClr val="bg1"/>
                </a:solidFill>
              </a:rPr>
              <a:t>6) "ogłuszaniu zwierzęcia" - rozumie się przez to metodę profesjonalnego całkowitego wyłączenia świadomości zwierzęcia, trwającego aż do jego śmierci;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Ubój rytualny</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r>
              <a:rPr lang="pl-PL" sz="1400" dirty="0" smtClean="0">
                <a:solidFill>
                  <a:schemeClr val="bg1"/>
                </a:solidFill>
              </a:rPr>
              <a:t>Art. 34 ust. 1 częściowo został uznany za niezgodny z art. 53 ust. 1, 2 i 5 Konstytucji RP w związku z art. 9 Konwencji o ochronie praw człowieka i podstawowych wolności przez </a:t>
            </a:r>
            <a:r>
              <a:rPr lang="pl-PL" sz="1400" dirty="0" err="1" smtClean="0">
                <a:solidFill>
                  <a:schemeClr val="bg1"/>
                </a:solidFill>
              </a:rPr>
              <a:t>pkt</a:t>
            </a:r>
            <a:r>
              <a:rPr lang="pl-PL" sz="1400" dirty="0" smtClean="0">
                <a:solidFill>
                  <a:schemeClr val="bg1"/>
                </a:solidFill>
              </a:rPr>
              <a:t> 1 wyroku Trybunału Konstytucyjnego z dnia 10 grudnia 2014 r. sygn. akt K 52/13 (Dz.U.2014.1794). </a:t>
            </a:r>
            <a:r>
              <a:rPr lang="pl-PL" sz="1400" b="1" dirty="0" smtClean="0">
                <a:solidFill>
                  <a:schemeClr val="bg1"/>
                </a:solidFill>
              </a:rPr>
              <a:t>Zgodnie z tym wyrokiem wymieniony wyżej przepis traci moc w zakresie, w jakim nie zezwala na poddawanie zwierząt ubojowi w ubojni (rzeźni) według szczególnych metod wymaganych przez obrzędy religijne.</a:t>
            </a:r>
          </a:p>
          <a:p>
            <a:pPr algn="just"/>
            <a:r>
              <a:rPr lang="pl-PL" sz="1400" dirty="0" smtClean="0">
                <a:solidFill>
                  <a:schemeClr val="bg1"/>
                </a:solidFill>
              </a:rPr>
              <a:t>Mając na uwadze brzmienie art. 5 </a:t>
            </a:r>
            <a:r>
              <a:rPr lang="pl-PL" sz="1400" dirty="0" err="1" smtClean="0">
                <a:solidFill>
                  <a:schemeClr val="bg1"/>
                </a:solidFill>
              </a:rPr>
              <a:t>u.o.z</a:t>
            </a:r>
            <a:r>
              <a:rPr lang="pl-PL" sz="1400" dirty="0" smtClean="0">
                <a:solidFill>
                  <a:schemeClr val="bg1"/>
                </a:solidFill>
              </a:rPr>
              <a:t>., nakazującego humanitarne traktowanie każdego zwierzęcia, uwzględniając jego potrzeby, zapewniając mu opiekę i ochronę, </a:t>
            </a:r>
            <a:r>
              <a:rPr lang="pl-PL" sz="1400" b="1" dirty="0" smtClean="0">
                <a:solidFill>
                  <a:schemeClr val="bg1"/>
                </a:solidFill>
              </a:rPr>
              <a:t>ubój rytualny stanowi szczególnie wyrazisty przykład ograniczenia tej zasady.</a:t>
            </a:r>
            <a:r>
              <a:rPr lang="pl-PL" sz="1400" dirty="0" smtClean="0">
                <a:solidFill>
                  <a:schemeClr val="bg1"/>
                </a:solidFill>
              </a:rPr>
              <a:t> Podkreślenia wymaga, że niemal każde pozbawienie zwierzęcia życia z teoretycznego punktu widzenia jest niezgodne z art. 5 </a:t>
            </a:r>
            <a:r>
              <a:rPr lang="pl-PL" sz="1400" dirty="0" err="1" smtClean="0">
                <a:solidFill>
                  <a:schemeClr val="bg1"/>
                </a:solidFill>
              </a:rPr>
              <a:t>u.o.z</a:t>
            </a:r>
            <a:r>
              <a:rPr lang="pl-PL" sz="1400" dirty="0" smtClean="0">
                <a:solidFill>
                  <a:schemeClr val="bg1"/>
                </a:solidFill>
              </a:rPr>
              <a:t>., bowiem </a:t>
            </a:r>
            <a:r>
              <a:rPr lang="pl-PL" sz="1400" b="1" dirty="0" smtClean="0">
                <a:solidFill>
                  <a:schemeClr val="bg1"/>
                </a:solidFill>
              </a:rPr>
              <a:t>oczywistą i podstawową potrzebą każdego zwierzęcia jest życie.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400" b="1" dirty="0" smtClean="0">
                <a:solidFill>
                  <a:srgbClr val="FFFFFF"/>
                </a:solidFill>
              </a:rPr>
              <a:t>Ubój rytualny</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92500" lnSpcReduction="20000"/>
          </a:bodyPr>
          <a:lstStyle/>
          <a:p>
            <a:pPr algn="just"/>
            <a:r>
              <a:rPr lang="pl-PL" sz="1400" dirty="0" smtClean="0">
                <a:solidFill>
                  <a:schemeClr val="bg1"/>
                </a:solidFill>
              </a:rPr>
              <a:t>Skutkiem wyroku TK z 10.12.2014 r., jak stwierdził Trybunał, jest dopuszczalność poddawania zwierząt ubojowi w rzeźni według szczególnych metod wymaganych przez obrzędy religijne na podstawie art. 4 ust. 4 rozporządzenia Rady nr 1099/2009. J. Woleński określił dosadnie ten skutek jako „dopuszczający w Polsce ubój rytualny bez ograniczeń”. Pomimo upływu kilku lat od wydania wyroku przez TK polski ustawodawca nie wprowadził żadnych regulacji prawnych, mających na celu sprecyzowanie zasad odnośnie do uboju rytualnego. Jednocześnie nie można stracić z pola widzenia tego, że jedyną przesłanką uboju rytualnego, rozważaną w kontekście dopuszczalności prawnej, powinny być ścisłe względy religijne, a nawet one, jak wskazuje się w piśmiennictwie, nie przesądzają o dopuszczalności uboju zwierząt bez uprzedniego ogłuszenia. Brak regulacji prawnych w ustawie w tym zakresie oraz obowiązujący wyrok Trybunału Konstytucyjnego czynią realną i aktualną obawę wyrażaną odnośnie do stworzenia przestrzeni do „przemysłowego uboju” .</a:t>
            </a:r>
          </a:p>
          <a:p>
            <a:pPr algn="just"/>
            <a:r>
              <a:rPr lang="pl-PL" sz="1400" dirty="0" smtClean="0">
                <a:solidFill>
                  <a:schemeClr val="bg1"/>
                </a:solidFill>
              </a:rPr>
              <a:t>W kontekście konfliktu pomiędzy ochroną zwierząt przed niehumanitarnym traktowaniem a sposobem zabijania zwierząt w ramach uboju rytualnego warto odnotować wyrok Trybunału Sprawiedliwości Unii Europejskiej z 26.02.2019 r.(C-115/16, N </a:t>
            </a:r>
            <a:r>
              <a:rPr lang="pl-PL" sz="1400" dirty="0" err="1" smtClean="0">
                <a:solidFill>
                  <a:schemeClr val="bg1"/>
                </a:solidFill>
              </a:rPr>
              <a:t>Luxembourg</a:t>
            </a:r>
            <a:r>
              <a:rPr lang="pl-PL" sz="1400" dirty="0" smtClean="0">
                <a:solidFill>
                  <a:schemeClr val="bg1"/>
                </a:solidFill>
              </a:rPr>
              <a:t> 1 i in. przeciwko </a:t>
            </a:r>
            <a:r>
              <a:rPr lang="pl-PL" sz="1400" dirty="0" err="1" smtClean="0">
                <a:solidFill>
                  <a:schemeClr val="bg1"/>
                </a:solidFill>
              </a:rPr>
              <a:t>Skatteministeriet</a:t>
            </a:r>
            <a:r>
              <a:rPr lang="pl-PL" sz="1400" dirty="0" smtClean="0">
                <a:solidFill>
                  <a:schemeClr val="bg1"/>
                </a:solidFill>
              </a:rPr>
              <a:t>). Trybunał rozważał w tej sprawie, czy mięso pochodzące ze zwierząt zabitych w uboju rytualnym może być jednocześnie oznaczone europejskim certyfikatem ekologicznym. W wyroku stwierdził, że zasady pozyskiwania mięsa w drodze uboju rytualnego są na tyle dotkliwe dla zwierząt, mimo że dopuszczone przez przepisy unijne, że wykluczają opatrzenie mięsa logiem właściwym dla standardów produkcji ekologicznej. Wyrok ten, choć wprost nie przełoży się w mojej ocenie na podniesienie standardów ochrony zwierząt podczas ich uśmiercania, ma duże znaczenie, bowiem uznaje, że w ramach szeroko pojętych wartości produkcji ekologicznej mieszczą się również najwyższe standardy ochrony zwierząt przed niehumanitarnym traktowaniem.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Wprowadzanie do obrotu psów/koni/ kurcząt brojlerów/   pająków ptaszników</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70000" lnSpcReduction="20000"/>
          </a:bodyPr>
          <a:lstStyle/>
          <a:p>
            <a:pPr algn="just"/>
            <a:r>
              <a:rPr lang="pl-PL" sz="1400" b="1" dirty="0" smtClean="0">
                <a:solidFill>
                  <a:schemeClr val="bg1"/>
                </a:solidFill>
              </a:rPr>
              <a:t>REGULACJA:  </a:t>
            </a:r>
            <a:r>
              <a:rPr lang="pl-PL" sz="1400" dirty="0" smtClean="0">
                <a:solidFill>
                  <a:schemeClr val="bg1"/>
                </a:solidFill>
              </a:rPr>
              <a:t>ustawa z dnia 21 sierpnia 1997 r. o ochronie zwierząt (Dz.U.2020.638 </a:t>
            </a:r>
            <a:r>
              <a:rPr lang="pl-PL" sz="1400" dirty="0" err="1" smtClean="0">
                <a:solidFill>
                  <a:schemeClr val="bg1"/>
                </a:solidFill>
              </a:rPr>
              <a:t>t.j</a:t>
            </a:r>
            <a:r>
              <a:rPr lang="pl-PL" sz="1400" dirty="0" smtClean="0">
                <a:solidFill>
                  <a:schemeClr val="bg1"/>
                </a:solidFill>
              </a:rPr>
              <a:t>. z dnia 2020.04.09)</a:t>
            </a:r>
          </a:p>
          <a:p>
            <a:pPr algn="just"/>
            <a:endParaRPr lang="pl-PL" sz="1400" b="1" dirty="0" smtClean="0">
              <a:solidFill>
                <a:schemeClr val="bg1"/>
              </a:solidFill>
            </a:endParaRPr>
          </a:p>
          <a:p>
            <a:pPr algn="just"/>
            <a:r>
              <a:rPr lang="pl-PL" sz="1400" b="1" dirty="0" smtClean="0">
                <a:solidFill>
                  <a:schemeClr val="bg1"/>
                </a:solidFill>
              </a:rPr>
              <a:t>Art.  10a.  [Zakazy związane ze sprzedażą, hodowlą w celach handlowych oraz puszczania luzem zwierząt domowych]</a:t>
            </a:r>
          </a:p>
          <a:p>
            <a:pPr algn="just"/>
            <a:r>
              <a:rPr lang="pl-PL" sz="1400" dirty="0" smtClean="0">
                <a:solidFill>
                  <a:schemeClr val="bg1"/>
                </a:solidFill>
              </a:rPr>
              <a:t>1. Zabrania się:</a:t>
            </a:r>
          </a:p>
          <a:p>
            <a:pPr marL="342900" indent="-342900" algn="just">
              <a:buFont typeface="+mj-lt"/>
              <a:buAutoNum type="arabicParenR"/>
            </a:pPr>
            <a:r>
              <a:rPr lang="pl-PL" sz="1400" dirty="0" smtClean="0">
                <a:solidFill>
                  <a:schemeClr val="bg1"/>
                </a:solidFill>
              </a:rPr>
              <a:t>wprowadzania do obrotu zwierząt domowych na targowiskach, targach i giełdach;</a:t>
            </a:r>
          </a:p>
          <a:p>
            <a:pPr marL="342900" indent="-342900" algn="just">
              <a:buFont typeface="+mj-lt"/>
              <a:buAutoNum type="arabicParenR"/>
            </a:pPr>
            <a:r>
              <a:rPr lang="pl-PL" sz="1400" dirty="0" smtClean="0">
                <a:solidFill>
                  <a:schemeClr val="bg1"/>
                </a:solidFill>
              </a:rPr>
              <a:t>prowadzenia targowisk, targów i giełd ze sprzedażą zwierząt domowych;</a:t>
            </a:r>
          </a:p>
          <a:p>
            <a:pPr marL="342900" indent="-342900" algn="just">
              <a:buFont typeface="+mj-lt"/>
              <a:buAutoNum type="arabicParenR"/>
            </a:pPr>
            <a:r>
              <a:rPr lang="pl-PL" sz="1400" dirty="0" smtClean="0">
                <a:solidFill>
                  <a:schemeClr val="bg1"/>
                </a:solidFill>
              </a:rPr>
              <a:t>wprowadzania do obrotu psów i kotów poza miejscami ich chowu lub hodowli.</a:t>
            </a:r>
          </a:p>
          <a:p>
            <a:pPr algn="just"/>
            <a:r>
              <a:rPr lang="pl-PL" sz="1400" dirty="0" smtClean="0">
                <a:solidFill>
                  <a:schemeClr val="bg1"/>
                </a:solidFill>
              </a:rPr>
              <a:t>2.  Zabrania się rozmnażania psów i kotów w celach handlowych.</a:t>
            </a:r>
          </a:p>
          <a:p>
            <a:pPr algn="just"/>
            <a:r>
              <a:rPr lang="pl-PL" sz="1400" dirty="0" smtClean="0">
                <a:solidFill>
                  <a:schemeClr val="bg1"/>
                </a:solidFill>
              </a:rPr>
              <a:t>3.  Zabrania się puszczania psów bez możliwości ich kontroli i bez oznakowania umożliwiającego identyfikację właściciela lub opiekuna.</a:t>
            </a:r>
          </a:p>
          <a:p>
            <a:pPr algn="just"/>
            <a:r>
              <a:rPr lang="pl-PL" sz="1400" dirty="0" smtClean="0">
                <a:solidFill>
                  <a:schemeClr val="bg1"/>
                </a:solidFill>
              </a:rPr>
              <a:t>4. Zakaz, o którym mowa w ust. 3, nie dotyczy terenu prywatnego, jeżeli teren ten jest ogrodzony w sposób uniemożliwiający psu wyjście.</a:t>
            </a:r>
          </a:p>
          <a:p>
            <a:pPr algn="just"/>
            <a:r>
              <a:rPr lang="pl-PL" sz="1400" dirty="0" smtClean="0">
                <a:solidFill>
                  <a:schemeClr val="bg1"/>
                </a:solidFill>
              </a:rPr>
              <a:t>5.  Zakaz, o którym mowa w ust. 1 </a:t>
            </a:r>
            <a:r>
              <a:rPr lang="pl-PL" sz="1400" dirty="0" err="1" smtClean="0">
                <a:solidFill>
                  <a:schemeClr val="bg1"/>
                </a:solidFill>
              </a:rPr>
              <a:t>pkt</a:t>
            </a:r>
            <a:r>
              <a:rPr lang="pl-PL" sz="1400" dirty="0" smtClean="0">
                <a:solidFill>
                  <a:schemeClr val="bg1"/>
                </a:solidFill>
              </a:rPr>
              <a:t> 3, nie dotyczy podmiotów prowadzących schroniska dla zwierząt oraz organizacji społecznych, których statutowym celem działania jest ochrona zwierząt.</a:t>
            </a:r>
          </a:p>
          <a:p>
            <a:pPr algn="just"/>
            <a:r>
              <a:rPr lang="pl-PL" sz="1400" dirty="0" smtClean="0">
                <a:solidFill>
                  <a:schemeClr val="bg1"/>
                </a:solidFill>
              </a:rPr>
              <a:t>6.  Zakaz, o którym mowa w ust. 2, nie dotyczy hodowli zwierząt zarejestrowanych w ogólnokrajowych organizacjach społecznych, których statutowym celem jest działalność związana z hodowlą rasowych psów i kotów.</a:t>
            </a:r>
          </a:p>
          <a:p>
            <a:pPr algn="just"/>
            <a:r>
              <a:rPr lang="pl-PL" sz="1400" b="1" dirty="0" smtClean="0">
                <a:solidFill>
                  <a:schemeClr val="bg1"/>
                </a:solidFill>
              </a:rPr>
              <a:t>Art.  10b.  [Zakazy związane z nabywaniem zwierząt domowych]</a:t>
            </a:r>
          </a:p>
          <a:p>
            <a:pPr algn="just"/>
            <a:r>
              <a:rPr lang="pl-PL" sz="1400" dirty="0" smtClean="0">
                <a:solidFill>
                  <a:schemeClr val="bg1"/>
                </a:solidFill>
              </a:rPr>
              <a:t>1.  Zabrania się nabywania:</a:t>
            </a:r>
          </a:p>
          <a:p>
            <a:pPr marL="342900" indent="-342900" algn="just">
              <a:buFont typeface="+mj-lt"/>
              <a:buAutoNum type="arabicParenR"/>
            </a:pPr>
            <a:r>
              <a:rPr lang="pl-PL" sz="1400" dirty="0" smtClean="0">
                <a:solidFill>
                  <a:schemeClr val="bg1"/>
                </a:solidFill>
              </a:rPr>
              <a:t>zwierząt domowych na targowiskach, targach i giełdach;</a:t>
            </a:r>
          </a:p>
          <a:p>
            <a:pPr marL="342900" indent="-342900" algn="just">
              <a:buFont typeface="+mj-lt"/>
              <a:buAutoNum type="arabicParenR"/>
            </a:pPr>
            <a:r>
              <a:rPr lang="pl-PL" sz="1400" dirty="0" smtClean="0">
                <a:solidFill>
                  <a:schemeClr val="bg1"/>
                </a:solidFill>
              </a:rPr>
              <a:t>psów i kotów poza miejscami ich chowu lub hodowli.</a:t>
            </a:r>
          </a:p>
          <a:p>
            <a:pPr algn="just"/>
            <a:r>
              <a:rPr lang="pl-PL" sz="1400" dirty="0" smtClean="0">
                <a:solidFill>
                  <a:schemeClr val="bg1"/>
                </a:solidFill>
              </a:rPr>
              <a:t>2.  Zakaz, o którym mowa w ust. 1 </a:t>
            </a:r>
            <a:r>
              <a:rPr lang="pl-PL" sz="1400" dirty="0" err="1" smtClean="0">
                <a:solidFill>
                  <a:schemeClr val="bg1"/>
                </a:solidFill>
              </a:rPr>
              <a:t>pkt</a:t>
            </a:r>
            <a:r>
              <a:rPr lang="pl-PL" sz="1400" dirty="0" smtClean="0">
                <a:solidFill>
                  <a:schemeClr val="bg1"/>
                </a:solidFill>
              </a:rPr>
              <a:t> 2, nie dotyczy nabycia psów i kotów od podmiotów prowadzących schroniska dla zwierząt oraz organizacji społecznych, których statutowym celem działania jest ochrona zwierząt.</a:t>
            </a:r>
          </a:p>
          <a:p>
            <a:pPr algn="just"/>
            <a:endParaRPr lang="pl-PL" sz="1400" dirty="0" smtClean="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Wprowadzanie do obrotu psów/koni/ kurcząt brojlerów/   pająków ptaszników</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buFont typeface="Wingdings" pitchFamily="2" charset="2"/>
              <a:buChar char="Ø"/>
            </a:pPr>
            <a:r>
              <a:rPr lang="pl-PL" sz="1400" dirty="0" smtClean="0">
                <a:solidFill>
                  <a:schemeClr val="bg1"/>
                </a:solidFill>
              </a:rPr>
              <a:t> Wprowadzenie do „obrotu” należy rozumieć w odniesieniu do zwierząt jako co najmniej zamiar trwałego przekazania zwierzęcia, niezależnie od tego, czy jest to pierwsze, czy kolejne wprowadzenie do „obrotu”. </a:t>
            </a:r>
          </a:p>
          <a:p>
            <a:pPr algn="just">
              <a:buFont typeface="Wingdings" pitchFamily="2" charset="2"/>
              <a:buChar char="Ø"/>
            </a:pPr>
            <a:r>
              <a:rPr lang="pl-PL" sz="1400" dirty="0" smtClean="0">
                <a:solidFill>
                  <a:schemeClr val="bg1"/>
                </a:solidFill>
              </a:rPr>
              <a:t>Ustawa w art. 10a ust. 1 określa trzy zakazy związane z wprowadzeniem zwierząt domowych do „obrotu”:</a:t>
            </a:r>
          </a:p>
          <a:p>
            <a:pPr algn="just"/>
            <a:r>
              <a:rPr lang="pl-PL" sz="1400" dirty="0" smtClean="0">
                <a:solidFill>
                  <a:schemeClr val="bg1"/>
                </a:solidFill>
              </a:rPr>
              <a:t>–czynienie tego na targowiskach, targach i giełdach (od zakazu tego ustawa nie przewiduje wyjątków),</a:t>
            </a:r>
          </a:p>
          <a:p>
            <a:pPr algn="just"/>
            <a:r>
              <a:rPr lang="pl-PL" sz="1400" dirty="0" smtClean="0">
                <a:solidFill>
                  <a:schemeClr val="bg1"/>
                </a:solidFill>
              </a:rPr>
              <a:t>–zakaz prowadzenia targowisk, targów i giełd ze „sprzedażą” tych zwierząt (od zakazu tego ustawa nie przewiduje wyjątków),</a:t>
            </a:r>
          </a:p>
          <a:p>
            <a:pPr algn="just"/>
            <a:r>
              <a:rPr lang="pl-PL" sz="1400" dirty="0" smtClean="0">
                <a:solidFill>
                  <a:schemeClr val="bg1"/>
                </a:solidFill>
              </a:rPr>
              <a:t>–zakaz wprowadzania do „obrotu” psów i kotów poza miejscami ich chowu lub hodowli, przy czym od tego zakazu przewidziany jest wyjątek w art. 10a ust. 5 </a:t>
            </a:r>
            <a:r>
              <a:rPr lang="pl-PL" sz="1400" dirty="0" err="1" smtClean="0">
                <a:solidFill>
                  <a:schemeClr val="bg1"/>
                </a:solidFill>
              </a:rPr>
              <a:t>u.o.z</a:t>
            </a:r>
            <a:r>
              <a:rPr lang="pl-PL" sz="1400" dirty="0" smtClean="0">
                <a:solidFill>
                  <a:schemeClr val="bg1"/>
                </a:solidFill>
              </a:rPr>
              <a:t>. Zakaz ten nie dotyczy podmiotów prowadzących schroniska dla zwierząt oraz organizacji społecznych, których statutowym celem działania jest ochrona zwierząt. Jest to oczywiście związane z faktem, że podmioty te nie prowadzą hodowli zwierząt, zwierzęta, które znajdują się pod opieką schronisk czy organizacji społecznych, nie są przeznaczone do rozmnażania, często ich pochodzenie jest nieznane, zaś celem jest ich „</a:t>
            </a:r>
            <a:r>
              <a:rPr lang="pl-PL" sz="1400" dirty="0" err="1" smtClean="0">
                <a:solidFill>
                  <a:schemeClr val="bg1"/>
                </a:solidFill>
              </a:rPr>
              <a:t>wyadoptowanie</a:t>
            </a:r>
            <a:r>
              <a:rPr lang="pl-PL" sz="1400" dirty="0" smtClean="0">
                <a:solidFill>
                  <a:schemeClr val="bg1"/>
                </a:solidFill>
              </a:rPr>
              <a:t>” do nowych opiekunów, na zasadach niekomercyjnych.</a:t>
            </a:r>
          </a:p>
          <a:p>
            <a:pPr algn="just"/>
            <a:endParaRPr lang="pl-PL" sz="1400" dirty="0" smtClean="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Elementy</a:t>
            </a:r>
            <a:br>
              <a:rPr lang="pl-PL" sz="2800" b="1" dirty="0" smtClean="0">
                <a:solidFill>
                  <a:srgbClr val="FFFFFF"/>
                </a:solidFill>
              </a:rPr>
            </a:br>
            <a:r>
              <a:rPr lang="pl-PL" sz="2800" b="1" dirty="0" smtClean="0">
                <a:solidFill>
                  <a:srgbClr val="FFFFFF"/>
                </a:solidFill>
              </a:rPr>
              <a:t>ochrony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77500" lnSpcReduction="20000"/>
          </a:bodyPr>
          <a:lstStyle/>
          <a:p>
            <a:pPr algn="just">
              <a:lnSpc>
                <a:spcPct val="90000"/>
              </a:lnSpc>
            </a:pPr>
            <a:r>
              <a:rPr lang="pl-PL" sz="1400" b="1" dirty="0" smtClean="0">
                <a:solidFill>
                  <a:schemeClr val="bg1"/>
                </a:solidFill>
              </a:rPr>
              <a:t/>
            </a:r>
            <a:br>
              <a:rPr lang="pl-PL" sz="1400" b="1" dirty="0" smtClean="0">
                <a:solidFill>
                  <a:schemeClr val="bg1"/>
                </a:solidFill>
              </a:rPr>
            </a:br>
            <a:r>
              <a:rPr lang="pl-PL" sz="1400" b="1" dirty="0" smtClean="0">
                <a:solidFill>
                  <a:schemeClr val="bg1"/>
                </a:solidFill>
              </a:rPr>
              <a:t>Art. 127 [Ochrona zwierząt i roślin]</a:t>
            </a:r>
          </a:p>
          <a:p>
            <a:pPr algn="just">
              <a:lnSpc>
                <a:spcPct val="90000"/>
              </a:lnSpc>
            </a:pPr>
            <a:r>
              <a:rPr lang="pl-PL" sz="1400" dirty="0" smtClean="0">
                <a:solidFill>
                  <a:schemeClr val="bg1"/>
                </a:solidFill>
              </a:rPr>
              <a:t>1. Ochrona zwierząt oraz roślin polega na:</a:t>
            </a:r>
          </a:p>
          <a:p>
            <a:pPr marL="342900" indent="-342900" algn="just">
              <a:lnSpc>
                <a:spcPct val="90000"/>
              </a:lnSpc>
              <a:buFont typeface="+mj-lt"/>
              <a:buAutoNum type="arabicParenR"/>
            </a:pPr>
            <a:r>
              <a:rPr lang="pl-PL" sz="1400" dirty="0" smtClean="0">
                <a:solidFill>
                  <a:schemeClr val="bg1"/>
                </a:solidFill>
              </a:rPr>
              <a:t>zachowaniu cennych ekosystemów, różnorodności biologicznej i utrzymaniu równowagi przyrodniczej;</a:t>
            </a:r>
          </a:p>
          <a:p>
            <a:pPr marL="342900" indent="-342900" algn="just">
              <a:lnSpc>
                <a:spcPct val="90000"/>
              </a:lnSpc>
              <a:buFont typeface="+mj-lt"/>
              <a:buAutoNum type="arabicParenR"/>
            </a:pPr>
            <a:r>
              <a:rPr lang="pl-PL" sz="1400" dirty="0" smtClean="0">
                <a:solidFill>
                  <a:schemeClr val="bg1"/>
                </a:solidFill>
              </a:rPr>
              <a:t>tworzeniu warunków prawidłowego rozwoju i optymalnego spełniania przez zwierzęta i roślinność funkcji biologicznej w środowisku;</a:t>
            </a:r>
          </a:p>
          <a:p>
            <a:pPr marL="342900" indent="-342900" algn="just">
              <a:lnSpc>
                <a:spcPct val="90000"/>
              </a:lnSpc>
              <a:buFont typeface="+mj-lt"/>
              <a:buAutoNum type="arabicParenR"/>
            </a:pPr>
            <a:r>
              <a:rPr lang="pl-PL" sz="1400" dirty="0" smtClean="0">
                <a:solidFill>
                  <a:schemeClr val="bg1"/>
                </a:solidFill>
              </a:rPr>
              <a:t>zapobieganiu lub ograniczaniu negatywnych oddziaływań na środowisko, które mogłyby niekorzystnie wpływać na zasoby oraz stan zwierząt oraz roślin;</a:t>
            </a:r>
          </a:p>
          <a:p>
            <a:pPr marL="342900" indent="-342900" algn="just">
              <a:lnSpc>
                <a:spcPct val="90000"/>
              </a:lnSpc>
              <a:buFont typeface="+mj-lt"/>
              <a:buAutoNum type="arabicParenR"/>
            </a:pPr>
            <a:r>
              <a:rPr lang="pl-PL" sz="1400" dirty="0" smtClean="0">
                <a:solidFill>
                  <a:schemeClr val="bg1"/>
                </a:solidFill>
              </a:rPr>
              <a:t>zapobieganiu zagrożeniom naturalnych kompleksów i tworów przyrody.</a:t>
            </a:r>
          </a:p>
          <a:p>
            <a:pPr algn="just">
              <a:lnSpc>
                <a:spcPct val="90000"/>
              </a:lnSpc>
            </a:pPr>
            <a:r>
              <a:rPr lang="pl-PL" sz="1400" dirty="0" smtClean="0">
                <a:solidFill>
                  <a:schemeClr val="bg1"/>
                </a:solidFill>
              </a:rPr>
              <a:t>2. Ochrona, o której mowa w ust. 1, jest realizowana w szczególności poprzez:</a:t>
            </a:r>
          </a:p>
          <a:p>
            <a:pPr marL="342900" indent="-342900" algn="just">
              <a:lnSpc>
                <a:spcPct val="90000"/>
              </a:lnSpc>
              <a:buFont typeface="+mj-lt"/>
              <a:buAutoNum type="arabicParenR"/>
            </a:pPr>
            <a:r>
              <a:rPr lang="pl-PL" sz="1400" dirty="0" smtClean="0">
                <a:solidFill>
                  <a:schemeClr val="bg1"/>
                </a:solidFill>
              </a:rPr>
              <a:t>obejmowanie ochroną obszarów i obiektów cennych przyrodniczo;</a:t>
            </a:r>
          </a:p>
          <a:p>
            <a:pPr marL="342900" indent="-342900" algn="just">
              <a:lnSpc>
                <a:spcPct val="90000"/>
              </a:lnSpc>
              <a:buFont typeface="+mj-lt"/>
              <a:buAutoNum type="arabicParenR"/>
            </a:pPr>
            <a:r>
              <a:rPr lang="pl-PL" sz="1400" b="1" dirty="0" smtClean="0">
                <a:solidFill>
                  <a:schemeClr val="bg1"/>
                </a:solidFill>
              </a:rPr>
              <a:t>ustanawianie ochrony gatunków zwierząt oraz roślin;</a:t>
            </a:r>
          </a:p>
          <a:p>
            <a:pPr marL="342900" indent="-342900" algn="just">
              <a:lnSpc>
                <a:spcPct val="90000"/>
              </a:lnSpc>
              <a:buFont typeface="+mj-lt"/>
              <a:buAutoNum type="arabicParenR"/>
            </a:pPr>
            <a:r>
              <a:rPr lang="pl-PL" sz="1400" b="1" dirty="0" smtClean="0">
                <a:solidFill>
                  <a:schemeClr val="bg1"/>
                </a:solidFill>
              </a:rPr>
              <a:t>ograniczanie możliwości pozyskiwania dziko występujących zwierząt oraz roślin;</a:t>
            </a:r>
          </a:p>
          <a:p>
            <a:pPr marL="342900" indent="-342900" algn="just">
              <a:lnSpc>
                <a:spcPct val="90000"/>
              </a:lnSpc>
              <a:buFont typeface="+mj-lt"/>
              <a:buAutoNum type="arabicParenR"/>
            </a:pPr>
            <a:r>
              <a:rPr lang="pl-PL" sz="1400" b="1" dirty="0" smtClean="0">
                <a:solidFill>
                  <a:schemeClr val="bg1"/>
                </a:solidFill>
              </a:rPr>
              <a:t>odtwarzanie populacji zwierząt i stanowisk roślin oraz zapewnianie reprodukcji dziko występujących zwierząt oraz roślin;</a:t>
            </a:r>
          </a:p>
          <a:p>
            <a:pPr marL="342900" indent="-342900" algn="just">
              <a:lnSpc>
                <a:spcPct val="90000"/>
              </a:lnSpc>
              <a:buFont typeface="+mj-lt"/>
              <a:buAutoNum type="arabicParenR"/>
            </a:pPr>
            <a:r>
              <a:rPr lang="pl-PL" sz="1400" dirty="0" smtClean="0">
                <a:solidFill>
                  <a:schemeClr val="bg1"/>
                </a:solidFill>
              </a:rPr>
              <a:t>zabezpieczanie lasów i zadrzewień przed zanieczyszczeniem i pożarami;</a:t>
            </a:r>
          </a:p>
          <a:p>
            <a:pPr marL="342900" indent="-342900" algn="just">
              <a:lnSpc>
                <a:spcPct val="90000"/>
              </a:lnSpc>
              <a:buFont typeface="+mj-lt"/>
              <a:buAutoNum type="arabicParenR"/>
            </a:pPr>
            <a:r>
              <a:rPr lang="pl-PL" sz="1400" dirty="0" smtClean="0">
                <a:solidFill>
                  <a:schemeClr val="bg1"/>
                </a:solidFill>
              </a:rPr>
              <a:t>ograniczanie możliwości wycinania drzew i krzewów oraz likwidacji terenów zieleni;</a:t>
            </a:r>
          </a:p>
          <a:p>
            <a:pPr marL="342900" indent="-342900" algn="just">
              <a:lnSpc>
                <a:spcPct val="90000"/>
              </a:lnSpc>
              <a:buFont typeface="+mj-lt"/>
              <a:buAutoNum type="arabicParenR"/>
            </a:pPr>
            <a:r>
              <a:rPr lang="pl-PL" sz="1400" dirty="0" smtClean="0">
                <a:solidFill>
                  <a:schemeClr val="bg1"/>
                </a:solidFill>
              </a:rPr>
              <a:t>zalesianie, zadrzewianie lub tworzenie skupień roślinności, zwłaszcza gdy przemawiają za tym potrzeby ochrony gleby, zwierząt, kształtowania klimatu oraz inne potrzeby związane z zapewnieniem różnorodności biologicznej, równowagi przyrodniczej i zaspokajania potrzeb rekreacyjno-wypoczynkowych ludzi;</a:t>
            </a:r>
          </a:p>
          <a:p>
            <a:pPr marL="342900" indent="-342900" algn="just">
              <a:lnSpc>
                <a:spcPct val="90000"/>
              </a:lnSpc>
              <a:buFont typeface="+mj-lt"/>
              <a:buAutoNum type="arabicParenR"/>
            </a:pPr>
            <a:r>
              <a:rPr lang="pl-PL" sz="1400" b="1" dirty="0" smtClean="0">
                <a:solidFill>
                  <a:schemeClr val="bg1"/>
                </a:solidFill>
              </a:rPr>
              <a:t>nadzorowanie zamierzonego uwolnienia GMO do środowiska i wprowadzenia do obrotu w rozumieniu przepisów ustawy z dnia 22 czerwca 2001 r. o mikroorganizmach i organizmach genetycznie zmodyfikowanych (</a:t>
            </a:r>
            <a:r>
              <a:rPr lang="pl-PL" sz="1400" b="1" dirty="0" err="1" smtClean="0">
                <a:solidFill>
                  <a:schemeClr val="bg1"/>
                </a:solidFill>
              </a:rPr>
              <a:t>Dz.U</a:t>
            </a:r>
            <a:r>
              <a:rPr lang="pl-PL" sz="1400" b="1" dirty="0" smtClean="0">
                <a:solidFill>
                  <a:schemeClr val="bg1"/>
                </a:solidFill>
              </a:rPr>
              <a:t>. z 2019 r. poz. 706 oraz z 2020 r. poz. 322).</a:t>
            </a: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000" b="1" dirty="0" smtClean="0">
                <a:solidFill>
                  <a:srgbClr val="FFFFFF"/>
                </a:solidFill>
              </a:rPr>
              <a:t>Wprowadzanie do obrotu psów/koni/ kurcząt brojlerów/   pająków ptaszników</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r>
              <a:rPr lang="pl-PL" sz="1400" b="1" dirty="0" smtClean="0">
                <a:solidFill>
                  <a:schemeClr val="bg1"/>
                </a:solidFill>
              </a:rPr>
              <a:t>Art.  4.  [Definicje]</a:t>
            </a:r>
          </a:p>
          <a:p>
            <a:pPr algn="just"/>
            <a:r>
              <a:rPr lang="pl-PL" sz="1400" dirty="0" smtClean="0">
                <a:solidFill>
                  <a:schemeClr val="bg1"/>
                </a:solidFill>
              </a:rPr>
              <a:t>Ilekroć w ustawie jest mowa o:</a:t>
            </a:r>
          </a:p>
          <a:p>
            <a:pPr algn="just"/>
            <a:r>
              <a:rPr lang="pl-PL" sz="1400" dirty="0" smtClean="0">
                <a:solidFill>
                  <a:schemeClr val="bg1"/>
                </a:solidFill>
              </a:rPr>
              <a:t/>
            </a:r>
            <a:br>
              <a:rPr lang="pl-PL" sz="1400" dirty="0" smtClean="0">
                <a:solidFill>
                  <a:schemeClr val="bg1"/>
                </a:solidFill>
              </a:rPr>
            </a:br>
            <a:r>
              <a:rPr lang="pl-PL" sz="1400" dirty="0" smtClean="0">
                <a:solidFill>
                  <a:schemeClr val="bg1"/>
                </a:solidFill>
              </a:rPr>
              <a:t>17) "zwierzętach domowych" - rozumie się przez to zwierzęta tradycyjnie przebywające wraz z człowiekiem w jego domu lub innym odpowiednim pomieszczeniu, utrzymywane przez człowieka w charakterze jego towarzysza;</a:t>
            </a:r>
          </a:p>
          <a:p>
            <a:pPr algn="just"/>
            <a:r>
              <a:rPr lang="pl-PL" sz="1400" dirty="0" smtClean="0">
                <a:solidFill>
                  <a:schemeClr val="bg1"/>
                </a:solidFill>
              </a:rPr>
              <a:t>18) "zwierzętach gospodarskich" - rozumie się przez to zwierzęta gospodarskie w rozumieniu przepisów o organizacji hodowli i rozrodzie zwierząt gospodarskich;</a:t>
            </a:r>
          </a:p>
          <a:p>
            <a:pPr algn="just"/>
            <a:r>
              <a:rPr lang="pl-PL" sz="1400" dirty="0" smtClean="0">
                <a:solidFill>
                  <a:schemeClr val="bg1"/>
                </a:solidFill>
              </a:rPr>
              <a:t>24) "kurczętach brojlerach" - rozumie się przez to ptaki z gatunku Gallus </a:t>
            </a:r>
            <a:r>
              <a:rPr lang="pl-PL" sz="1400" dirty="0" err="1" smtClean="0">
                <a:solidFill>
                  <a:schemeClr val="bg1"/>
                </a:solidFill>
              </a:rPr>
              <a:t>gallus</a:t>
            </a:r>
            <a:r>
              <a:rPr lang="pl-PL" sz="1400" dirty="0" smtClean="0">
                <a:solidFill>
                  <a:schemeClr val="bg1"/>
                </a:solidFill>
              </a:rPr>
              <a:t> utrzymywane w celu pozyskania mięsa;</a:t>
            </a:r>
          </a:p>
          <a:p>
            <a:pPr algn="just"/>
            <a:endParaRPr lang="pl-PL" sz="1400" dirty="0" smtClean="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346050"/>
          </a:xfrm>
        </p:spPr>
        <p:txBody>
          <a:bodyPr>
            <a:normAutofit fontScale="90000"/>
          </a:bodyPr>
          <a:lstStyle/>
          <a:p>
            <a:endParaRPr lang="pl-PL" b="1" dirty="0"/>
          </a:p>
        </p:txBody>
      </p:sp>
      <p:sp>
        <p:nvSpPr>
          <p:cNvPr id="3" name="Symbol zastępczy zawartości 2"/>
          <p:cNvSpPr>
            <a:spLocks noGrp="1"/>
          </p:cNvSpPr>
          <p:nvPr>
            <p:ph idx="1"/>
          </p:nvPr>
        </p:nvSpPr>
        <p:spPr/>
        <p:txBody>
          <a:bodyPr>
            <a:normAutofit/>
          </a:bodyPr>
          <a:lstStyle/>
          <a:p>
            <a:pPr algn="ctr">
              <a:buNone/>
            </a:pPr>
            <a:endParaRPr lang="pl-PL" b="1" dirty="0">
              <a:latin typeface="Cambria" pitchFamily="18" charset="0"/>
            </a:endParaRPr>
          </a:p>
          <a:p>
            <a:pPr algn="ctr">
              <a:buNone/>
            </a:pPr>
            <a:endParaRPr lang="pl-PL" b="1" dirty="0">
              <a:latin typeface="Cambria" pitchFamily="18" charset="0"/>
            </a:endParaRPr>
          </a:p>
          <a:p>
            <a:pPr algn="ctr">
              <a:buNone/>
            </a:pPr>
            <a:r>
              <a:rPr lang="pl-PL" sz="4000" b="1" dirty="0">
                <a:latin typeface="Cambria" pitchFamily="18" charset="0"/>
              </a:rPr>
              <a:t>Dziękuję za uwagę </a:t>
            </a:r>
          </a:p>
        </p:txBody>
      </p:sp>
      <p:pic>
        <p:nvPicPr>
          <p:cNvPr id="4" name="Obraz 3" descr="dziękuję za uwagę.jpg"/>
          <p:cNvPicPr>
            <a:picLocks noChangeAspect="1"/>
          </p:cNvPicPr>
          <p:nvPr/>
        </p:nvPicPr>
        <p:blipFill>
          <a:blip r:embed="rId2" cstate="print"/>
          <a:stretch>
            <a:fillRect/>
          </a:stretch>
        </p:blipFill>
        <p:spPr>
          <a:xfrm>
            <a:off x="0" y="14679"/>
            <a:ext cx="9144000" cy="695192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pPr algn="l"/>
            <a:r>
              <a:rPr lang="pl-PL" b="1" dirty="0"/>
              <a:t>UWAGA…</a:t>
            </a:r>
          </a:p>
        </p:txBody>
      </p:sp>
      <p:sp>
        <p:nvSpPr>
          <p:cNvPr id="2" name="Symbol zastępczy zawartości 1"/>
          <p:cNvSpPr>
            <a:spLocks noGrp="1"/>
          </p:cNvSpPr>
          <p:nvPr>
            <p:ph idx="1"/>
          </p:nvPr>
        </p:nvSpPr>
        <p:spPr/>
        <p:txBody>
          <a:bodyPr>
            <a:normAutofit fontScale="85000" lnSpcReduction="10000"/>
          </a:bodyPr>
          <a:lstStyle/>
          <a:p>
            <a:pPr algn="just">
              <a:buNone/>
            </a:pPr>
            <a:r>
              <a:rPr lang="pl-PL" sz="2400" i="1">
                <a:latin typeface="Cambria" pitchFamily="18" charset="0"/>
              </a:rPr>
              <a:t>Powyższa </a:t>
            </a:r>
            <a:r>
              <a:rPr lang="pl-PL" sz="2400" i="1" smtClean="0">
                <a:latin typeface="Cambria" pitchFamily="18" charset="0"/>
              </a:rPr>
              <a:t>prezentacja- 42 kolejno </a:t>
            </a:r>
            <a:r>
              <a:rPr lang="pl-PL" sz="2400" i="1" dirty="0" smtClean="0">
                <a:latin typeface="Cambria" pitchFamily="18" charset="0"/>
              </a:rPr>
              <a:t>ponumerowane</a:t>
            </a:r>
            <a:endParaRPr lang="pl-PL" sz="2400" i="1" dirty="0">
              <a:latin typeface="Cambria" pitchFamily="18" charset="0"/>
            </a:endParaRPr>
          </a:p>
          <a:p>
            <a:pPr algn="just">
              <a:buNone/>
            </a:pPr>
            <a:r>
              <a:rPr lang="pl-PL" sz="2400" i="1" dirty="0" smtClean="0">
                <a:latin typeface="Cambria" pitchFamily="18" charset="0"/>
              </a:rPr>
              <a:t>slajdy- </a:t>
            </a:r>
            <a:r>
              <a:rPr lang="pl-PL" sz="2400" i="1" dirty="0">
                <a:latin typeface="Cambria" pitchFamily="18" charset="0"/>
              </a:rPr>
              <a:t>została przygotowana wyłączanie w celach</a:t>
            </a:r>
          </a:p>
          <a:p>
            <a:pPr algn="just">
              <a:buNone/>
            </a:pPr>
            <a:r>
              <a:rPr lang="pl-PL" sz="2400" i="1" dirty="0">
                <a:latin typeface="Cambria" pitchFamily="18" charset="0"/>
              </a:rPr>
              <a:t>ogólnoinformacyjnych i szkoleniowych. </a:t>
            </a:r>
          </a:p>
          <a:p>
            <a:pPr algn="just">
              <a:buNone/>
            </a:pPr>
            <a:endParaRPr lang="pl-PL" sz="2400" dirty="0">
              <a:latin typeface="Cambria" pitchFamily="18" charset="0"/>
            </a:endParaRPr>
          </a:p>
          <a:p>
            <a:pPr algn="just">
              <a:buNone/>
            </a:pPr>
            <a:r>
              <a:rPr lang="pl-PL" sz="2400" i="1" dirty="0">
                <a:latin typeface="Cambria" pitchFamily="18" charset="0"/>
              </a:rPr>
              <a:t>Małgorzata Kozłowska wszelkie prawa zastrzeżone.</a:t>
            </a:r>
          </a:p>
          <a:p>
            <a:pPr algn="just">
              <a:buNone/>
            </a:pPr>
            <a:endParaRPr lang="pl-PL" sz="2400" dirty="0">
              <a:latin typeface="Cambria" pitchFamily="18" charset="0"/>
            </a:endParaRPr>
          </a:p>
          <a:p>
            <a:pPr algn="just">
              <a:buNone/>
            </a:pPr>
            <a:r>
              <a:rPr lang="pl-PL" sz="2400" i="1" dirty="0">
                <a:latin typeface="Cambria" pitchFamily="18" charset="0"/>
              </a:rPr>
              <a:t>Materiały szkoleniowe przekazane wyłącznie do</a:t>
            </a:r>
          </a:p>
          <a:p>
            <a:pPr algn="just">
              <a:buNone/>
            </a:pPr>
            <a:r>
              <a:rPr lang="pl-PL" sz="2400" i="1" dirty="0">
                <a:latin typeface="Cambria" pitchFamily="18" charset="0"/>
              </a:rPr>
              <a:t>użytku wewnętrznego. Nie podlegają rozpowszechnianiu.</a:t>
            </a:r>
            <a:endParaRPr lang="pl-PL" sz="2400" dirty="0">
              <a:latin typeface="Cambria" pitchFamily="18" charset="0"/>
            </a:endParaRPr>
          </a:p>
          <a:p>
            <a:endParaRPr lang="pl-P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Elementy</a:t>
            </a:r>
            <a:br>
              <a:rPr lang="pl-PL" sz="2800" b="1" dirty="0" smtClean="0">
                <a:solidFill>
                  <a:srgbClr val="FFFFFF"/>
                </a:solidFill>
              </a:rPr>
            </a:br>
            <a:r>
              <a:rPr lang="pl-PL" sz="2800" b="1" dirty="0" smtClean="0">
                <a:solidFill>
                  <a:srgbClr val="FFFFFF"/>
                </a:solidFill>
              </a:rPr>
              <a:t>ochrony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a:bodyPr>
          <a:lstStyle/>
          <a:p>
            <a:pPr algn="just">
              <a:lnSpc>
                <a:spcPct val="90000"/>
              </a:lnSpc>
            </a:pPr>
            <a:r>
              <a:rPr lang="pl-PL" sz="1400" b="1" dirty="0" smtClean="0">
                <a:solidFill>
                  <a:schemeClr val="bg1"/>
                </a:solidFill>
              </a:rPr>
              <a:t/>
            </a:r>
            <a:br>
              <a:rPr lang="pl-PL" sz="1400" b="1" dirty="0" smtClean="0">
                <a:solidFill>
                  <a:schemeClr val="bg1"/>
                </a:solidFill>
              </a:rPr>
            </a:br>
            <a:r>
              <a:rPr lang="pl-PL" sz="1400" b="1" dirty="0" smtClean="0">
                <a:solidFill>
                  <a:schemeClr val="bg1"/>
                </a:solidFill>
              </a:rPr>
              <a:t>UWAGA: </a:t>
            </a:r>
            <a:r>
              <a:rPr lang="pl-PL" sz="1400" dirty="0" smtClean="0">
                <a:solidFill>
                  <a:schemeClr val="bg1"/>
                </a:solidFill>
              </a:rPr>
              <a:t>Przepis art. 127 </a:t>
            </a:r>
            <a:r>
              <a:rPr lang="pl-PL" sz="1400" dirty="0" err="1" smtClean="0">
                <a:solidFill>
                  <a:schemeClr val="bg1"/>
                </a:solidFill>
              </a:rPr>
              <a:t>PrOchrŚrod</a:t>
            </a:r>
            <a:r>
              <a:rPr lang="pl-PL" sz="1400" dirty="0" smtClean="0">
                <a:solidFill>
                  <a:schemeClr val="bg1"/>
                </a:solidFill>
              </a:rPr>
              <a:t> powinien być odczytywany łącznie z przepisami art. 81 </a:t>
            </a:r>
            <a:r>
              <a:rPr lang="pl-PL" sz="1400" dirty="0" err="1" smtClean="0">
                <a:solidFill>
                  <a:schemeClr val="bg1"/>
                </a:solidFill>
              </a:rPr>
              <a:t>PrOchrŚrod</a:t>
            </a:r>
            <a:r>
              <a:rPr lang="pl-PL" sz="1400" dirty="0" smtClean="0">
                <a:solidFill>
                  <a:schemeClr val="bg1"/>
                </a:solidFill>
              </a:rPr>
              <a:t>. Określa on zatem ogólne zasady ochrony roślin i zwierząt, pozostawiając szczegółowe uregulowania w tym zakresie ustawom szczególnym, w tym wskazanym w art. 81 ust. 4 </a:t>
            </a:r>
            <a:r>
              <a:rPr lang="pl-PL" sz="1400" dirty="0" err="1" smtClean="0">
                <a:solidFill>
                  <a:schemeClr val="bg1"/>
                </a:solidFill>
              </a:rPr>
              <a:t>PrOchrŚrod</a:t>
            </a:r>
            <a:r>
              <a:rPr lang="pl-PL" sz="1400" dirty="0" smtClean="0">
                <a:solidFill>
                  <a:schemeClr val="bg1"/>
                </a:solidFill>
              </a:rPr>
              <a:t>. </a:t>
            </a:r>
          </a:p>
          <a:p>
            <a:pPr algn="just">
              <a:lnSpc>
                <a:spcPct val="90000"/>
              </a:lnSpc>
            </a:pPr>
            <a:r>
              <a:rPr lang="pl-PL" sz="1400" b="1" dirty="0" smtClean="0">
                <a:solidFill>
                  <a:schemeClr val="bg1"/>
                </a:solidFill>
              </a:rPr>
              <a:t>BRAK </a:t>
            </a:r>
            <a:r>
              <a:rPr lang="pl-PL" sz="1400" dirty="0" smtClean="0">
                <a:solidFill>
                  <a:schemeClr val="bg1"/>
                </a:solidFill>
              </a:rPr>
              <a:t>jest legalnej definicji "zwierząt". Zoolodzy klasyfikują zwierzęta jako takson w randze królestwa (</a:t>
            </a:r>
            <a:r>
              <a:rPr lang="pl-PL" sz="1400" dirty="0" err="1" smtClean="0">
                <a:solidFill>
                  <a:schemeClr val="bg1"/>
                </a:solidFill>
              </a:rPr>
              <a:t>regnum</a:t>
            </a:r>
            <a:r>
              <a:rPr lang="pl-PL" sz="1400" dirty="0" smtClean="0">
                <a:solidFill>
                  <a:schemeClr val="bg1"/>
                </a:solidFill>
              </a:rPr>
              <a:t>), obejmujący wszystkie gatunki zwierząt, łącznie z człowiekiem. Z kolei w znaczeniu słownikowym zwierzę to "każde żywe stworzenie z wyjątkiem człowieka" (Słownik języka polskiego PWN). Ustawodawca przyjmuje to drugie podejście.</a:t>
            </a:r>
          </a:p>
          <a:p>
            <a:pPr algn="just">
              <a:lnSpc>
                <a:spcPct val="90000"/>
              </a:lnSpc>
            </a:pPr>
            <a:r>
              <a:rPr lang="pl-PL" sz="1400" b="1" dirty="0" smtClean="0">
                <a:solidFill>
                  <a:schemeClr val="bg1"/>
                </a:solidFill>
              </a:rPr>
              <a:t>OCHORNA </a:t>
            </a:r>
            <a:r>
              <a:rPr lang="pl-PL" sz="1400" dirty="0" smtClean="0">
                <a:solidFill>
                  <a:schemeClr val="bg1"/>
                </a:solidFill>
              </a:rPr>
              <a:t>roślin i zwierząt została uregulowana w prawie:</a:t>
            </a:r>
          </a:p>
          <a:p>
            <a:pPr marL="342900" indent="-342900" algn="just">
              <a:lnSpc>
                <a:spcPct val="90000"/>
              </a:lnSpc>
              <a:buAutoNum type="arabicParenR"/>
            </a:pPr>
            <a:r>
              <a:rPr lang="pl-PL" sz="1400" dirty="0" smtClean="0">
                <a:solidFill>
                  <a:schemeClr val="bg1"/>
                </a:solidFill>
              </a:rPr>
              <a:t>międzynarodowym,</a:t>
            </a:r>
          </a:p>
          <a:p>
            <a:pPr marL="342900" indent="-342900" algn="just">
              <a:lnSpc>
                <a:spcPct val="90000"/>
              </a:lnSpc>
              <a:buAutoNum type="arabicParenR"/>
            </a:pPr>
            <a:r>
              <a:rPr lang="pl-PL" sz="1400" dirty="0" smtClean="0">
                <a:solidFill>
                  <a:schemeClr val="bg1"/>
                </a:solidFill>
              </a:rPr>
              <a:t>unijnym,</a:t>
            </a:r>
          </a:p>
          <a:p>
            <a:pPr marL="342900" indent="-342900" algn="just">
              <a:lnSpc>
                <a:spcPct val="90000"/>
              </a:lnSpc>
              <a:buAutoNum type="arabicParenR"/>
            </a:pPr>
            <a:r>
              <a:rPr lang="pl-PL" sz="1400" dirty="0" smtClean="0">
                <a:solidFill>
                  <a:schemeClr val="bg1"/>
                </a:solidFill>
              </a:rPr>
              <a:t>krajowym,</a:t>
            </a:r>
          </a:p>
          <a:p>
            <a:pPr marL="342900" indent="-342900" algn="just">
              <a:lnSpc>
                <a:spcPct val="90000"/>
              </a:lnSpc>
            </a:pPr>
            <a:r>
              <a:rPr lang="pl-PL" sz="1400" dirty="0" smtClean="0">
                <a:solidFill>
                  <a:schemeClr val="bg1"/>
                </a:solidFill>
              </a:rPr>
              <a:t>przy czym poświęcone temu zagadnieniu dyrektywy unijne zostały</a:t>
            </a:r>
          </a:p>
          <a:p>
            <a:pPr marL="342900" indent="-342900" algn="just">
              <a:lnSpc>
                <a:spcPct val="90000"/>
              </a:lnSpc>
            </a:pPr>
            <a:r>
              <a:rPr lang="pl-PL" sz="1400" dirty="0" smtClean="0">
                <a:solidFill>
                  <a:schemeClr val="bg1"/>
                </a:solidFill>
              </a:rPr>
              <a:t>wdrożone do polskiego porządku prawnego  poprzez przepisy</a:t>
            </a:r>
          </a:p>
          <a:p>
            <a:pPr marL="342900" indent="-342900" algn="just">
              <a:lnSpc>
                <a:spcPct val="90000"/>
              </a:lnSpc>
            </a:pPr>
            <a:r>
              <a:rPr lang="pl-PL" sz="1400" dirty="0" err="1" smtClean="0">
                <a:solidFill>
                  <a:schemeClr val="bg1"/>
                </a:solidFill>
              </a:rPr>
              <a:t>OchrPrzyrU</a:t>
            </a:r>
            <a:r>
              <a:rPr lang="pl-PL" sz="1400" dirty="0" smtClean="0">
                <a:solidFill>
                  <a:schemeClr val="bg1"/>
                </a:solidFill>
              </a:rPr>
              <a:t> i rozporządzeń wykonawczych do niej wydanych, przez</a:t>
            </a:r>
          </a:p>
          <a:p>
            <a:pPr marL="342900" indent="-342900" algn="just">
              <a:lnSpc>
                <a:spcPct val="90000"/>
              </a:lnSpc>
            </a:pPr>
            <a:r>
              <a:rPr lang="pl-PL" sz="1400" dirty="0" err="1" smtClean="0">
                <a:solidFill>
                  <a:schemeClr val="bg1"/>
                </a:solidFill>
              </a:rPr>
              <a:t>InfŚrodU</a:t>
            </a:r>
            <a:r>
              <a:rPr lang="pl-PL" sz="1400" dirty="0" smtClean="0">
                <a:solidFill>
                  <a:schemeClr val="bg1"/>
                </a:solidFill>
              </a:rPr>
              <a:t> oraz poprzez ustawę z 22.6.2001 r. o mikroorganizmach i</a:t>
            </a:r>
          </a:p>
          <a:p>
            <a:pPr marL="342900" indent="-342900" algn="just">
              <a:lnSpc>
                <a:spcPct val="90000"/>
              </a:lnSpc>
            </a:pPr>
            <a:r>
              <a:rPr lang="pl-PL" sz="1400" dirty="0" smtClean="0">
                <a:solidFill>
                  <a:schemeClr val="bg1"/>
                </a:solidFill>
              </a:rPr>
              <a:t>organizmach genetycznie zmodyfikowanych.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Elementy</a:t>
            </a:r>
            <a:br>
              <a:rPr lang="pl-PL" sz="2800" b="1" dirty="0" smtClean="0">
                <a:solidFill>
                  <a:srgbClr val="FFFFFF"/>
                </a:solidFill>
              </a:rPr>
            </a:br>
            <a:r>
              <a:rPr lang="pl-PL" sz="2800" b="1" dirty="0" smtClean="0">
                <a:solidFill>
                  <a:srgbClr val="FFFFFF"/>
                </a:solidFill>
              </a:rPr>
              <a:t>ochrony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767412"/>
          </a:xfrm>
        </p:spPr>
        <p:txBody>
          <a:bodyPr vert="horz" lIns="91440" tIns="45720" rIns="91440" bIns="45720" rtlCol="0" anchor="ctr">
            <a:normAutofit fontScale="92500" lnSpcReduction="10000"/>
          </a:bodyPr>
          <a:lstStyle/>
          <a:p>
            <a:pPr algn="just">
              <a:spcBef>
                <a:spcPts val="200"/>
              </a:spcBef>
              <a:spcAft>
                <a:spcPts val="200"/>
              </a:spcAft>
            </a:pPr>
            <a:r>
              <a:rPr lang="pl-PL" sz="1400" dirty="0" smtClean="0">
                <a:solidFill>
                  <a:schemeClr val="bg1"/>
                </a:solidFill>
              </a:rPr>
              <a:t>Katalog celów nadrzędnych (kierunków) ochrony zwierząt i roślin:</a:t>
            </a:r>
          </a:p>
          <a:p>
            <a:pPr marL="342900" indent="-342900" algn="just">
              <a:spcBef>
                <a:spcPts val="200"/>
              </a:spcBef>
              <a:spcAft>
                <a:spcPts val="200"/>
              </a:spcAft>
              <a:buAutoNum type="alphaLcParenR"/>
            </a:pPr>
            <a:r>
              <a:rPr lang="pl-PL" sz="1400" dirty="0" smtClean="0">
                <a:solidFill>
                  <a:schemeClr val="bg1"/>
                </a:solidFill>
              </a:rPr>
              <a:t>art. 127 ust. 1 zawiera katalog zamknięty celów nadrzędnych (kierunków) ochrony zwierząt i roślin, </a:t>
            </a:r>
          </a:p>
          <a:p>
            <a:pPr marL="342900" indent="-342900" algn="just">
              <a:spcBef>
                <a:spcPts val="200"/>
              </a:spcBef>
              <a:spcAft>
                <a:spcPts val="200"/>
              </a:spcAft>
              <a:buAutoNum type="alphaLcParenR"/>
            </a:pPr>
            <a:r>
              <a:rPr lang="pl-PL" sz="1400" dirty="0" smtClean="0">
                <a:solidFill>
                  <a:schemeClr val="bg1"/>
                </a:solidFill>
              </a:rPr>
              <a:t>art. 127 ust. 2 zawiera przykładowe sposoby realizacji tych kierunków.</a:t>
            </a:r>
          </a:p>
          <a:p>
            <a:pPr marL="342900" indent="-342900" algn="just">
              <a:spcBef>
                <a:spcPts val="200"/>
              </a:spcBef>
              <a:spcAft>
                <a:spcPts val="200"/>
              </a:spcAft>
            </a:pPr>
            <a:endParaRPr lang="pl-PL" sz="1400" dirty="0" smtClean="0">
              <a:solidFill>
                <a:schemeClr val="bg1"/>
              </a:solidFill>
            </a:endParaRPr>
          </a:p>
          <a:p>
            <a:pPr algn="just">
              <a:spcBef>
                <a:spcPts val="200"/>
              </a:spcBef>
              <a:spcAft>
                <a:spcPts val="200"/>
              </a:spcAft>
              <a:buFont typeface="Wingdings" pitchFamily="2" charset="2"/>
              <a:buChar char="Ø"/>
            </a:pPr>
            <a:r>
              <a:rPr lang="pl-PL" sz="1400" b="1" dirty="0" smtClean="0">
                <a:solidFill>
                  <a:schemeClr val="bg1"/>
                </a:solidFill>
              </a:rPr>
              <a:t> Sposoby realizacji ochrony zwierząt oraz roślin. </a:t>
            </a:r>
          </a:p>
          <a:p>
            <a:pPr algn="just">
              <a:spcBef>
                <a:spcPts val="200"/>
              </a:spcBef>
              <a:spcAft>
                <a:spcPts val="200"/>
              </a:spcAft>
            </a:pPr>
            <a:endParaRPr lang="pl-PL" sz="1400" dirty="0" smtClean="0">
              <a:solidFill>
                <a:schemeClr val="bg1"/>
              </a:solidFill>
            </a:endParaRPr>
          </a:p>
          <a:p>
            <a:pPr algn="just">
              <a:spcBef>
                <a:spcPts val="200"/>
              </a:spcBef>
              <a:spcAft>
                <a:spcPts val="200"/>
              </a:spcAft>
            </a:pPr>
            <a:r>
              <a:rPr lang="pl-PL" sz="1400" dirty="0" smtClean="0">
                <a:solidFill>
                  <a:schemeClr val="bg1"/>
                </a:solidFill>
              </a:rPr>
              <a:t>W ust. 2 określono sposoby realizacji ochrony zwierząt oraz roślin, przy czym w odróżnieniu od katalogu z ust. 1 ma on charakter katalogu otwartego.</a:t>
            </a:r>
          </a:p>
          <a:p>
            <a:pPr marL="342900" indent="-342900" algn="just">
              <a:spcBef>
                <a:spcPts val="200"/>
              </a:spcBef>
              <a:spcAft>
                <a:spcPts val="200"/>
              </a:spcAft>
              <a:buFont typeface="+mj-lt"/>
              <a:buAutoNum type="arabicPeriod"/>
            </a:pPr>
            <a:endParaRPr lang="pl-PL" sz="1400" dirty="0" smtClean="0">
              <a:solidFill>
                <a:schemeClr val="bg1"/>
              </a:solidFill>
            </a:endParaRPr>
          </a:p>
          <a:p>
            <a:pPr marL="342900" indent="-342900" algn="just">
              <a:spcBef>
                <a:spcPts val="200"/>
              </a:spcBef>
              <a:spcAft>
                <a:spcPts val="200"/>
              </a:spcAft>
              <a:buFont typeface="+mj-lt"/>
              <a:buAutoNum type="arabicPeriod"/>
            </a:pPr>
            <a:r>
              <a:rPr lang="pl-PL" sz="1400" b="1" dirty="0" smtClean="0">
                <a:solidFill>
                  <a:schemeClr val="bg1"/>
                </a:solidFill>
              </a:rPr>
              <a:t>Ograniczanie możliwości pozyskiwania dziko występujących roślin i zwierząt jest przedmiotem regulacji </a:t>
            </a:r>
            <a:r>
              <a:rPr lang="pl-PL" sz="1400" b="1" dirty="0" err="1" smtClean="0">
                <a:solidFill>
                  <a:schemeClr val="bg1"/>
                </a:solidFill>
              </a:rPr>
              <a:t>OchrPrzyrU</a:t>
            </a:r>
            <a:r>
              <a:rPr lang="pl-PL" sz="1400" dirty="0" smtClean="0">
                <a:solidFill>
                  <a:schemeClr val="bg1"/>
                </a:solidFill>
              </a:rPr>
              <a:t> w odniesieniu do roślin i zwierząt objętych ochroną gatunkową, przy czym ustawa ta reguluje nie tylko zasady pozyskiwania, ale również obrotu okazami gatunków chronionych. Regulacja pozyskiwania dziko występujących roślin i zwierząt jest również przedmiotem wielu innych ustaw: </a:t>
            </a:r>
            <a:r>
              <a:rPr lang="pl-PL" sz="1400" dirty="0" err="1" smtClean="0">
                <a:solidFill>
                  <a:schemeClr val="bg1"/>
                </a:solidFill>
              </a:rPr>
              <a:t>RybactwoŚródU</a:t>
            </a:r>
            <a:r>
              <a:rPr lang="pl-PL" sz="1400" dirty="0" smtClean="0">
                <a:solidFill>
                  <a:schemeClr val="bg1"/>
                </a:solidFill>
              </a:rPr>
              <a:t> w odniesieniu do ryb w powierzchniowych wodach śródlądowych, w wodach znajdujących się w urządzeniach wodnych oraz w obiektach przeznaczonych do chowu lub hodowli ryb, </a:t>
            </a:r>
            <a:r>
              <a:rPr lang="pl-PL" sz="1400" dirty="0" err="1" smtClean="0">
                <a:solidFill>
                  <a:schemeClr val="bg1"/>
                </a:solidFill>
              </a:rPr>
              <a:t>RybołówstwoU</a:t>
            </a:r>
            <a:r>
              <a:rPr lang="pl-PL" sz="1400" dirty="0" smtClean="0">
                <a:solidFill>
                  <a:schemeClr val="bg1"/>
                </a:solidFill>
              </a:rPr>
              <a:t> w odniesieniu do organizmów morskich, </a:t>
            </a:r>
            <a:r>
              <a:rPr lang="pl-PL" sz="1400" dirty="0" err="1" smtClean="0">
                <a:solidFill>
                  <a:schemeClr val="bg1"/>
                </a:solidFill>
              </a:rPr>
              <a:t>PrŁow</a:t>
            </a:r>
            <a:r>
              <a:rPr lang="pl-PL" sz="1400" dirty="0" smtClean="0">
                <a:solidFill>
                  <a:schemeClr val="bg1"/>
                </a:solidFill>
              </a:rPr>
              <a:t> w odniesieniu do zwierząt łownych oraz </a:t>
            </a:r>
            <a:r>
              <a:rPr lang="pl-PL" sz="1400" dirty="0" err="1" smtClean="0">
                <a:solidFill>
                  <a:schemeClr val="bg1"/>
                </a:solidFill>
              </a:rPr>
              <a:t>LasyU</a:t>
            </a:r>
            <a:r>
              <a:rPr lang="pl-PL" sz="1400" dirty="0" smtClean="0">
                <a:solidFill>
                  <a:schemeClr val="bg1"/>
                </a:solidFill>
              </a:rPr>
              <a:t> w zakresie związanym z pozyskiwaniem drewna, żywicy, choinek, karpiny, kory, igliwia, zwierzyny oraz płodów runa leśnego w ramach działalności leśnej (zob. bliżej komentarz do art. 81 </a:t>
            </a:r>
            <a:r>
              <a:rPr lang="pl-PL" sz="1400" dirty="0" err="1" smtClean="0">
                <a:solidFill>
                  <a:schemeClr val="bg1"/>
                </a:solidFill>
              </a:rPr>
              <a:t>PrOchrŚrod</a:t>
            </a:r>
            <a:r>
              <a:rPr lang="pl-PL" sz="1400" dirty="0" smtClean="0">
                <a:solidFill>
                  <a:schemeClr val="bg1"/>
                </a:solidFill>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Elementy</a:t>
            </a:r>
            <a:br>
              <a:rPr lang="pl-PL" sz="2800" b="1" dirty="0" smtClean="0">
                <a:solidFill>
                  <a:srgbClr val="FFFFFF"/>
                </a:solidFill>
              </a:rPr>
            </a:br>
            <a:r>
              <a:rPr lang="pl-PL" sz="2800" b="1" dirty="0" smtClean="0">
                <a:solidFill>
                  <a:srgbClr val="FFFFFF"/>
                </a:solidFill>
              </a:rPr>
              <a:t>ochrony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767412"/>
          </a:xfrm>
        </p:spPr>
        <p:txBody>
          <a:bodyPr vert="horz" lIns="91440" tIns="45720" rIns="91440" bIns="45720" rtlCol="0" anchor="ctr">
            <a:normAutofit lnSpcReduction="10000"/>
          </a:bodyPr>
          <a:lstStyle/>
          <a:p>
            <a:pPr marL="342900" indent="-342900" algn="just">
              <a:spcBef>
                <a:spcPts val="200"/>
              </a:spcBef>
              <a:spcAft>
                <a:spcPts val="200"/>
              </a:spcAft>
              <a:buFont typeface="+mj-lt"/>
              <a:buAutoNum type="arabicPeriod" startAt="2"/>
            </a:pPr>
            <a:r>
              <a:rPr lang="pl-PL" sz="1400" b="1" dirty="0" smtClean="0">
                <a:solidFill>
                  <a:schemeClr val="bg1"/>
                </a:solidFill>
              </a:rPr>
              <a:t>Odtwarzanie populacji zwierząt i stanowisk roślin oraz zapewnianie reprodukcji dziko występujących zwierząt oraz roślin - </a:t>
            </a:r>
            <a:r>
              <a:rPr lang="pl-PL" sz="1400" dirty="0" smtClean="0">
                <a:solidFill>
                  <a:schemeClr val="bg1"/>
                </a:solidFill>
              </a:rPr>
              <a:t>regulująca przedmiotową materię </a:t>
            </a:r>
            <a:r>
              <a:rPr lang="pl-PL" sz="1400" dirty="0" err="1" smtClean="0">
                <a:solidFill>
                  <a:schemeClr val="bg1"/>
                </a:solidFill>
              </a:rPr>
              <a:t>OchrPrzyrU</a:t>
            </a:r>
            <a:r>
              <a:rPr lang="pl-PL" sz="1400" dirty="0" smtClean="0">
                <a:solidFill>
                  <a:schemeClr val="bg1"/>
                </a:solidFill>
              </a:rPr>
              <a:t> posługuje się pojęciem populacji zarówno w odniesieniu do zwierząt, jak i do roślin i odwrotnie – również w odniesieniu do zwierząt wyodrębnia się ich stanowiska. Ten sposób realizacji ochrony roślin i zwierząt obejmował będzie zarówno restytucję zdolnych do życia populacji w ich naturalnym środowisku, jak i ochronę ex situ, tj. ochronę gatunków roślin, zwierząt i grzybów poza miejscem ich naturalnego występowania.</a:t>
            </a:r>
          </a:p>
          <a:p>
            <a:pPr marL="342900" indent="-342900" algn="just">
              <a:spcBef>
                <a:spcPts val="200"/>
              </a:spcBef>
              <a:spcAft>
                <a:spcPts val="200"/>
              </a:spcAft>
            </a:pPr>
            <a:endParaRPr lang="pl-PL" sz="1400" dirty="0" smtClean="0">
              <a:solidFill>
                <a:schemeClr val="bg1"/>
              </a:solidFill>
            </a:endParaRPr>
          </a:p>
          <a:p>
            <a:pPr marL="342900" indent="-342900" algn="just">
              <a:spcBef>
                <a:spcPts val="200"/>
              </a:spcBef>
              <a:spcAft>
                <a:spcPts val="200"/>
              </a:spcAft>
              <a:buFont typeface="+mj-lt"/>
              <a:buAutoNum type="arabicPeriod" startAt="3"/>
            </a:pPr>
            <a:r>
              <a:rPr lang="pl-PL" sz="1400" b="1" dirty="0" smtClean="0">
                <a:solidFill>
                  <a:schemeClr val="bg1"/>
                </a:solidFill>
              </a:rPr>
              <a:t>Nadzorowanie wprowadzania do środowiska organizmów genetycznie zmodyfikowanych. </a:t>
            </a:r>
            <a:r>
              <a:rPr lang="pl-PL" sz="1400" dirty="0" smtClean="0">
                <a:solidFill>
                  <a:schemeClr val="bg1"/>
                </a:solidFill>
              </a:rPr>
              <a:t>Przedmiotowe zagadnienie zostało w sposób szczegółowy unormowane w ustawie o mikroorganizmach i organizmach genetycznie zmodyfikowanych, która reguluje m.in. zamknięte użycie mikroorganizmów genetycznie zmodyfikowanych, zamierzone uwalnianie organizmów genetycznie zmodyfikowanych do środowiska, jak również wprowadzania do obrotu produktów genetycznie zmodyfikowanych.</a:t>
            </a:r>
          </a:p>
          <a:p>
            <a:pPr marL="342900" indent="-342900" algn="just">
              <a:spcBef>
                <a:spcPts val="200"/>
              </a:spcBef>
              <a:spcAft>
                <a:spcPts val="200"/>
              </a:spcAft>
              <a:buFont typeface="+mj-lt"/>
              <a:buAutoNum type="arabicPeriod" startAt="3"/>
            </a:pPr>
            <a:endParaRPr lang="pl-PL" sz="1400" dirty="0" smtClean="0">
              <a:solidFill>
                <a:schemeClr val="bg1"/>
              </a:solidFill>
            </a:endParaRPr>
          </a:p>
          <a:p>
            <a:pPr marL="342900" indent="-342900" algn="just">
              <a:spcBef>
                <a:spcPts val="200"/>
              </a:spcBef>
              <a:spcAft>
                <a:spcPts val="200"/>
              </a:spcAft>
            </a:pPr>
            <a:r>
              <a:rPr lang="pl-PL" sz="1400" b="1" dirty="0" smtClean="0">
                <a:solidFill>
                  <a:schemeClr val="bg1"/>
                </a:solidFill>
              </a:rPr>
              <a:t>	GMO </a:t>
            </a:r>
            <a:r>
              <a:rPr lang="pl-PL" sz="1400" dirty="0" smtClean="0">
                <a:solidFill>
                  <a:schemeClr val="bg1"/>
                </a:solidFill>
              </a:rPr>
              <a:t>- organizm zmodyfikowany genetycznie (ang. </a:t>
            </a:r>
            <a:r>
              <a:rPr lang="pl-PL" sz="1400" dirty="0" err="1" smtClean="0">
                <a:solidFill>
                  <a:schemeClr val="bg1"/>
                </a:solidFill>
              </a:rPr>
              <a:t>Genetically</a:t>
            </a:r>
            <a:r>
              <a:rPr lang="pl-PL" sz="1400" dirty="0" smtClean="0">
                <a:solidFill>
                  <a:schemeClr val="bg1"/>
                </a:solidFill>
              </a:rPr>
              <a:t> </a:t>
            </a:r>
            <a:r>
              <a:rPr lang="pl-PL" sz="1400" dirty="0" err="1" smtClean="0">
                <a:solidFill>
                  <a:schemeClr val="bg1"/>
                </a:solidFill>
              </a:rPr>
              <a:t>Modified</a:t>
            </a:r>
            <a:r>
              <a:rPr lang="pl-PL" sz="1400" dirty="0" smtClean="0">
                <a:solidFill>
                  <a:schemeClr val="bg1"/>
                </a:solidFill>
              </a:rPr>
              <a:t> </a:t>
            </a:r>
            <a:r>
              <a:rPr lang="pl-PL" sz="1400" dirty="0" err="1" smtClean="0">
                <a:solidFill>
                  <a:schemeClr val="bg1"/>
                </a:solidFill>
              </a:rPr>
              <a:t>Organism</a:t>
            </a:r>
            <a:r>
              <a:rPr lang="pl-PL" sz="1400" dirty="0" smtClean="0">
                <a:solidFill>
                  <a:schemeClr val="bg1"/>
                </a:solidFill>
              </a:rPr>
              <a:t>)</a:t>
            </a:r>
          </a:p>
          <a:p>
            <a:pPr marL="342900" indent="-342900" algn="just">
              <a:spcBef>
                <a:spcPts val="200"/>
              </a:spcBef>
              <a:spcAft>
                <a:spcPts val="200"/>
              </a:spcAft>
            </a:pPr>
            <a:r>
              <a:rPr lang="pl-PL" sz="1400" dirty="0" smtClean="0">
                <a:solidFill>
                  <a:schemeClr val="bg1"/>
                </a:solidFill>
              </a:rPr>
              <a:t>	</a:t>
            </a:r>
            <a:r>
              <a:rPr lang="pl-PL" sz="1400" b="1" dirty="0" smtClean="0">
                <a:solidFill>
                  <a:schemeClr val="bg1"/>
                </a:solidFill>
              </a:rPr>
              <a:t>GMM</a:t>
            </a:r>
            <a:r>
              <a:rPr lang="pl-PL" sz="1400" dirty="0" smtClean="0">
                <a:solidFill>
                  <a:schemeClr val="bg1"/>
                </a:solidFill>
              </a:rPr>
              <a:t> - mikroorganizm genetycznie zmodyfikowany (ang. </a:t>
            </a:r>
            <a:r>
              <a:rPr lang="pl-PL" sz="1400" dirty="0" err="1" smtClean="0">
                <a:solidFill>
                  <a:schemeClr val="bg1"/>
                </a:solidFill>
              </a:rPr>
              <a:t>Genetically</a:t>
            </a:r>
            <a:r>
              <a:rPr lang="pl-PL" sz="1400" dirty="0" smtClean="0">
                <a:solidFill>
                  <a:schemeClr val="bg1"/>
                </a:solidFill>
              </a:rPr>
              <a:t> </a:t>
            </a:r>
            <a:r>
              <a:rPr lang="pl-PL" sz="1400" dirty="0" err="1" smtClean="0">
                <a:solidFill>
                  <a:schemeClr val="bg1"/>
                </a:solidFill>
              </a:rPr>
              <a:t>Modified</a:t>
            </a:r>
            <a:r>
              <a:rPr lang="pl-PL" sz="1400" dirty="0" smtClean="0">
                <a:solidFill>
                  <a:schemeClr val="bg1"/>
                </a:solidFill>
              </a:rPr>
              <a:t> </a:t>
            </a:r>
            <a:r>
              <a:rPr lang="pl-PL" sz="1400" dirty="0" err="1" smtClean="0">
                <a:solidFill>
                  <a:schemeClr val="bg1"/>
                </a:solidFill>
              </a:rPr>
              <a:t>Microorganism</a:t>
            </a:r>
            <a:r>
              <a:rPr lang="pl-PL" sz="1400" dirty="0" smtClean="0">
                <a:solidFill>
                  <a:schemeClr val="bg1"/>
                </a:solidFill>
              </a:rPr>
              <a:t>)</a:t>
            </a:r>
          </a:p>
          <a:p>
            <a:pPr marL="342900" indent="-342900" algn="just">
              <a:spcBef>
                <a:spcPts val="200"/>
              </a:spcBef>
              <a:spcAft>
                <a:spcPts val="200"/>
              </a:spcAft>
            </a:pPr>
            <a:r>
              <a:rPr lang="pl-PL" sz="1400" dirty="0" smtClean="0">
                <a:solidFill>
                  <a:schemeClr val="bg1"/>
                </a:solid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Elementy</a:t>
            </a:r>
            <a:br>
              <a:rPr lang="pl-PL" sz="2800" b="1" dirty="0" smtClean="0">
                <a:solidFill>
                  <a:srgbClr val="FFFFFF"/>
                </a:solidFill>
              </a:rPr>
            </a:br>
            <a:r>
              <a:rPr lang="pl-PL" sz="2800" b="1" dirty="0" smtClean="0">
                <a:solidFill>
                  <a:srgbClr val="FFFFFF"/>
                </a:solidFill>
              </a:rPr>
              <a:t>ochrony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767412"/>
          </a:xfrm>
        </p:spPr>
        <p:txBody>
          <a:bodyPr vert="horz" lIns="91440" tIns="45720" rIns="91440" bIns="45720" rtlCol="0" anchor="ctr">
            <a:normAutofit/>
          </a:bodyPr>
          <a:lstStyle/>
          <a:p>
            <a:pPr marL="342900" indent="-342900" algn="just">
              <a:spcBef>
                <a:spcPts val="200"/>
              </a:spcBef>
              <a:spcAft>
                <a:spcPts val="200"/>
              </a:spcAft>
            </a:pPr>
            <a:r>
              <a:rPr lang="pl-PL" sz="1400" dirty="0" smtClean="0">
                <a:solidFill>
                  <a:schemeClr val="bg1"/>
                </a:solidFill>
              </a:rPr>
              <a:t>	W świetle ustawy przed podjęciem zamkniętego użycia GMM, zamkniętego użycia GMO, zamierzonego uwolnienia GMO do środowiska lub wprowadzenia do obrotu, podmiot zamierzający prowadzić te działania przeprowadza, odrębnie dla każdego typu GMM lub GMO, ocenę zagrożenia dla zdrowia ludzi i dla środowiska.</a:t>
            </a:r>
          </a:p>
          <a:p>
            <a:pPr marL="342900" indent="-342900" algn="just">
              <a:spcBef>
                <a:spcPts val="200"/>
              </a:spcBef>
              <a:spcAft>
                <a:spcPts val="200"/>
              </a:spcAft>
            </a:pPr>
            <a:r>
              <a:rPr lang="pl-PL" sz="1400" dirty="0" smtClean="0">
                <a:solidFill>
                  <a:schemeClr val="bg1"/>
                </a:solidFill>
              </a:rPr>
              <a:t>	Ocena jest przeprowadzana z uwzględnieniem </a:t>
            </a:r>
            <a:r>
              <a:rPr lang="pl-PL" sz="1400" dirty="0" err="1" smtClean="0">
                <a:solidFill>
                  <a:schemeClr val="bg1"/>
                </a:solidFill>
              </a:rPr>
              <a:t>rozp</a:t>
            </a:r>
            <a:r>
              <a:rPr lang="pl-PL" sz="1400" dirty="0" smtClean="0">
                <a:solidFill>
                  <a:schemeClr val="bg1"/>
                </a:solidFill>
              </a:rPr>
              <a:t>. Ministra Środowiska z 5.5.2016 r. w sprawie klasyfikacji mikroorganizmów i organizmów wykorzystywanych podczas zamkniętego użycia GMM i zamkniętego użycia GMO (</a:t>
            </a:r>
            <a:r>
              <a:rPr lang="pl-PL" sz="1400" dirty="0" err="1" smtClean="0">
                <a:solidFill>
                  <a:schemeClr val="bg1"/>
                </a:solidFill>
              </a:rPr>
              <a:t>Dz.U</a:t>
            </a:r>
            <a:r>
              <a:rPr lang="pl-PL" sz="1400" dirty="0" smtClean="0">
                <a:solidFill>
                  <a:schemeClr val="bg1"/>
                </a:solidFill>
              </a:rPr>
              <a:t>. z 2016 r. poz. 624). Musi ona określać ocenę potencjalnych skutków każdego szkodliwego oddziaływania, dokonaną z uwzględnieniem cechy środowiska, do którego następuje uwolnienie GMO, oraz sposobu jego uwolnienia, a także oszacowanie prawdopodobieństwa wystąpienia każdego z tych skutków. Przeprowadzając ocenę zamkniętego użycia GMO, należy również określić m.in. mogący wystąpić chorobotwórczy wpływ GMM lub GMO na ludzi, rośliny lub zwierzęta, w tym objawy alergiczne lub skutki toksyczne, niepożądane efekty wynikające z przedostania się GMM lub GMO do środowiska i rozprzestrzeniania się w nim oraz zdolność naturalnego przenoszenia materiału genetycznego zawartego w GMM lub GMO do mikroorganizmów lub organizmów innych niż GMM lub GMO.</a:t>
            </a:r>
          </a:p>
          <a:p>
            <a:pPr algn="just">
              <a:spcBef>
                <a:spcPts val="200"/>
              </a:spcBef>
              <a:spcAft>
                <a:spcPts val="200"/>
              </a:spcAft>
            </a:pPr>
            <a:endParaRPr lang="pl-PL" sz="1400" dirty="0" smtClean="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xmlns="" id="{614F7DB2-2747-44B1-8CCD-EA4CF6EABA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802" y="0"/>
            <a:ext cx="9172471" cy="6856214"/>
            <a:chOff x="-15736" y="0"/>
            <a:chExt cx="12229962" cy="6856214"/>
          </a:xfrm>
        </p:grpSpPr>
        <p:pic>
          <p:nvPicPr>
            <p:cNvPr id="9" name="Picture 8">
              <a:extLst>
                <a:ext uri="{FF2B5EF4-FFF2-40B4-BE49-F238E27FC236}">
                  <a16:creationId xmlns:a16="http://schemas.microsoft.com/office/drawing/2014/main" xmlns="" id="{6B274392-2BAA-4EFD-A7A4-941ABF7B2B14}"/>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xmlns="" id="{54E9F97B-B428-4C46-8004-BC4A40DEF31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xmlns="" id="{F6C42F04-DEA1-45C3-9F84-8B1652F9C90D}"/>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xmlns="" id="{DA860151-6D39-4EDD-99B8-908690A0DD37}"/>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3"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xmlns="" id="{2C02D87C-1E23-4B24-AFE6-A85743C72FD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xmlns="" id="{0B7C4858-FAA3-4226-A856-193A01910E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68C1B503-0291-4E82-A65E-72D604D9F6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997" y="469900"/>
            <a:ext cx="2771251"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B3F836C5-9601-4982-A121-CCA49BF7BA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9751" y="635508"/>
            <a:ext cx="2523744"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ytuł 1"/>
          <p:cNvSpPr>
            <a:spLocks noGrp="1"/>
          </p:cNvSpPr>
          <p:nvPr>
            <p:ph type="ctrTitle"/>
          </p:nvPr>
        </p:nvSpPr>
        <p:spPr>
          <a:xfrm>
            <a:off x="714081" y="954756"/>
            <a:ext cx="2047810" cy="4946003"/>
          </a:xfrm>
        </p:spPr>
        <p:txBody>
          <a:bodyPr vert="horz" lIns="91440" tIns="45720" rIns="91440" bIns="45720" rtlCol="0" anchor="ctr">
            <a:normAutofit/>
          </a:bodyPr>
          <a:lstStyle/>
          <a:p>
            <a:pPr marL="9525" indent="-9525" algn="l">
              <a:lnSpc>
                <a:spcPct val="90000"/>
              </a:lnSpc>
            </a:pPr>
            <a:r>
              <a:rPr lang="pl-PL" sz="2800" b="1" dirty="0" smtClean="0">
                <a:solidFill>
                  <a:srgbClr val="FFFFFF"/>
                </a:solidFill>
              </a:rPr>
              <a:t>Elementy</a:t>
            </a:r>
            <a:br>
              <a:rPr lang="pl-PL" sz="2800" b="1" dirty="0" smtClean="0">
                <a:solidFill>
                  <a:srgbClr val="FFFFFF"/>
                </a:solidFill>
              </a:rPr>
            </a:br>
            <a:r>
              <a:rPr lang="pl-PL" sz="2800" b="1" dirty="0" smtClean="0">
                <a:solidFill>
                  <a:srgbClr val="FFFFFF"/>
                </a:solidFill>
              </a:rPr>
              <a:t>ochrony zwierząt</a:t>
            </a:r>
          </a:p>
        </p:txBody>
      </p:sp>
      <p:sp>
        <p:nvSpPr>
          <p:cNvPr id="22" name="Rectangle 21">
            <a:extLst>
              <a:ext uri="{FF2B5EF4-FFF2-40B4-BE49-F238E27FC236}">
                <a16:creationId xmlns:a16="http://schemas.microsoft.com/office/drawing/2014/main" xmlns="" id="{46CD0D05-FF47-4ABB-841C-0600CADC35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90722" y="0"/>
            <a:ext cx="5653278"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tytuł 2"/>
          <p:cNvSpPr>
            <a:spLocks noGrp="1"/>
          </p:cNvSpPr>
          <p:nvPr>
            <p:ph type="subTitle" idx="1"/>
          </p:nvPr>
        </p:nvSpPr>
        <p:spPr>
          <a:xfrm>
            <a:off x="3862770" y="469900"/>
            <a:ext cx="4965792" cy="5405968"/>
          </a:xfrm>
        </p:spPr>
        <p:txBody>
          <a:bodyPr vert="horz" lIns="91440" tIns="45720" rIns="91440" bIns="45720" rtlCol="0" anchor="ctr">
            <a:normAutofit fontScale="77500" lnSpcReduction="20000"/>
          </a:bodyPr>
          <a:lstStyle/>
          <a:p>
            <a:pPr algn="l">
              <a:lnSpc>
                <a:spcPct val="90000"/>
              </a:lnSpc>
            </a:pPr>
            <a:r>
              <a:rPr lang="pl-PL" sz="1400" b="1" dirty="0" smtClean="0">
                <a:solidFill>
                  <a:schemeClr val="bg1"/>
                </a:solidFill>
              </a:rPr>
              <a:t/>
            </a:r>
            <a:br>
              <a:rPr lang="pl-PL" sz="1400" b="1" dirty="0" smtClean="0">
                <a:solidFill>
                  <a:schemeClr val="bg1"/>
                </a:solidFill>
              </a:rPr>
            </a:br>
            <a:r>
              <a:rPr lang="pl-PL" sz="1400" b="1" dirty="0" smtClean="0">
                <a:solidFill>
                  <a:schemeClr val="bg1"/>
                </a:solidFill>
              </a:rPr>
              <a:t>Art. 128 [Ochrona na poligonach]</a:t>
            </a:r>
          </a:p>
          <a:p>
            <a:pPr algn="just">
              <a:lnSpc>
                <a:spcPct val="90000"/>
              </a:lnSpc>
            </a:pPr>
            <a:r>
              <a:rPr lang="pl-PL" sz="1400" dirty="0" smtClean="0">
                <a:solidFill>
                  <a:schemeClr val="bg1"/>
                </a:solidFill>
              </a:rPr>
              <a:t>1. Ochronę zwierząt oraz roślin na poligonach w toku szkolenia Sił Zbrojnych Rzeczypospolitej Polskiej, zwanych dalej ,,Siłami Zbrojnymi'', zapewnia się poprzez:</a:t>
            </a:r>
          </a:p>
          <a:p>
            <a:pPr algn="just">
              <a:lnSpc>
                <a:spcPct val="90000"/>
              </a:lnSpc>
            </a:pPr>
            <a:r>
              <a:rPr lang="pl-PL" sz="1400" dirty="0" smtClean="0">
                <a:solidFill>
                  <a:schemeClr val="bg1"/>
                </a:solidFill>
              </a:rPr>
              <a:t>1)  sytuowanie obiektów poligonowych na terenach o małej wartości przyrodniczej;</a:t>
            </a:r>
          </a:p>
          <a:p>
            <a:pPr algn="just">
              <a:lnSpc>
                <a:spcPct val="90000"/>
              </a:lnSpc>
            </a:pPr>
            <a:r>
              <a:rPr lang="pl-PL" sz="1400" dirty="0" smtClean="0">
                <a:solidFill>
                  <a:schemeClr val="bg1"/>
                </a:solidFill>
              </a:rPr>
              <a:t>2)  oznaczanie na terenach szkoleniowych obszarów o walorach przyrodniczych, takich jak miejsca lęgowe zwierząt oraz ptaków, stanowiska roślin poddanych ochronie, oraz wprowadzanie na nich stosownych ograniczeń działalności szkoleniowej;</a:t>
            </a:r>
          </a:p>
          <a:p>
            <a:pPr algn="just">
              <a:lnSpc>
                <a:spcPct val="90000"/>
              </a:lnSpc>
            </a:pPr>
            <a:r>
              <a:rPr lang="pl-PL" sz="1400" dirty="0" smtClean="0">
                <a:solidFill>
                  <a:schemeClr val="bg1"/>
                </a:solidFill>
              </a:rPr>
              <a:t>3)  stosowanie rozwiązań organizacyjnych i technicznych ograniczających szkody oraz sukcesywne usuwanie szkód;</a:t>
            </a:r>
          </a:p>
          <a:p>
            <a:pPr algn="just">
              <a:lnSpc>
                <a:spcPct val="90000"/>
              </a:lnSpc>
            </a:pPr>
            <a:r>
              <a:rPr lang="pl-PL" sz="1400" dirty="0" smtClean="0">
                <a:solidFill>
                  <a:schemeClr val="bg1"/>
                </a:solidFill>
              </a:rPr>
              <a:t>4)  przeprowadzanie instruktażu szkolonych żołnierzy co do zasad postępowania na terenie poligonu w związku z ograniczeniami wynikającymi z ochrony zwierząt oraz roślin.</a:t>
            </a:r>
          </a:p>
          <a:p>
            <a:pPr algn="just">
              <a:lnSpc>
                <a:spcPct val="90000"/>
              </a:lnSpc>
            </a:pPr>
            <a:r>
              <a:rPr lang="pl-PL" sz="1400" dirty="0" smtClean="0">
                <a:solidFill>
                  <a:schemeClr val="bg1"/>
                </a:solidFill>
              </a:rPr>
              <a:t>2. Zasady ochrony zwierząt oraz roślin na terenach poligonów uwzględnia się w instrukcjach szkoleniowych dla poligonów.</a:t>
            </a:r>
          </a:p>
          <a:p>
            <a:pPr algn="just">
              <a:lnSpc>
                <a:spcPct val="90000"/>
              </a:lnSpc>
            </a:pPr>
            <a:r>
              <a:rPr lang="pl-PL" sz="1400" dirty="0" smtClean="0">
                <a:solidFill>
                  <a:schemeClr val="bg1"/>
                </a:solidFill>
              </a:rPr>
              <a:t>3. Minister Obrony Narodowej, w porozumieniu z ministrem właściwym do spraw środowiska, określi, w drodze rozporządzenia, szczegółowe zasady sporządzania instrukcji szkoleniowej w zakresie zapewnienia wymogów ochrony zwierząt oraz roślin w toku szkolenia Sił Zbrojnych na poligonach.</a:t>
            </a:r>
          </a:p>
          <a:p>
            <a:pPr algn="just">
              <a:lnSpc>
                <a:spcPct val="90000"/>
              </a:lnSpc>
            </a:pPr>
            <a:r>
              <a:rPr lang="pl-PL" sz="1400" dirty="0" smtClean="0">
                <a:solidFill>
                  <a:schemeClr val="bg1"/>
                </a:solidFill>
              </a:rPr>
              <a:t>4. W rozporządzeniu, o którym mowa w ust. 3, zostaną uwzględnione:</a:t>
            </a:r>
          </a:p>
          <a:p>
            <a:pPr algn="just">
              <a:lnSpc>
                <a:spcPct val="90000"/>
              </a:lnSpc>
            </a:pPr>
            <a:r>
              <a:rPr lang="pl-PL" sz="1400" dirty="0" smtClean="0">
                <a:solidFill>
                  <a:schemeClr val="bg1"/>
                </a:solidFill>
              </a:rPr>
              <a:t>1)  zagadnienia zawarte w instrukcji szkoleniowej, w ramach których należy uwzględnić wymagania ochrony zwierząt oraz roślin;</a:t>
            </a:r>
          </a:p>
          <a:p>
            <a:pPr algn="just">
              <a:lnSpc>
                <a:spcPct val="90000"/>
              </a:lnSpc>
            </a:pPr>
            <a:r>
              <a:rPr lang="pl-PL" sz="1400" dirty="0" smtClean="0">
                <a:solidFill>
                  <a:schemeClr val="bg1"/>
                </a:solidFill>
              </a:rPr>
              <a:t>2)  sposób uwzględniania poszczególnych wymagań ochrony zwierząt oraz roślin;</a:t>
            </a:r>
          </a:p>
          <a:p>
            <a:pPr algn="just">
              <a:lnSpc>
                <a:spcPct val="90000"/>
              </a:lnSpc>
            </a:pPr>
            <a:r>
              <a:rPr lang="pl-PL" sz="1400" dirty="0" smtClean="0">
                <a:solidFill>
                  <a:schemeClr val="bg1"/>
                </a:solidFill>
              </a:rPr>
              <a:t>3)  uwarunkowania dotyczące usytuowania poligonów oraz specyfiki ich funkcjonowania, które należy uwzględnić przy określaniu wymagań ochrony zwierząt oraz roślin.</a:t>
            </a:r>
          </a:p>
          <a:p>
            <a:pPr algn="just">
              <a:lnSpc>
                <a:spcPct val="90000"/>
              </a:lnSpc>
            </a:pPr>
            <a:r>
              <a:rPr lang="pl-PL" sz="1400" dirty="0" smtClean="0">
                <a:solidFill>
                  <a:schemeClr val="bg1"/>
                </a:solidFill>
              </a:rPr>
              <a:t>5. W razie udostępniania poligonów jednostkom sił zbrojnych państw obcych przepisy ust. 1-4 stosuje się odpowiednio.</a:t>
            </a:r>
          </a:p>
          <a:p>
            <a:pPr algn="l">
              <a:lnSpc>
                <a:spcPct val="90000"/>
              </a:lnSpc>
            </a:pPr>
            <a:endParaRPr lang="pl-PL" sz="1400" dirty="0" smtClean="0">
              <a:solidFill>
                <a:schemeClr val="bg1"/>
              </a:solidFill>
            </a:endParaRPr>
          </a:p>
          <a:p>
            <a:pPr algn="l">
              <a:lnSpc>
                <a:spcPct val="90000"/>
              </a:lnSpc>
            </a:pPr>
            <a:endParaRPr lang="en-US" sz="1400"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1592</TotalTime>
  <Words>1478</Words>
  <Application>Microsoft Office PowerPoint</Application>
  <PresentationFormat>Pokaz na ekranie (4:3)</PresentationFormat>
  <Paragraphs>344</Paragraphs>
  <Slides>42</Slides>
  <Notes>0</Notes>
  <HiddenSlides>0</HiddenSlides>
  <MMClips>0</MMClips>
  <ScaleCrop>false</ScaleCrop>
  <HeadingPairs>
    <vt:vector size="4" baseType="variant">
      <vt:variant>
        <vt:lpstr>Motyw</vt:lpstr>
      </vt:variant>
      <vt:variant>
        <vt:i4>1</vt:i4>
      </vt:variant>
      <vt:variant>
        <vt:lpstr>Tytuły slajdów</vt:lpstr>
      </vt:variant>
      <vt:variant>
        <vt:i4>42</vt:i4>
      </vt:variant>
    </vt:vector>
  </HeadingPairs>
  <TitlesOfParts>
    <vt:vector size="43" baseType="lpstr">
      <vt:lpstr>Organic</vt:lpstr>
      <vt:lpstr>Prawo ochrony środowiska</vt:lpstr>
      <vt:lpstr>Plan ćwiczeń nr 1</vt:lpstr>
      <vt:lpstr>Elementy ochrony zwierząt</vt:lpstr>
      <vt:lpstr>Elementy ochrony zwierząt</vt:lpstr>
      <vt:lpstr>Elementy ochrony zwierząt</vt:lpstr>
      <vt:lpstr>Elementy ochrony zwierząt</vt:lpstr>
      <vt:lpstr>Elementy ochrony zwierząt</vt:lpstr>
      <vt:lpstr>Elementy ochrony zwierząt</vt:lpstr>
      <vt:lpstr>Elementy ochrony zwierząt</vt:lpstr>
      <vt:lpstr>Elementy ochrony zwierząt</vt:lpstr>
      <vt:lpstr>Elementy ochrony zwierząt</vt:lpstr>
      <vt:lpstr>Ochrona humanitarna zwierząt</vt:lpstr>
      <vt:lpstr>Ochrona humanitarna zwierząt</vt:lpstr>
      <vt:lpstr>Ochrona humanitarna zwierząt</vt:lpstr>
      <vt:lpstr>Ochrona humanitarna zwierząt</vt:lpstr>
      <vt:lpstr>Ochrona humanitarna zwierząt</vt:lpstr>
      <vt:lpstr>Ochrona humanitarna zwierząt</vt:lpstr>
      <vt:lpstr>Ochrona humanitarna zwierząt</vt:lpstr>
      <vt:lpstr>Ochrona humanitarna zwierząt</vt:lpstr>
      <vt:lpstr>Ochrona humanitarna zwierząt</vt:lpstr>
      <vt:lpstr>Ochrona humanitarna zwierząt</vt:lpstr>
      <vt:lpstr>Organy nadzoru/ ochrony nad zwierzętami</vt:lpstr>
      <vt:lpstr>Organy nadzoru/ ochrony nad zwierzętami</vt:lpstr>
      <vt:lpstr>Organy nadzoru/ ochrony nad zwierzętami</vt:lpstr>
      <vt:lpstr>Pozyskiwanie zwierząt dziko żyjących</vt:lpstr>
      <vt:lpstr>Pozyskiwanie zwierząt dziko żyjących</vt:lpstr>
      <vt:lpstr>Pozyskiwanie zwierząt dziko żyjących</vt:lpstr>
      <vt:lpstr>Testy doświadczalne na zwierzętach</vt:lpstr>
      <vt:lpstr>Testy doświadczalne na zwierzętach</vt:lpstr>
      <vt:lpstr>Testy doświadczalne na zwierzętach</vt:lpstr>
      <vt:lpstr>Testy doświadczalne na zwierzętach</vt:lpstr>
      <vt:lpstr>Testy doświadczalne na zwierzętach</vt:lpstr>
      <vt:lpstr>Ubój rytualny</vt:lpstr>
      <vt:lpstr>Ubój rytualny</vt:lpstr>
      <vt:lpstr>Ubój rytualny</vt:lpstr>
      <vt:lpstr>Ubój rytualny</vt:lpstr>
      <vt:lpstr>Ubój rytualny</vt:lpstr>
      <vt:lpstr>Wprowadzanie do obrotu psów/koni/ kurcząt brojlerów/   pająków ptaszników</vt:lpstr>
      <vt:lpstr>Wprowadzanie do obrotu psów/koni/ kurcząt brojlerów/   pająków ptaszników</vt:lpstr>
      <vt:lpstr>Wprowadzanie do obrotu psów/koni/ kurcząt brojlerów/   pająków ptaszników</vt:lpstr>
      <vt:lpstr>Slajd 41</vt:lpstr>
      <vt:lpstr>UWAGA…</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Prawo kultury fizycznej i turystyki</dc:title>
  <dc:creator>dr Małgorzata Kozłowska</dc:creator>
  <cp:lastModifiedBy>Malgosia</cp:lastModifiedBy>
  <cp:revision>180</cp:revision>
  <dcterms:created xsi:type="dcterms:W3CDTF">2020-02-23T14:05:39Z</dcterms:created>
  <dcterms:modified xsi:type="dcterms:W3CDTF">2021-09-14T11:46:23Z</dcterms:modified>
</cp:coreProperties>
</file>