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349" r:id="rId2"/>
    <p:sldId id="350" r:id="rId3"/>
    <p:sldId id="366" r:id="rId4"/>
    <p:sldId id="365" r:id="rId5"/>
    <p:sldId id="368" r:id="rId6"/>
    <p:sldId id="369" r:id="rId7"/>
    <p:sldId id="370" r:id="rId8"/>
    <p:sldId id="371" r:id="rId9"/>
    <p:sldId id="372" r:id="rId10"/>
    <p:sldId id="374" r:id="rId11"/>
    <p:sldId id="375" r:id="rId12"/>
    <p:sldId id="376" r:id="rId13"/>
    <p:sldId id="380" r:id="rId14"/>
    <p:sldId id="377" r:id="rId15"/>
    <p:sldId id="378" r:id="rId16"/>
    <p:sldId id="379" r:id="rId17"/>
    <p:sldId id="381" r:id="rId18"/>
    <p:sldId id="382" r:id="rId19"/>
    <p:sldId id="385" r:id="rId20"/>
    <p:sldId id="383" r:id="rId21"/>
    <p:sldId id="384" r:id="rId22"/>
    <p:sldId id="367" r:id="rId23"/>
    <p:sldId id="386" r:id="rId24"/>
    <p:sldId id="388" r:id="rId25"/>
    <p:sldId id="387" r:id="rId26"/>
    <p:sldId id="357" r:id="rId27"/>
    <p:sldId id="358" r:id="rId28"/>
    <p:sldId id="360" r:id="rId29"/>
    <p:sldId id="354" r:id="rId30"/>
    <p:sldId id="362" r:id="rId31"/>
    <p:sldId id="389" r:id="rId32"/>
    <p:sldId id="390" r:id="rId33"/>
    <p:sldId id="391" r:id="rId34"/>
    <p:sldId id="392" r:id="rId35"/>
    <p:sldId id="393" r:id="rId36"/>
    <p:sldId id="394" r:id="rId37"/>
    <p:sldId id="337" r:id="rId38"/>
    <p:sldId id="338" r:id="rId3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p:scale>
          <a:sx n="100" d="100"/>
          <a:sy n="100" d="100"/>
        </p:scale>
        <p:origin x="-874"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5764A1-0B6F-47AC-AAD1-B75309A4FDE8}" type="datetimeFigureOut">
              <a:rPr lang="pl-PL" smtClean="0"/>
              <a:pPr/>
              <a:t>04.02.2021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3D07A4-4BD2-476A-B22E-149CA21DDFAF}"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12</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14</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15</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16</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17</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18</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19</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 </a:t>
            </a:r>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20</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21</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04.02.2021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04.02.2021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04.02.2021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04.02.2021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04.02.2021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04.02.2021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dirty="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Małgorzata 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tx1"/>
                </a:solidFill>
              </a:rPr>
              <a:t>CENTRALIZACJA A DECENTRALIZACJA</a:t>
            </a:r>
            <a:endParaRPr lang="pl-PL" dirty="0"/>
          </a:p>
        </p:txBody>
      </p:sp>
      <p:sp>
        <p:nvSpPr>
          <p:cNvPr id="3" name="Symbol zastępczy tekstu 2"/>
          <p:cNvSpPr>
            <a:spLocks noGrp="1"/>
          </p:cNvSpPr>
          <p:nvPr>
            <p:ph type="body" idx="2"/>
          </p:nvPr>
        </p:nvSpPr>
        <p:spPr/>
        <p:txBody>
          <a:bodyPr>
            <a:normAutofit lnSpcReduction="10000"/>
          </a:bodyPr>
          <a:lstStyle/>
          <a:p>
            <a:r>
              <a:rPr lang="pl-PL" dirty="0" smtClean="0"/>
              <a:t>Centralizacja i decentralizacja praktycznie nigdy i nigdzie nie występują w czystej postaci, nic bowiem nie jest w pełni scentralizowane ani też w pełni zdecentralizowane.</a:t>
            </a:r>
          </a:p>
          <a:p>
            <a:endParaRPr lang="pl-PL" dirty="0"/>
          </a:p>
        </p:txBody>
      </p:sp>
      <p:pic>
        <p:nvPicPr>
          <p:cNvPr id="5" name="Symbol zastępczy zawartości 4" descr="2.jpg"/>
          <p:cNvPicPr>
            <a:picLocks noGrp="1" noChangeAspect="1"/>
          </p:cNvPicPr>
          <p:nvPr>
            <p:ph sz="half" idx="1"/>
          </p:nvPr>
        </p:nvPicPr>
        <p:blipFill>
          <a:blip r:embed="rId2"/>
          <a:stretch>
            <a:fillRect/>
          </a:stretch>
        </p:blipFill>
        <p:spPr>
          <a:xfrm>
            <a:off x="1759831" y="2133600"/>
            <a:ext cx="4633737" cy="437197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tx1"/>
                </a:solidFill>
              </a:rPr>
              <a:t>POJĘCIE I RODZAJE DECENTRALIZACJI</a:t>
            </a:r>
            <a:endParaRPr lang="pl-PL" dirty="0"/>
          </a:p>
        </p:txBody>
      </p:sp>
      <p:sp>
        <p:nvSpPr>
          <p:cNvPr id="3" name="Symbol zastępczy tekstu 2"/>
          <p:cNvSpPr>
            <a:spLocks noGrp="1"/>
          </p:cNvSpPr>
          <p:nvPr>
            <p:ph type="body" idx="2"/>
          </p:nvPr>
        </p:nvSpPr>
        <p:spPr>
          <a:xfrm>
            <a:off x="457200" y="1497416"/>
            <a:ext cx="7400948" cy="1502956"/>
          </a:xfrm>
        </p:spPr>
        <p:txBody>
          <a:bodyPr>
            <a:normAutofit/>
          </a:bodyPr>
          <a:lstStyle/>
          <a:p>
            <a:r>
              <a:rPr lang="pl-PL" dirty="0" smtClean="0"/>
              <a:t>Pełna </a:t>
            </a:r>
            <a:r>
              <a:rPr lang="pl-PL" dirty="0" smtClean="0"/>
              <a:t>(prawidłowa) decentralizacja powinna </a:t>
            </a:r>
            <a:r>
              <a:rPr lang="pl-PL" dirty="0" smtClean="0"/>
              <a:t>obejmować: decentralizację ustrojową (tzw</a:t>
            </a:r>
            <a:r>
              <a:rPr lang="pl-PL" dirty="0" smtClean="0"/>
              <a:t>. aspekt lub filar ustrojowy), </a:t>
            </a:r>
            <a:r>
              <a:rPr lang="pl-PL" dirty="0" smtClean="0"/>
              <a:t>decentralizację administracyjną </a:t>
            </a:r>
            <a:r>
              <a:rPr lang="pl-PL" dirty="0" smtClean="0"/>
              <a:t>(aspekt lub filar administracyjny) i </a:t>
            </a:r>
            <a:r>
              <a:rPr lang="pl-PL" dirty="0" smtClean="0"/>
              <a:t>decentralizację finansową (aspekt </a:t>
            </a:r>
            <a:r>
              <a:rPr lang="pl-PL" dirty="0" smtClean="0"/>
              <a:t>lub filar finansowy). </a:t>
            </a:r>
            <a:endParaRPr lang="pl-PL" dirty="0" smtClean="0"/>
          </a:p>
          <a:p>
            <a:r>
              <a:rPr lang="pl-PL" b="1" dirty="0" smtClean="0"/>
              <a:t>Dopiero </a:t>
            </a:r>
            <a:r>
              <a:rPr lang="pl-PL" b="1" dirty="0" smtClean="0"/>
              <a:t>wówczas </a:t>
            </a:r>
            <a:r>
              <a:rPr lang="pl-PL" b="1" dirty="0" smtClean="0"/>
              <a:t>mo</a:t>
            </a:r>
            <a:r>
              <a:rPr lang="pl-PL" b="1" dirty="0" smtClean="0"/>
              <a:t>ż</a:t>
            </a:r>
            <a:r>
              <a:rPr lang="pl-PL" b="1" dirty="0" smtClean="0"/>
              <a:t>liwa </a:t>
            </a:r>
            <a:r>
              <a:rPr lang="pl-PL" b="1" dirty="0" smtClean="0"/>
              <a:t>jest decentralizacja władzy publicznej, która jest </a:t>
            </a:r>
            <a:r>
              <a:rPr lang="pl-PL" b="1" dirty="0" smtClean="0"/>
              <a:t>konstytucyjną dyrektywą ustrojową </a:t>
            </a:r>
            <a:r>
              <a:rPr lang="pl-PL" b="1" dirty="0" smtClean="0"/>
              <a:t>w naszym kraju (art. 15 ust. 1 Konstytucji RP</a:t>
            </a:r>
            <a:r>
              <a:rPr lang="pl-PL" b="1" dirty="0" smtClean="0"/>
              <a:t>). </a:t>
            </a:r>
          </a:p>
          <a:p>
            <a:r>
              <a:rPr lang="pl-PL" sz="1050" dirty="0" smtClean="0"/>
              <a:t>Źródło: https://</a:t>
            </a:r>
            <a:r>
              <a:rPr lang="pl-PL" sz="1050" dirty="0" smtClean="0"/>
              <a:t>www.nik.gov.pl/plik/id,1562.pdf, dostęp: 04.02.2021 r.</a:t>
            </a:r>
            <a:endParaRPr lang="pl-PL" sz="1050" dirty="0"/>
          </a:p>
        </p:txBody>
      </p:sp>
      <p:pic>
        <p:nvPicPr>
          <p:cNvPr id="7" name="Symbol zastępczy zawartości 6" descr="3.png"/>
          <p:cNvPicPr>
            <a:picLocks noGrp="1" noChangeAspect="1"/>
          </p:cNvPicPr>
          <p:nvPr>
            <p:ph sz="half" idx="1"/>
          </p:nvPr>
        </p:nvPicPr>
        <p:blipFill>
          <a:blip r:embed="rId2"/>
          <a:stretch>
            <a:fillRect/>
          </a:stretch>
        </p:blipFill>
        <p:spPr>
          <a:xfrm>
            <a:off x="457200" y="2958494"/>
            <a:ext cx="7239000" cy="2722187"/>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a:bodyPr>
          <a:lstStyle/>
          <a:p>
            <a:r>
              <a:rPr lang="pl-PL" sz="2800" dirty="0" smtClean="0">
                <a:solidFill>
                  <a:schemeClr val="tx1"/>
                </a:solidFill>
              </a:rPr>
              <a:t>POJĘCIE I RODZAJE DECENTRALIZACJI</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85000" lnSpcReduction="10000"/>
          </a:bodyPr>
          <a:lstStyle/>
          <a:p>
            <a:pPr marL="0" indent="0" algn="just">
              <a:buNone/>
            </a:pPr>
            <a:r>
              <a:rPr lang="pl-PL" b="1" dirty="0" smtClean="0"/>
              <a:t>Decentralizacja ustrojowa</a:t>
            </a:r>
            <a:r>
              <a:rPr lang="pl-PL" dirty="0" smtClean="0"/>
              <a:t>, zwana </a:t>
            </a:r>
            <a:r>
              <a:rPr lang="pl-PL" dirty="0" smtClean="0"/>
              <a:t>polityczną, </a:t>
            </a:r>
            <a:r>
              <a:rPr lang="pl-PL" dirty="0" smtClean="0"/>
              <a:t>oznacza </a:t>
            </a:r>
            <a:r>
              <a:rPr lang="pl-PL" dirty="0" smtClean="0"/>
              <a:t>wyposażenie </a:t>
            </a:r>
            <a:r>
              <a:rPr lang="pl-PL" dirty="0" smtClean="0"/>
              <a:t>JST w demokratycznie wybierane organy przedstawicielskie oraz taki status publicznoprawny, który zapewnia </a:t>
            </a:r>
            <a:r>
              <a:rPr lang="pl-PL" dirty="0" smtClean="0"/>
              <a:t>ustrojową niezależność </a:t>
            </a:r>
            <a:r>
              <a:rPr lang="pl-PL" dirty="0" smtClean="0"/>
              <a:t>od </a:t>
            </a:r>
            <a:r>
              <a:rPr lang="pl-PL" dirty="0" smtClean="0"/>
              <a:t>administracji rządowej.</a:t>
            </a:r>
          </a:p>
          <a:p>
            <a:pPr marL="0" indent="0" algn="just">
              <a:buNone/>
            </a:pPr>
            <a:endParaRPr lang="pl-PL" dirty="0" smtClean="0"/>
          </a:p>
          <a:p>
            <a:pPr marL="0" indent="0" algn="just">
              <a:buNone/>
            </a:pPr>
            <a:r>
              <a:rPr lang="pl-PL" b="1" dirty="0" smtClean="0"/>
              <a:t>Decentralizacja </a:t>
            </a:r>
            <a:r>
              <a:rPr lang="pl-PL" b="1" dirty="0" smtClean="0"/>
              <a:t>administracyjna </a:t>
            </a:r>
            <a:r>
              <a:rPr lang="pl-PL" dirty="0" smtClean="0"/>
              <a:t>zakłada przyznanie </a:t>
            </a:r>
            <a:r>
              <a:rPr lang="pl-PL" dirty="0" smtClean="0"/>
              <a:t>samorządowi </a:t>
            </a:r>
            <a:r>
              <a:rPr lang="pl-PL" dirty="0" smtClean="0"/>
              <a:t>terytorialnemu </a:t>
            </a:r>
            <a:r>
              <a:rPr lang="pl-PL" dirty="0" smtClean="0"/>
              <a:t>zadań </a:t>
            </a:r>
            <a:r>
              <a:rPr lang="pl-PL" dirty="0" smtClean="0"/>
              <a:t>i administracyjnych instrumentów ich realizacji, stosownych do charakteru i szczebla poszczególnych jednostek tego </a:t>
            </a:r>
            <a:r>
              <a:rPr lang="pl-PL" dirty="0" smtClean="0"/>
              <a:t>samorządu</a:t>
            </a:r>
            <a:r>
              <a:rPr lang="pl-PL" dirty="0" smtClean="0"/>
              <a:t>. </a:t>
            </a:r>
            <a:endParaRPr lang="pl-PL" dirty="0" smtClean="0"/>
          </a:p>
          <a:p>
            <a:pPr marL="0" indent="0" algn="just">
              <a:buNone/>
            </a:pPr>
            <a:endParaRPr lang="pl-PL" dirty="0" smtClean="0"/>
          </a:p>
          <a:p>
            <a:pPr marL="0" indent="0" algn="just">
              <a:buNone/>
            </a:pPr>
            <a:r>
              <a:rPr lang="pl-PL" b="1" dirty="0" smtClean="0"/>
              <a:t>Decentralizacja </a:t>
            </a:r>
            <a:r>
              <a:rPr lang="pl-PL" b="1" dirty="0" smtClean="0"/>
              <a:t>finansowa </a:t>
            </a:r>
            <a:r>
              <a:rPr lang="pl-PL" dirty="0" smtClean="0"/>
              <a:t>oznacza przekazanie na rzecz JST odpowiednich publicznych zasobów finansowych i władztwa do dysponowania nimi. W uproszczeniu zwana jest </a:t>
            </a:r>
            <a:r>
              <a:rPr lang="pl-PL" dirty="0" smtClean="0"/>
              <a:t>decentralizacją </a:t>
            </a:r>
            <a:r>
              <a:rPr lang="pl-PL" dirty="0" smtClean="0"/>
              <a:t>finansów publicznych.</a:t>
            </a:r>
            <a:endParaRPr lang="pl-PL"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tx1"/>
                </a:solidFill>
              </a:rPr>
              <a:t>POJĘCIE I RODZAJE DECENTRALIZACJI</a:t>
            </a:r>
            <a:endParaRPr lang="pl-PL" dirty="0"/>
          </a:p>
        </p:txBody>
      </p:sp>
      <p:sp>
        <p:nvSpPr>
          <p:cNvPr id="3" name="Symbol zastępczy tekstu 2"/>
          <p:cNvSpPr>
            <a:spLocks noGrp="1"/>
          </p:cNvSpPr>
          <p:nvPr>
            <p:ph type="body" idx="2"/>
          </p:nvPr>
        </p:nvSpPr>
        <p:spPr>
          <a:xfrm>
            <a:off x="457200" y="1497416"/>
            <a:ext cx="7400948" cy="431386"/>
          </a:xfrm>
        </p:spPr>
        <p:txBody>
          <a:bodyPr>
            <a:normAutofit/>
          </a:bodyPr>
          <a:lstStyle/>
          <a:p>
            <a:r>
              <a:rPr lang="pl-PL" dirty="0" smtClean="0"/>
              <a:t>Klasyfikacja państw pod względem poziomu decentralizacji.</a:t>
            </a:r>
            <a:endParaRPr lang="pl-PL" sz="1050" dirty="0"/>
          </a:p>
        </p:txBody>
      </p:sp>
      <p:pic>
        <p:nvPicPr>
          <p:cNvPr id="6" name="Symbol zastępczy zawartości 5" descr="1.png"/>
          <p:cNvPicPr>
            <a:picLocks noGrp="1" noChangeAspect="1"/>
          </p:cNvPicPr>
          <p:nvPr>
            <p:ph sz="half" idx="1"/>
          </p:nvPr>
        </p:nvPicPr>
        <p:blipFill>
          <a:blip r:embed="rId2"/>
          <a:stretch>
            <a:fillRect/>
          </a:stretch>
        </p:blipFill>
        <p:spPr>
          <a:xfrm>
            <a:off x="285720" y="1928802"/>
            <a:ext cx="7643866" cy="457677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a:bodyPr>
          <a:lstStyle/>
          <a:p>
            <a:r>
              <a:rPr lang="pl-PL" sz="2800" dirty="0" smtClean="0">
                <a:solidFill>
                  <a:schemeClr val="tx1"/>
                </a:solidFill>
              </a:rPr>
              <a:t>POJĘCIE I RODZAJE DEKONCENTRACJI</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62500" lnSpcReduction="20000"/>
          </a:bodyPr>
          <a:lstStyle/>
          <a:p>
            <a:pPr algn="just">
              <a:buNone/>
            </a:pPr>
            <a:r>
              <a:rPr lang="pl-PL" b="1" dirty="0" smtClean="0"/>
              <a:t>Koncentracja - </a:t>
            </a:r>
            <a:r>
              <a:rPr lang="pl-PL" dirty="0" smtClean="0"/>
              <a:t>skupienie kompetencji w </a:t>
            </a:r>
            <a:r>
              <a:rPr lang="pl-PL" dirty="0" smtClean="0"/>
              <a:t>jednym organie </a:t>
            </a:r>
            <a:r>
              <a:rPr lang="pl-PL" dirty="0" smtClean="0"/>
              <a:t>lub w małej </a:t>
            </a:r>
            <a:r>
              <a:rPr lang="pl-PL" dirty="0" smtClean="0"/>
              <a:t>grupie</a:t>
            </a:r>
          </a:p>
          <a:p>
            <a:pPr algn="just">
              <a:buNone/>
            </a:pPr>
            <a:r>
              <a:rPr lang="pl-PL" dirty="0" smtClean="0"/>
              <a:t>organów administracji publicznej.</a:t>
            </a:r>
          </a:p>
          <a:p>
            <a:pPr algn="just">
              <a:buNone/>
            </a:pPr>
            <a:endParaRPr lang="pl-PL" b="1" dirty="0" smtClean="0"/>
          </a:p>
          <a:p>
            <a:pPr marL="6350" indent="-6350" algn="just">
              <a:buNone/>
            </a:pPr>
            <a:r>
              <a:rPr lang="pl-PL" b="1" dirty="0" smtClean="0"/>
              <a:t>Dekoncentracja</a:t>
            </a:r>
            <a:r>
              <a:rPr lang="pl-PL" dirty="0" smtClean="0"/>
              <a:t> </a:t>
            </a:r>
            <a:r>
              <a:rPr lang="pl-PL" dirty="0" smtClean="0"/>
              <a:t>– formalny lub nieformalny podział </a:t>
            </a:r>
            <a:r>
              <a:rPr lang="pl-PL" dirty="0" smtClean="0"/>
              <a:t>kompetencji władczych </a:t>
            </a:r>
            <a:r>
              <a:rPr lang="pl-PL" dirty="0" smtClean="0"/>
              <a:t>pomiędzy kilka podmiotów, instytucji, ośrodków decyzyjnych. </a:t>
            </a:r>
            <a:r>
              <a:rPr lang="pl-PL" dirty="0" smtClean="0"/>
              <a:t>Polega na </a:t>
            </a:r>
            <a:r>
              <a:rPr lang="pl-PL" dirty="0" smtClean="0"/>
              <a:t>rozproszenie kompetencji na większą liczbę organów. </a:t>
            </a:r>
            <a:endParaRPr lang="pl-PL" dirty="0" smtClean="0"/>
          </a:p>
          <a:p>
            <a:pPr marL="6350" indent="-6350" algn="just">
              <a:buNone/>
            </a:pPr>
            <a:endParaRPr lang="pl-PL" dirty="0" smtClean="0"/>
          </a:p>
          <a:p>
            <a:pPr marL="6350" indent="-6350" algn="just">
              <a:buNone/>
            </a:pPr>
            <a:r>
              <a:rPr lang="pl-PL" b="1" dirty="0" smtClean="0"/>
              <a:t>UWAGA: </a:t>
            </a:r>
            <a:r>
              <a:rPr lang="pl-PL" dirty="0" smtClean="0"/>
              <a:t>dekoncentracja </a:t>
            </a:r>
            <a:r>
              <a:rPr lang="pl-PL" dirty="0" smtClean="0"/>
              <a:t>jest zasadą określającą związki pomiędzy podmiotami administrującymi w układzie scentralizowanym oraz zdecentralizowanym. Dekoncentracja zakłada rozproszenie (podział) zadań i kompetencji na większą liczbę organów, </a:t>
            </a:r>
            <a:r>
              <a:rPr lang="pl-PL" dirty="0" smtClean="0"/>
              <a:t>niezależnie </a:t>
            </a:r>
            <a:r>
              <a:rPr lang="pl-PL" dirty="0" smtClean="0"/>
              <a:t>od tego, czy podmioty, którym je powierzono, mają jakikolwiek zakres niezależności od podmiotów usytuowanych wyżej w hierarchii systemu administracji </a:t>
            </a:r>
            <a:r>
              <a:rPr lang="pl-PL" dirty="0" smtClean="0"/>
              <a:t>publicznej. </a:t>
            </a:r>
          </a:p>
          <a:p>
            <a:pPr marL="6350" indent="-6350">
              <a:buNone/>
            </a:pPr>
            <a:endParaRPr lang="pl-PL" dirty="0" smtClean="0"/>
          </a:p>
          <a:p>
            <a:pPr marL="6350" indent="-6350">
              <a:buNone/>
            </a:pPr>
            <a:r>
              <a:rPr lang="pl-PL" dirty="0" smtClean="0"/>
              <a:t>Ze </a:t>
            </a:r>
            <a:r>
              <a:rPr lang="pl-PL" dirty="0" smtClean="0"/>
              <a:t>względu na stosunek podmiotów dzielących się </a:t>
            </a:r>
            <a:r>
              <a:rPr lang="pl-PL" dirty="0" smtClean="0"/>
              <a:t>kompetencjami, wyróżnia się dekoncentrację:</a:t>
            </a:r>
          </a:p>
          <a:p>
            <a:pPr marL="514350" indent="-514350">
              <a:buAutoNum type="arabicPeriod"/>
            </a:pPr>
            <a:r>
              <a:rPr lang="pl-PL" dirty="0" smtClean="0"/>
              <a:t>pionową </a:t>
            </a:r>
            <a:r>
              <a:rPr lang="pl-PL" dirty="0" smtClean="0"/>
              <a:t>(przeniesienie kompetencji na organy niższego szczebla w danym resorcie), </a:t>
            </a:r>
            <a:endParaRPr lang="pl-PL" dirty="0" smtClean="0"/>
          </a:p>
          <a:p>
            <a:pPr marL="514350" indent="-514350">
              <a:buAutoNum type="arabicPeriod"/>
            </a:pPr>
            <a:r>
              <a:rPr lang="pl-PL" dirty="0" smtClean="0"/>
              <a:t>poziomą </a:t>
            </a:r>
            <a:r>
              <a:rPr lang="pl-PL" dirty="0" smtClean="0"/>
              <a:t>(resortową, organy różnych resortów, a równego szczebla</a:t>
            </a:r>
            <a:r>
              <a:rPr lang="pl-PL" dirty="0" smtClean="0"/>
              <a:t>),</a:t>
            </a:r>
          </a:p>
          <a:p>
            <a:pPr marL="514350" indent="-514350">
              <a:buAutoNum type="arabicPeriod"/>
            </a:pPr>
            <a:r>
              <a:rPr lang="pl-PL" dirty="0" smtClean="0"/>
              <a:t>skośną </a:t>
            </a:r>
            <a:r>
              <a:rPr lang="pl-PL" dirty="0" smtClean="0"/>
              <a:t>(przeniesienie na organ niższego szczebla w innym resorcie). </a:t>
            </a:r>
            <a:endParaRPr lang="pl-PL" dirty="0" smtClean="0"/>
          </a:p>
          <a:p>
            <a:pPr marL="0" indent="0" algn="just">
              <a:buNone/>
            </a:pPr>
            <a:endParaRPr lang="pl-PL"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a:bodyPr>
          <a:lstStyle/>
          <a:p>
            <a:r>
              <a:rPr lang="pl-PL" sz="2800" dirty="0" smtClean="0">
                <a:solidFill>
                  <a:schemeClr val="tx1"/>
                </a:solidFill>
              </a:rPr>
              <a:t>POJĘCIE I RODZAJE DEKONCENTRACJI</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92500" lnSpcReduction="10000"/>
          </a:bodyPr>
          <a:lstStyle/>
          <a:p>
            <a:pPr marL="6350" indent="-6350" algn="just">
              <a:buNone/>
            </a:pPr>
            <a:r>
              <a:rPr lang="pl-PL" b="1" dirty="0" smtClean="0"/>
              <a:t>UWAGA: </a:t>
            </a:r>
            <a:r>
              <a:rPr lang="pl-PL" dirty="0" smtClean="0"/>
              <a:t>Dekoncentracja </a:t>
            </a:r>
            <a:r>
              <a:rPr lang="pl-PL" dirty="0" smtClean="0"/>
              <a:t>w ujęciu </a:t>
            </a:r>
            <a:r>
              <a:rPr lang="pl-PL" dirty="0" smtClean="0"/>
              <a:t>dynamicznym </a:t>
            </a:r>
            <a:r>
              <a:rPr lang="pl-PL" dirty="0" smtClean="0"/>
              <a:t>oznacza przeniesienie kompetencji na organy niższe lub równorzędne dokonane w drodze ustawy lub innego aktu normatywnego</a:t>
            </a:r>
            <a:r>
              <a:rPr lang="pl-PL" dirty="0" smtClean="0"/>
              <a:t>.</a:t>
            </a:r>
          </a:p>
          <a:p>
            <a:pPr marL="6350" indent="-6350" algn="just">
              <a:buNone/>
            </a:pPr>
            <a:endParaRPr lang="pl-PL" dirty="0" smtClean="0"/>
          </a:p>
          <a:p>
            <a:pPr marL="0" indent="0" algn="just">
              <a:buNone/>
            </a:pPr>
            <a:r>
              <a:rPr lang="pl-PL" b="1" dirty="0" smtClean="0"/>
              <a:t>UWAGA: </a:t>
            </a:r>
            <a:r>
              <a:rPr lang="pl-PL" dirty="0" smtClean="0"/>
              <a:t>W zakresie dekoncentracji wewnętrznej treść i zakres uprawnień pracowników urzędu ustala organ, który może upoważniać ich wyłącznie w obrębie tych kompetencji, które </a:t>
            </a:r>
            <a:r>
              <a:rPr lang="pl-PL" dirty="0" smtClean="0"/>
              <a:t>sam </a:t>
            </a:r>
            <a:r>
              <a:rPr lang="pl-PL" dirty="0" smtClean="0"/>
              <a:t>posiada</a:t>
            </a:r>
            <a:r>
              <a:rPr lang="pl-PL" dirty="0" smtClean="0"/>
              <a:t>. Pracownik</a:t>
            </a:r>
            <a:r>
              <a:rPr lang="pl-PL" dirty="0" smtClean="0"/>
              <a:t>, który otrzymał upoważnienie do wydawania decyzji nie może scedować go na innego pracownika urzędu, ponieważ nie jest organem administracyjnym. Decyzje wydawane bez upoważnienia podlegają stwierdzeniu nieważności. </a:t>
            </a:r>
            <a:endParaRPr lang="pl-PL"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a:bodyPr>
          <a:lstStyle/>
          <a:p>
            <a:r>
              <a:rPr lang="pl-PL" sz="2800" dirty="0" smtClean="0">
                <a:solidFill>
                  <a:schemeClr val="tx1"/>
                </a:solidFill>
              </a:rPr>
              <a:t>DECENTRALIZACJA  A DEKONCENTRACJA</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70000" lnSpcReduction="20000"/>
          </a:bodyPr>
          <a:lstStyle/>
          <a:p>
            <a:pPr marL="514350" indent="-514350" algn="just">
              <a:buFont typeface="+mj-lt"/>
              <a:buAutoNum type="arabicPeriod"/>
            </a:pPr>
            <a:r>
              <a:rPr lang="pl-PL" dirty="0" smtClean="0"/>
              <a:t>Dekoncentracja </a:t>
            </a:r>
            <a:r>
              <a:rPr lang="pl-PL" dirty="0" smtClean="0"/>
              <a:t>administracji publicznej jest formą rozproszenia kompetencji, gwarantującą skuteczniejsze wykorzystanie możliwości administracji, a zarazem najlepszym środkiem do podniesienia jej jakości</a:t>
            </a:r>
            <a:r>
              <a:rPr lang="pl-PL" dirty="0" smtClean="0"/>
              <a:t>, natomiast </a:t>
            </a:r>
            <a:r>
              <a:rPr lang="pl-PL" dirty="0" smtClean="0"/>
              <a:t>decentralizacja formą </a:t>
            </a:r>
            <a:r>
              <a:rPr lang="pl-PL" dirty="0" smtClean="0"/>
              <a:t>zwiększania </a:t>
            </a:r>
            <a:r>
              <a:rPr lang="pl-PL" dirty="0" smtClean="0"/>
              <a:t>partycypacji społecznej</a:t>
            </a:r>
            <a:r>
              <a:rPr lang="pl-PL" dirty="0" smtClean="0"/>
              <a:t>.</a:t>
            </a:r>
          </a:p>
          <a:p>
            <a:pPr marL="514350" indent="-514350" algn="just">
              <a:buFont typeface="+mj-lt"/>
              <a:buAutoNum type="arabicPeriod"/>
            </a:pPr>
            <a:r>
              <a:rPr lang="pl-PL" dirty="0" smtClean="0"/>
              <a:t>Decentralizacja </a:t>
            </a:r>
            <a:r>
              <a:rPr lang="pl-PL" dirty="0" smtClean="0"/>
              <a:t>związana jest </a:t>
            </a:r>
            <a:r>
              <a:rPr lang="pl-PL" dirty="0" smtClean="0"/>
              <a:t>z usprawnieniem funkcjonowania administracji poprzez utworzenie </a:t>
            </a:r>
            <a:r>
              <a:rPr lang="pl-PL" dirty="0" smtClean="0"/>
              <a:t>JST, co przyczyniło się </a:t>
            </a:r>
            <a:r>
              <a:rPr lang="pl-PL" dirty="0" smtClean="0"/>
              <a:t>do efektywniejszego wykonywania zadań publicznych</a:t>
            </a:r>
            <a:r>
              <a:rPr lang="pl-PL" dirty="0" smtClean="0"/>
              <a:t>.</a:t>
            </a:r>
          </a:p>
          <a:p>
            <a:pPr marL="514350" indent="-514350" algn="just">
              <a:buFont typeface="+mj-lt"/>
              <a:buAutoNum type="arabicPeriod"/>
            </a:pPr>
            <a:r>
              <a:rPr lang="pl-PL" dirty="0" smtClean="0"/>
              <a:t>Dekoncentracja występuje w strukturach scentralizowanych i zdecentralizowanych.</a:t>
            </a:r>
          </a:p>
          <a:p>
            <a:pPr marL="514350" indent="-514350" algn="just">
              <a:buFont typeface="+mj-lt"/>
              <a:buAutoNum type="arabicPeriod"/>
            </a:pPr>
            <a:r>
              <a:rPr lang="pl-PL" dirty="0" smtClean="0"/>
              <a:t>Decentralizacja </a:t>
            </a:r>
            <a:r>
              <a:rPr lang="pl-PL" dirty="0" smtClean="0"/>
              <a:t>jest zjawiskiem, </a:t>
            </a:r>
            <a:r>
              <a:rPr lang="pl-PL" dirty="0" smtClean="0"/>
              <a:t>w drodze którego </a:t>
            </a:r>
            <a:r>
              <a:rPr lang="pl-PL" dirty="0" smtClean="0"/>
              <a:t>kreuje się samodzielne, niezależne podmioty, a dekoncentracja – to rozpraszanie uprawnień decyzyjnych w administracji publicznej bez wprowadzania samodzielności podmiotów, na rzecz których te uprawnienia się przekazuje</a:t>
            </a:r>
            <a:r>
              <a:rPr lang="pl-PL" dirty="0" smtClean="0"/>
              <a:t>.</a:t>
            </a:r>
          </a:p>
          <a:p>
            <a:pPr marL="514350" indent="-514350" algn="just">
              <a:buFont typeface="+mj-lt"/>
              <a:buAutoNum type="arabicPeriod"/>
            </a:pPr>
            <a:r>
              <a:rPr lang="pl-PL" dirty="0" smtClean="0"/>
              <a:t>Dekoncentracji nie towarzyszy usamodzielnienie podmiotów, są zależne. O skali dekoncentracji w administracji publicznej świadczy ilość podmiotów wykonujących administrację </a:t>
            </a:r>
            <a:r>
              <a:rPr lang="pl-PL" dirty="0" smtClean="0"/>
              <a:t>publiczną.</a:t>
            </a:r>
          </a:p>
          <a:p>
            <a:pPr marL="514350" indent="-514350">
              <a:buFont typeface="+mj-lt"/>
              <a:buAutoNum type="arabicPeriod"/>
            </a:pPr>
            <a:endParaRPr lang="pl-PL"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fontScale="90000"/>
          </a:bodyPr>
          <a:lstStyle/>
          <a:p>
            <a:r>
              <a:rPr lang="pl-PL" sz="2800" dirty="0" smtClean="0">
                <a:solidFill>
                  <a:schemeClr val="tx1"/>
                </a:solidFill>
              </a:rPr>
              <a:t>ZAKŁAD ADMINISTRACYJNY – POJĘCIE I RODZAJE</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62500" lnSpcReduction="20000"/>
          </a:bodyPr>
          <a:lstStyle/>
          <a:p>
            <a:pPr>
              <a:buNone/>
            </a:pPr>
            <a:r>
              <a:rPr lang="pl-PL" sz="2800" b="1" dirty="0" smtClean="0"/>
              <a:t>Zakład administracyjny </a:t>
            </a:r>
            <a:r>
              <a:rPr lang="pl-PL" sz="2800" dirty="0" smtClean="0"/>
              <a:t>określany jest jako jedność osób </a:t>
            </a:r>
            <a:r>
              <a:rPr lang="pl-PL" sz="2800" dirty="0" smtClean="0"/>
              <a:t>i rzeczy,</a:t>
            </a:r>
          </a:p>
          <a:p>
            <a:pPr>
              <a:buNone/>
            </a:pPr>
            <a:r>
              <a:rPr lang="pl-PL" sz="2800" dirty="0" smtClean="0"/>
              <a:t>powoływany </a:t>
            </a:r>
            <a:r>
              <a:rPr lang="pl-PL" sz="2800" dirty="0" smtClean="0"/>
              <a:t>przez ograny administracji publicznej </a:t>
            </a:r>
            <a:r>
              <a:rPr lang="pl-PL" sz="2800" dirty="0" smtClean="0"/>
              <a:t>w celu realizacji</a:t>
            </a:r>
          </a:p>
          <a:p>
            <a:pPr>
              <a:buNone/>
            </a:pPr>
            <a:r>
              <a:rPr lang="pl-PL" sz="2800" dirty="0" smtClean="0"/>
              <a:t>określonych </a:t>
            </a:r>
            <a:r>
              <a:rPr lang="pl-PL" sz="2800" dirty="0" smtClean="0"/>
              <a:t>zadań publicznych:</a:t>
            </a:r>
          </a:p>
          <a:p>
            <a:pPr marL="514350" indent="-514350">
              <a:buFont typeface="+mj-lt"/>
              <a:buAutoNum type="arabicPeriod"/>
            </a:pPr>
            <a:r>
              <a:rPr lang="pl-PL" sz="2800" dirty="0" smtClean="0"/>
              <a:t>jest </a:t>
            </a:r>
            <a:r>
              <a:rPr lang="pl-PL" sz="2800" dirty="0" smtClean="0"/>
              <a:t>samodzielną jednostką organizacyjną skupiającą się na</a:t>
            </a:r>
          </a:p>
          <a:p>
            <a:pPr marL="541338" indent="0">
              <a:buNone/>
            </a:pPr>
            <a:r>
              <a:rPr lang="pl-PL" sz="2800" dirty="0" smtClean="0"/>
              <a:t>bezpośrednim świadczeniu usług, zlecanych do wykonania od</a:t>
            </a:r>
          </a:p>
          <a:p>
            <a:pPr marL="541338" indent="0">
              <a:buNone/>
            </a:pPr>
            <a:r>
              <a:rPr lang="pl-PL" sz="2800" dirty="0" smtClean="0"/>
              <a:t>podmiotu administracji publicznej, który tworzy </a:t>
            </a:r>
            <a:r>
              <a:rPr lang="pl-PL" sz="2800" dirty="0" smtClean="0"/>
              <a:t>i jednocześnie</a:t>
            </a:r>
          </a:p>
          <a:p>
            <a:pPr marL="541338" indent="0">
              <a:buNone/>
            </a:pPr>
            <a:r>
              <a:rPr lang="pl-PL" sz="2800" dirty="0" smtClean="0"/>
              <a:t>nadzoruje </a:t>
            </a:r>
            <a:r>
              <a:rPr lang="pl-PL" sz="2800" dirty="0" smtClean="0"/>
              <a:t>działalność zakładu administracyjnego,</a:t>
            </a:r>
          </a:p>
          <a:p>
            <a:pPr marL="514350" indent="-514350">
              <a:buFont typeface="+mj-lt"/>
              <a:buAutoNum type="arabicPeriod" startAt="2"/>
            </a:pPr>
            <a:r>
              <a:rPr lang="pl-PL" sz="2800" dirty="0" smtClean="0"/>
              <a:t>w </a:t>
            </a:r>
            <a:r>
              <a:rPr lang="pl-PL" sz="2800" dirty="0" smtClean="0"/>
              <a:t>ujęciu formalnym: to państwowa jednostka organizacyjna</a:t>
            </a:r>
          </a:p>
          <a:p>
            <a:pPr marL="514350" indent="26988">
              <a:buNone/>
            </a:pPr>
            <a:r>
              <a:rPr lang="pl-PL" sz="2800" dirty="0" smtClean="0"/>
              <a:t>nie będącą organem państwowym i </a:t>
            </a:r>
            <a:r>
              <a:rPr lang="pl-PL" sz="2800" dirty="0" smtClean="0"/>
              <a:t>przedsiębiorstwem państwowym</a:t>
            </a:r>
            <a:r>
              <a:rPr lang="pl-PL" sz="2800" dirty="0" smtClean="0"/>
              <a:t>,</a:t>
            </a:r>
          </a:p>
          <a:p>
            <a:pPr marL="514350" indent="-514350">
              <a:buFont typeface="+mj-lt"/>
              <a:buAutoNum type="arabicPeriod" startAt="3"/>
            </a:pPr>
            <a:r>
              <a:rPr lang="pl-PL" sz="2800" dirty="0" smtClean="0"/>
              <a:t>w </a:t>
            </a:r>
            <a:r>
              <a:rPr lang="pl-PL" sz="2800" dirty="0" smtClean="0"/>
              <a:t>ujęciu materialnym: to państwowa jednostka organizacyjna</a:t>
            </a:r>
          </a:p>
          <a:p>
            <a:pPr marL="514350" indent="26988">
              <a:buNone/>
            </a:pPr>
            <a:r>
              <a:rPr lang="pl-PL" sz="2800" dirty="0" smtClean="0"/>
              <a:t>nie będąca organem państwowym mogąca w celu wykonywania</a:t>
            </a:r>
          </a:p>
          <a:p>
            <a:pPr marL="514350" indent="26988">
              <a:buNone/>
            </a:pPr>
            <a:r>
              <a:rPr lang="pl-PL" sz="2800" dirty="0" smtClean="0"/>
              <a:t>swoich zadań nawiązać stosunek </a:t>
            </a:r>
            <a:r>
              <a:rPr lang="pl-PL" sz="2800" dirty="0" smtClean="0"/>
              <a:t>administracyjnoprawny, w</a:t>
            </a:r>
          </a:p>
          <a:p>
            <a:pPr marL="514350" indent="26988">
              <a:buNone/>
            </a:pPr>
            <a:r>
              <a:rPr lang="pl-PL" sz="2800" dirty="0" smtClean="0"/>
              <a:t>momencie </a:t>
            </a:r>
            <a:r>
              <a:rPr lang="pl-PL" sz="2800" dirty="0" smtClean="0"/>
              <a:t>realizowania zadań zakład </a:t>
            </a:r>
            <a:r>
              <a:rPr lang="pl-PL" sz="2800" dirty="0" smtClean="0"/>
              <a:t>administracyjny, posługuje się władztwem zakładowym.</a:t>
            </a:r>
            <a:endParaRPr lang="pl-PL" sz="2800" dirty="0" smtClean="0"/>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fontScale="90000"/>
          </a:bodyPr>
          <a:lstStyle/>
          <a:p>
            <a:r>
              <a:rPr lang="pl-PL" sz="2800" dirty="0" smtClean="0">
                <a:solidFill>
                  <a:schemeClr val="tx1"/>
                </a:solidFill>
              </a:rPr>
              <a:t>ZAKŁAD ADMINISTRACYJNY – POJĘCIE I RODZAJE</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55000" lnSpcReduction="20000"/>
          </a:bodyPr>
          <a:lstStyle/>
          <a:p>
            <a:pPr>
              <a:buNone/>
            </a:pPr>
            <a:r>
              <a:rPr lang="pl-PL" sz="2900" b="1" dirty="0" smtClean="0"/>
              <a:t>Organizacja i cechy zakładów administracyjnych</a:t>
            </a:r>
            <a:endParaRPr lang="pl-PL" sz="2900" b="1" dirty="0" smtClean="0"/>
          </a:p>
          <a:p>
            <a:pPr marL="514350" indent="-514350">
              <a:buFont typeface="+mj-lt"/>
              <a:buAutoNum type="arabicPeriod"/>
            </a:pPr>
            <a:r>
              <a:rPr lang="pl-PL" sz="2900" dirty="0" smtClean="0"/>
              <a:t>świadczą usługi niematerialne </a:t>
            </a:r>
            <a:r>
              <a:rPr lang="pl-PL" sz="2900" dirty="0" smtClean="0"/>
              <a:t>głownie </a:t>
            </a:r>
            <a:r>
              <a:rPr lang="pl-PL" sz="2900" dirty="0" smtClean="0"/>
              <a:t>w dziedzinie oświaty, kultury, nauki, itp., </a:t>
            </a:r>
            <a:endParaRPr lang="pl-PL" sz="2900" dirty="0" smtClean="0"/>
          </a:p>
          <a:p>
            <a:pPr marL="514350" indent="-514350">
              <a:buFont typeface="+mj-lt"/>
              <a:buAutoNum type="arabicPeriod"/>
            </a:pPr>
            <a:r>
              <a:rPr lang="pl-PL" sz="2900" dirty="0" smtClean="0"/>
              <a:t>finansowane są z budżetu państwa lub JST,</a:t>
            </a:r>
            <a:endParaRPr lang="pl-PL" sz="2900" dirty="0" smtClean="0"/>
          </a:p>
          <a:p>
            <a:pPr marL="514350" indent="-514350">
              <a:buFont typeface="+mj-lt"/>
              <a:buAutoNum type="arabicPeriod"/>
            </a:pPr>
            <a:r>
              <a:rPr lang="pl-PL" sz="2900" dirty="0" smtClean="0"/>
              <a:t>tworzone są przez różne organy </a:t>
            </a:r>
            <a:r>
              <a:rPr lang="pl-PL" sz="2900" dirty="0" smtClean="0"/>
              <a:t>administracyjne </a:t>
            </a:r>
            <a:r>
              <a:rPr lang="pl-PL" sz="2900" dirty="0" smtClean="0"/>
              <a:t>na różnych podstawach prawnych,   </a:t>
            </a:r>
          </a:p>
          <a:p>
            <a:pPr marL="514350" indent="-514350">
              <a:buFont typeface="+mj-lt"/>
              <a:buAutoNum type="arabicPeriod"/>
            </a:pPr>
            <a:r>
              <a:rPr lang="pl-PL" sz="2900" dirty="0" smtClean="0"/>
              <a:t>korzystanie z zakładów jest </a:t>
            </a:r>
            <a:r>
              <a:rPr lang="pl-PL" sz="2900" dirty="0" smtClean="0"/>
              <a:t>ograniczone, </a:t>
            </a:r>
            <a:r>
              <a:rPr lang="pl-PL" sz="2900" dirty="0" smtClean="0"/>
              <a:t>korzystać z nich mogą głownie użytkownicy danego zakładu, ale dostępność może być bardziej lub mniej  powszechna,</a:t>
            </a:r>
          </a:p>
          <a:p>
            <a:pPr marL="514350" indent="-514350">
              <a:buFont typeface="+mj-lt"/>
              <a:buAutoNum type="arabicPeriod"/>
            </a:pPr>
            <a:r>
              <a:rPr lang="pl-PL" sz="2900" dirty="0" smtClean="0"/>
              <a:t>korzystanie </a:t>
            </a:r>
            <a:r>
              <a:rPr lang="pl-PL" sz="2900" dirty="0" smtClean="0"/>
              <a:t>z zakładu może być dobrowolne lub przymusowe, a miedzy  organami a użytkownikiem zakładu może zostać nawiązany stosunek administracyjny  w sposób właściwy dla powstanie tych stosunków, czyli z mocy </a:t>
            </a:r>
            <a:r>
              <a:rPr lang="pl-PL" sz="2900" dirty="0" smtClean="0"/>
              <a:t>prawa,</a:t>
            </a:r>
            <a:r>
              <a:rPr lang="pl-PL" sz="2900" b="1" dirty="0" smtClean="0"/>
              <a:t> </a:t>
            </a:r>
            <a:endParaRPr lang="pl-PL" sz="2900" b="1" dirty="0" smtClean="0"/>
          </a:p>
          <a:p>
            <a:pPr marL="514350" indent="-514350">
              <a:buFont typeface="+mj-lt"/>
              <a:buAutoNum type="arabicPeriod"/>
            </a:pPr>
            <a:r>
              <a:rPr lang="pl-PL" sz="2900" dirty="0" smtClean="0"/>
              <a:t>n</a:t>
            </a:r>
            <a:r>
              <a:rPr lang="pl-PL" sz="2900" dirty="0" smtClean="0"/>
              <a:t>adzór pełniony jest </a:t>
            </a:r>
            <a:r>
              <a:rPr lang="pl-PL" sz="2900" dirty="0" smtClean="0"/>
              <a:t>przez upoważnione organy administracji </a:t>
            </a:r>
            <a:r>
              <a:rPr lang="pl-PL" sz="2900" dirty="0" smtClean="0"/>
              <a:t>publicznej, może </a:t>
            </a:r>
            <a:r>
              <a:rPr lang="pl-PL" sz="2900" dirty="0" smtClean="0"/>
              <a:t>się on wyrażać w nadawaniu albo zatwierdzaniu statutu lub regulaminu zakładu, powoływaniu jego organów czy zatwierdzaniu wyniku ich wyborów</a:t>
            </a:r>
            <a:endParaRPr lang="pl-PL" sz="2900" b="1" dirty="0" smtClean="0"/>
          </a:p>
          <a:p>
            <a:pPr>
              <a:buNone/>
            </a:pPr>
            <a:endParaRPr lang="pl-PL" sz="2800" b="1" dirty="0" smtClean="0"/>
          </a:p>
          <a:p>
            <a:pPr>
              <a:buNone/>
            </a:pPr>
            <a:r>
              <a:rPr lang="pl-PL" sz="2800" b="1" dirty="0" smtClean="0"/>
              <a:t>PROSZĘ </a:t>
            </a:r>
            <a:r>
              <a:rPr lang="pl-PL" sz="2800" b="1" dirty="0" smtClean="0"/>
              <a:t>ZAPOZNAĆ SIĘ Z PUBLIKACJĄ:</a:t>
            </a:r>
          </a:p>
          <a:p>
            <a:pPr>
              <a:buNone/>
            </a:pPr>
            <a:r>
              <a:rPr lang="pl-PL" sz="2800" dirty="0" smtClean="0"/>
              <a:t>Zbigniew Janku, „Publiczna szkoła wyższa – korporacja </a:t>
            </a:r>
            <a:r>
              <a:rPr lang="pl-PL" sz="2800" dirty="0" smtClean="0"/>
              <a:t>czy zakład</a:t>
            </a:r>
          </a:p>
          <a:p>
            <a:pPr>
              <a:buNone/>
            </a:pPr>
            <a:r>
              <a:rPr lang="pl-PL" sz="2800" dirty="0" smtClean="0"/>
              <a:t>administracyjny”.</a:t>
            </a:r>
            <a:endParaRPr lang="pl-PL" sz="2800" dirty="0" smtClean="0"/>
          </a:p>
          <a:p>
            <a:pPr marL="514350" indent="-514350" algn="just">
              <a:buFont typeface="+mj-lt"/>
              <a:buAutoNum type="arabicPeriod"/>
            </a:pPr>
            <a:endParaRPr lang="pl-PL" sz="2800" dirty="0" smtClean="0"/>
          </a:p>
          <a:p>
            <a:pPr marL="514350" indent="-514350" algn="just">
              <a:buFont typeface="+mj-lt"/>
              <a:buAutoNum type="arabicPeriod"/>
            </a:pPr>
            <a:endParaRPr lang="pl-PL" sz="2800" dirty="0" smtClean="0"/>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fontScale="90000"/>
          </a:bodyPr>
          <a:lstStyle/>
          <a:p>
            <a:r>
              <a:rPr lang="pl-PL" sz="2800" dirty="0" smtClean="0">
                <a:solidFill>
                  <a:schemeClr val="tx1"/>
                </a:solidFill>
              </a:rPr>
              <a:t>ZAKŁAD ADMINISTRACYJNY – POJĘCIE I RODZAJE</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a:bodyPr>
          <a:lstStyle/>
          <a:p>
            <a:pPr>
              <a:buNone/>
            </a:pPr>
            <a:r>
              <a:rPr lang="pl-PL" sz="1800" b="1" dirty="0" smtClean="0"/>
              <a:t>Użytkownicy zakładu</a:t>
            </a:r>
            <a:r>
              <a:rPr lang="pl-PL" sz="1800" b="1" dirty="0" smtClean="0"/>
              <a:t>:</a:t>
            </a:r>
          </a:p>
          <a:p>
            <a:pPr>
              <a:buNone/>
            </a:pPr>
            <a:endParaRPr lang="pl-PL" sz="1600" b="1" dirty="0" smtClean="0"/>
          </a:p>
          <a:p>
            <a:pPr marL="342900" indent="-342900" algn="just">
              <a:buFont typeface="+mj-lt"/>
              <a:buAutoNum type="arabicPeriod"/>
            </a:pPr>
            <a:r>
              <a:rPr lang="pl-PL" sz="1600" dirty="0" smtClean="0"/>
              <a:t>zakłady </a:t>
            </a:r>
            <a:r>
              <a:rPr lang="pl-PL" sz="1600" dirty="0" smtClean="0"/>
              <a:t>publiczne istnieją w celu świadczenia usług ich użytkownikom, a więc uczniom, studentom, </a:t>
            </a:r>
            <a:r>
              <a:rPr lang="pl-PL" sz="1600" dirty="0" smtClean="0"/>
              <a:t>chorym, czytelnikom</a:t>
            </a:r>
            <a:r>
              <a:rPr lang="pl-PL" sz="1600" dirty="0" smtClean="0"/>
              <a:t>,</a:t>
            </a:r>
          </a:p>
          <a:p>
            <a:pPr marL="342900" indent="-342900" algn="just">
              <a:buFont typeface="+mj-lt"/>
              <a:buAutoNum type="arabicPeriod"/>
            </a:pPr>
            <a:r>
              <a:rPr lang="pl-PL" sz="1600" dirty="0" smtClean="0"/>
              <a:t>użytkownicy </a:t>
            </a:r>
            <a:r>
              <a:rPr lang="pl-PL" sz="1600" dirty="0" smtClean="0"/>
              <a:t>są podmiotami w stosunku do których ma zastosowanie władztwo zakładowe realizowane przez organy,</a:t>
            </a:r>
          </a:p>
          <a:p>
            <a:pPr marL="342900" indent="-342900" algn="just">
              <a:buFont typeface="+mj-lt"/>
              <a:buAutoNum type="arabicPeriod"/>
            </a:pPr>
            <a:r>
              <a:rPr lang="pl-PL" sz="1600" dirty="0" smtClean="0"/>
              <a:t>przyjęcie </a:t>
            </a:r>
            <a:r>
              <a:rPr lang="pl-PL" sz="1600" dirty="0" smtClean="0"/>
              <a:t>w poczet użytkowników zakładu publicznego następuje w drodze aktu podjętego przez upoważniony zakład ( akt podjęty w wyniku oświadczenia woli użytkownika zakładu lub jego przedstawiciela ustawowego, orzeczenia sądu),</a:t>
            </a:r>
          </a:p>
          <a:p>
            <a:pPr marL="342900" indent="-342900" algn="just">
              <a:buFont typeface="+mj-lt"/>
              <a:buAutoNum type="arabicPeriod"/>
            </a:pPr>
            <a:r>
              <a:rPr lang="pl-PL" sz="1600" dirty="0" smtClean="0"/>
              <a:t>z</a:t>
            </a:r>
            <a:r>
              <a:rPr lang="pl-PL" sz="1600" dirty="0" smtClean="0"/>
              <a:t> </a:t>
            </a:r>
            <a:r>
              <a:rPr lang="pl-PL" sz="1600" dirty="0" smtClean="0"/>
              <a:t>chwilą przyjęcia danej osoby w poczet użytkowników staje się on podmiotem praw i obowiązków, które przysługują bądź obciążają użytkowników zakładu. </a:t>
            </a:r>
          </a:p>
          <a:p>
            <a:pPr marL="342900" indent="-342900" algn="just">
              <a:buFont typeface="+mj-lt"/>
              <a:buAutoNum type="arabicPeriod"/>
            </a:pPr>
            <a:r>
              <a:rPr lang="pl-PL" sz="1600" dirty="0" smtClean="0"/>
              <a:t>prawa </a:t>
            </a:r>
            <a:r>
              <a:rPr lang="pl-PL" sz="1600" dirty="0" smtClean="0"/>
              <a:t>i obowiązki użytkownika zakładu wynikają z ustaw, aktów wykonawczych, statutów i regulaminów zakładowych. </a:t>
            </a:r>
          </a:p>
          <a:p>
            <a:pPr marL="514350" indent="-514350" algn="just">
              <a:buFont typeface="+mj-lt"/>
              <a:buAutoNum type="arabicPeriod"/>
            </a:pPr>
            <a:endParaRPr lang="pl-PL" sz="2800" dirty="0" smtClean="0"/>
          </a:p>
          <a:p>
            <a:pPr marL="514350" indent="-514350" algn="just">
              <a:buFont typeface="+mj-lt"/>
              <a:buAutoNum type="arabicPeriod"/>
            </a:pPr>
            <a:endParaRPr lang="pl-PL" sz="2800" dirty="0" smtClean="0"/>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576064"/>
          </a:xfrm>
        </p:spPr>
        <p:txBody>
          <a:bodyPr>
            <a:normAutofit/>
          </a:bodyPr>
          <a:lstStyle/>
          <a:p>
            <a:r>
              <a:rPr lang="pl-PL" sz="3200" dirty="0" smtClean="0">
                <a:solidFill>
                  <a:srgbClr val="002060"/>
                </a:solidFill>
              </a:rPr>
              <a:t>Plan </a:t>
            </a:r>
            <a:r>
              <a:rPr lang="pl-PL" sz="3200" dirty="0" smtClean="0">
                <a:solidFill>
                  <a:srgbClr val="002060"/>
                </a:solidFill>
              </a:rPr>
              <a:t>ZAJĘĆ</a:t>
            </a:r>
            <a:endParaRPr lang="pl-PL" sz="3200" dirty="0">
              <a:solidFill>
                <a:srgbClr val="002060"/>
              </a:solidFill>
            </a:endParaRPr>
          </a:p>
        </p:txBody>
      </p:sp>
      <p:sp>
        <p:nvSpPr>
          <p:cNvPr id="3" name="Symbol zastępczy zawartości 2"/>
          <p:cNvSpPr>
            <a:spLocks noGrp="1"/>
          </p:cNvSpPr>
          <p:nvPr>
            <p:ph idx="1"/>
          </p:nvPr>
        </p:nvSpPr>
        <p:spPr>
          <a:xfrm>
            <a:off x="457200" y="908720"/>
            <a:ext cx="7239000" cy="5547016"/>
          </a:xfrm>
        </p:spPr>
        <p:txBody>
          <a:bodyPr>
            <a:normAutofit lnSpcReduction="10000"/>
          </a:bodyPr>
          <a:lstStyle/>
          <a:p>
            <a:pPr marL="514350" indent="-514350" algn="just">
              <a:buAutoNum type="arabicPeriod"/>
            </a:pPr>
            <a:r>
              <a:rPr lang="pl-PL" dirty="0" smtClean="0"/>
              <a:t>Centralizacja a decentralizacja.</a:t>
            </a:r>
          </a:p>
          <a:p>
            <a:pPr marL="514350" indent="-514350" algn="just">
              <a:buAutoNum type="arabicPeriod"/>
            </a:pPr>
            <a:r>
              <a:rPr lang="pl-PL" dirty="0" smtClean="0"/>
              <a:t>Pojęcie i rodzaje decentralizacji.</a:t>
            </a:r>
          </a:p>
          <a:p>
            <a:pPr marL="514350" indent="-514350" algn="just">
              <a:buAutoNum type="arabicPeriod"/>
            </a:pPr>
            <a:r>
              <a:rPr lang="pl-PL" dirty="0" smtClean="0"/>
              <a:t>Pojęcie i rodzaje dekoncentracji.</a:t>
            </a:r>
          </a:p>
          <a:p>
            <a:pPr marL="514350" indent="-514350" algn="just">
              <a:buAutoNum type="arabicPeriod"/>
            </a:pPr>
            <a:r>
              <a:rPr lang="pl-PL" dirty="0" smtClean="0"/>
              <a:t>Decentralizacja a dekoncentracja.</a:t>
            </a:r>
          </a:p>
          <a:p>
            <a:pPr marL="514350" indent="-514350" algn="just">
              <a:buAutoNum type="arabicPeriod"/>
            </a:pPr>
            <a:r>
              <a:rPr lang="pl-PL" dirty="0" smtClean="0"/>
              <a:t>Zakład administracyjny – pojęcie i rodzaje.</a:t>
            </a:r>
          </a:p>
          <a:p>
            <a:pPr marL="514350" indent="-514350" algn="just">
              <a:buAutoNum type="arabicPeriod"/>
            </a:pPr>
            <a:r>
              <a:rPr lang="pl-PL" dirty="0" err="1" smtClean="0"/>
              <a:t>Monokratyczne</a:t>
            </a:r>
            <a:r>
              <a:rPr lang="pl-PL" dirty="0" smtClean="0"/>
              <a:t> a kolegialne organy administracji publicznej.</a:t>
            </a:r>
          </a:p>
          <a:p>
            <a:pPr marL="514350" indent="-514350" algn="just">
              <a:buAutoNum type="arabicPeriod"/>
            </a:pPr>
            <a:r>
              <a:rPr lang="pl-PL" dirty="0" smtClean="0"/>
              <a:t>Naczelne a centralne organy administracji rządowej.</a:t>
            </a:r>
            <a:endParaRPr lang="pl-PL" dirty="0" smtClean="0"/>
          </a:p>
          <a:p>
            <a:pPr marL="514350" indent="-514350" algn="just">
              <a:buAutoNum type="arabicPeriod"/>
            </a:pPr>
            <a:r>
              <a:rPr lang="pl-PL" dirty="0" smtClean="0"/>
              <a:t>Kształtowanie składu osobowego Rady Ministrów</a:t>
            </a:r>
          </a:p>
          <a:p>
            <a:pPr marL="514350" indent="-514350" algn="just">
              <a:buAutoNum type="arabicPeriod"/>
            </a:pPr>
            <a:r>
              <a:rPr lang="pl-PL" dirty="0" smtClean="0"/>
              <a:t>Minister jako organ </a:t>
            </a:r>
            <a:r>
              <a:rPr lang="pl-PL" dirty="0" err="1" smtClean="0"/>
              <a:t>monokratyczny</a:t>
            </a:r>
            <a:r>
              <a:rPr lang="pl-PL" dirty="0" smtClean="0"/>
              <a:t> i członek organu kolegialnego.</a:t>
            </a:r>
            <a:endParaRPr lang="pl-PL" dirty="0" smtClean="0"/>
          </a:p>
          <a:p>
            <a:pPr marL="514350" indent="-514350">
              <a:buAutoNum type="arabicPeriod"/>
            </a:pPr>
            <a:endParaRPr lang="pl-PL" dirty="0" smtClean="0"/>
          </a:p>
          <a:p>
            <a:pPr marL="514350" indent="-514350">
              <a:buAutoNum type="arabicPeriod"/>
            </a:pPr>
            <a:endParaRPr lang="pl-PL" dirty="0" smtClean="0"/>
          </a:p>
          <a:p>
            <a:pPr marL="514350" indent="-514350">
              <a:buAutoNum type="arabicPeriod"/>
            </a:pPr>
            <a:endParaRPr lang="pl-PL" dirty="0" smtClean="0"/>
          </a:p>
          <a:p>
            <a:pPr marL="514350" indent="-514350">
              <a:buAutoNum type="arabicPeriod" startAt="6"/>
            </a:pP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fontScale="90000"/>
          </a:bodyPr>
          <a:lstStyle/>
          <a:p>
            <a:r>
              <a:rPr lang="pl-PL" sz="2800" dirty="0" smtClean="0">
                <a:solidFill>
                  <a:schemeClr val="tx1"/>
                </a:solidFill>
              </a:rPr>
              <a:t>ZAKŁAD ADMINISTRACYJNY – POJĘCIE I RODZAJE</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lnSpcReduction="10000"/>
          </a:bodyPr>
          <a:lstStyle/>
          <a:p>
            <a:pPr>
              <a:buNone/>
            </a:pPr>
            <a:r>
              <a:rPr lang="pl-PL" sz="2900" b="1" dirty="0" smtClean="0"/>
              <a:t>Rodzaje zakładów administracyjnych:</a:t>
            </a:r>
            <a:endParaRPr lang="pl-PL" sz="2900" b="1" dirty="0" smtClean="0"/>
          </a:p>
          <a:p>
            <a:pPr marL="514350" indent="-514350" algn="just">
              <a:buFont typeface="+mj-lt"/>
              <a:buAutoNum type="arabicPeriod"/>
            </a:pPr>
            <a:r>
              <a:rPr lang="pl-PL" sz="2800" b="1" dirty="0" smtClean="0"/>
              <a:t>Publiczne i niepubliczne</a:t>
            </a:r>
          </a:p>
          <a:p>
            <a:pPr marL="514350" indent="-514350" algn="just">
              <a:buFont typeface="+mj-lt"/>
              <a:buAutoNum type="alphaLcParenR"/>
            </a:pPr>
            <a:r>
              <a:rPr lang="pl-PL" sz="2800" dirty="0" smtClean="0"/>
              <a:t>publiczne </a:t>
            </a:r>
            <a:r>
              <a:rPr lang="pl-PL" sz="2800" dirty="0" smtClean="0"/>
              <a:t>– czyli </a:t>
            </a:r>
            <a:r>
              <a:rPr lang="pl-PL" sz="2800" dirty="0" smtClean="0"/>
              <a:t>otwarte, </a:t>
            </a:r>
            <a:r>
              <a:rPr lang="pl-PL" sz="2800" dirty="0" smtClean="0"/>
              <a:t>mogą </a:t>
            </a:r>
            <a:r>
              <a:rPr lang="pl-PL" sz="2800" dirty="0" smtClean="0"/>
              <a:t>być tworzone </a:t>
            </a:r>
            <a:r>
              <a:rPr lang="pl-PL" sz="2800" dirty="0" smtClean="0"/>
              <a:t>na podstawie organizacji administracji rządowej i organów administracji samorządowej</a:t>
            </a:r>
          </a:p>
          <a:p>
            <a:pPr marL="514350" indent="-514350" algn="just">
              <a:buFont typeface="+mj-lt"/>
              <a:buAutoNum type="alphaLcParenR"/>
            </a:pPr>
            <a:r>
              <a:rPr lang="pl-PL" sz="2800" dirty="0" smtClean="0"/>
              <a:t>niepubliczne </a:t>
            </a:r>
            <a:r>
              <a:rPr lang="pl-PL" sz="2800" dirty="0" smtClean="0"/>
              <a:t>– mogą być tworzone przez fundacje, </a:t>
            </a:r>
            <a:r>
              <a:rPr lang="pl-PL" sz="2800" dirty="0" smtClean="0"/>
              <a:t>stowarzyszenia</a:t>
            </a:r>
          </a:p>
          <a:p>
            <a:pPr marL="514350" indent="-514350" algn="just">
              <a:buFont typeface="+mj-lt"/>
              <a:buAutoNum type="arabicPeriod" startAt="2"/>
            </a:pPr>
            <a:r>
              <a:rPr lang="pl-PL" sz="2800" b="1" dirty="0" smtClean="0"/>
              <a:t>Otwarte, o ograniczonym zasięgu, zamknięte</a:t>
            </a:r>
          </a:p>
          <a:p>
            <a:pPr marL="514350" indent="-514350" algn="just">
              <a:buFont typeface="+mj-lt"/>
              <a:buAutoNum type="arabicPeriod" startAt="3"/>
            </a:pPr>
            <a:r>
              <a:rPr lang="pl-PL" sz="2800" dirty="0" smtClean="0"/>
              <a:t>Ze względu na sposób partycypacji: </a:t>
            </a:r>
            <a:r>
              <a:rPr lang="pl-PL" sz="2800" b="1" dirty="0" smtClean="0"/>
              <a:t>dobrowolne i przymusowe</a:t>
            </a:r>
          </a:p>
          <a:p>
            <a:pPr>
              <a:buNone/>
            </a:pPr>
            <a:endParaRPr lang="pl-PL" sz="2800" dirty="0" smtClean="0"/>
          </a:p>
          <a:p>
            <a:pPr marL="514350" indent="-514350" algn="just">
              <a:buNone/>
            </a:pPr>
            <a:endParaRPr lang="pl-PL" sz="2800" dirty="0" smtClean="0"/>
          </a:p>
          <a:p>
            <a:pPr marL="514350" indent="-514350" algn="just">
              <a:buFont typeface="+mj-lt"/>
              <a:buAutoNum type="arabicPeriod"/>
            </a:pPr>
            <a:endParaRPr lang="pl-PL" sz="2800" dirty="0" smtClean="0"/>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51506"/>
          </a:xfrm>
        </p:spPr>
        <p:txBody>
          <a:bodyPr>
            <a:normAutofit fontScale="90000"/>
          </a:bodyPr>
          <a:lstStyle/>
          <a:p>
            <a:r>
              <a:rPr lang="pl-PL" sz="2800" dirty="0" smtClean="0">
                <a:solidFill>
                  <a:schemeClr val="tx1"/>
                </a:solidFill>
              </a:rPr>
              <a:t>ZAKŁAD ADMINISTRACYJNY – POJĘCIE I RODZAJE</a:t>
            </a:r>
            <a:endParaRPr lang="pl-PL" sz="2800" b="1" dirty="0"/>
          </a:p>
        </p:txBody>
      </p:sp>
      <p:sp>
        <p:nvSpPr>
          <p:cNvPr id="5" name="Symbol zastępczy zawartości 4"/>
          <p:cNvSpPr>
            <a:spLocks noGrp="1"/>
          </p:cNvSpPr>
          <p:nvPr>
            <p:ph idx="1"/>
          </p:nvPr>
        </p:nvSpPr>
        <p:spPr>
          <a:xfrm>
            <a:off x="457200" y="1142984"/>
            <a:ext cx="7239000" cy="5312752"/>
          </a:xfrm>
        </p:spPr>
        <p:txBody>
          <a:bodyPr>
            <a:normAutofit fontScale="92500" lnSpcReduction="10000"/>
          </a:bodyPr>
          <a:lstStyle/>
          <a:p>
            <a:pPr>
              <a:buNone/>
            </a:pPr>
            <a:r>
              <a:rPr lang="pl-PL" sz="2900" b="1" dirty="0" smtClean="0"/>
              <a:t>Typowymi zakładami administracyjnymi</a:t>
            </a:r>
          </a:p>
          <a:p>
            <a:pPr>
              <a:buNone/>
            </a:pPr>
            <a:r>
              <a:rPr lang="pl-PL" sz="2900" b="1" dirty="0" smtClean="0"/>
              <a:t>są:</a:t>
            </a:r>
          </a:p>
          <a:p>
            <a:pPr marL="514350" indent="-514350">
              <a:buAutoNum type="arabicPeriod"/>
            </a:pPr>
            <a:r>
              <a:rPr lang="pl-PL" sz="2900" dirty="0" smtClean="0"/>
              <a:t>w</a:t>
            </a:r>
            <a:r>
              <a:rPr lang="pl-PL" sz="2900" dirty="0" smtClean="0"/>
              <a:t> dziedzinie oświaty: szkoły,</a:t>
            </a:r>
          </a:p>
          <a:p>
            <a:pPr marL="514350" indent="-514350">
              <a:buAutoNum type="arabicPeriod"/>
            </a:pPr>
            <a:r>
              <a:rPr lang="pl-PL" sz="2900" dirty="0" smtClean="0"/>
              <a:t>w</a:t>
            </a:r>
            <a:r>
              <a:rPr lang="pl-PL" sz="2900" dirty="0" smtClean="0"/>
              <a:t> dziedzinie kultury: biblioteki publiczne,</a:t>
            </a:r>
          </a:p>
          <a:p>
            <a:pPr marL="514350" indent="-514350">
              <a:buAutoNum type="arabicPeriod"/>
            </a:pPr>
            <a:r>
              <a:rPr lang="pl-PL" sz="2900" dirty="0" smtClean="0"/>
              <a:t>w</a:t>
            </a:r>
            <a:r>
              <a:rPr lang="pl-PL" sz="2900" dirty="0" smtClean="0"/>
              <a:t> dziedzinie nauki: szkoły wyższe,</a:t>
            </a:r>
          </a:p>
          <a:p>
            <a:pPr marL="514350" indent="-514350">
              <a:buAutoNum type="arabicPeriod"/>
            </a:pPr>
            <a:r>
              <a:rPr lang="pl-PL" sz="2900" dirty="0" smtClean="0"/>
              <a:t>w</a:t>
            </a:r>
            <a:r>
              <a:rPr lang="pl-PL" sz="2900" dirty="0" smtClean="0"/>
              <a:t> dziedzinie wychowania: przedszkola,</a:t>
            </a:r>
          </a:p>
          <a:p>
            <a:pPr marL="514350" indent="-514350">
              <a:buAutoNum type="arabicPeriod"/>
            </a:pPr>
            <a:r>
              <a:rPr lang="pl-PL" sz="2900" dirty="0" smtClean="0"/>
              <a:t>w</a:t>
            </a:r>
            <a:r>
              <a:rPr lang="pl-PL" sz="2900" dirty="0" smtClean="0"/>
              <a:t> dziedzinie reedukacji: więzienia, domy poprawcze, izby wytrzeźwień,</a:t>
            </a:r>
          </a:p>
          <a:p>
            <a:pPr marL="514350" indent="-514350">
              <a:buAutoNum type="arabicPeriod"/>
            </a:pPr>
            <a:r>
              <a:rPr lang="pl-PL" sz="2900" dirty="0" smtClean="0"/>
              <a:t>w</a:t>
            </a:r>
            <a:r>
              <a:rPr lang="pl-PL" sz="2900" dirty="0" smtClean="0"/>
              <a:t> dziedzinie ochrony zdrowia: szpitale, sanatoria,</a:t>
            </a:r>
          </a:p>
          <a:p>
            <a:pPr marL="514350" indent="-514350">
              <a:buAutoNum type="arabicPeriod"/>
            </a:pPr>
            <a:r>
              <a:rPr lang="pl-PL" sz="2900" dirty="0" smtClean="0"/>
              <a:t>w</a:t>
            </a:r>
            <a:r>
              <a:rPr lang="pl-PL" sz="2900" dirty="0" smtClean="0"/>
              <a:t> dziedzinie opieki społecznej: domy dziecka, DPS,</a:t>
            </a:r>
            <a:endParaRPr lang="pl-PL" sz="2900" dirty="0" smtClean="0"/>
          </a:p>
          <a:p>
            <a:pPr marL="514350" indent="-514350" algn="just">
              <a:buFont typeface="+mj-lt"/>
              <a:buAutoNum type="arabicPeriod"/>
            </a:pPr>
            <a:endParaRPr lang="pl-PL" sz="2800" dirty="0" smtClean="0"/>
          </a:p>
          <a:p>
            <a:pPr marL="514350" indent="-514350" algn="just">
              <a:buFont typeface="+mj-lt"/>
              <a:buAutoNum type="arabicPeriod"/>
            </a:pPr>
            <a:endParaRPr lang="pl-PL" sz="2800" dirty="0" smtClean="0"/>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MONOKRATYCZNE  A KOLEGIALNE ORGANY ADMINISTRACJI PUBLICZNEJ</a:t>
            </a:r>
            <a:endParaRPr lang="pl-PL" sz="3200" dirty="0"/>
          </a:p>
        </p:txBody>
      </p:sp>
      <p:sp>
        <p:nvSpPr>
          <p:cNvPr id="3" name="Symbol zastępczy zawartości 2"/>
          <p:cNvSpPr>
            <a:spLocks noGrp="1"/>
          </p:cNvSpPr>
          <p:nvPr>
            <p:ph idx="1"/>
          </p:nvPr>
        </p:nvSpPr>
        <p:spPr/>
        <p:txBody>
          <a:bodyPr/>
          <a:lstStyle/>
          <a:p>
            <a:pPr>
              <a:buNone/>
            </a:pPr>
            <a:r>
              <a:rPr lang="pl-PL" dirty="0" smtClean="0"/>
              <a:t>Organ </a:t>
            </a:r>
            <a:r>
              <a:rPr lang="pl-PL" dirty="0" smtClean="0"/>
              <a:t>administracji </a:t>
            </a:r>
            <a:r>
              <a:rPr lang="pl-PL" dirty="0" smtClean="0"/>
              <a:t>publicznej, wg Jana</a:t>
            </a:r>
          </a:p>
          <a:p>
            <a:pPr>
              <a:buNone/>
            </a:pPr>
            <a:r>
              <a:rPr lang="pl-PL" dirty="0" err="1" smtClean="0"/>
              <a:t>Bocia</a:t>
            </a:r>
            <a:r>
              <a:rPr lang="pl-PL" dirty="0" smtClean="0"/>
              <a:t>, </a:t>
            </a:r>
            <a:r>
              <a:rPr lang="pl-PL" dirty="0" smtClean="0"/>
              <a:t>to człowiek lub grupa ludzi </a:t>
            </a:r>
            <a:r>
              <a:rPr lang="pl-PL" dirty="0" smtClean="0"/>
              <a:t>znajdujący</a:t>
            </a:r>
          </a:p>
          <a:p>
            <a:pPr>
              <a:buNone/>
            </a:pPr>
            <a:r>
              <a:rPr lang="pl-PL" dirty="0" smtClean="0"/>
              <a:t>się </a:t>
            </a:r>
            <a:r>
              <a:rPr lang="pl-PL" dirty="0" smtClean="0"/>
              <a:t>w strukturze organizacyjnej państwa </a:t>
            </a:r>
            <a:r>
              <a:rPr lang="pl-PL" dirty="0" smtClean="0"/>
              <a:t>lub</a:t>
            </a:r>
          </a:p>
          <a:p>
            <a:pPr>
              <a:buNone/>
            </a:pPr>
            <a:r>
              <a:rPr lang="pl-PL" dirty="0" smtClean="0"/>
              <a:t>samorządu </a:t>
            </a:r>
            <a:r>
              <a:rPr lang="pl-PL" dirty="0" smtClean="0"/>
              <a:t>terytorialnego, powołany w </a:t>
            </a:r>
            <a:r>
              <a:rPr lang="pl-PL" dirty="0" smtClean="0"/>
              <a:t>celu</a:t>
            </a:r>
          </a:p>
          <a:p>
            <a:pPr>
              <a:buNone/>
            </a:pPr>
            <a:r>
              <a:rPr lang="pl-PL" dirty="0" smtClean="0"/>
              <a:t>realizacji </a:t>
            </a:r>
            <a:r>
              <a:rPr lang="pl-PL" dirty="0" smtClean="0"/>
              <a:t>norm prawa </a:t>
            </a:r>
            <a:r>
              <a:rPr lang="pl-PL" dirty="0" smtClean="0"/>
              <a:t>administracyjnego,</a:t>
            </a:r>
          </a:p>
          <a:p>
            <a:pPr>
              <a:buNone/>
            </a:pPr>
            <a:r>
              <a:rPr lang="pl-PL" dirty="0" smtClean="0"/>
              <a:t>działający </a:t>
            </a:r>
            <a:r>
              <a:rPr lang="pl-PL" dirty="0" smtClean="0"/>
              <a:t>w granicach przyznanych mu </a:t>
            </a:r>
            <a:r>
              <a:rPr lang="pl-PL" dirty="0" smtClean="0"/>
              <a:t>przez</a:t>
            </a:r>
          </a:p>
          <a:p>
            <a:pPr>
              <a:buNone/>
            </a:pPr>
            <a:r>
              <a:rPr lang="pl-PL" dirty="0" smtClean="0"/>
              <a:t>prawo </a:t>
            </a:r>
            <a:r>
              <a:rPr lang="pl-PL" dirty="0" smtClean="0"/>
              <a:t>kompetencji</a:t>
            </a:r>
            <a:r>
              <a:rPr lang="pl-PL" dirty="0" smtClean="0"/>
              <a:t>.</a:t>
            </a:r>
          </a:p>
          <a:p>
            <a:pPr>
              <a:buNone/>
            </a:pPr>
            <a:endParaRPr lang="pl-PL" dirty="0" smtClean="0"/>
          </a:p>
          <a:p>
            <a:pPr>
              <a:buNone/>
            </a:pPr>
            <a:r>
              <a:rPr lang="pl-PL" b="1" dirty="0" smtClean="0"/>
              <a:t>Ze względu na skład osobowy wyróżniamy</a:t>
            </a:r>
          </a:p>
          <a:p>
            <a:pPr>
              <a:buNone/>
            </a:pPr>
            <a:r>
              <a:rPr lang="pl-PL" b="1" dirty="0" smtClean="0"/>
              <a:t>organy </a:t>
            </a:r>
            <a:r>
              <a:rPr lang="pl-PL" b="1" dirty="0" err="1" smtClean="0"/>
              <a:t>monokratyczne</a:t>
            </a:r>
            <a:r>
              <a:rPr lang="pl-PL" b="1" dirty="0" smtClean="0"/>
              <a:t> i kolegialne.</a:t>
            </a:r>
            <a:endParaRPr lang="pl-PL"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MONOKRATYCZNE  A KOLEGIALNE ORGANY ADMINISTRACJI PUBLICZNEJ</a:t>
            </a:r>
            <a:endParaRPr lang="pl-PL" sz="3200" dirty="0"/>
          </a:p>
        </p:txBody>
      </p:sp>
      <p:sp>
        <p:nvSpPr>
          <p:cNvPr id="3" name="Symbol zastępczy zawartości 2"/>
          <p:cNvSpPr>
            <a:spLocks noGrp="1"/>
          </p:cNvSpPr>
          <p:nvPr>
            <p:ph idx="1"/>
          </p:nvPr>
        </p:nvSpPr>
        <p:spPr/>
        <p:txBody>
          <a:bodyPr/>
          <a:lstStyle/>
          <a:p>
            <a:pPr>
              <a:buNone/>
            </a:pPr>
            <a:r>
              <a:rPr lang="pl-PL" dirty="0" smtClean="0"/>
              <a:t>Organ </a:t>
            </a:r>
            <a:r>
              <a:rPr lang="pl-PL" dirty="0" smtClean="0"/>
              <a:t>administracji </a:t>
            </a:r>
            <a:r>
              <a:rPr lang="pl-PL" dirty="0" smtClean="0"/>
              <a:t>publicznej, wg Jana</a:t>
            </a:r>
          </a:p>
          <a:p>
            <a:pPr>
              <a:buNone/>
            </a:pPr>
            <a:r>
              <a:rPr lang="pl-PL" dirty="0" err="1" smtClean="0"/>
              <a:t>Bocia</a:t>
            </a:r>
            <a:r>
              <a:rPr lang="pl-PL" dirty="0" smtClean="0"/>
              <a:t>, </a:t>
            </a:r>
            <a:r>
              <a:rPr lang="pl-PL" dirty="0" smtClean="0"/>
              <a:t>to człowiek lub grupa ludzi </a:t>
            </a:r>
            <a:r>
              <a:rPr lang="pl-PL" dirty="0" smtClean="0"/>
              <a:t>znajdujący</a:t>
            </a:r>
          </a:p>
          <a:p>
            <a:pPr>
              <a:buNone/>
            </a:pPr>
            <a:r>
              <a:rPr lang="pl-PL" dirty="0" smtClean="0"/>
              <a:t>się </a:t>
            </a:r>
            <a:r>
              <a:rPr lang="pl-PL" dirty="0" smtClean="0"/>
              <a:t>w strukturze organizacyjnej państwa </a:t>
            </a:r>
            <a:r>
              <a:rPr lang="pl-PL" dirty="0" smtClean="0"/>
              <a:t>lub</a:t>
            </a:r>
          </a:p>
          <a:p>
            <a:pPr>
              <a:buNone/>
            </a:pPr>
            <a:r>
              <a:rPr lang="pl-PL" dirty="0" smtClean="0"/>
              <a:t>samorządu </a:t>
            </a:r>
            <a:r>
              <a:rPr lang="pl-PL" dirty="0" smtClean="0"/>
              <a:t>terytorialnego, powołany w </a:t>
            </a:r>
            <a:r>
              <a:rPr lang="pl-PL" dirty="0" smtClean="0"/>
              <a:t>celu</a:t>
            </a:r>
          </a:p>
          <a:p>
            <a:pPr>
              <a:buNone/>
            </a:pPr>
            <a:r>
              <a:rPr lang="pl-PL" dirty="0" smtClean="0"/>
              <a:t>realizacji </a:t>
            </a:r>
            <a:r>
              <a:rPr lang="pl-PL" dirty="0" smtClean="0"/>
              <a:t>norm prawa </a:t>
            </a:r>
            <a:r>
              <a:rPr lang="pl-PL" dirty="0" smtClean="0"/>
              <a:t>administracyjnego,</a:t>
            </a:r>
          </a:p>
          <a:p>
            <a:pPr>
              <a:buNone/>
            </a:pPr>
            <a:r>
              <a:rPr lang="pl-PL" dirty="0" smtClean="0"/>
              <a:t>działający </a:t>
            </a:r>
            <a:r>
              <a:rPr lang="pl-PL" dirty="0" smtClean="0"/>
              <a:t>w granicach przyznanych mu </a:t>
            </a:r>
            <a:r>
              <a:rPr lang="pl-PL" dirty="0" smtClean="0"/>
              <a:t>przez</a:t>
            </a:r>
          </a:p>
          <a:p>
            <a:pPr>
              <a:buNone/>
            </a:pPr>
            <a:r>
              <a:rPr lang="pl-PL" dirty="0" smtClean="0"/>
              <a:t>prawo </a:t>
            </a:r>
            <a:r>
              <a:rPr lang="pl-PL" dirty="0" smtClean="0"/>
              <a:t>kompetencji</a:t>
            </a:r>
            <a:r>
              <a:rPr lang="pl-PL" dirty="0" smtClean="0"/>
              <a:t>.</a:t>
            </a:r>
          </a:p>
          <a:p>
            <a:pPr>
              <a:buNone/>
            </a:pPr>
            <a:endParaRPr lang="pl-PL"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28600"/>
            <a:ext cx="7920880" cy="464096"/>
          </a:xfrm>
        </p:spPr>
        <p:txBody>
          <a:bodyPr>
            <a:normAutofit fontScale="90000"/>
          </a:bodyPr>
          <a:lstStyle/>
          <a:p>
            <a:r>
              <a:rPr lang="pl-PL" dirty="0">
                <a:solidFill>
                  <a:schemeClr val="tx1"/>
                </a:solidFill>
              </a:rPr>
              <a:t>MONOKRATYCZNE  A KOLEGIALNE ORGANY ADMINISTRACJI PUBLICZNEJ</a:t>
            </a:r>
            <a:endParaRPr lang="pl-PL" dirty="0"/>
          </a:p>
        </p:txBody>
      </p:sp>
      <p:sp>
        <p:nvSpPr>
          <p:cNvPr id="3" name="Symbol zastępczy tekstu 2"/>
          <p:cNvSpPr>
            <a:spLocks noGrp="1"/>
          </p:cNvSpPr>
          <p:nvPr>
            <p:ph type="body" idx="2"/>
          </p:nvPr>
        </p:nvSpPr>
        <p:spPr>
          <a:xfrm>
            <a:off x="179512" y="908720"/>
            <a:ext cx="7920880" cy="648072"/>
          </a:xfrm>
        </p:spPr>
        <p:txBody>
          <a:bodyPr>
            <a:normAutofit/>
          </a:bodyPr>
          <a:lstStyle/>
          <a:p>
            <a:r>
              <a:rPr lang="pl-PL" dirty="0" smtClean="0"/>
              <a:t>Źródło: Maciąg A., Prawo Administracyjne – 7, prezentacja, https://prawo.uni.wroc.pl/sites/default/files/students-resources/SSA-L-PA-7%20-%20podmioty%20i%20uk%C5%82ad%20administracji%20publicznej.pdf</a:t>
            </a:r>
            <a:endParaRPr lang="pl-PL" dirty="0"/>
          </a:p>
        </p:txBody>
      </p:sp>
      <p:pic>
        <p:nvPicPr>
          <p:cNvPr id="5" name="Symbol zastępczy zawartości 4" descr="zrzut 1.png"/>
          <p:cNvPicPr>
            <a:picLocks noGrp="1" noChangeAspect="1"/>
          </p:cNvPicPr>
          <p:nvPr>
            <p:ph sz="half" idx="1"/>
          </p:nvPr>
        </p:nvPicPr>
        <p:blipFill>
          <a:blip r:embed="rId2" cstate="print"/>
          <a:stretch>
            <a:fillRect/>
          </a:stretch>
        </p:blipFill>
        <p:spPr>
          <a:xfrm>
            <a:off x="251520" y="1628800"/>
            <a:ext cx="7848872" cy="4531997"/>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MONOKRATYCZNE  A KOLEGIALNE ORGANY ADMINISTRACJI PUBLICZNEJ</a:t>
            </a:r>
            <a:endParaRPr lang="pl-PL" sz="3200" dirty="0"/>
          </a:p>
        </p:txBody>
      </p:sp>
      <p:sp>
        <p:nvSpPr>
          <p:cNvPr id="3" name="Symbol zastępczy zawartości 2"/>
          <p:cNvSpPr>
            <a:spLocks noGrp="1"/>
          </p:cNvSpPr>
          <p:nvPr>
            <p:ph idx="1"/>
          </p:nvPr>
        </p:nvSpPr>
        <p:spPr/>
        <p:txBody>
          <a:bodyPr>
            <a:normAutofit fontScale="55000" lnSpcReduction="20000"/>
          </a:bodyPr>
          <a:lstStyle/>
          <a:p>
            <a:pPr marL="514350" indent="-514350" algn="just">
              <a:buFont typeface="+mj-lt"/>
              <a:buAutoNum type="arabicPeriod"/>
            </a:pPr>
            <a:r>
              <a:rPr lang="pl-PL" dirty="0" smtClean="0"/>
              <a:t>Organ </a:t>
            </a:r>
            <a:r>
              <a:rPr lang="pl-PL" dirty="0" smtClean="0"/>
              <a:t>kolegialny składa się z pewnej liczby osób, a decyzje zapadają w nim zespołowo</a:t>
            </a:r>
            <a:r>
              <a:rPr lang="pl-PL" dirty="0" smtClean="0"/>
              <a:t>, np. </a:t>
            </a:r>
            <a:r>
              <a:rPr lang="pl-PL" dirty="0" smtClean="0"/>
              <a:t>w drodze uchwały podjętej większością głosów. Organem kolegialnym jest np. Rada </a:t>
            </a:r>
            <a:r>
              <a:rPr lang="pl-PL" dirty="0" smtClean="0"/>
              <a:t>Ministrów, rada gminy. </a:t>
            </a:r>
            <a:r>
              <a:rPr lang="pl-PL" dirty="0" smtClean="0"/>
              <a:t>Natomiast w skład organu jednoosobowego wchodzi jedna osoba, a decyzje zapadają jednoosobowo. Takim organem jest </a:t>
            </a:r>
            <a:r>
              <a:rPr lang="pl-PL" dirty="0" smtClean="0"/>
              <a:t>minister, wójt.</a:t>
            </a:r>
            <a:endParaRPr lang="pl-PL" dirty="0" smtClean="0"/>
          </a:p>
          <a:p>
            <a:pPr marL="514350" indent="-514350" algn="just">
              <a:buFont typeface="+mj-lt"/>
              <a:buAutoNum type="arabicPeriod"/>
            </a:pPr>
            <a:r>
              <a:rPr lang="pl-PL" dirty="0" smtClean="0"/>
              <a:t>W aparacie administracyjnym państwa działają obydwa rodzaje organów. Organy kolegialne wykorzystuje się głównie, gdy sprawą o podstawowym znaczeniu jest dojrzałość podejmowanych decyzji, ich staranne wyważenie, jednym słowem, gdy chodzi przede wszystkim o merytoryczną i prawną trafność decyzji. Natomiast na tych odcinkach zarządu państwowego, gdzie najważniejsza jest szybkość działania i operatywność organu, decydująca o skuteczności administrowania – powoływane są organy jednoosobowe.</a:t>
            </a:r>
          </a:p>
          <a:p>
            <a:pPr marL="514350" indent="-514350" algn="just">
              <a:buFont typeface="+mj-lt"/>
              <a:buAutoNum type="arabicPeriod"/>
            </a:pPr>
            <a:r>
              <a:rPr lang="pl-PL" dirty="0" smtClean="0"/>
              <a:t>Zarówno organy kolegialne, jak i jednoosobowe mają swoje wady i zalety. Organy jednoosobowe administrują sprawnie, lecz prawdopodobieństwo podjęcia błędnej decyzji jest tu znacznie większe, natomiast w organach kolegialnych decyzja może być znacznie dokładniej przemyślana i przed podjęciem poddana wszechstronnej analizie, ale właśnie wskutek tego działalność organów kolegialnych może okazać się nie dość sprawna.</a:t>
            </a:r>
          </a:p>
          <a:p>
            <a:pPr marL="514350" indent="-514350" algn="just">
              <a:buFont typeface="+mj-lt"/>
              <a:buAutoNum type="arabicPeriod"/>
            </a:pPr>
            <a:r>
              <a:rPr lang="pl-PL" dirty="0" smtClean="0"/>
              <a:t>Przy kształtowaniu struktury organów administracyjnych podejmowane są różne próby połączenia zalet obu rodzajów organów. W tym kierunku zmierza między innymi powoływanie ciał doradczych przy organach jednoosobowych (zespół doradców premiera, gabinet polityczny ministra itp.). Powołane grono ekspertów przedstawia jedynie analizy, formułuje opinie, którymi osoba pełniąca funkcję organu jednoosobowego nie jest związana. Zwiększa to jednak wydatnie prawdopodobieństwo podjęcia właściwej </a:t>
            </a:r>
            <a:r>
              <a:rPr lang="pl-PL" dirty="0" smtClean="0"/>
              <a:t>decyzji.</a:t>
            </a:r>
          </a:p>
          <a:p>
            <a:pPr marL="514350" indent="-514350" algn="just">
              <a:buNone/>
            </a:pPr>
            <a:r>
              <a:rPr lang="pl-PL" sz="2000" dirty="0" smtClean="0"/>
              <a:t>Źródło: http://demerara.pl/organy-administracji-publicznej</a:t>
            </a:r>
            <a:r>
              <a:rPr lang="pl-PL" sz="2000" dirty="0" smtClean="0"/>
              <a:t>/, dostęp: 04.02.2021 r.</a:t>
            </a:r>
            <a:endParaRPr lang="pl-PL" sz="2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85728"/>
            <a:ext cx="7920880" cy="857256"/>
          </a:xfrm>
        </p:spPr>
        <p:txBody>
          <a:bodyPr>
            <a:noAutofit/>
          </a:bodyPr>
          <a:lstStyle/>
          <a:p>
            <a:r>
              <a:rPr lang="pl-PL" sz="3000" dirty="0" smtClean="0">
                <a:solidFill>
                  <a:srgbClr val="002060"/>
                </a:solidFill>
              </a:rPr>
              <a:t>NACZELNE A CENTRALNE ORGANY ADMINISTRACJI RZĄDOWEJ</a:t>
            </a:r>
            <a:endParaRPr lang="pl-PL" sz="3000" dirty="0"/>
          </a:p>
        </p:txBody>
      </p:sp>
      <p:sp>
        <p:nvSpPr>
          <p:cNvPr id="3" name="Symbol zastępczy tekstu 2"/>
          <p:cNvSpPr>
            <a:spLocks noGrp="1"/>
          </p:cNvSpPr>
          <p:nvPr>
            <p:ph type="body" idx="2"/>
          </p:nvPr>
        </p:nvSpPr>
        <p:spPr>
          <a:xfrm>
            <a:off x="179512" y="1357298"/>
            <a:ext cx="7920880" cy="571504"/>
          </a:xfrm>
        </p:spPr>
        <p:txBody>
          <a:bodyPr>
            <a:normAutofit/>
          </a:bodyPr>
          <a:lstStyle/>
          <a:p>
            <a:r>
              <a:rPr lang="pl-PL" dirty="0" smtClean="0"/>
              <a:t>Źródło</a:t>
            </a:r>
            <a:r>
              <a:rPr lang="pl-PL" dirty="0" smtClean="0"/>
              <a:t>: D. </a:t>
            </a:r>
            <a:r>
              <a:rPr lang="pl-PL" dirty="0" err="1" smtClean="0"/>
              <a:t>Cendrowicz</a:t>
            </a:r>
            <a:r>
              <a:rPr lang="pl-PL" dirty="0" smtClean="0"/>
              <a:t>, </a:t>
            </a:r>
            <a:r>
              <a:rPr lang="pl-PL" dirty="0" smtClean="0"/>
              <a:t>https://prawo.uni.wroc.pl/sites/default/files/students-resources/NA%20-%20prezentacja%20zaj%C4%99cia%201-4%20-%</a:t>
            </a:r>
            <a:r>
              <a:rPr lang="pl-PL" dirty="0" smtClean="0"/>
              <a:t>20DCendrowicz.pdf, dostęp: 04.02.2021 r.</a:t>
            </a:r>
            <a:endParaRPr lang="pl-PL" dirty="0"/>
          </a:p>
        </p:txBody>
      </p:sp>
      <p:pic>
        <p:nvPicPr>
          <p:cNvPr id="7" name="Symbol zastępczy zawartości 6" descr="2.png"/>
          <p:cNvPicPr>
            <a:picLocks noGrp="1" noChangeAspect="1"/>
          </p:cNvPicPr>
          <p:nvPr>
            <p:ph sz="half" idx="1"/>
          </p:nvPr>
        </p:nvPicPr>
        <p:blipFill>
          <a:blip r:embed="rId2"/>
          <a:stretch>
            <a:fillRect/>
          </a:stretch>
        </p:blipFill>
        <p:spPr>
          <a:xfrm>
            <a:off x="457200" y="2071678"/>
            <a:ext cx="7239000" cy="4216717"/>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28604"/>
            <a:ext cx="7239000" cy="857256"/>
          </a:xfrm>
        </p:spPr>
        <p:txBody>
          <a:bodyPr>
            <a:noAutofit/>
          </a:bodyPr>
          <a:lstStyle/>
          <a:p>
            <a:r>
              <a:rPr lang="pl-PL" sz="3000" dirty="0" smtClean="0">
                <a:solidFill>
                  <a:srgbClr val="002060"/>
                </a:solidFill>
              </a:rPr>
              <a:t>NACZELNE A CENTRALNE ORGANY ADMINISTRACJI RZĄDOWEJ</a:t>
            </a:r>
            <a:r>
              <a:rPr lang="pl-PL" sz="2400" dirty="0" smtClean="0">
                <a:solidFill>
                  <a:srgbClr val="002060"/>
                </a:solidFill>
              </a:rPr>
              <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1196752"/>
            <a:ext cx="7239000" cy="5472608"/>
          </a:xfrm>
        </p:spPr>
        <p:txBody>
          <a:bodyPr>
            <a:normAutofit/>
          </a:bodyPr>
          <a:lstStyle/>
          <a:p>
            <a:pPr>
              <a:buNone/>
            </a:pPr>
            <a:r>
              <a:rPr lang="pl-PL" sz="2400" b="1" dirty="0" smtClean="0"/>
              <a:t>Naczelne organy administracji </a:t>
            </a:r>
            <a:r>
              <a:rPr lang="pl-PL" sz="2400" b="1" dirty="0" smtClean="0"/>
              <a:t>rządowej:</a:t>
            </a:r>
          </a:p>
          <a:p>
            <a:pPr marL="457200" indent="-457200">
              <a:buAutoNum type="arabicPeriod"/>
            </a:pPr>
            <a:r>
              <a:rPr lang="pl-PL" sz="2400" dirty="0" smtClean="0"/>
              <a:t>to organy</a:t>
            </a:r>
            <a:r>
              <a:rPr lang="pl-PL" sz="2400" dirty="0" smtClean="0"/>
              <a:t>, które wchodzą w skład </a:t>
            </a:r>
            <a:r>
              <a:rPr lang="pl-PL" sz="2400" dirty="0" smtClean="0"/>
              <a:t>Rady Ministrów, tj. Prezes Rady Ministrów, Rada Ministrów, Minister,</a:t>
            </a:r>
          </a:p>
          <a:p>
            <a:pPr marL="457200" indent="-457200">
              <a:buFont typeface="Wingdings 2"/>
              <a:buAutoNum type="arabicPeriod"/>
            </a:pPr>
            <a:r>
              <a:rPr lang="pl-PL" sz="2400" dirty="0" smtClean="0"/>
              <a:t>to organy zwierzchnie wobec pozostałych organów w strukturze administracji rządowej,</a:t>
            </a:r>
          </a:p>
          <a:p>
            <a:pPr marL="457200" indent="-457200">
              <a:buFont typeface="+mj-lt"/>
              <a:buAutoNum type="arabicPeriod"/>
            </a:pPr>
            <a:r>
              <a:rPr lang="pl-PL" sz="2400" dirty="0" smtClean="0"/>
              <a:t>zajmują </a:t>
            </a:r>
            <a:r>
              <a:rPr lang="pl-PL" sz="2400" dirty="0" smtClean="0"/>
              <a:t>nadrzędną pozycję wśród </a:t>
            </a:r>
            <a:r>
              <a:rPr lang="pl-PL" sz="2400" dirty="0" smtClean="0"/>
              <a:t>innych organów,</a:t>
            </a:r>
          </a:p>
          <a:p>
            <a:pPr marL="457200" indent="-457200">
              <a:buFont typeface="+mj-lt"/>
              <a:buAutoNum type="arabicPeriod"/>
            </a:pPr>
            <a:r>
              <a:rPr lang="pl-PL" sz="2400" dirty="0" smtClean="0"/>
              <a:t>ich </a:t>
            </a:r>
            <a:r>
              <a:rPr lang="pl-PL" sz="2400" dirty="0" smtClean="0"/>
              <a:t>właściwość terytorialna rozciąga się na </a:t>
            </a:r>
            <a:r>
              <a:rPr lang="pl-PL" sz="2400" dirty="0" smtClean="0"/>
              <a:t>obszar całego państwa,</a:t>
            </a:r>
          </a:p>
          <a:p>
            <a:pPr marL="457200" indent="-457200">
              <a:buFont typeface="+mj-lt"/>
              <a:buAutoNum type="arabicPeriod"/>
            </a:pPr>
            <a:r>
              <a:rPr lang="pl-PL" sz="2400" dirty="0" smtClean="0"/>
              <a:t>są </a:t>
            </a:r>
            <a:r>
              <a:rPr lang="pl-PL" sz="2400" dirty="0" smtClean="0"/>
              <a:t>powoływane przez Prezydenta lub przez </a:t>
            </a:r>
            <a:r>
              <a:rPr lang="pl-PL" sz="2400" dirty="0" smtClean="0"/>
              <a:t>Sejm,</a:t>
            </a:r>
          </a:p>
          <a:p>
            <a:pPr>
              <a:buNone/>
            </a:pPr>
            <a:endParaRPr lang="pl-PL" sz="2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Naczelne a centralne organy administracji rządowej</a:t>
            </a:r>
            <a:endParaRPr lang="pl-PL" sz="3000" dirty="0">
              <a:solidFill>
                <a:srgbClr val="002060"/>
              </a:solidFill>
            </a:endParaRPr>
          </a:p>
        </p:txBody>
      </p:sp>
      <p:sp>
        <p:nvSpPr>
          <p:cNvPr id="3" name="Symbol zastępczy zawartości 2"/>
          <p:cNvSpPr>
            <a:spLocks noGrp="1"/>
          </p:cNvSpPr>
          <p:nvPr>
            <p:ph idx="1"/>
          </p:nvPr>
        </p:nvSpPr>
        <p:spPr/>
        <p:txBody>
          <a:bodyPr>
            <a:normAutofit lnSpcReduction="10000"/>
          </a:bodyPr>
          <a:lstStyle/>
          <a:p>
            <a:pPr>
              <a:buNone/>
            </a:pPr>
            <a:r>
              <a:rPr lang="pl-PL" b="1" dirty="0" smtClean="0"/>
              <a:t>Centralne </a:t>
            </a:r>
            <a:r>
              <a:rPr lang="pl-PL" b="1" dirty="0" smtClean="0"/>
              <a:t>organy administracji rządowej:</a:t>
            </a:r>
            <a:endParaRPr lang="pl-PL" b="1" dirty="0" smtClean="0"/>
          </a:p>
          <a:p>
            <a:pPr marL="514350" indent="-514350" algn="just">
              <a:buFont typeface="Wingdings 2"/>
              <a:buAutoNum type="arabicPeriod"/>
            </a:pPr>
            <a:r>
              <a:rPr lang="pl-PL" dirty="0" smtClean="0"/>
              <a:t>normowane są przez ustawy,</a:t>
            </a:r>
          </a:p>
          <a:p>
            <a:pPr marL="514350" indent="-514350" algn="just">
              <a:buFont typeface="Wingdings 2"/>
              <a:buAutoNum type="arabicPeriod"/>
            </a:pPr>
            <a:r>
              <a:rPr lang="pl-PL" dirty="0" smtClean="0"/>
              <a:t>nie wchodzą w skład Rady Ministrów, ale ich właściwość obejmuje cały kraj</a:t>
            </a:r>
            <a:r>
              <a:rPr lang="pl-PL" dirty="0" smtClean="0"/>
              <a:t>, np. GUS, </a:t>
            </a:r>
            <a:r>
              <a:rPr lang="pl-PL" dirty="0" err="1" smtClean="0"/>
              <a:t>UOKiK</a:t>
            </a:r>
            <a:r>
              <a:rPr lang="pl-PL" dirty="0" smtClean="0"/>
              <a:t>, ABW, AW,</a:t>
            </a:r>
            <a:endParaRPr lang="pl-PL" dirty="0" smtClean="0"/>
          </a:p>
          <a:p>
            <a:pPr marL="514350" indent="-514350" algn="just">
              <a:buFont typeface="Wingdings 2"/>
              <a:buAutoNum type="arabicPeriod"/>
            </a:pPr>
            <a:r>
              <a:rPr lang="pl-PL" dirty="0" smtClean="0"/>
              <a:t>ich lista nie jest stała – ze względu na ciągłe powstawanie nowych lub likwidowanie starych centralnych </a:t>
            </a:r>
            <a:r>
              <a:rPr lang="pl-PL" dirty="0" smtClean="0"/>
              <a:t>organów, </a:t>
            </a:r>
            <a:endParaRPr lang="pl-PL" dirty="0" smtClean="0"/>
          </a:p>
          <a:p>
            <a:pPr marL="514350" indent="-514350" algn="just">
              <a:buFont typeface="Wingdings 2"/>
              <a:buAutoNum type="arabicPeriod"/>
            </a:pPr>
            <a:r>
              <a:rPr lang="pl-PL" dirty="0" smtClean="0"/>
              <a:t>z reguły mają charakter </a:t>
            </a:r>
            <a:r>
              <a:rPr lang="pl-PL" dirty="0" err="1" smtClean="0"/>
              <a:t>monokratyczny</a:t>
            </a:r>
            <a:r>
              <a:rPr lang="pl-PL" dirty="0" smtClean="0"/>
              <a:t>, np. Prezes Urzędu </a:t>
            </a:r>
            <a:r>
              <a:rPr lang="pl-PL" dirty="0" smtClean="0"/>
              <a:t>Patentowego,</a:t>
            </a:r>
          </a:p>
          <a:p>
            <a:pPr marL="514350" indent="-514350" algn="just">
              <a:buFont typeface="Wingdings 2"/>
              <a:buAutoNum type="arabicPeriod"/>
            </a:pPr>
            <a:r>
              <a:rPr lang="pl-PL" dirty="0" smtClean="0"/>
              <a:t>m</a:t>
            </a:r>
            <a:r>
              <a:rPr lang="pl-PL" dirty="0" smtClean="0"/>
              <a:t>ogą mieć różne nazwy: urząd, agencja, komisja, rada,</a:t>
            </a:r>
            <a:endParaRPr lang="pl-PL" dirty="0" smtClean="0"/>
          </a:p>
          <a:p>
            <a:pPr marL="514350" indent="-514350" algn="just">
              <a:buNone/>
            </a:pPr>
            <a:endParaRPr lang="pl-PL" dirty="0" smtClean="0"/>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88640"/>
            <a:ext cx="7920880" cy="792088"/>
          </a:xfrm>
        </p:spPr>
        <p:txBody>
          <a:bodyPr>
            <a:noAutofit/>
          </a:bodyPr>
          <a:lstStyle/>
          <a:p>
            <a:r>
              <a:rPr lang="pl-PL" sz="3000" dirty="0" smtClean="0">
                <a:solidFill>
                  <a:srgbClr val="002060"/>
                </a:solidFill>
              </a:rPr>
              <a:t>NACZELNE A CENTRALNE ORGANY ADMINISTRACJI RZĄDOWEJ</a:t>
            </a:r>
            <a:endParaRPr lang="pl-PL" sz="3000" dirty="0"/>
          </a:p>
        </p:txBody>
      </p:sp>
      <p:sp>
        <p:nvSpPr>
          <p:cNvPr id="3" name="Symbol zastępczy tekstu 2"/>
          <p:cNvSpPr>
            <a:spLocks noGrp="1"/>
          </p:cNvSpPr>
          <p:nvPr>
            <p:ph type="body" idx="2"/>
          </p:nvPr>
        </p:nvSpPr>
        <p:spPr>
          <a:xfrm>
            <a:off x="179512" y="980728"/>
            <a:ext cx="7920880" cy="576064"/>
          </a:xfrm>
        </p:spPr>
        <p:txBody>
          <a:bodyPr>
            <a:normAutofit fontScale="92500" lnSpcReduction="10000"/>
          </a:bodyPr>
          <a:lstStyle/>
          <a:p>
            <a:r>
              <a:rPr lang="pl-PL" dirty="0" smtClean="0"/>
              <a:t>Źródło: Maciąg A., Prawo Administracyjne – 7, prezentacja, https://prawo.uni.wroc.pl/sites/default/files/students-resources/SSA-L-PA-7%20-%</a:t>
            </a:r>
            <a:r>
              <a:rPr lang="pl-PL" dirty="0" smtClean="0"/>
              <a:t>20podmioty%20i%20uk%C5%82ad%20administracji%20publicznej.pdf, dostęp: 04.02.2021 r.</a:t>
            </a:r>
            <a:endParaRPr lang="pl-PL" dirty="0"/>
          </a:p>
        </p:txBody>
      </p:sp>
      <p:pic>
        <p:nvPicPr>
          <p:cNvPr id="7" name="Symbol zastępczy zawartości 6" descr="ZRZUT 3.png"/>
          <p:cNvPicPr>
            <a:picLocks noGrp="1" noChangeAspect="1"/>
          </p:cNvPicPr>
          <p:nvPr>
            <p:ph sz="half" idx="1"/>
          </p:nvPr>
        </p:nvPicPr>
        <p:blipFill>
          <a:blip r:embed="rId2" cstate="print"/>
          <a:stretch>
            <a:fillRect/>
          </a:stretch>
        </p:blipFill>
        <p:spPr>
          <a:xfrm>
            <a:off x="181132" y="1628800"/>
            <a:ext cx="7919259" cy="511256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500042"/>
            <a:ext cx="5897880" cy="500066"/>
          </a:xfrm>
        </p:spPr>
        <p:txBody>
          <a:bodyPr>
            <a:normAutofit/>
          </a:bodyPr>
          <a:lstStyle/>
          <a:p>
            <a:r>
              <a:rPr lang="pl-PL" dirty="0" smtClean="0">
                <a:solidFill>
                  <a:srgbClr val="002060"/>
                </a:solidFill>
              </a:rPr>
              <a:t>CENTRALIZACJA A DECENTRALIZACJA</a:t>
            </a:r>
            <a:endParaRPr lang="pl-PL" dirty="0">
              <a:solidFill>
                <a:srgbClr val="002060"/>
              </a:solidFill>
            </a:endParaRPr>
          </a:p>
        </p:txBody>
      </p:sp>
      <p:sp>
        <p:nvSpPr>
          <p:cNvPr id="3" name="Symbol zastępczy tekstu 2"/>
          <p:cNvSpPr>
            <a:spLocks noGrp="1"/>
          </p:cNvSpPr>
          <p:nvPr>
            <p:ph type="body" idx="2"/>
          </p:nvPr>
        </p:nvSpPr>
        <p:spPr>
          <a:xfrm>
            <a:off x="457200" y="1357298"/>
            <a:ext cx="5897880" cy="428628"/>
          </a:xfrm>
        </p:spPr>
        <p:txBody>
          <a:bodyPr>
            <a:normAutofit/>
          </a:bodyPr>
          <a:lstStyle/>
          <a:p>
            <a:r>
              <a:rPr lang="pl-PL" sz="800" dirty="0" smtClean="0"/>
              <a:t>Źródło: https://</a:t>
            </a:r>
            <a:r>
              <a:rPr lang="pl-PL" sz="800" dirty="0" smtClean="0"/>
              <a:t>prawo.uni.wroc.pl/sites/default/files/students-resources/Wprowadzenie%20do%20prawa%20ustrojowego.pdf, dostęp: 04.02.2021 r.</a:t>
            </a:r>
            <a:endParaRPr lang="pl-PL" sz="800" dirty="0"/>
          </a:p>
        </p:txBody>
      </p:sp>
      <p:pic>
        <p:nvPicPr>
          <p:cNvPr id="5" name="Symbol zastępczy zawartości 4" descr="1.png"/>
          <p:cNvPicPr>
            <a:picLocks noGrp="1" noChangeAspect="1"/>
          </p:cNvPicPr>
          <p:nvPr>
            <p:ph sz="half" idx="1"/>
          </p:nvPr>
        </p:nvPicPr>
        <p:blipFill>
          <a:blip r:embed="rId2"/>
          <a:stretch>
            <a:fillRect/>
          </a:stretch>
        </p:blipFill>
        <p:spPr>
          <a:xfrm>
            <a:off x="500034" y="1643050"/>
            <a:ext cx="7239000" cy="5214950"/>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KSZTAŁTOWANIE SKŁADU OSOBOWEGO RADY MINISTRÓW</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fontScale="77500" lnSpcReduction="20000"/>
          </a:bodyPr>
          <a:lstStyle/>
          <a:p>
            <a:pPr>
              <a:buNone/>
            </a:pPr>
            <a:r>
              <a:rPr lang="pl-PL" sz="1400" dirty="0" smtClean="0"/>
              <a:t>Konstytucja określa zasady powołania rządu. Przy czym mówi się o trzech wariantach powołania. Jeden </a:t>
            </a:r>
            <a:r>
              <a:rPr lang="pl-PL" sz="1400" dirty="0" smtClean="0"/>
              <a:t>z</a:t>
            </a:r>
          </a:p>
          <a:p>
            <a:pPr>
              <a:buNone/>
            </a:pPr>
            <a:r>
              <a:rPr lang="pl-PL" sz="1400" dirty="0" smtClean="0"/>
              <a:t>nich </a:t>
            </a:r>
            <a:r>
              <a:rPr lang="pl-PL" sz="1400" dirty="0" smtClean="0"/>
              <a:t>ma charakter podstawowy a następne pomocniczy. Z wariantów pomocniczych korzysta się gdy Rada </a:t>
            </a:r>
            <a:r>
              <a:rPr lang="pl-PL" sz="1400" dirty="0" smtClean="0"/>
              <a:t>Ministrów</a:t>
            </a:r>
          </a:p>
          <a:p>
            <a:pPr>
              <a:buNone/>
            </a:pPr>
            <a:r>
              <a:rPr lang="pl-PL" sz="1400" dirty="0" smtClean="0"/>
              <a:t>nie </a:t>
            </a:r>
            <a:r>
              <a:rPr lang="pl-PL" sz="1400" dirty="0" smtClean="0"/>
              <a:t>uzyska </a:t>
            </a:r>
            <a:r>
              <a:rPr lang="pl-PL" sz="1400" b="1" dirty="0" smtClean="0"/>
              <a:t>votum zaufania</a:t>
            </a:r>
            <a:r>
              <a:rPr lang="pl-PL" sz="1400" dirty="0" smtClean="0"/>
              <a:t> w podstawowej procedurze</a:t>
            </a:r>
            <a:r>
              <a:rPr lang="pl-PL" sz="1400" dirty="0" smtClean="0"/>
              <a:t>.</a:t>
            </a:r>
          </a:p>
          <a:p>
            <a:pPr>
              <a:buNone/>
            </a:pPr>
            <a:endParaRPr lang="pl-PL" sz="1400" dirty="0" smtClean="0"/>
          </a:p>
          <a:p>
            <a:pPr>
              <a:buNone/>
            </a:pPr>
            <a:r>
              <a:rPr lang="pl-PL" sz="1400" b="1" dirty="0" smtClean="0"/>
              <a:t>Procedura podstawowa</a:t>
            </a:r>
          </a:p>
          <a:p>
            <a:pPr algn="just">
              <a:buNone/>
            </a:pPr>
            <a:r>
              <a:rPr lang="pl-PL" sz="1400" dirty="0" smtClean="0"/>
              <a:t>Procedura </a:t>
            </a:r>
            <a:r>
              <a:rPr lang="pl-PL" sz="1400" dirty="0" smtClean="0"/>
              <a:t>ta dzieli się na </a:t>
            </a:r>
            <a:r>
              <a:rPr lang="pl-PL" sz="1400" b="1" dirty="0" smtClean="0"/>
              <a:t>dwa etapy</a:t>
            </a:r>
            <a:r>
              <a:rPr lang="pl-PL" sz="1400" dirty="0" smtClean="0"/>
              <a:t>. W pierwszym dominującą </a:t>
            </a:r>
            <a:r>
              <a:rPr lang="pl-PL" sz="1400" dirty="0" smtClean="0"/>
              <a:t>rolę odgrywa </a:t>
            </a:r>
            <a:r>
              <a:rPr lang="pl-PL" sz="1400" b="1" dirty="0" smtClean="0"/>
              <a:t>Prezydent</a:t>
            </a:r>
            <a:r>
              <a:rPr lang="pl-PL" sz="1400" dirty="0" smtClean="0"/>
              <a:t> w drugim natomiast </a:t>
            </a:r>
            <a:r>
              <a:rPr lang="pl-PL" sz="1400" b="1" dirty="0" smtClean="0"/>
              <a:t>Sejm</a:t>
            </a:r>
            <a:r>
              <a:rPr lang="pl-PL" sz="1400" dirty="0" smtClean="0"/>
              <a:t>.</a:t>
            </a:r>
          </a:p>
          <a:p>
            <a:pPr algn="just">
              <a:buNone/>
            </a:pPr>
            <a:r>
              <a:rPr lang="pl-PL" sz="1400" dirty="0" smtClean="0"/>
              <a:t>Prezydent </a:t>
            </a:r>
            <a:r>
              <a:rPr lang="pl-PL" sz="1400" b="1" dirty="0" smtClean="0"/>
              <a:t>desygnuje i powołuje</a:t>
            </a:r>
            <a:r>
              <a:rPr lang="pl-PL" sz="1400" dirty="0" smtClean="0"/>
              <a:t> premiera a następnie całą </a:t>
            </a:r>
            <a:r>
              <a:rPr lang="pl-PL" sz="1400" dirty="0" smtClean="0"/>
              <a:t>Radę Ministrów</a:t>
            </a:r>
            <a:r>
              <a:rPr lang="pl-PL" sz="1400" dirty="0" smtClean="0"/>
              <a:t>. Prezydent desygnuje najpierw </a:t>
            </a:r>
            <a:r>
              <a:rPr lang="pl-PL" sz="1400" dirty="0" smtClean="0"/>
              <a:t>Prezesa</a:t>
            </a:r>
          </a:p>
          <a:p>
            <a:pPr algn="just">
              <a:buNone/>
            </a:pPr>
            <a:r>
              <a:rPr lang="pl-PL" sz="1400" dirty="0" smtClean="0"/>
              <a:t>Rady </a:t>
            </a:r>
            <a:r>
              <a:rPr lang="pl-PL" sz="1400" dirty="0" smtClean="0"/>
              <a:t>Ministrów. W tym wypadku musi liczyć się </a:t>
            </a:r>
            <a:r>
              <a:rPr lang="pl-PL" sz="1400" dirty="0" smtClean="0"/>
              <a:t>większością parlamentarną</a:t>
            </a:r>
            <a:r>
              <a:rPr lang="pl-PL" sz="1400" dirty="0" smtClean="0"/>
              <a:t>, gdyż w następnym etapie skład i </a:t>
            </a:r>
            <a:r>
              <a:rPr lang="pl-PL" sz="1400" dirty="0" smtClean="0"/>
              <a:t>program</a:t>
            </a:r>
          </a:p>
          <a:p>
            <a:pPr algn="just">
              <a:buNone/>
            </a:pPr>
            <a:r>
              <a:rPr lang="pl-PL" sz="1400" dirty="0" smtClean="0"/>
              <a:t>rządu </a:t>
            </a:r>
            <a:r>
              <a:rPr lang="pl-PL" sz="1400" dirty="0" smtClean="0"/>
              <a:t>będzie musiał być zatwierdzony przez Sejm.</a:t>
            </a:r>
          </a:p>
          <a:p>
            <a:pPr algn="just">
              <a:buNone/>
            </a:pPr>
            <a:r>
              <a:rPr lang="pl-PL" sz="1400" dirty="0" smtClean="0"/>
              <a:t>Po </a:t>
            </a:r>
            <a:r>
              <a:rPr lang="pl-PL" sz="1400" dirty="0" smtClean="0"/>
              <a:t>desygnacji premier przedstawia Prezydentowi skład gabinetu. Prezydent „zatwierdza” go. W </a:t>
            </a:r>
            <a:r>
              <a:rPr lang="pl-PL" sz="1400" dirty="0" smtClean="0"/>
              <a:t>tym</a:t>
            </a:r>
          </a:p>
          <a:p>
            <a:pPr algn="just">
              <a:buNone/>
            </a:pPr>
            <a:r>
              <a:rPr lang="pl-PL" sz="1400" dirty="0" smtClean="0"/>
              <a:t>momencie </a:t>
            </a:r>
            <a:r>
              <a:rPr lang="pl-PL" sz="1400" dirty="0" smtClean="0"/>
              <a:t>mówimy o powołaniu Rady Ministrów. </a:t>
            </a:r>
            <a:r>
              <a:rPr lang="pl-PL" sz="1400" dirty="0" smtClean="0"/>
              <a:t>Prezydent powołuje Prezesa </a:t>
            </a:r>
            <a:r>
              <a:rPr lang="pl-PL" sz="1400" dirty="0" smtClean="0"/>
              <a:t>Rady Ministrów i oddzielnym aktem </a:t>
            </a:r>
            <a:r>
              <a:rPr lang="pl-PL" sz="1400" dirty="0" smtClean="0"/>
              <a:t>całą</a:t>
            </a:r>
          </a:p>
          <a:p>
            <a:pPr algn="just">
              <a:buNone/>
            </a:pPr>
            <a:r>
              <a:rPr lang="pl-PL" sz="1400" dirty="0" smtClean="0"/>
              <a:t>Radę </a:t>
            </a:r>
            <a:r>
              <a:rPr lang="pl-PL" sz="1400" dirty="0" smtClean="0"/>
              <a:t>Ministrów. Następnie premier najpóźniej w ciągu </a:t>
            </a:r>
            <a:r>
              <a:rPr lang="pl-PL" sz="1400" b="1" dirty="0" smtClean="0"/>
              <a:t>14 dni</a:t>
            </a:r>
            <a:r>
              <a:rPr lang="pl-PL" sz="1400" dirty="0" smtClean="0"/>
              <a:t> </a:t>
            </a:r>
            <a:r>
              <a:rPr lang="pl-PL" sz="1400" dirty="0" smtClean="0"/>
              <a:t>od dnia </a:t>
            </a:r>
            <a:r>
              <a:rPr lang="pl-PL" sz="1400" dirty="0" smtClean="0"/>
              <a:t>powołania gabinetu przez </a:t>
            </a:r>
            <a:r>
              <a:rPr lang="pl-PL" sz="1400" dirty="0" smtClean="0"/>
              <a:t>Prezydenta</a:t>
            </a:r>
          </a:p>
          <a:p>
            <a:pPr algn="just">
              <a:buNone/>
            </a:pPr>
            <a:r>
              <a:rPr lang="pl-PL" sz="1400" dirty="0" smtClean="0"/>
              <a:t>przedstawia </a:t>
            </a:r>
            <a:r>
              <a:rPr lang="pl-PL" sz="1400" b="1" i="1" dirty="0" smtClean="0"/>
              <a:t>expose.</a:t>
            </a:r>
            <a:endParaRPr lang="pl-PL" sz="1400" dirty="0" smtClean="0"/>
          </a:p>
          <a:p>
            <a:pPr algn="just">
              <a:buNone/>
            </a:pPr>
            <a:r>
              <a:rPr lang="pl-PL" sz="1400" b="1" i="1" dirty="0" smtClean="0"/>
              <a:t>Expose</a:t>
            </a:r>
            <a:r>
              <a:rPr lang="pl-PL" sz="1400" dirty="0" smtClean="0"/>
              <a:t> </a:t>
            </a:r>
            <a:r>
              <a:rPr lang="pl-PL" sz="1400" dirty="0" smtClean="0"/>
              <a:t>to program rządu oraz plan jego prac. Swoje wystąpienie premier kończy </a:t>
            </a:r>
            <a:r>
              <a:rPr lang="pl-PL" sz="1400" b="1" dirty="0" smtClean="0"/>
              <a:t>wnioskiem o udzielenie </a:t>
            </a:r>
            <a:r>
              <a:rPr lang="pl-PL" sz="1400" b="1" dirty="0" smtClean="0"/>
              <a:t>votum</a:t>
            </a:r>
          </a:p>
          <a:p>
            <a:pPr algn="just">
              <a:buNone/>
            </a:pPr>
            <a:r>
              <a:rPr lang="pl-PL" sz="1400" b="1" dirty="0" smtClean="0"/>
              <a:t>zaufania </a:t>
            </a:r>
            <a:r>
              <a:rPr lang="pl-PL" sz="1400" b="1" dirty="0" smtClean="0"/>
              <a:t>Radzie Ministrów.</a:t>
            </a:r>
            <a:r>
              <a:rPr lang="pl-PL" sz="1400" dirty="0" smtClean="0"/>
              <a:t> </a:t>
            </a:r>
            <a:r>
              <a:rPr lang="pl-PL" sz="1400" dirty="0" smtClean="0"/>
              <a:t>Ten </a:t>
            </a:r>
            <a:r>
              <a:rPr lang="pl-PL" sz="1400" dirty="0" smtClean="0"/>
              <a:t>etap powoływania rządu odbywa się </a:t>
            </a:r>
            <a:r>
              <a:rPr lang="pl-PL" sz="1400" b="1" dirty="0" smtClean="0"/>
              <a:t>w Sejmie</a:t>
            </a:r>
            <a:r>
              <a:rPr lang="pl-PL" sz="1400" dirty="0" smtClean="0"/>
              <a:t>. To właśnie w niższej </a:t>
            </a:r>
            <a:r>
              <a:rPr lang="pl-PL" sz="1400" dirty="0" smtClean="0"/>
              <a:t>izbie</a:t>
            </a:r>
          </a:p>
          <a:p>
            <a:pPr algn="just">
              <a:buNone/>
            </a:pPr>
            <a:r>
              <a:rPr lang="pl-PL" sz="1400" dirty="0" smtClean="0"/>
              <a:t>Parlamentu premier </a:t>
            </a:r>
            <a:r>
              <a:rPr lang="pl-PL" sz="1400" dirty="0" smtClean="0"/>
              <a:t>przedstawia założenia polityki rządu i to Sejm udziela (bądź nie) </a:t>
            </a:r>
            <a:r>
              <a:rPr lang="pl-PL" sz="1400" b="1" dirty="0" smtClean="0"/>
              <a:t>wotum zaufania.</a:t>
            </a:r>
            <a:endParaRPr lang="pl-PL" sz="1400" dirty="0" smtClean="0"/>
          </a:p>
          <a:p>
            <a:pPr algn="just">
              <a:buNone/>
            </a:pPr>
            <a:r>
              <a:rPr lang="pl-PL" sz="1400" dirty="0" smtClean="0"/>
              <a:t>Po </a:t>
            </a:r>
            <a:r>
              <a:rPr lang="pl-PL" sz="1400" dirty="0" smtClean="0"/>
              <a:t>wniosku o </a:t>
            </a:r>
            <a:r>
              <a:rPr lang="pl-PL" sz="1400" b="1" dirty="0" smtClean="0"/>
              <a:t>votum zaufania</a:t>
            </a:r>
            <a:r>
              <a:rPr lang="pl-PL" sz="1400" dirty="0" smtClean="0"/>
              <a:t> odbywa się głosowanie. Aby rząd uzyskał votum zaufania musi uzyskać </a:t>
            </a:r>
            <a:r>
              <a:rPr lang="pl-PL" sz="1400" b="1" dirty="0" smtClean="0"/>
              <a:t>bezwzględną</a:t>
            </a:r>
          </a:p>
          <a:p>
            <a:pPr algn="just">
              <a:buNone/>
            </a:pPr>
            <a:r>
              <a:rPr lang="pl-PL" sz="1400" b="1" dirty="0" smtClean="0"/>
              <a:t>większość</a:t>
            </a:r>
            <a:r>
              <a:rPr lang="pl-PL" sz="1400" dirty="0" smtClean="0"/>
              <a:t> </a:t>
            </a:r>
            <a:r>
              <a:rPr lang="pl-PL" sz="1400" dirty="0" smtClean="0"/>
              <a:t>głosów przy </a:t>
            </a:r>
            <a:r>
              <a:rPr lang="pl-PL" sz="1400" i="1" dirty="0" err="1" smtClean="0"/>
              <a:t>qurum</a:t>
            </a:r>
            <a:r>
              <a:rPr lang="pl-PL" sz="1400" dirty="0" smtClean="0"/>
              <a:t> co najmniej połowy ustawowej liczby posłów.</a:t>
            </a:r>
          </a:p>
          <a:p>
            <a:pPr algn="just">
              <a:buNone/>
            </a:pPr>
            <a:r>
              <a:rPr lang="pl-PL" sz="1400" dirty="0" smtClean="0"/>
              <a:t>Gdy Rada Ministrów otrzyma poparcie wtedy może już rządzić. Jeżeli nie otrzyma wtedy premier składa na </a:t>
            </a:r>
            <a:r>
              <a:rPr lang="pl-PL" sz="1400" dirty="0" smtClean="0"/>
              <a:t>ręce</a:t>
            </a:r>
          </a:p>
          <a:p>
            <a:pPr algn="just">
              <a:buNone/>
            </a:pPr>
            <a:r>
              <a:rPr lang="pl-PL" sz="1400" dirty="0" smtClean="0"/>
              <a:t>Prezydenta </a:t>
            </a:r>
            <a:r>
              <a:rPr lang="pl-PL" sz="1400" b="1" dirty="0" smtClean="0"/>
              <a:t>dymisję</a:t>
            </a:r>
            <a:r>
              <a:rPr lang="pl-PL" sz="1400" dirty="0" smtClean="0"/>
              <a:t>. Prezydent przyjmuje dymisję i powierza rządowi dalsze prowadzenie polityki. </a:t>
            </a:r>
            <a:r>
              <a:rPr lang="pl-PL" sz="1400" dirty="0" smtClean="0"/>
              <a:t>Inicjatywę</a:t>
            </a:r>
          </a:p>
          <a:p>
            <a:pPr algn="just">
              <a:buNone/>
            </a:pPr>
            <a:r>
              <a:rPr lang="pl-PL" sz="1400" dirty="0" smtClean="0"/>
              <a:t>natomiast </a:t>
            </a:r>
            <a:r>
              <a:rPr lang="pl-PL" sz="1400" dirty="0" smtClean="0"/>
              <a:t>przejmuje Sejm i to on aktywnie poszukuje kandydata na Prezesa Rady Ministrów.</a:t>
            </a:r>
          </a:p>
          <a:p>
            <a:pPr algn="just">
              <a:buNone/>
            </a:pPr>
            <a:endParaRPr lang="pl-PL" sz="13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KSZTAŁTOWANIE SKŁADU OSOBOWEGO RADY MINISTRÓW</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a:bodyPr>
          <a:lstStyle/>
          <a:p>
            <a:pPr>
              <a:buNone/>
            </a:pPr>
            <a:r>
              <a:rPr lang="pl-PL" sz="1100" dirty="0" smtClean="0"/>
              <a:t>Art.  </a:t>
            </a:r>
            <a:r>
              <a:rPr lang="pl-PL" sz="1100" dirty="0" smtClean="0"/>
              <a:t>154 Konstytucji RP</a:t>
            </a:r>
            <a:r>
              <a:rPr lang="pl-PL" sz="1100" dirty="0" smtClean="0"/>
              <a:t>  [Tryb powołania Rady Ministrów] </a:t>
            </a:r>
            <a:endParaRPr lang="pl-PL" sz="1100" dirty="0" smtClean="0"/>
          </a:p>
          <a:p>
            <a:pPr>
              <a:buNone/>
            </a:pPr>
            <a:r>
              <a:rPr lang="pl-PL" sz="1100" dirty="0" smtClean="0"/>
              <a:t>1</a:t>
            </a:r>
            <a:r>
              <a:rPr lang="pl-PL" sz="1100" dirty="0" smtClean="0"/>
              <a:t>.  Prezydent Rzeczypospolitej desygnuje Prezesa Rady Ministrów, który proponuje skład Rady Ministrów. Prezydent Rzeczypospolitej powołuje Prezesa Rady Ministrów wraz z pozostałymi członkami Rady Ministrów w ciągu 14 dni od dnia pierwszego posiedzenia Sejmu lub przyjęcia dymisji poprzedniej Rady Ministrów i odbiera przysięgę od członków nowo powołanej Rady Ministrów.</a:t>
            </a:r>
          </a:p>
          <a:p>
            <a:pPr>
              <a:buNone/>
            </a:pPr>
            <a:r>
              <a:rPr lang="pl-PL" sz="1100" dirty="0" smtClean="0"/>
              <a:t>2.  Prezes Rady Ministrów, w ciągu 14 dni od dnia powołania przez Prezydenta Rzeczypospolitej, przedstawia Sejmowi program działania Rady Ministrów z wnioskiem o udzielenie jej wotum zaufania. Wotum zaufania Sejm uchwala bezwzględną większością głosów w obecności co najmniej połowy ustawowej liczby posłów.</a:t>
            </a:r>
          </a:p>
          <a:p>
            <a:pPr>
              <a:buNone/>
            </a:pPr>
            <a:r>
              <a:rPr lang="pl-PL" sz="1100" dirty="0" smtClean="0"/>
              <a:t>3.  W razie niepowołania Rady Ministrów w trybie ust. 1 lub nieudzielenia jej wotum zaufania w trybie ust. 2 Sejm w ciągu 14 dni od upływu terminów określonych w ust. 1 lub ust. 2 wybiera Prezesa Rady Ministrów oraz proponowanych przez niego członków Rady Ministrów bezwzględną większością głosów w obecności co najmniej połowy ustawowej liczby posłów. Prezydent Rzeczypospolitej powołuje tak wybraną Radę Ministrów i odbiera przysięgę od jej członków</a:t>
            </a:r>
            <a:r>
              <a:rPr lang="pl-PL" sz="1100" dirty="0" smtClean="0"/>
              <a:t>.</a:t>
            </a:r>
          </a:p>
          <a:p>
            <a:pPr>
              <a:buNone/>
            </a:pPr>
            <a:endParaRPr lang="pl-PL" sz="1100" dirty="0" smtClean="0"/>
          </a:p>
          <a:p>
            <a:pPr>
              <a:buNone/>
            </a:pPr>
            <a:r>
              <a:rPr lang="pl-PL" sz="1100" dirty="0" smtClean="0"/>
              <a:t>W wypadku gdy Rada Ministrów nie uzyska </a:t>
            </a:r>
            <a:r>
              <a:rPr lang="pl-PL" sz="1100" b="1" dirty="0" smtClean="0"/>
              <a:t>wotum zaufania</a:t>
            </a:r>
            <a:r>
              <a:rPr lang="pl-PL" sz="1100" dirty="0" smtClean="0"/>
              <a:t> w podstawowej procedurze uruchomiona </a:t>
            </a:r>
            <a:r>
              <a:rPr lang="pl-PL" sz="1100" dirty="0" smtClean="0"/>
              <a:t>zostaje</a:t>
            </a:r>
          </a:p>
          <a:p>
            <a:pPr>
              <a:buNone/>
            </a:pPr>
            <a:r>
              <a:rPr lang="pl-PL" sz="1100" dirty="0" smtClean="0"/>
              <a:t>procedura </a:t>
            </a:r>
            <a:r>
              <a:rPr lang="pl-PL" sz="1100" dirty="0" smtClean="0"/>
              <a:t>dodatkowa. Jest to tzw. </a:t>
            </a:r>
            <a:r>
              <a:rPr lang="pl-PL" sz="1100" b="1" dirty="0" smtClean="0"/>
              <a:t>procedura sejmowa</a:t>
            </a:r>
            <a:r>
              <a:rPr lang="pl-PL" sz="1100" dirty="0" smtClean="0"/>
              <a:t>. Odbywa się ona bowiem w całości w Sejmie a </a:t>
            </a:r>
            <a:r>
              <a:rPr lang="pl-PL" sz="1100" dirty="0" smtClean="0"/>
              <a:t>udział</a:t>
            </a:r>
          </a:p>
          <a:p>
            <a:pPr>
              <a:buNone/>
            </a:pPr>
            <a:r>
              <a:rPr lang="pl-PL" sz="1100" dirty="0" smtClean="0"/>
              <a:t>Prezydenta </a:t>
            </a:r>
            <a:r>
              <a:rPr lang="pl-PL" sz="1100" dirty="0" smtClean="0"/>
              <a:t>jest w niej znikomy. W tej procedurze to </a:t>
            </a:r>
            <a:r>
              <a:rPr lang="pl-PL" sz="1100" b="1" dirty="0" smtClean="0"/>
              <a:t>posłowie</a:t>
            </a:r>
            <a:r>
              <a:rPr lang="pl-PL" sz="1100" dirty="0" smtClean="0"/>
              <a:t> mogą zgłosić kandydata na Prezesa Rady Ministrów.</a:t>
            </a:r>
          </a:p>
          <a:p>
            <a:pPr>
              <a:buNone/>
            </a:pPr>
            <a:r>
              <a:rPr lang="pl-PL" sz="1100" dirty="0" smtClean="0"/>
              <a:t>Następnie wybrany przez posłów kandydat zgłasza swoich kandydatów na ministrów. Wybrany w ten sposób </a:t>
            </a:r>
            <a:r>
              <a:rPr lang="pl-PL" sz="1100" dirty="0" smtClean="0"/>
              <a:t>premier</a:t>
            </a:r>
          </a:p>
          <a:p>
            <a:pPr>
              <a:buNone/>
            </a:pPr>
            <a:r>
              <a:rPr lang="pl-PL" sz="1100" dirty="0" smtClean="0"/>
              <a:t>przedstawia </a:t>
            </a:r>
            <a:r>
              <a:rPr lang="pl-PL" sz="1100" dirty="0" smtClean="0"/>
              <a:t>swoje </a:t>
            </a:r>
            <a:r>
              <a:rPr lang="pl-PL" sz="1100" b="1" i="1" dirty="0" smtClean="0"/>
              <a:t>expose</a:t>
            </a:r>
            <a:r>
              <a:rPr lang="pl-PL" sz="1100" dirty="0" smtClean="0"/>
              <a:t> w Sejmie i wnosi o udzielenie wotum zaufania. Podobnie jak w procedurze </a:t>
            </a:r>
            <a:r>
              <a:rPr lang="pl-PL" sz="1100" dirty="0" smtClean="0"/>
              <a:t>podstawowej</a:t>
            </a:r>
          </a:p>
          <a:p>
            <a:pPr>
              <a:buNone/>
            </a:pPr>
            <a:r>
              <a:rPr lang="pl-PL" sz="1100" dirty="0" smtClean="0"/>
              <a:t>tak </a:t>
            </a:r>
            <a:r>
              <a:rPr lang="pl-PL" sz="1100" dirty="0" smtClean="0"/>
              <a:t>i teraz wotum zaufania udzielane jest </a:t>
            </a:r>
            <a:r>
              <a:rPr lang="pl-PL" sz="1100" b="1" dirty="0" smtClean="0"/>
              <a:t>bezwzględną ilością głosów</a:t>
            </a:r>
            <a:r>
              <a:rPr lang="pl-PL" sz="1100" dirty="0" smtClean="0"/>
              <a:t> w obecności co najmniej połowy </a:t>
            </a:r>
            <a:r>
              <a:rPr lang="pl-PL" sz="1100" dirty="0" smtClean="0"/>
              <a:t>ustawowej</a:t>
            </a:r>
          </a:p>
          <a:p>
            <a:pPr>
              <a:buNone/>
            </a:pPr>
            <a:r>
              <a:rPr lang="pl-PL" sz="1100" dirty="0" smtClean="0"/>
              <a:t>liczby </a:t>
            </a:r>
            <a:r>
              <a:rPr lang="pl-PL" sz="1100" dirty="0" smtClean="0"/>
              <a:t>posłów.</a:t>
            </a:r>
          </a:p>
          <a:p>
            <a:pPr>
              <a:buNone/>
            </a:pPr>
            <a:endParaRPr lang="pl-PL" sz="1100" dirty="0" smtClean="0"/>
          </a:p>
          <a:p>
            <a:pPr algn="just">
              <a:buNone/>
            </a:pPr>
            <a:endParaRPr lang="pl-PL" sz="13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000" dirty="0" smtClean="0">
                <a:solidFill>
                  <a:srgbClr val="002060"/>
                </a:solidFill>
              </a:rPr>
              <a:t>KSZTAŁTOWANIE SKŁADU OSOBOWEGO RADY MINISTRÓW</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a:bodyPr>
          <a:lstStyle/>
          <a:p>
            <a:pPr>
              <a:buNone/>
            </a:pPr>
            <a:r>
              <a:rPr lang="pl-PL" sz="1100" dirty="0" smtClean="0"/>
              <a:t>Art.  </a:t>
            </a:r>
            <a:r>
              <a:rPr lang="pl-PL" sz="1100" dirty="0" smtClean="0"/>
              <a:t>155 Konstytucji RP</a:t>
            </a:r>
            <a:r>
              <a:rPr lang="pl-PL" sz="1100" dirty="0" smtClean="0"/>
              <a:t>  [Rezerwowy tryb powołania Rady Ministrów] </a:t>
            </a:r>
            <a:endParaRPr lang="pl-PL" sz="1100" dirty="0" smtClean="0"/>
          </a:p>
          <a:p>
            <a:pPr>
              <a:buNone/>
            </a:pPr>
            <a:r>
              <a:rPr lang="pl-PL" sz="1100" dirty="0" smtClean="0"/>
              <a:t>1</a:t>
            </a:r>
            <a:r>
              <a:rPr lang="pl-PL" sz="1100" dirty="0" smtClean="0"/>
              <a:t>.  W razie niepowołania Rady Ministrów w trybie art. 154 ust. 3 Prezydent Rzeczypospolitej w ciągu 14 dni </a:t>
            </a:r>
            <a:r>
              <a:rPr lang="pl-PL" sz="1100" dirty="0" smtClean="0"/>
              <a:t>powołuje</a:t>
            </a:r>
          </a:p>
          <a:p>
            <a:pPr>
              <a:buNone/>
            </a:pPr>
            <a:r>
              <a:rPr lang="pl-PL" sz="1100" dirty="0" smtClean="0"/>
              <a:t>Prezesa </a:t>
            </a:r>
            <a:r>
              <a:rPr lang="pl-PL" sz="1100" dirty="0" smtClean="0"/>
              <a:t>Rady Ministrów i na jego wniosek pozostałych członków Rady Ministrów oraz odbiera od nich przysięgę. </a:t>
            </a:r>
            <a:r>
              <a:rPr lang="pl-PL" sz="1100" dirty="0" smtClean="0"/>
              <a:t>Sejm</a:t>
            </a:r>
          </a:p>
          <a:p>
            <a:pPr>
              <a:buNone/>
            </a:pPr>
            <a:r>
              <a:rPr lang="pl-PL" sz="1100" dirty="0" smtClean="0"/>
              <a:t>w </a:t>
            </a:r>
            <a:r>
              <a:rPr lang="pl-PL" sz="1100" dirty="0" smtClean="0"/>
              <a:t>ciągu 14 dni od dnia powołania Rady Ministrów przez Prezydenta Rzeczypospolitej udziela jej wotum </a:t>
            </a:r>
            <a:r>
              <a:rPr lang="pl-PL" sz="1100" dirty="0" smtClean="0"/>
              <a:t>zaufania</a:t>
            </a:r>
          </a:p>
          <a:p>
            <a:pPr>
              <a:buNone/>
            </a:pPr>
            <a:r>
              <a:rPr lang="pl-PL" sz="1100" dirty="0" smtClean="0"/>
              <a:t>większością </a:t>
            </a:r>
            <a:r>
              <a:rPr lang="pl-PL" sz="1100" dirty="0" smtClean="0"/>
              <a:t>głosów w obecności co najmniej połowy ustawowej liczby posłów.</a:t>
            </a:r>
          </a:p>
          <a:p>
            <a:pPr>
              <a:buNone/>
            </a:pPr>
            <a:r>
              <a:rPr lang="pl-PL" sz="1100" dirty="0" smtClean="0"/>
              <a:t>2.  W razie nieudzielenia Radzie Ministrów wotum zaufania w trybie określonym w ust. 1, Prezydent </a:t>
            </a:r>
            <a:r>
              <a:rPr lang="pl-PL" sz="1100" dirty="0" smtClean="0"/>
              <a:t>Rzeczypospolitej</a:t>
            </a:r>
          </a:p>
          <a:p>
            <a:pPr>
              <a:buNone/>
            </a:pPr>
            <a:r>
              <a:rPr lang="pl-PL" sz="1100" dirty="0" smtClean="0"/>
              <a:t>skraca </a:t>
            </a:r>
            <a:r>
              <a:rPr lang="pl-PL" sz="1100" dirty="0" smtClean="0"/>
              <a:t>kadencję Sejmu i zarządza wybory.</a:t>
            </a:r>
          </a:p>
          <a:p>
            <a:pPr algn="just">
              <a:buNone/>
            </a:pPr>
            <a:endParaRPr lang="pl-PL" sz="1300" dirty="0" smtClean="0"/>
          </a:p>
          <a:p>
            <a:r>
              <a:rPr lang="pl-PL" sz="1400" dirty="0" smtClean="0"/>
              <a:t>W art. 155 opisany został sposób powoływania Rady Ministrów, który określany jest jako trzecia lub też druga rezerwowa procedura tworzenia rządu. Oba terminy podkreślają sekwencyjny charakter tych procedur. Artykuł 155 znajduje praktyczne zastosowanie dopiero w sytuacji, gdy nie dojdzie do powołania Rady Ministrów zgodnie z art. 154 ust. 3 Konstytucji (czyli niepowodzenia procedury drugiej w kolejności, a pierwszej rezerwowej).</a:t>
            </a:r>
          </a:p>
          <a:p>
            <a:r>
              <a:rPr lang="pl-PL" sz="1400" dirty="0" smtClean="0"/>
              <a:t>Z politycznego punktu widzenia przejście do trzeciej procedury tworzenia Rady Ministrów oznacza, że w Sejmie nie ma ukształtowanej większości, która byłaby w stanie zapewnić rządowi względnie stabilne poparcie, i wobec tego mówić można o kryzysie politycznym. Stąd też w odniesieniu do art. 155 wspomina się o „procedurze awaryjnej</a:t>
            </a:r>
            <a:r>
              <a:rPr lang="pl-PL" sz="1400" dirty="0" smtClean="0"/>
              <a:t>”. </a:t>
            </a:r>
            <a:endParaRPr lang="pl-PL" sz="1400" dirty="0" smtClean="0"/>
          </a:p>
          <a:p>
            <a:pPr algn="just">
              <a:buNone/>
            </a:pPr>
            <a:endParaRPr lang="pl-PL" sz="13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000" dirty="0" smtClean="0">
                <a:solidFill>
                  <a:srgbClr val="002060"/>
                </a:solidFill>
              </a:rPr>
              <a:t>Minister jako organ </a:t>
            </a:r>
            <a:r>
              <a:rPr lang="pl-PL" sz="3000" dirty="0" err="1" smtClean="0">
                <a:solidFill>
                  <a:srgbClr val="002060"/>
                </a:solidFill>
              </a:rPr>
              <a:t>monokratyczny</a:t>
            </a:r>
            <a:r>
              <a:rPr lang="pl-PL" sz="3000" dirty="0" smtClean="0">
                <a:solidFill>
                  <a:srgbClr val="002060"/>
                </a:solidFill>
              </a:rPr>
              <a:t> i </a:t>
            </a:r>
            <a:r>
              <a:rPr lang="pl-PL" sz="3000" dirty="0" err="1" smtClean="0">
                <a:solidFill>
                  <a:srgbClr val="002060"/>
                </a:solidFill>
              </a:rPr>
              <a:t>członEk</a:t>
            </a:r>
            <a:r>
              <a:rPr lang="pl-PL" sz="3000" dirty="0" smtClean="0">
                <a:solidFill>
                  <a:srgbClr val="002060"/>
                </a:solidFill>
              </a:rPr>
              <a:t> organu kolegialnego</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a:bodyPr>
          <a:lstStyle/>
          <a:p>
            <a:pPr algn="just">
              <a:buNone/>
            </a:pPr>
            <a:r>
              <a:rPr lang="pl-PL" sz="1400" dirty="0" smtClean="0"/>
              <a:t>Zgodnie z Konstytucją ministrów można podzielić na dwie grupy</a:t>
            </a:r>
            <a:r>
              <a:rPr lang="pl-PL" sz="1400" dirty="0" smtClean="0"/>
              <a:t>:</a:t>
            </a:r>
          </a:p>
          <a:p>
            <a:pPr marL="342900" indent="-342900" algn="just">
              <a:buFont typeface="+mj-lt"/>
              <a:buAutoNum type="arabicPeriod"/>
            </a:pPr>
            <a:r>
              <a:rPr lang="pl-PL" sz="1400" dirty="0" smtClean="0"/>
              <a:t>ministrów </a:t>
            </a:r>
            <a:r>
              <a:rPr lang="pl-PL" sz="1400" dirty="0" smtClean="0"/>
              <a:t>kierujących określonymi działami administracji rządowej (określanych mianem „działowych” lub „resortowych”),</a:t>
            </a:r>
            <a:endParaRPr lang="pl-PL" sz="1400" dirty="0" smtClean="0"/>
          </a:p>
          <a:p>
            <a:pPr marL="342900" indent="-342900" algn="just">
              <a:buFont typeface="+mj-lt"/>
              <a:buAutoNum type="arabicPeriod"/>
            </a:pPr>
            <a:r>
              <a:rPr lang="pl-PL" sz="1400" dirty="0" smtClean="0"/>
              <a:t>ministrów </a:t>
            </a:r>
            <a:r>
              <a:rPr lang="pl-PL" sz="1400" dirty="0" smtClean="0"/>
              <a:t>wypełniających zadania wyznaczone im przez Prezesa RM (ministrowie bez teki</a:t>
            </a:r>
            <a:r>
              <a:rPr lang="pl-PL" sz="1400" dirty="0" smtClean="0"/>
              <a:t>).</a:t>
            </a:r>
          </a:p>
          <a:p>
            <a:pPr marL="342900" indent="-342900" algn="just">
              <a:buFont typeface="+mj-lt"/>
              <a:buAutoNum type="arabicPeriod"/>
            </a:pPr>
            <a:endParaRPr lang="pl-PL" sz="1400" dirty="0" smtClean="0"/>
          </a:p>
          <a:p>
            <a:pPr>
              <a:buNone/>
            </a:pPr>
            <a:r>
              <a:rPr lang="pl-PL" sz="1400" dirty="0" smtClean="0"/>
              <a:t>Art.  </a:t>
            </a:r>
            <a:r>
              <a:rPr lang="pl-PL" sz="1400" dirty="0" smtClean="0"/>
              <a:t>149 Konstytucji RP.</a:t>
            </a:r>
            <a:r>
              <a:rPr lang="pl-PL" sz="1400" dirty="0" smtClean="0"/>
              <a:t>  [Kompetencje ministrów] </a:t>
            </a:r>
            <a:endParaRPr lang="pl-PL" sz="1400" dirty="0" smtClean="0"/>
          </a:p>
          <a:p>
            <a:pPr>
              <a:buNone/>
            </a:pPr>
            <a:r>
              <a:rPr lang="pl-PL" sz="1400" dirty="0" smtClean="0"/>
              <a:t>1</a:t>
            </a:r>
            <a:r>
              <a:rPr lang="pl-PL" sz="1400" dirty="0" smtClean="0"/>
              <a:t>.  Ministrowie kierują określonymi działami administracji rządowej lub wypełniają zadania wyznaczone im przez Prezesa Rady Ministrów. Zakres działania ministra kierującego działem administracji rządowej określają </a:t>
            </a:r>
            <a:r>
              <a:rPr lang="pl-PL" sz="1400" dirty="0" smtClean="0"/>
              <a:t>ustawy.</a:t>
            </a:r>
            <a:endParaRPr lang="pl-PL" sz="1400" dirty="0" smtClean="0"/>
          </a:p>
          <a:p>
            <a:pPr>
              <a:buNone/>
            </a:pPr>
            <a:r>
              <a:rPr lang="pl-PL" sz="1400" dirty="0" smtClean="0"/>
              <a:t>2.  Minister kierujący działem administracji rządowej wydaje rozporządzenia. Rada Ministrów, na wniosek Prezesa Rady Ministrów, może uchylić rozporządzenie lub zarządzenie ministra.</a:t>
            </a:r>
          </a:p>
          <a:p>
            <a:pPr>
              <a:buNone/>
            </a:pPr>
            <a:r>
              <a:rPr lang="pl-PL" sz="1400" dirty="0" smtClean="0"/>
              <a:t>3.  Do przewodniczącego komitetu, o którym mowa w art. 147 ust. 4, stosuje się odpowiednio przepisy odnoszące się do ministra kierującego działem administracji rządowej.</a:t>
            </a:r>
          </a:p>
          <a:p>
            <a:pPr marL="342900" indent="-342900" algn="just">
              <a:buNone/>
            </a:pPr>
            <a:endParaRPr lang="pl-PL" sz="13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000" dirty="0" smtClean="0">
                <a:solidFill>
                  <a:srgbClr val="002060"/>
                </a:solidFill>
              </a:rPr>
              <a:t>Minister jako organ </a:t>
            </a:r>
            <a:r>
              <a:rPr lang="pl-PL" sz="3000" dirty="0" err="1" smtClean="0">
                <a:solidFill>
                  <a:srgbClr val="002060"/>
                </a:solidFill>
              </a:rPr>
              <a:t>monokratyczny</a:t>
            </a:r>
            <a:r>
              <a:rPr lang="pl-PL" sz="3000" dirty="0" smtClean="0">
                <a:solidFill>
                  <a:srgbClr val="002060"/>
                </a:solidFill>
              </a:rPr>
              <a:t> i </a:t>
            </a:r>
            <a:r>
              <a:rPr lang="pl-PL" sz="3000" dirty="0" err="1" smtClean="0">
                <a:solidFill>
                  <a:srgbClr val="002060"/>
                </a:solidFill>
              </a:rPr>
              <a:t>członEk</a:t>
            </a:r>
            <a:r>
              <a:rPr lang="pl-PL" sz="3000" dirty="0" smtClean="0">
                <a:solidFill>
                  <a:srgbClr val="002060"/>
                </a:solidFill>
              </a:rPr>
              <a:t> organu kolegialnego</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lnSpcReduction="10000"/>
          </a:bodyPr>
          <a:lstStyle/>
          <a:p>
            <a:r>
              <a:rPr lang="pl-PL" sz="1400" dirty="0" smtClean="0"/>
              <a:t>Konstytucja nie precyzuje znaczenia pojęcia „dział administracji rządowej”. W pewnym stopniu nawiązuje ono do określenia „resort” (administracji). Z ustawy zasadniczej nie wynika wprost, że dział powinien obejmować sprawy jednorodne lub pokrewne, stanowiące pewne fragmenty zakresu działania administracji rządowej. Pojęcie to może być używane również w znaczeniu podmiotowym jako grupa organów i innych instytucji administracji rządowej podlegających jednemu ministrowi. Z art. 149 ust. </a:t>
            </a:r>
            <a:r>
              <a:rPr lang="pl-PL" sz="1400" dirty="0" smtClean="0"/>
              <a:t>1 </a:t>
            </a:r>
            <a:r>
              <a:rPr lang="pl-PL" sz="1400" dirty="0" smtClean="0"/>
              <a:t>zdanie drugie wynika, że podział administracji rządowej na działy powinien być dokonany w ustawie; w praktyce przyjęto, że w aspekcie podmiotowym nie musi mieć charakteru zupełnego, tj. mogą funkcjonować organy administracji rządowej podległe bezpośrednio Prezesowi Rady Ministrów (względnie samej Radzie Ministrów), a więc wyłączone ze „struktury działowej”.</a:t>
            </a:r>
          </a:p>
          <a:p>
            <a:r>
              <a:rPr lang="pl-PL" sz="1400" dirty="0" smtClean="0"/>
              <a:t>Ustawa o działach administracji rządowej zamyka katalog spraw o charakterze permanentnym, wymagających stałych prac członków Rady Ministrów. Oznacza to, że wszelkie sprawy nieuwzględnione w ustawie o działach administracji uznać należy za niewymagające stałych prac członków Rady </a:t>
            </a:r>
            <a:r>
              <a:rPr lang="pl-PL" sz="1400" dirty="0" smtClean="0"/>
              <a:t>Ministrów.</a:t>
            </a:r>
            <a:endParaRPr lang="pl-PL" sz="1400" dirty="0" smtClean="0"/>
          </a:p>
          <a:p>
            <a:r>
              <a:rPr lang="pl-PL" sz="1400" dirty="0" smtClean="0"/>
              <a:t>Ustawa o działach administracji rządowej określa jedynie ramowy porządek kompetencyjny, który jest uzupełniany przez inne akty </a:t>
            </a:r>
            <a:r>
              <a:rPr lang="pl-PL" sz="1400" dirty="0" smtClean="0"/>
              <a:t>normatywne.</a:t>
            </a:r>
          </a:p>
          <a:p>
            <a:r>
              <a:rPr lang="pl-PL" sz="1400" dirty="0" smtClean="0"/>
              <a:t>Z art. 149 ust. </a:t>
            </a:r>
            <a:r>
              <a:rPr lang="pl-PL" sz="1400" dirty="0" smtClean="0"/>
              <a:t>1 </a:t>
            </a:r>
            <a:r>
              <a:rPr lang="pl-PL" sz="1400" dirty="0" smtClean="0"/>
              <a:t>wynika zasada jednoosobowego kierownictwa ministra w ramach powierzonego mu działu. Jest to na poziomie konstytucyjnym połączone z indywidualną odpowiedzialnością przed Sejmem za sprawy należące do jego kompetencji (art. 157 ust. 2). Kierowanie działem odbywa się zgodnie z przepisami ustaw regulujących działalność poszczególnych instytucji administracji rządowej, które określają bliżej konkretne kompetencje ministra wobec nich.</a:t>
            </a:r>
          </a:p>
          <a:p>
            <a:pPr marL="342900" indent="-342900" algn="just">
              <a:buNone/>
            </a:pPr>
            <a:endParaRPr lang="pl-PL" sz="13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000" dirty="0" smtClean="0">
                <a:solidFill>
                  <a:srgbClr val="002060"/>
                </a:solidFill>
              </a:rPr>
              <a:t>Minister jako organ </a:t>
            </a:r>
            <a:r>
              <a:rPr lang="pl-PL" sz="3000" dirty="0" err="1" smtClean="0">
                <a:solidFill>
                  <a:srgbClr val="002060"/>
                </a:solidFill>
              </a:rPr>
              <a:t>monokratyczny</a:t>
            </a:r>
            <a:r>
              <a:rPr lang="pl-PL" sz="3000" dirty="0" smtClean="0">
                <a:solidFill>
                  <a:srgbClr val="002060"/>
                </a:solidFill>
              </a:rPr>
              <a:t> i </a:t>
            </a:r>
            <a:r>
              <a:rPr lang="pl-PL" sz="3000" dirty="0" err="1" smtClean="0">
                <a:solidFill>
                  <a:srgbClr val="002060"/>
                </a:solidFill>
              </a:rPr>
              <a:t>członEk</a:t>
            </a:r>
            <a:r>
              <a:rPr lang="pl-PL" sz="3000" dirty="0" smtClean="0">
                <a:solidFill>
                  <a:srgbClr val="002060"/>
                </a:solidFill>
              </a:rPr>
              <a:t> organu kolegialnego</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a:bodyPr>
          <a:lstStyle/>
          <a:p>
            <a:pPr>
              <a:buNone/>
            </a:pPr>
            <a:r>
              <a:rPr lang="pl-PL" sz="1400" b="1" dirty="0" smtClean="0"/>
              <a:t>Ministrowie wypełniający zadania wyznaczone przez Prezesa Rady Ministrów</a:t>
            </a:r>
          </a:p>
          <a:p>
            <a:r>
              <a:rPr lang="pl-PL" sz="1400" dirty="0" smtClean="0"/>
              <a:t>Cechą charakterystyczną tej kategorii ministrów jest daleko idące uzależnienie od Prezesa Rady </a:t>
            </a:r>
            <a:r>
              <a:rPr lang="pl-PL" sz="1400" dirty="0" smtClean="0"/>
              <a:t>Ministrów. </a:t>
            </a:r>
            <a:r>
              <a:rPr lang="pl-PL" sz="1400" dirty="0" smtClean="0"/>
              <a:t>Premier decyduje bowiem o zakresie ich zadań, przy czym pewnym ograniczeniem jest ustawowo określony zakres działania ministrów kierujących działami administracji rządowej. Może także uznać, że funkcjonowanie tego rodzaju ministrów nie jest potrzebne (i nie wystąpić w ogóle o powołanie ministrów-członków Rady Ministrów).</a:t>
            </a:r>
          </a:p>
          <a:p>
            <a:r>
              <a:rPr lang="pl-PL" sz="1400" dirty="0" smtClean="0"/>
              <a:t>Przyjąć należy, że zadania powierzone ministrowi bez teki nie mogą naruszać ustaw, które określają zakres działania ministrów „resortowych”, co nie oznacza jednak, że nie mogą one w ogóle dotyczyć obszarów objętych zakresem działania ministrów. Przyjmując za ogólną zasadę prawną założenie, że </a:t>
            </a:r>
            <a:r>
              <a:rPr lang="pl-PL" sz="1400" i="1" dirty="0" err="1" smtClean="0"/>
              <a:t>nemo</a:t>
            </a:r>
            <a:r>
              <a:rPr lang="pl-PL" sz="1400" i="1" dirty="0" smtClean="0"/>
              <a:t> plus </a:t>
            </a:r>
            <a:r>
              <a:rPr lang="pl-PL" sz="1400" i="1" dirty="0" err="1" smtClean="0"/>
              <a:t>iuris</a:t>
            </a:r>
            <a:r>
              <a:rPr lang="pl-PL" sz="1400" i="1" dirty="0" smtClean="0"/>
              <a:t> </a:t>
            </a:r>
            <a:r>
              <a:rPr lang="pl-PL" sz="1400" i="1" dirty="0" err="1" smtClean="0"/>
              <a:t>in</a:t>
            </a:r>
            <a:r>
              <a:rPr lang="pl-PL" sz="1400" i="1" dirty="0" smtClean="0"/>
              <a:t> </a:t>
            </a:r>
            <a:r>
              <a:rPr lang="pl-PL" sz="1400" i="1" dirty="0" err="1" smtClean="0"/>
              <a:t>alium</a:t>
            </a:r>
            <a:r>
              <a:rPr lang="pl-PL" sz="1400" i="1" dirty="0" smtClean="0"/>
              <a:t> </a:t>
            </a:r>
            <a:r>
              <a:rPr lang="pl-PL" sz="1400" i="1" dirty="0" err="1" smtClean="0"/>
              <a:t>transferre</a:t>
            </a:r>
            <a:r>
              <a:rPr lang="pl-PL" sz="1400" i="1" dirty="0" smtClean="0"/>
              <a:t> </a:t>
            </a:r>
            <a:r>
              <a:rPr lang="pl-PL" sz="1400" i="1" dirty="0" err="1" smtClean="0"/>
              <a:t>potest</a:t>
            </a:r>
            <a:r>
              <a:rPr lang="pl-PL" sz="1400" i="1" dirty="0" smtClean="0"/>
              <a:t> </a:t>
            </a:r>
            <a:r>
              <a:rPr lang="pl-PL" sz="1400" i="1" dirty="0" err="1" smtClean="0"/>
              <a:t>quam</a:t>
            </a:r>
            <a:r>
              <a:rPr lang="pl-PL" sz="1400" i="1" dirty="0" smtClean="0"/>
              <a:t> </a:t>
            </a:r>
            <a:r>
              <a:rPr lang="pl-PL" sz="1400" i="1" dirty="0" err="1" smtClean="0"/>
              <a:t>ipse</a:t>
            </a:r>
            <a:r>
              <a:rPr lang="pl-PL" sz="1400" i="1" dirty="0" smtClean="0"/>
              <a:t> </a:t>
            </a:r>
            <a:r>
              <a:rPr lang="pl-PL" sz="1400" i="1" dirty="0" err="1" smtClean="0"/>
              <a:t>habet</a:t>
            </a:r>
            <a:r>
              <a:rPr lang="pl-PL" sz="1400" dirty="0" smtClean="0"/>
              <a:t>, przyjąć należy, że zadania te muszą ponadto mieścić się w zakresie konstytucyjnego działania Prezesa Rady Ministrów (z uwzględnieniem jego szczególnej pozycji w zakresie inspirowania i „konkretyzowania” polityki Rady Ministrów oraz kierowania jej pracami).</a:t>
            </a:r>
          </a:p>
          <a:p>
            <a:r>
              <a:rPr lang="pl-PL" sz="1400" dirty="0" smtClean="0"/>
              <a:t>Nie ma konstytucyjnych przeszkód, aby minister „zadaniowy” zajmował również inne stanowisko w administracji rządowej, pod warunkiem, że zakres powierzonych mu jako członkowi Rady Ministrów zadań nie pokrywa się całkowicie z zadaniami określonymi w ustawie w odniesieniu do tego stanowiska (np. wyłącznym zadaniem ministra byłoby kierowanie Kancelarią Prezesa Rady Ministrów – art. 27 </a:t>
            </a:r>
            <a:r>
              <a:rPr lang="pl-PL" sz="1400" dirty="0" err="1" smtClean="0"/>
              <a:t>u.RM</a:t>
            </a:r>
            <a:r>
              <a:rPr lang="pl-PL" sz="1400" dirty="0" smtClean="0"/>
              <a:t>).</a:t>
            </a:r>
          </a:p>
          <a:p>
            <a:pPr marL="342900" indent="-342900" algn="just">
              <a:buNone/>
            </a:pPr>
            <a:endParaRPr lang="pl-PL" sz="13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000" dirty="0" smtClean="0">
                <a:solidFill>
                  <a:srgbClr val="002060"/>
                </a:solidFill>
              </a:rPr>
              <a:t>Minister jako organ </a:t>
            </a:r>
            <a:r>
              <a:rPr lang="pl-PL" sz="3000" dirty="0" err="1" smtClean="0">
                <a:solidFill>
                  <a:srgbClr val="002060"/>
                </a:solidFill>
              </a:rPr>
              <a:t>monokratyczny</a:t>
            </a:r>
            <a:r>
              <a:rPr lang="pl-PL" sz="3000" dirty="0" smtClean="0">
                <a:solidFill>
                  <a:srgbClr val="002060"/>
                </a:solidFill>
              </a:rPr>
              <a:t> i </a:t>
            </a:r>
            <a:r>
              <a:rPr lang="pl-PL" sz="3000" dirty="0" err="1" smtClean="0">
                <a:solidFill>
                  <a:srgbClr val="002060"/>
                </a:solidFill>
              </a:rPr>
              <a:t>członEk</a:t>
            </a:r>
            <a:r>
              <a:rPr lang="pl-PL" sz="3000" dirty="0" smtClean="0">
                <a:solidFill>
                  <a:srgbClr val="002060"/>
                </a:solidFill>
              </a:rPr>
              <a:t> organu kolegialnego</a:t>
            </a:r>
            <a:endParaRPr lang="pl-PL" sz="3000" dirty="0">
              <a:solidFill>
                <a:srgbClr val="002060"/>
              </a:solidFill>
            </a:endParaRPr>
          </a:p>
        </p:txBody>
      </p:sp>
      <p:sp>
        <p:nvSpPr>
          <p:cNvPr id="3" name="Symbol zastępczy zawartości 2"/>
          <p:cNvSpPr>
            <a:spLocks noGrp="1"/>
          </p:cNvSpPr>
          <p:nvPr>
            <p:ph idx="1"/>
          </p:nvPr>
        </p:nvSpPr>
        <p:spPr>
          <a:xfrm>
            <a:off x="457200" y="1609416"/>
            <a:ext cx="7643192" cy="4846320"/>
          </a:xfrm>
        </p:spPr>
        <p:txBody>
          <a:bodyPr>
            <a:normAutofit fontScale="92500"/>
          </a:bodyPr>
          <a:lstStyle/>
          <a:p>
            <a:pPr>
              <a:buNone/>
            </a:pPr>
            <a:r>
              <a:rPr lang="pl-PL" sz="1400" dirty="0" smtClean="0"/>
              <a:t>Art.  </a:t>
            </a:r>
            <a:r>
              <a:rPr lang="pl-PL" sz="1400" dirty="0" smtClean="0"/>
              <a:t>147 </a:t>
            </a:r>
            <a:r>
              <a:rPr lang="pl-PL" sz="1400" dirty="0" err="1" smtClean="0"/>
              <a:t>Konstytuvcji</a:t>
            </a:r>
            <a:r>
              <a:rPr lang="pl-PL" sz="1400" dirty="0" smtClean="0"/>
              <a:t> RP</a:t>
            </a:r>
            <a:r>
              <a:rPr lang="pl-PL" sz="1400" dirty="0" smtClean="0"/>
              <a:t>  [Skład Rady Ministrów] </a:t>
            </a:r>
            <a:endParaRPr lang="pl-PL" sz="1400" dirty="0" smtClean="0"/>
          </a:p>
          <a:p>
            <a:pPr>
              <a:buNone/>
            </a:pPr>
            <a:r>
              <a:rPr lang="pl-PL" sz="1400" dirty="0" smtClean="0"/>
              <a:t>1</a:t>
            </a:r>
            <a:r>
              <a:rPr lang="pl-PL" sz="1400" dirty="0" smtClean="0"/>
              <a:t>.</a:t>
            </a:r>
            <a:r>
              <a:rPr lang="pl-PL" sz="1400" b="1" dirty="0" smtClean="0"/>
              <a:t>  Rada Ministrów składa się z Prezesa Rady Ministrów i ministrów.</a:t>
            </a:r>
          </a:p>
          <a:p>
            <a:pPr>
              <a:buNone/>
            </a:pPr>
            <a:r>
              <a:rPr lang="pl-PL" sz="1400" dirty="0" smtClean="0"/>
              <a:t>2.  W skład Rady Ministrów mogą być powoływani wiceprezesi Rady Ministrów.</a:t>
            </a:r>
          </a:p>
          <a:p>
            <a:pPr>
              <a:buNone/>
            </a:pPr>
            <a:r>
              <a:rPr lang="pl-PL" sz="1400" dirty="0" smtClean="0"/>
              <a:t>3.  Prezes i wiceprezes Rady Ministrów mogą pełnić także funkcję ministra.</a:t>
            </a:r>
          </a:p>
          <a:p>
            <a:pPr>
              <a:buNone/>
            </a:pPr>
            <a:r>
              <a:rPr lang="pl-PL" sz="1400" dirty="0" smtClean="0"/>
              <a:t>4.  W skład Rady Ministrów mogą być ponadto powoływani przewodniczący określonych w ustawach komitetów.</a:t>
            </a:r>
          </a:p>
          <a:p>
            <a:r>
              <a:rPr lang="pl-PL" sz="1400" dirty="0" smtClean="0"/>
              <a:t>Artykuł 147 ust. </a:t>
            </a:r>
            <a:r>
              <a:rPr lang="pl-PL" sz="1400" dirty="0" smtClean="0"/>
              <a:t>1 </a:t>
            </a:r>
            <a:r>
              <a:rPr lang="pl-PL" sz="1400" dirty="0" smtClean="0"/>
              <a:t>wskazuje na „zasadniczy” (minimalny) substrat osobowy Rady Ministrów. Tworzą go prezes Rady Ministrów i ministrowie. </a:t>
            </a:r>
            <a:r>
              <a:rPr lang="pl-PL" sz="1400" dirty="0" smtClean="0"/>
              <a:t>Oznacza </a:t>
            </a:r>
            <a:r>
              <a:rPr lang="pl-PL" sz="1400" dirty="0" smtClean="0"/>
              <a:t>to w powiązaniu z samą nazwą, że Rada Ministrów musi być organem wieloosobowym (kolegialnym).</a:t>
            </a:r>
          </a:p>
          <a:p>
            <a:r>
              <a:rPr lang="pl-PL" sz="1400" dirty="0" smtClean="0"/>
              <a:t>Na liczebność Rady Ministrów pośrednio wpływa ustawowo określona liczba działów administracji </a:t>
            </a:r>
            <a:r>
              <a:rPr lang="pl-PL" sz="1400" dirty="0" smtClean="0"/>
              <a:t>rządowej. </a:t>
            </a:r>
            <a:r>
              <a:rPr lang="pl-PL" sz="1400" dirty="0" smtClean="0"/>
              <a:t>Jednak z uwagi na to, że jeden minister kierować może kilkoma działami, ich liczba nie przekłada się wprost na ilość ministrów. Nie ma też precyzyjnego „górnego” ograniczenia składu ilościowego Rady Ministrów, pewne bardzo ogólne założenia w tej mierze można ewentualnie wyprowadzić z zasady sprawności działania instytucji publicznych.</a:t>
            </a:r>
          </a:p>
          <a:p>
            <a:r>
              <a:rPr lang="pl-PL" sz="1400" dirty="0" smtClean="0"/>
              <a:t>Status ministra wynika z indywidualnego aktu powołania, a początkiem formalnego członkostwa w Radzie Ministrów jest moment złożenia przysięgi w sposób opisany w art. 151. Trwa ono do momentu odwołania, względnie w sytuacji opisanej w art. 162 do momentu powołania nowej Rady Ministrów. Z art. 147 w zw. z art. 149 ust. 1 wynika, że wykluczona jest sytuacja, w której minister nie ma żadnych innych zadań poza członkostwem w Radzie Ministrów i udziałem w jej </a:t>
            </a:r>
            <a:r>
              <a:rPr lang="pl-PL" sz="1400" dirty="0" smtClean="0"/>
              <a:t>posiedzeniach. </a:t>
            </a:r>
            <a:r>
              <a:rPr lang="pl-PL" sz="1400" dirty="0" smtClean="0"/>
              <a:t>Minister jest więc jednocześnie </a:t>
            </a:r>
            <a:r>
              <a:rPr lang="pl-PL" sz="1400" dirty="0" err="1" smtClean="0"/>
              <a:t>monokratycznym</a:t>
            </a:r>
            <a:r>
              <a:rPr lang="pl-PL" sz="1400" dirty="0" smtClean="0"/>
              <a:t> organem administracji rządowej i członkiem organu kolegialnego (Rady Ministrów).</a:t>
            </a:r>
            <a:endParaRPr lang="pl-PL" sz="13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a:t>
            </a:r>
            <a:r>
              <a:rPr lang="pl-PL" sz="2800" i="1" smtClean="0">
                <a:latin typeface="+mj-lt"/>
              </a:rPr>
              <a:t>38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CENTRALIZACJA A DECENTRALIZACJA</a:t>
            </a:r>
            <a:endParaRPr lang="pl-PL" sz="3200" b="1" dirty="0"/>
          </a:p>
        </p:txBody>
      </p:sp>
      <p:sp>
        <p:nvSpPr>
          <p:cNvPr id="5" name="Symbol zastępczy zawartości 4"/>
          <p:cNvSpPr>
            <a:spLocks noGrp="1"/>
          </p:cNvSpPr>
          <p:nvPr>
            <p:ph idx="1"/>
          </p:nvPr>
        </p:nvSpPr>
        <p:spPr/>
        <p:txBody>
          <a:bodyPr>
            <a:normAutofit fontScale="70000" lnSpcReduction="20000"/>
          </a:bodyPr>
          <a:lstStyle/>
          <a:p>
            <a:pPr marL="514350" indent="-514350">
              <a:buFont typeface="+mj-lt"/>
              <a:buAutoNum type="arabicPeriod"/>
            </a:pPr>
            <a:r>
              <a:rPr lang="pl-PL" dirty="0" smtClean="0"/>
              <a:t>Koncepcje </a:t>
            </a:r>
            <a:r>
              <a:rPr lang="pl-PL" dirty="0" smtClean="0"/>
              <a:t>decentralizacji i centralizacji administracji publicznej w powiązaniu z dekoncentracją i koncentracją od dawna stanowią przedmiot zainteresowania doktryny prawa administracyjnego. </a:t>
            </a:r>
            <a:endParaRPr lang="pl-PL" dirty="0" smtClean="0"/>
          </a:p>
          <a:p>
            <a:pPr marL="514350" indent="-514350">
              <a:buFont typeface="+mj-lt"/>
              <a:buAutoNum type="arabicPeriod"/>
            </a:pPr>
            <a:r>
              <a:rPr lang="pl-PL" b="1" dirty="0" smtClean="0"/>
              <a:t>Modele </a:t>
            </a:r>
            <a:r>
              <a:rPr lang="pl-PL" b="1" dirty="0" smtClean="0"/>
              <a:t>ustrojowe współczesnych demokratycznych państw prawnych oparte są na idei decentralizacji</a:t>
            </a:r>
            <a:r>
              <a:rPr lang="pl-PL" dirty="0" smtClean="0"/>
              <a:t>, co wynika z przekonania, że nie może być właściwie rozumianego państwa prawnego, które nie jest równocześnie demokratyczne, co z kolei oznacza istnienie systemu instytucji samorządowych jako formy partycypacji społeczeństwa w sprawowaniu władzy publicznej</a:t>
            </a:r>
            <a:r>
              <a:rPr lang="pl-PL" dirty="0" smtClean="0"/>
              <a:t>.</a:t>
            </a:r>
          </a:p>
          <a:p>
            <a:pPr marL="514350" indent="-514350">
              <a:buFont typeface="+mj-lt"/>
              <a:buAutoNum type="arabicPeriod"/>
            </a:pPr>
            <a:r>
              <a:rPr lang="pl-PL" b="1" dirty="0" smtClean="0"/>
              <a:t>Konstytucja </a:t>
            </a:r>
            <a:r>
              <a:rPr lang="pl-PL" b="1" dirty="0" smtClean="0"/>
              <a:t>RP wprowadza zasadę decentralizacji ustroju terytorialnego państwa, a zarazem proklamuje zasadę jednolitości państwa polskiego. </a:t>
            </a:r>
            <a:r>
              <a:rPr lang="pl-PL" dirty="0" smtClean="0"/>
              <a:t>Polski model administracji publicznej po transformacji ustrojowej zakłada współistnienie układu zdecentralizowanego i układu scentralizowanego. </a:t>
            </a:r>
            <a:r>
              <a:rPr lang="pl-PL" dirty="0" smtClean="0"/>
              <a:t>W </a:t>
            </a:r>
            <a:r>
              <a:rPr lang="pl-PL" dirty="0" smtClean="0"/>
              <a:t>państwie demokratycznym model administracji zdecentralizowanej </a:t>
            </a:r>
            <a:r>
              <a:rPr lang="pl-PL" b="1" u="sng" dirty="0" smtClean="0"/>
              <a:t>współistnieje </a:t>
            </a:r>
            <a:r>
              <a:rPr lang="pl-PL" dirty="0" smtClean="0"/>
              <a:t>z modelem administracji scentralizowanej.</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CENTRALIZACJA A DECENTRALIZACJA</a:t>
            </a:r>
            <a:endParaRPr lang="pl-PL" sz="3200" b="1" dirty="0"/>
          </a:p>
        </p:txBody>
      </p:sp>
      <p:sp>
        <p:nvSpPr>
          <p:cNvPr id="5" name="Symbol zastępczy zawartości 4"/>
          <p:cNvSpPr>
            <a:spLocks noGrp="1"/>
          </p:cNvSpPr>
          <p:nvPr>
            <p:ph idx="1"/>
          </p:nvPr>
        </p:nvSpPr>
        <p:spPr/>
        <p:txBody>
          <a:bodyPr>
            <a:normAutofit fontScale="70000" lnSpcReduction="20000"/>
          </a:bodyPr>
          <a:lstStyle/>
          <a:p>
            <a:pPr marL="514350" indent="-514350" algn="just">
              <a:buFont typeface="+mj-lt"/>
              <a:buAutoNum type="arabicPeriod" startAt="4"/>
            </a:pPr>
            <a:r>
              <a:rPr lang="pl-PL" dirty="0" smtClean="0"/>
              <a:t>Decentralizacja </a:t>
            </a:r>
            <a:r>
              <a:rPr lang="pl-PL" dirty="0" smtClean="0"/>
              <a:t>i centralizacja to zjawiska ciągłe, to procesy o zmiennych tendencjach, których etapy są wyznaczane przez kolejne reformy administracji publicznej i które mają silne konotacje </a:t>
            </a:r>
            <a:r>
              <a:rPr lang="pl-PL" dirty="0" smtClean="0"/>
              <a:t>polityczne.</a:t>
            </a:r>
          </a:p>
          <a:p>
            <a:pPr marL="514350" indent="-514350" algn="just">
              <a:buNone/>
            </a:pPr>
            <a:endParaRPr lang="pl-PL" dirty="0" smtClean="0"/>
          </a:p>
          <a:p>
            <a:pPr marL="6350" indent="-6350" algn="just">
              <a:buNone/>
            </a:pPr>
            <a:r>
              <a:rPr lang="pl-PL" b="1" dirty="0" smtClean="0"/>
              <a:t>UWAGA:</a:t>
            </a:r>
            <a:r>
              <a:rPr lang="pl-PL" dirty="0" smtClean="0"/>
              <a:t> Nasilenie </a:t>
            </a:r>
            <a:r>
              <a:rPr lang="pl-PL" dirty="0" smtClean="0"/>
              <a:t>tendencji centralizacyjnych </a:t>
            </a:r>
            <a:r>
              <a:rPr lang="pl-PL" dirty="0" smtClean="0"/>
              <a:t>oznacza automatyczne </a:t>
            </a:r>
            <a:r>
              <a:rPr lang="pl-PL" dirty="0" smtClean="0"/>
              <a:t>ograniczenie stopnia </a:t>
            </a:r>
            <a:r>
              <a:rPr lang="pl-PL" dirty="0" smtClean="0"/>
              <a:t>decentralizacji.</a:t>
            </a:r>
          </a:p>
          <a:p>
            <a:pPr algn="just">
              <a:buNone/>
            </a:pPr>
            <a:endParaRPr lang="pl-PL" dirty="0" smtClean="0"/>
          </a:p>
          <a:p>
            <a:pPr marL="514350" indent="-514350" algn="just">
              <a:buFont typeface="+mj-lt"/>
              <a:buAutoNum type="arabicPeriod" startAt="5"/>
            </a:pPr>
            <a:r>
              <a:rPr lang="pl-PL" dirty="0" smtClean="0"/>
              <a:t>Współistnienie </a:t>
            </a:r>
            <a:r>
              <a:rPr lang="pl-PL" dirty="0" smtClean="0"/>
              <a:t>modelu administracji zdecentralizowanej z modelem administracji scentralizowanej przybiera bowiem postać „naczyń połączonych”, im więcej administracji zdecentralizowanej, tym mniej scentralizowanej i odwrotnie. </a:t>
            </a:r>
            <a:endParaRPr lang="pl-PL" dirty="0" smtClean="0"/>
          </a:p>
          <a:p>
            <a:pPr marL="514350" indent="-514350" algn="just">
              <a:buNone/>
            </a:pPr>
            <a:endParaRPr lang="pl-PL" dirty="0" smtClean="0"/>
          </a:p>
          <a:p>
            <a:pPr marL="6350" indent="-6350" algn="just">
              <a:buNone/>
            </a:pPr>
            <a:r>
              <a:rPr lang="pl-PL" b="1" dirty="0" smtClean="0"/>
              <a:t>UWAGA: </a:t>
            </a:r>
            <a:r>
              <a:rPr lang="pl-PL" dirty="0" smtClean="0"/>
              <a:t>Ważne jest, żeby </a:t>
            </a:r>
            <a:r>
              <a:rPr lang="pl-PL" dirty="0" smtClean="0"/>
              <a:t>proporcje między </a:t>
            </a:r>
            <a:r>
              <a:rPr lang="pl-PL" dirty="0" smtClean="0"/>
              <a:t>tymi dwoma </a:t>
            </a:r>
            <a:r>
              <a:rPr lang="pl-PL" dirty="0" smtClean="0"/>
              <a:t>modelami administracji układały się w </a:t>
            </a:r>
            <a:r>
              <a:rPr lang="pl-PL" dirty="0" smtClean="0"/>
              <a:t>myśl zasady</a:t>
            </a:r>
            <a:r>
              <a:rPr lang="pl-PL" dirty="0" smtClean="0"/>
              <a:t>: tyle decentralizacji, ile tylko można, </a:t>
            </a:r>
            <a:r>
              <a:rPr lang="pl-PL" dirty="0" smtClean="0"/>
              <a:t>tyle centralizacji</a:t>
            </a:r>
            <a:r>
              <a:rPr lang="pl-PL" dirty="0" smtClean="0"/>
              <a:t>, ile niezbędnie potrzeba.</a:t>
            </a: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CENTRALIZACJA A DECENTRALIZACJA</a:t>
            </a:r>
            <a:endParaRPr lang="pl-PL" sz="3200" b="1" dirty="0"/>
          </a:p>
        </p:txBody>
      </p:sp>
      <p:sp>
        <p:nvSpPr>
          <p:cNvPr id="5" name="Symbol zastępczy zawartości 4"/>
          <p:cNvSpPr>
            <a:spLocks noGrp="1"/>
          </p:cNvSpPr>
          <p:nvPr>
            <p:ph idx="1"/>
          </p:nvPr>
        </p:nvSpPr>
        <p:spPr/>
        <p:txBody>
          <a:bodyPr>
            <a:normAutofit fontScale="55000" lnSpcReduction="20000"/>
          </a:bodyPr>
          <a:lstStyle/>
          <a:p>
            <a:pPr>
              <a:buNone/>
            </a:pPr>
            <a:r>
              <a:rPr lang="pl-PL" b="1" dirty="0" smtClean="0"/>
              <a:t>Centralizacja:</a:t>
            </a:r>
          </a:p>
          <a:p>
            <a:pPr marL="514350" indent="-514350">
              <a:buFont typeface="+mj-lt"/>
              <a:buAutoNum type="arabicPeriod"/>
            </a:pPr>
            <a:r>
              <a:rPr lang="pl-PL" dirty="0" smtClean="0">
                <a:sym typeface="Wingdings" pitchFamily="2" charset="2"/>
              </a:rPr>
              <a:t>jest to </a:t>
            </a:r>
            <a:r>
              <a:rPr lang="pl-PL" dirty="0" smtClean="0"/>
              <a:t>sposób </a:t>
            </a:r>
            <a:r>
              <a:rPr lang="pl-PL" dirty="0" smtClean="0"/>
              <a:t>zorganizowania aparatu administracyjnego państwa, w którym organ niższego rzędu jest hierarchicznie podporządkowany organowi wyższego </a:t>
            </a:r>
            <a:r>
              <a:rPr lang="pl-PL" dirty="0" smtClean="0"/>
              <a:t>rzędu,</a:t>
            </a:r>
            <a:r>
              <a:rPr lang="pl-PL" dirty="0" smtClean="0">
                <a:sym typeface="Wingdings" pitchFamily="2" charset="2"/>
              </a:rPr>
              <a:t> </a:t>
            </a:r>
          </a:p>
          <a:p>
            <a:pPr marL="514350" indent="-514350">
              <a:buFont typeface="+mj-lt"/>
              <a:buAutoNum type="arabicPeriod"/>
            </a:pPr>
            <a:r>
              <a:rPr lang="pl-PL" dirty="0" smtClean="0">
                <a:sym typeface="Wingdings" pitchFamily="2" charset="2"/>
              </a:rPr>
              <a:t>jest to r</a:t>
            </a:r>
            <a:r>
              <a:rPr lang="pl-PL" dirty="0" smtClean="0"/>
              <a:t>ozwiązanie normatywne, którego </a:t>
            </a:r>
            <a:r>
              <a:rPr lang="pl-PL" dirty="0" smtClean="0"/>
              <a:t>istotą jest skupienie kompetencji i decyzji </a:t>
            </a:r>
            <a:r>
              <a:rPr lang="pl-PL" dirty="0" smtClean="0"/>
              <a:t>„w rękach” organów działających na </a:t>
            </a:r>
            <a:r>
              <a:rPr lang="pl-PL" dirty="0" smtClean="0"/>
              <a:t>najwyższym </a:t>
            </a:r>
            <a:r>
              <a:rPr lang="pl-PL" dirty="0" smtClean="0"/>
              <a:t>szczeblu organizacji państwowej,</a:t>
            </a:r>
            <a:endParaRPr lang="pl-PL" dirty="0" smtClean="0"/>
          </a:p>
          <a:p>
            <a:pPr marL="514350" indent="-514350">
              <a:buFont typeface="+mj-lt"/>
              <a:buAutoNum type="arabicPeriod"/>
            </a:pPr>
            <a:r>
              <a:rPr lang="pl-PL" dirty="0" smtClean="0"/>
              <a:t>wiąże </a:t>
            </a:r>
            <a:r>
              <a:rPr lang="pl-PL" dirty="0" smtClean="0"/>
              <a:t>się z pozbawieniem samodzielności organów niższego szczebla (oraz funkcji samorządu lokalnego i terytorialnego</a:t>
            </a:r>
            <a:r>
              <a:rPr lang="pl-PL" dirty="0" smtClean="0"/>
              <a:t>), </a:t>
            </a:r>
            <a:r>
              <a:rPr lang="pl-PL" dirty="0" smtClean="0"/>
              <a:t>uzależnieniem ich od organów </a:t>
            </a:r>
            <a:r>
              <a:rPr lang="pl-PL" dirty="0" smtClean="0"/>
              <a:t>centralnych,</a:t>
            </a:r>
          </a:p>
          <a:p>
            <a:pPr marL="514350" indent="-514350">
              <a:buFont typeface="+mj-lt"/>
              <a:buAutoNum type="arabicPeriod"/>
            </a:pPr>
            <a:r>
              <a:rPr lang="pl-PL" dirty="0" smtClean="0"/>
              <a:t>polega </a:t>
            </a:r>
            <a:r>
              <a:rPr lang="pl-PL" dirty="0" smtClean="0"/>
              <a:t>na hierarchicznym podporządkowaniu organu innemu organowi. Zależność pomiędzy tymi organami posiada aspekt służbowy (zależność służbowa - obowiązek wykonywania poleceń służbowych) oraz aspekt osobowy (zależność osobowa– uzależnienie obsady stanowisk od woli i decyzji organu nadrzędnego).</a:t>
            </a:r>
            <a:endParaRPr lang="pl-PL" b="1" dirty="0" smtClean="0"/>
          </a:p>
          <a:p>
            <a:pPr>
              <a:buNone/>
            </a:pPr>
            <a:endParaRPr lang="pl-PL" b="1" dirty="0" smtClean="0"/>
          </a:p>
          <a:p>
            <a:pPr marL="514350" indent="-514350" algn="just">
              <a:buNone/>
            </a:pPr>
            <a:r>
              <a:rPr lang="pl-PL" b="1" dirty="0" smtClean="0"/>
              <a:t>Granice </a:t>
            </a:r>
            <a:r>
              <a:rPr lang="pl-PL" b="1" dirty="0" smtClean="0"/>
              <a:t>centralizacji wyznaczone są </a:t>
            </a:r>
            <a:r>
              <a:rPr lang="pl-PL" b="1" dirty="0" smtClean="0"/>
              <a:t>przez:</a:t>
            </a:r>
          </a:p>
          <a:p>
            <a:pPr marL="514350" indent="-514350" algn="just">
              <a:buAutoNum type="arabicPeriod"/>
            </a:pPr>
            <a:r>
              <a:rPr lang="pl-PL" dirty="0" smtClean="0"/>
              <a:t>strategiczny </a:t>
            </a:r>
            <a:r>
              <a:rPr lang="pl-PL" dirty="0" smtClean="0"/>
              <a:t>charakter rozstrzygnięcia, </a:t>
            </a:r>
            <a:endParaRPr lang="pl-PL" dirty="0" smtClean="0"/>
          </a:p>
          <a:p>
            <a:pPr marL="514350" indent="-514350" algn="just">
              <a:buAutoNum type="arabicPeriod"/>
            </a:pPr>
            <a:r>
              <a:rPr lang="pl-PL" dirty="0" smtClean="0"/>
              <a:t>istotną wagę </a:t>
            </a:r>
            <a:r>
              <a:rPr lang="pl-PL" dirty="0" smtClean="0"/>
              <a:t>zadania dla bezpieczeństwa i integralności państwa, </a:t>
            </a:r>
            <a:endParaRPr lang="pl-PL" dirty="0" smtClean="0"/>
          </a:p>
          <a:p>
            <a:pPr marL="514350" indent="-514350" algn="just">
              <a:buAutoNum type="arabicPeriod"/>
            </a:pPr>
            <a:r>
              <a:rPr lang="pl-PL" dirty="0" smtClean="0"/>
              <a:t>konieczność </a:t>
            </a:r>
            <a:r>
              <a:rPr lang="pl-PL" dirty="0" smtClean="0"/>
              <a:t>izolacji od splotu interesów lokalnych w celu uniknięcia stronniczości i </a:t>
            </a:r>
            <a:r>
              <a:rPr lang="pl-PL" dirty="0" err="1" smtClean="0"/>
              <a:t>partykularyzmów</a:t>
            </a:r>
            <a:r>
              <a:rPr lang="pl-PL" dirty="0" smtClean="0"/>
              <a:t>, a także niemożność późniejszej korekty lokalnego lub regionalnego błędu o dużym znaczeniu dla interesów całego państwa.</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CENTRALIZACJA A DECENTRALIZACJA</a:t>
            </a:r>
            <a:endParaRPr lang="pl-PL" sz="3200" b="1" dirty="0"/>
          </a:p>
        </p:txBody>
      </p:sp>
      <p:sp>
        <p:nvSpPr>
          <p:cNvPr id="5" name="Symbol zastępczy zawartości 4"/>
          <p:cNvSpPr>
            <a:spLocks noGrp="1"/>
          </p:cNvSpPr>
          <p:nvPr>
            <p:ph idx="1"/>
          </p:nvPr>
        </p:nvSpPr>
        <p:spPr/>
        <p:txBody>
          <a:bodyPr>
            <a:normAutofit fontScale="85000" lnSpcReduction="20000"/>
          </a:bodyPr>
          <a:lstStyle/>
          <a:p>
            <a:pPr>
              <a:buNone/>
            </a:pPr>
            <a:r>
              <a:rPr lang="pl-PL" b="1" dirty="0" smtClean="0"/>
              <a:t>Zalety centralizacji:</a:t>
            </a:r>
          </a:p>
          <a:p>
            <a:pPr marL="514350" indent="-514350">
              <a:buFont typeface="+mj-lt"/>
              <a:buAutoNum type="arabicPeriod"/>
            </a:pPr>
            <a:r>
              <a:rPr lang="pl-PL" dirty="0" smtClean="0"/>
              <a:t>Jednolitość wizji i strategii w ramach całej struktury państwa,</a:t>
            </a:r>
          </a:p>
          <a:p>
            <a:pPr marL="514350" indent="-514350">
              <a:buFont typeface="+mj-lt"/>
              <a:buAutoNum type="arabicPeriod"/>
            </a:pPr>
            <a:r>
              <a:rPr lang="pl-PL" dirty="0" smtClean="0"/>
              <a:t>Integracja i standaryzacja rozwiązań w ramach całej struktury państwa,</a:t>
            </a:r>
          </a:p>
          <a:p>
            <a:pPr marL="514350" indent="-514350">
              <a:buFont typeface="+mj-lt"/>
              <a:buAutoNum type="arabicPeriod"/>
            </a:pPr>
            <a:r>
              <a:rPr lang="pl-PL" dirty="0" smtClean="0"/>
              <a:t>Koordynacja poszczególnych działań państwa,</a:t>
            </a:r>
          </a:p>
          <a:p>
            <a:pPr marL="514350" indent="-514350">
              <a:buFont typeface="+mj-lt"/>
              <a:buAutoNum type="arabicPeriod"/>
            </a:pPr>
            <a:r>
              <a:rPr lang="pl-PL" dirty="0" smtClean="0"/>
              <a:t>Skuteczna kontrola działań,</a:t>
            </a:r>
            <a:r>
              <a:rPr lang="pl-PL" dirty="0" smtClean="0"/>
              <a:t/>
            </a:r>
            <a:br>
              <a:rPr lang="pl-PL" dirty="0" smtClean="0"/>
            </a:br>
            <a:endParaRPr lang="pl-PL" b="1" dirty="0" smtClean="0"/>
          </a:p>
          <a:p>
            <a:pPr marL="514350" indent="-514350" algn="just">
              <a:buNone/>
            </a:pPr>
            <a:r>
              <a:rPr lang="pl-PL" b="1" dirty="0" smtClean="0"/>
              <a:t>Wady centralizacji:</a:t>
            </a:r>
          </a:p>
          <a:p>
            <a:pPr marL="514350" indent="-514350">
              <a:buFont typeface="+mj-lt"/>
              <a:buAutoNum type="arabicPeriod"/>
            </a:pPr>
            <a:r>
              <a:rPr lang="pl-PL" dirty="0" smtClean="0"/>
              <a:t>niska elastyczność – na ogół zbyt wolna reakcja na zmiany </a:t>
            </a:r>
          </a:p>
          <a:p>
            <a:pPr marL="514350" indent="-514350">
              <a:buFont typeface="+mj-lt"/>
              <a:buAutoNum type="arabicPeriod"/>
            </a:pPr>
            <a:r>
              <a:rPr lang="pl-PL" dirty="0" smtClean="0"/>
              <a:t>ryzyko biurokratyzacji centrum oderwanego od realnych problemów jednostek niższego szczebla</a:t>
            </a:r>
          </a:p>
          <a:p>
            <a:pPr marL="514350" indent="-514350">
              <a:buFont typeface="+mj-lt"/>
              <a:buAutoNum type="arabicPeriod"/>
            </a:pPr>
            <a:r>
              <a:rPr lang="pl-PL" dirty="0" smtClean="0"/>
              <a:t>relatywna bierność jednostek niższego szczebla jako rezultat nadmiernej zależności od centrum</a:t>
            </a: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CENTRALIZACJA A DECENTRALIZACJA</a:t>
            </a:r>
            <a:endParaRPr lang="pl-PL" sz="3200" b="1" dirty="0"/>
          </a:p>
        </p:txBody>
      </p:sp>
      <p:sp>
        <p:nvSpPr>
          <p:cNvPr id="5" name="Symbol zastępczy zawartości 4"/>
          <p:cNvSpPr>
            <a:spLocks noGrp="1"/>
          </p:cNvSpPr>
          <p:nvPr>
            <p:ph idx="1"/>
          </p:nvPr>
        </p:nvSpPr>
        <p:spPr/>
        <p:txBody>
          <a:bodyPr>
            <a:normAutofit fontScale="62500" lnSpcReduction="20000"/>
          </a:bodyPr>
          <a:lstStyle/>
          <a:p>
            <a:pPr>
              <a:buNone/>
            </a:pPr>
            <a:r>
              <a:rPr lang="pl-PL" b="1" dirty="0" smtClean="0"/>
              <a:t>Decentralizacja:</a:t>
            </a:r>
          </a:p>
          <a:p>
            <a:pPr marL="514350" indent="-514350" algn="just">
              <a:buFont typeface="+mj-lt"/>
              <a:buAutoNum type="arabicPeriod"/>
            </a:pPr>
            <a:r>
              <a:rPr lang="pl-PL" dirty="0" smtClean="0"/>
              <a:t>jest to proces </a:t>
            </a:r>
            <a:r>
              <a:rPr lang="pl-PL" dirty="0" smtClean="0"/>
              <a:t>przekazywania uprawnień decyzyjnych przez władze centralne w dół hierarchii organizacyjnej, czyli na niższe szczeble administracji </a:t>
            </a:r>
            <a:r>
              <a:rPr lang="pl-PL" dirty="0" smtClean="0"/>
              <a:t>publicznej,</a:t>
            </a:r>
          </a:p>
          <a:p>
            <a:pPr marL="514350" indent="-514350" algn="just">
              <a:buFont typeface="+mj-lt"/>
              <a:buAutoNum type="arabicPeriod"/>
            </a:pPr>
            <a:r>
              <a:rPr lang="pl-PL" dirty="0" smtClean="0"/>
              <a:t>polega na zagwarantowanej prawnie względnej samodzielności i niezależności jednych organów administracji publicznej od innych </a:t>
            </a:r>
            <a:r>
              <a:rPr lang="pl-PL" dirty="0" smtClean="0"/>
              <a:t>organów </a:t>
            </a:r>
            <a:r>
              <a:rPr lang="pl-PL" dirty="0" smtClean="0">
                <a:sym typeface="Wingdings" pitchFamily="2" charset="2"/>
              </a:rPr>
              <a:t></a:t>
            </a:r>
            <a:r>
              <a:rPr lang="pl-PL" dirty="0" smtClean="0"/>
              <a:t> wyraża </a:t>
            </a:r>
            <a:r>
              <a:rPr lang="pl-PL" dirty="0" smtClean="0"/>
              <a:t>się w wyraźnym wyznaczeniu poszczególnym kategoriom organów obszaru samodzielności i niezależności.</a:t>
            </a:r>
          </a:p>
          <a:p>
            <a:pPr marL="514350" indent="-514350" algn="just">
              <a:buFont typeface="+mj-lt"/>
              <a:buAutoNum type="arabicPeriod"/>
            </a:pPr>
            <a:r>
              <a:rPr lang="pl-PL" dirty="0" smtClean="0"/>
              <a:t>s</a:t>
            </a:r>
            <a:r>
              <a:rPr lang="pl-PL" dirty="0" smtClean="0"/>
              <a:t>amodzielność </a:t>
            </a:r>
            <a:r>
              <a:rPr lang="pl-PL" dirty="0" smtClean="0"/>
              <a:t>organu oznacza nie tylko samodzielne wykonywanie zadań i kompetencji, ale także ponoszenie odpowiedzialności za ich </a:t>
            </a:r>
            <a:r>
              <a:rPr lang="pl-PL" dirty="0" smtClean="0"/>
              <a:t>wykonanie,</a:t>
            </a:r>
          </a:p>
          <a:p>
            <a:pPr marL="514350" indent="-514350" algn="just">
              <a:buFont typeface="+mj-lt"/>
              <a:buAutoNum type="arabicPeriod"/>
            </a:pPr>
            <a:r>
              <a:rPr lang="pl-PL" dirty="0" smtClean="0"/>
              <a:t>w </a:t>
            </a:r>
            <a:r>
              <a:rPr lang="pl-PL" dirty="0" smtClean="0"/>
              <a:t>układzie zdecentralizowanym nie istnieje hierarchiczne podporządkowanie, kierownictwo czy zależność służbowa lub </a:t>
            </a:r>
            <a:r>
              <a:rPr lang="pl-PL" dirty="0" smtClean="0"/>
              <a:t>osobowa; organu </a:t>
            </a:r>
            <a:r>
              <a:rPr lang="pl-PL" dirty="0" smtClean="0"/>
              <a:t>nie dotyczą polecenia służbowe, a obsada, co do zasady, nie zależy do organu </a:t>
            </a:r>
            <a:r>
              <a:rPr lang="pl-PL" dirty="0" smtClean="0"/>
              <a:t>nadzorczego; kontrola </a:t>
            </a:r>
            <a:r>
              <a:rPr lang="pl-PL" dirty="0" smtClean="0"/>
              <a:t>działań organu przyjmuje charakter kontroli </a:t>
            </a:r>
            <a:r>
              <a:rPr lang="pl-PL" dirty="0" smtClean="0"/>
              <a:t>następczej.</a:t>
            </a:r>
          </a:p>
          <a:p>
            <a:pPr marL="514350" indent="-514350" algn="just">
              <a:buFont typeface="+mj-lt"/>
              <a:buAutoNum type="arabicPeriod"/>
            </a:pPr>
            <a:endParaRPr lang="pl-PL" dirty="0" smtClean="0"/>
          </a:p>
          <a:p>
            <a:pPr marL="0" indent="0" algn="just">
              <a:buNone/>
            </a:pPr>
            <a:r>
              <a:rPr lang="pl-PL" b="1" dirty="0" smtClean="0"/>
              <a:t>UWAGA: </a:t>
            </a:r>
            <a:r>
              <a:rPr lang="pl-PL" dirty="0" smtClean="0"/>
              <a:t>formą </a:t>
            </a:r>
            <a:r>
              <a:rPr lang="pl-PL" dirty="0" smtClean="0"/>
              <a:t>decentralizacji jest samorząd terytorialny, który, zgodnie z art. 16 ust. 2 Konstytucji RP, uczestniczy w sprawowaniu władzy publicznej, wykonując w imieniu własnym i na własną odpowiedzialność przysługującą mu w ramach ustaw istotną część zadań publicznych.</a:t>
            </a:r>
            <a:endParaRPr lang="pl-PL"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solidFill>
                  <a:schemeClr val="tx1"/>
                </a:solidFill>
              </a:rPr>
              <a:t>CENTRALIZACJA A DECENTRALIZACJA</a:t>
            </a:r>
            <a:endParaRPr lang="pl-PL" sz="3200" b="1" dirty="0"/>
          </a:p>
        </p:txBody>
      </p:sp>
      <p:sp>
        <p:nvSpPr>
          <p:cNvPr id="5" name="Symbol zastępczy zawartości 4"/>
          <p:cNvSpPr>
            <a:spLocks noGrp="1"/>
          </p:cNvSpPr>
          <p:nvPr>
            <p:ph idx="1"/>
          </p:nvPr>
        </p:nvSpPr>
        <p:spPr/>
        <p:txBody>
          <a:bodyPr>
            <a:normAutofit fontScale="62500" lnSpcReduction="20000"/>
          </a:bodyPr>
          <a:lstStyle/>
          <a:p>
            <a:pPr>
              <a:buNone/>
            </a:pPr>
            <a:r>
              <a:rPr lang="pl-PL" b="1" dirty="0" smtClean="0"/>
              <a:t>Zalety decentralizacji:</a:t>
            </a:r>
          </a:p>
          <a:p>
            <a:pPr marL="514350" indent="-514350">
              <a:buFont typeface="+mj-lt"/>
              <a:buAutoNum type="arabicPeriod"/>
            </a:pPr>
            <a:r>
              <a:rPr lang="pl-PL" dirty="0" smtClean="0"/>
              <a:t>szybkie zmiany strategii konkurencyjnych w jednostkach niższego szczebla </a:t>
            </a:r>
          </a:p>
          <a:p>
            <a:pPr marL="514350" indent="-514350">
              <a:buFont typeface="+mj-lt"/>
              <a:buAutoNum type="arabicPeriod"/>
            </a:pPr>
            <a:r>
              <a:rPr lang="pl-PL" dirty="0" smtClean="0"/>
              <a:t>mniejsze przeciążenie kanałów komunikacyjnych </a:t>
            </a:r>
          </a:p>
          <a:p>
            <a:pPr marL="514350" indent="-514350">
              <a:buFont typeface="+mj-lt"/>
              <a:buAutoNum type="arabicPeriod"/>
            </a:pPr>
            <a:r>
              <a:rPr lang="pl-PL" dirty="0" smtClean="0"/>
              <a:t>wyższy poziom motywacji dzięki wyższej odpowiedzialności za wyniki </a:t>
            </a:r>
          </a:p>
          <a:p>
            <a:pPr marL="514350" indent="-514350">
              <a:buFont typeface="+mj-lt"/>
              <a:buAutoNum type="arabicPeriod"/>
            </a:pPr>
            <a:r>
              <a:rPr lang="pl-PL" dirty="0" smtClean="0"/>
              <a:t>wzrost innowacyjności </a:t>
            </a:r>
          </a:p>
          <a:p>
            <a:pPr marL="514350" indent="-514350">
              <a:buFont typeface="+mj-lt"/>
              <a:buAutoNum type="arabicPeriod"/>
            </a:pPr>
            <a:r>
              <a:rPr lang="pl-PL" dirty="0" smtClean="0"/>
              <a:t>możliwość lepszego zaspokojenia potrzeb lokalnych i podniesienie stopnia trafności decyzji</a:t>
            </a:r>
          </a:p>
          <a:p>
            <a:pPr marL="514350" indent="-514350" algn="just">
              <a:buFont typeface="+mj-lt"/>
              <a:buAutoNum type="arabicPeriod"/>
            </a:pPr>
            <a:endParaRPr lang="pl-PL" dirty="0" smtClean="0"/>
          </a:p>
          <a:p>
            <a:pPr marL="0" indent="0" algn="just">
              <a:buNone/>
            </a:pPr>
            <a:r>
              <a:rPr lang="pl-PL" b="1" dirty="0" smtClean="0"/>
              <a:t>Wady decentralizacji:</a:t>
            </a:r>
          </a:p>
          <a:p>
            <a:pPr marL="514350" indent="-514350">
              <a:buFont typeface="+mj-lt"/>
              <a:buAutoNum type="arabicPeriod"/>
            </a:pPr>
            <a:r>
              <a:rPr lang="pl-PL" dirty="0" smtClean="0"/>
              <a:t>niebezpieczeństwo autonomizacji </a:t>
            </a:r>
            <a:r>
              <a:rPr lang="pl-PL" dirty="0" err="1" smtClean="0"/>
              <a:t>celówi</a:t>
            </a:r>
            <a:r>
              <a:rPr lang="pl-PL" dirty="0" smtClean="0"/>
              <a:t> i dezintegracji </a:t>
            </a:r>
          </a:p>
          <a:p>
            <a:pPr marL="514350" indent="-514350">
              <a:buFont typeface="+mj-lt"/>
              <a:buAutoNum type="arabicPeriod"/>
            </a:pPr>
            <a:r>
              <a:rPr lang="pl-PL" dirty="0" smtClean="0"/>
              <a:t>problemy z podziałem kompetencji w relacjach z centrum </a:t>
            </a:r>
          </a:p>
          <a:p>
            <a:pPr marL="514350" indent="-514350">
              <a:buFont typeface="+mj-lt"/>
              <a:buAutoNum type="arabicPeriod"/>
            </a:pPr>
            <a:r>
              <a:rPr lang="pl-PL" dirty="0" smtClean="0"/>
              <a:t>obniżenie efektywności wskutek dublowania niektórych funkcji (ryzyko wzrostu kosztów) </a:t>
            </a:r>
          </a:p>
          <a:p>
            <a:pPr marL="514350" indent="-514350">
              <a:buFont typeface="+mj-lt"/>
              <a:buAutoNum type="arabicPeriod"/>
            </a:pPr>
            <a:r>
              <a:rPr lang="pl-PL" dirty="0" smtClean="0"/>
              <a:t>niebezpieczeństwo utrwalenia istniejącego poziomu rozwoju (silni będą jeszcze silniejsi, słabsi – bez wsparcia zewnętrznego – nie wydobędą się z zastoju)</a:t>
            </a:r>
          </a:p>
          <a:p>
            <a:pPr marL="0" indent="0" algn="just">
              <a:buNone/>
            </a:pPr>
            <a:endParaRPr lang="pl-PL"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1375</TotalTime>
  <Words>3165</Words>
  <Application>Microsoft Office PowerPoint</Application>
  <PresentationFormat>Pokaz na ekranie (4:3)</PresentationFormat>
  <Paragraphs>312</Paragraphs>
  <Slides>38</Slides>
  <Notes>9</Notes>
  <HiddenSlides>0</HiddenSlides>
  <MMClips>0</MMClips>
  <ScaleCrop>false</ScaleCrop>
  <HeadingPairs>
    <vt:vector size="4" baseType="variant">
      <vt:variant>
        <vt:lpstr>Motyw</vt:lpstr>
      </vt:variant>
      <vt:variant>
        <vt:i4>1</vt:i4>
      </vt:variant>
      <vt:variant>
        <vt:lpstr>Tytuły slajdów</vt:lpstr>
      </vt:variant>
      <vt:variant>
        <vt:i4>38</vt:i4>
      </vt:variant>
    </vt:vector>
  </HeadingPairs>
  <TitlesOfParts>
    <vt:vector size="39" baseType="lpstr">
      <vt:lpstr>Bogaty</vt:lpstr>
      <vt:lpstr>PRAWO ADMINISTRACYJNE</vt:lpstr>
      <vt:lpstr>Plan ZAJĘĆ</vt:lpstr>
      <vt:lpstr>CENTRALIZACJA A DECENTRALIZACJA</vt:lpstr>
      <vt:lpstr>CENTRALIZACJA A DECENTRALIZACJA</vt:lpstr>
      <vt:lpstr>CENTRALIZACJA A DECENTRALIZACJA</vt:lpstr>
      <vt:lpstr>CENTRALIZACJA A DECENTRALIZACJA</vt:lpstr>
      <vt:lpstr>CENTRALIZACJA A DECENTRALIZACJA</vt:lpstr>
      <vt:lpstr>CENTRALIZACJA A DECENTRALIZACJA</vt:lpstr>
      <vt:lpstr>CENTRALIZACJA A DECENTRALIZACJA</vt:lpstr>
      <vt:lpstr>CENTRALIZACJA A DECENTRALIZACJA</vt:lpstr>
      <vt:lpstr>POJĘCIE I RODZAJE DECENTRALIZACJI</vt:lpstr>
      <vt:lpstr>POJĘCIE I RODZAJE DECENTRALIZACJI</vt:lpstr>
      <vt:lpstr>POJĘCIE I RODZAJE DECENTRALIZACJI</vt:lpstr>
      <vt:lpstr>POJĘCIE I RODZAJE DEKONCENTRACJI</vt:lpstr>
      <vt:lpstr>POJĘCIE I RODZAJE DEKONCENTRACJI</vt:lpstr>
      <vt:lpstr>DECENTRALIZACJA  A DEKONCENTRACJA</vt:lpstr>
      <vt:lpstr>ZAKŁAD ADMINISTRACYJNY – POJĘCIE I RODZAJE</vt:lpstr>
      <vt:lpstr>ZAKŁAD ADMINISTRACYJNY – POJĘCIE I RODZAJE</vt:lpstr>
      <vt:lpstr>ZAKŁAD ADMINISTRACYJNY – POJĘCIE I RODZAJE</vt:lpstr>
      <vt:lpstr>ZAKŁAD ADMINISTRACYJNY – POJĘCIE I RODZAJE</vt:lpstr>
      <vt:lpstr>ZAKŁAD ADMINISTRACYJNY – POJĘCIE I RODZAJE</vt:lpstr>
      <vt:lpstr>MONOKRATYCZNE  A KOLEGIALNE ORGANY ADMINISTRACJI PUBLICZNEJ</vt:lpstr>
      <vt:lpstr>MONOKRATYCZNE  A KOLEGIALNE ORGANY ADMINISTRACJI PUBLICZNEJ</vt:lpstr>
      <vt:lpstr>MONOKRATYCZNE  A KOLEGIALNE ORGANY ADMINISTRACJI PUBLICZNEJ</vt:lpstr>
      <vt:lpstr>MONOKRATYCZNE  A KOLEGIALNE ORGANY ADMINISTRACJI PUBLICZNEJ</vt:lpstr>
      <vt:lpstr>NACZELNE A CENTRALNE ORGANY ADMINISTRACJI RZĄDOWEJ</vt:lpstr>
      <vt:lpstr>NACZELNE A CENTRALNE ORGANY ADMINISTRACJI RZĄDOWEJ </vt:lpstr>
      <vt:lpstr>Naczelne a centralne organy administracji rządowej</vt:lpstr>
      <vt:lpstr>NACZELNE A CENTRALNE ORGANY ADMINISTRACJI RZĄDOWEJ</vt:lpstr>
      <vt:lpstr>KSZTAŁTOWANIE SKŁADU OSOBOWEGO RADY MINISTRÓW</vt:lpstr>
      <vt:lpstr>KSZTAŁTOWANIE SKŁADU OSOBOWEGO RADY MINISTRÓW</vt:lpstr>
      <vt:lpstr>KSZTAŁTOWANIE SKŁADU OSOBOWEGO RADY MINISTRÓW</vt:lpstr>
      <vt:lpstr>Minister jako organ monokratyczny i członEk organu kolegialnego</vt:lpstr>
      <vt:lpstr>Minister jako organ monokratyczny i członEk organu kolegialnego</vt:lpstr>
      <vt:lpstr>Minister jako organ monokratyczny i członEk organu kolegialnego</vt:lpstr>
      <vt:lpstr>Minister jako organ monokratyczny i członEk organu kolegialnego</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384</cp:revision>
  <dcterms:created xsi:type="dcterms:W3CDTF">2015-10-17T13:09:51Z</dcterms:created>
  <dcterms:modified xsi:type="dcterms:W3CDTF">2021-02-04T14:30:06Z</dcterms:modified>
</cp:coreProperties>
</file>