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367" r:id="rId2"/>
    <p:sldId id="368" r:id="rId3"/>
    <p:sldId id="257" r:id="rId4"/>
    <p:sldId id="342" r:id="rId5"/>
    <p:sldId id="344" r:id="rId6"/>
    <p:sldId id="260" r:id="rId7"/>
    <p:sldId id="345" r:id="rId8"/>
    <p:sldId id="346" r:id="rId9"/>
    <p:sldId id="347" r:id="rId10"/>
    <p:sldId id="348" r:id="rId11"/>
    <p:sldId id="349" r:id="rId12"/>
    <p:sldId id="350" r:id="rId13"/>
    <p:sldId id="295" r:id="rId14"/>
    <p:sldId id="297" r:id="rId15"/>
    <p:sldId id="365" r:id="rId16"/>
    <p:sldId id="298" r:id="rId17"/>
    <p:sldId id="299" r:id="rId18"/>
    <p:sldId id="300" r:id="rId19"/>
    <p:sldId id="336" r:id="rId20"/>
    <p:sldId id="351" r:id="rId21"/>
    <p:sldId id="352" r:id="rId22"/>
    <p:sldId id="353" r:id="rId23"/>
    <p:sldId id="366" r:id="rId24"/>
    <p:sldId id="354" r:id="rId25"/>
    <p:sldId id="355" r:id="rId26"/>
    <p:sldId id="357" r:id="rId27"/>
    <p:sldId id="358" r:id="rId28"/>
    <p:sldId id="359" r:id="rId29"/>
    <p:sldId id="360" r:id="rId30"/>
    <p:sldId id="361" r:id="rId31"/>
    <p:sldId id="320" r:id="rId32"/>
    <p:sldId id="362" r:id="rId3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p:scale>
          <a:sx n="75" d="100"/>
          <a:sy n="75" d="100"/>
        </p:scale>
        <p:origin x="-1584"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88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DDF8F-DB61-4245-91D6-27BD03D3B496}" type="datetimeFigureOut">
              <a:rPr lang="pl-PL" smtClean="0"/>
              <a:pPr/>
              <a:t>04.03.2021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3F9390-E0DC-4F76-93FC-F7D6A38949CF}"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04.03.2021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04.03.2021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04.03.2021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04.03.2021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smtClean="0"/>
              <a:t>Dr </a:t>
            </a:r>
            <a:r>
              <a:rPr lang="pl-PL" dirty="0" smtClean="0"/>
              <a:t>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chemeClr val="accent2">
                    <a:lumMod val="50000"/>
                  </a:schemeClr>
                </a:solidFill>
              </a:rPr>
              <a:t>Sfery ingerencji administracji publicznej</a:t>
            </a:r>
            <a:endParaRPr lang="pl-PL" sz="3000" b="1" dirty="0">
              <a:solidFill>
                <a:schemeClr val="accent2">
                  <a:lumMod val="50000"/>
                </a:schemeClr>
              </a:solidFill>
            </a:endParaRPr>
          </a:p>
        </p:txBody>
      </p:sp>
      <p:sp>
        <p:nvSpPr>
          <p:cNvPr id="3" name="Symbol zastępczy zawartości 2"/>
          <p:cNvSpPr>
            <a:spLocks noGrp="1"/>
          </p:cNvSpPr>
          <p:nvPr>
            <p:ph idx="1"/>
          </p:nvPr>
        </p:nvSpPr>
        <p:spPr>
          <a:xfrm>
            <a:off x="457200" y="1609416"/>
            <a:ext cx="7643192" cy="4846320"/>
          </a:xfrm>
        </p:spPr>
        <p:txBody>
          <a:bodyPr>
            <a:noAutofit/>
          </a:bodyPr>
          <a:lstStyle/>
          <a:p>
            <a:pPr>
              <a:lnSpc>
                <a:spcPct val="170000"/>
              </a:lnSpc>
              <a:spcBef>
                <a:spcPts val="0"/>
              </a:spcBef>
              <a:buNone/>
            </a:pPr>
            <a:r>
              <a:rPr lang="pl-PL" sz="1600" dirty="0" smtClean="0">
                <a:latin typeface="+mj-lt"/>
              </a:rPr>
              <a:t>Pod pojęciem sfer ingerencji administracji publicznej (funkcji administracji</a:t>
            </a:r>
          </a:p>
          <a:p>
            <a:pPr>
              <a:lnSpc>
                <a:spcPct val="170000"/>
              </a:lnSpc>
              <a:spcBef>
                <a:spcPts val="0"/>
              </a:spcBef>
              <a:buNone/>
            </a:pPr>
            <a:r>
              <a:rPr lang="pl-PL" sz="1600" dirty="0" smtClean="0">
                <a:latin typeface="+mj-lt"/>
              </a:rPr>
              <a:t>publicznej) należy rozumieć te dziedziny życia społecznego, w których działa</a:t>
            </a:r>
          </a:p>
          <a:p>
            <a:pPr>
              <a:lnSpc>
                <a:spcPct val="170000"/>
              </a:lnSpc>
              <a:spcBef>
                <a:spcPts val="0"/>
              </a:spcBef>
              <a:buNone/>
            </a:pPr>
            <a:r>
              <a:rPr lang="pl-PL" sz="1600" dirty="0" smtClean="0">
                <a:latin typeface="+mj-lt"/>
              </a:rPr>
              <a:t>administracja publiczna.</a:t>
            </a:r>
          </a:p>
          <a:p>
            <a:pPr>
              <a:lnSpc>
                <a:spcPct val="170000"/>
              </a:lnSpc>
              <a:spcBef>
                <a:spcPts val="0"/>
              </a:spcBef>
              <a:buNone/>
            </a:pPr>
            <a:endParaRPr lang="pl-PL" sz="1600" dirty="0" smtClean="0">
              <a:latin typeface="+mj-lt"/>
            </a:endParaRPr>
          </a:p>
          <a:p>
            <a:pPr>
              <a:lnSpc>
                <a:spcPct val="170000"/>
              </a:lnSpc>
              <a:spcBef>
                <a:spcPts val="0"/>
              </a:spcBef>
              <a:buNone/>
            </a:pPr>
            <a:r>
              <a:rPr lang="pl-PL" sz="1600" b="1" dirty="0" smtClean="0">
                <a:latin typeface="+mj-lt"/>
              </a:rPr>
              <a:t>Wyróżniamy 4 sfery działania/ ingerencji administracji publicznej:</a:t>
            </a:r>
          </a:p>
          <a:p>
            <a:pPr marL="514350" indent="-514350">
              <a:lnSpc>
                <a:spcPct val="170000"/>
              </a:lnSpc>
              <a:spcBef>
                <a:spcPts val="0"/>
              </a:spcBef>
              <a:buAutoNum type="arabicPeriod"/>
            </a:pPr>
            <a:r>
              <a:rPr lang="pl-PL" sz="1600" dirty="0" smtClean="0">
                <a:latin typeface="+mj-lt"/>
              </a:rPr>
              <a:t>Policja administracyjna,</a:t>
            </a:r>
          </a:p>
          <a:p>
            <a:pPr marL="514350" indent="-514350">
              <a:lnSpc>
                <a:spcPct val="170000"/>
              </a:lnSpc>
              <a:spcBef>
                <a:spcPts val="0"/>
              </a:spcBef>
              <a:buAutoNum type="arabicPeriod"/>
            </a:pPr>
            <a:r>
              <a:rPr lang="pl-PL" sz="1600" dirty="0" smtClean="0">
                <a:latin typeface="+mj-lt"/>
              </a:rPr>
              <a:t>Reglamentacja,</a:t>
            </a:r>
          </a:p>
          <a:p>
            <a:pPr marL="514350" indent="-514350">
              <a:lnSpc>
                <a:spcPct val="170000"/>
              </a:lnSpc>
              <a:spcBef>
                <a:spcPts val="0"/>
              </a:spcBef>
              <a:buAutoNum type="arabicPeriod"/>
            </a:pPr>
            <a:r>
              <a:rPr lang="pl-PL" sz="1600" dirty="0" smtClean="0">
                <a:latin typeface="+mj-lt"/>
              </a:rPr>
              <a:t>Świadczenia materialne,</a:t>
            </a:r>
          </a:p>
          <a:p>
            <a:pPr marL="514350" indent="-514350">
              <a:lnSpc>
                <a:spcPct val="170000"/>
              </a:lnSpc>
              <a:spcBef>
                <a:spcPts val="0"/>
              </a:spcBef>
              <a:buAutoNum type="arabicPeriod"/>
            </a:pPr>
            <a:r>
              <a:rPr lang="pl-PL" sz="1600" dirty="0" smtClean="0">
                <a:latin typeface="+mj-lt"/>
              </a:rPr>
              <a:t>Świadczenia nie materialne.</a:t>
            </a:r>
            <a:endParaRPr lang="pl-PL" sz="16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chemeClr val="accent2">
                    <a:lumMod val="50000"/>
                  </a:schemeClr>
                </a:solidFill>
              </a:rPr>
              <a:t>Sfery ingerencji administracji publicznej</a:t>
            </a:r>
            <a:endParaRPr lang="pl-PL" sz="3000" b="1" dirty="0">
              <a:solidFill>
                <a:schemeClr val="accent2">
                  <a:lumMod val="50000"/>
                </a:schemeClr>
              </a:solidFill>
            </a:endParaRPr>
          </a:p>
        </p:txBody>
      </p:sp>
      <p:sp>
        <p:nvSpPr>
          <p:cNvPr id="3" name="Symbol zastępczy zawartości 2"/>
          <p:cNvSpPr>
            <a:spLocks noGrp="1"/>
          </p:cNvSpPr>
          <p:nvPr>
            <p:ph idx="1"/>
          </p:nvPr>
        </p:nvSpPr>
        <p:spPr>
          <a:xfrm>
            <a:off x="457200" y="1412776"/>
            <a:ext cx="7715200" cy="5256584"/>
          </a:xfrm>
        </p:spPr>
        <p:txBody>
          <a:bodyPr>
            <a:noAutofit/>
          </a:bodyPr>
          <a:lstStyle/>
          <a:p>
            <a:pPr algn="just">
              <a:lnSpc>
                <a:spcPct val="170000"/>
              </a:lnSpc>
              <a:spcBef>
                <a:spcPts val="0"/>
              </a:spcBef>
              <a:buNone/>
            </a:pPr>
            <a:r>
              <a:rPr lang="pl-PL" sz="1400" b="1" dirty="0" smtClean="0">
                <a:latin typeface="+mj-lt"/>
              </a:rPr>
              <a:t>Ad. 1 Policja administracyjna</a:t>
            </a:r>
          </a:p>
          <a:p>
            <a:pPr algn="just">
              <a:lnSpc>
                <a:spcPct val="170000"/>
              </a:lnSpc>
              <a:spcBef>
                <a:spcPts val="0"/>
              </a:spcBef>
              <a:buNone/>
            </a:pPr>
            <a:r>
              <a:rPr lang="pl-PL" sz="1400" dirty="0" smtClean="0">
                <a:latin typeface="+mj-lt"/>
              </a:rPr>
              <a:t>Historycznie najstarsza sfera, jej podstawową cechą jest </a:t>
            </a:r>
            <a:r>
              <a:rPr lang="pl-PL" sz="1400" b="1" dirty="0" smtClean="0">
                <a:latin typeface="+mj-lt"/>
              </a:rPr>
              <a:t>zagwarantowanie nienaruszalności</a:t>
            </a:r>
          </a:p>
          <a:p>
            <a:pPr algn="just">
              <a:lnSpc>
                <a:spcPct val="170000"/>
              </a:lnSpc>
              <a:spcBef>
                <a:spcPts val="0"/>
              </a:spcBef>
              <a:buNone/>
            </a:pPr>
            <a:r>
              <a:rPr lang="pl-PL" sz="1400" dirty="0" smtClean="0">
                <a:latin typeface="+mj-lt"/>
              </a:rPr>
              <a:t>w zakresie </a:t>
            </a:r>
            <a:r>
              <a:rPr lang="pl-PL" sz="1400" b="1" dirty="0" smtClean="0">
                <a:latin typeface="+mj-lt"/>
              </a:rPr>
              <a:t>trzech stanów: </a:t>
            </a:r>
            <a:r>
              <a:rPr lang="pl-PL" sz="1400" dirty="0" smtClean="0">
                <a:latin typeface="+mj-lt"/>
              </a:rPr>
              <a:t>bezpieczeństwa porządku (2) i spokoju publicznego (3)oraz </a:t>
            </a:r>
            <a:r>
              <a:rPr lang="pl-PL" sz="1400" b="1" dirty="0" smtClean="0">
                <a:latin typeface="+mj-lt"/>
              </a:rPr>
              <a:t>trzech</a:t>
            </a:r>
          </a:p>
          <a:p>
            <a:pPr algn="just">
              <a:lnSpc>
                <a:spcPct val="170000"/>
              </a:lnSpc>
              <a:spcBef>
                <a:spcPts val="0"/>
              </a:spcBef>
              <a:buNone/>
            </a:pPr>
            <a:r>
              <a:rPr lang="pl-PL" sz="1400" b="1" dirty="0" smtClean="0">
                <a:latin typeface="+mj-lt"/>
              </a:rPr>
              <a:t>dóbr: </a:t>
            </a:r>
            <a:r>
              <a:rPr lang="pl-PL" sz="1400" dirty="0" smtClean="0">
                <a:latin typeface="+mj-lt"/>
              </a:rPr>
              <a:t>życia (1), zdrowia (2) i mienia (3) .</a:t>
            </a:r>
          </a:p>
          <a:p>
            <a:pPr algn="just">
              <a:lnSpc>
                <a:spcPct val="170000"/>
              </a:lnSpc>
              <a:spcBef>
                <a:spcPts val="0"/>
              </a:spcBef>
              <a:buNone/>
            </a:pPr>
            <a:r>
              <a:rPr lang="pl-PL" sz="1050" dirty="0" smtClean="0">
                <a:latin typeface="+mj-lt"/>
              </a:rPr>
              <a:t>	</a:t>
            </a:r>
          </a:p>
          <a:p>
            <a:pPr marL="514350" indent="-514350" algn="just">
              <a:lnSpc>
                <a:spcPct val="170000"/>
              </a:lnSpc>
              <a:spcBef>
                <a:spcPts val="0"/>
              </a:spcBef>
              <a:buNone/>
            </a:pPr>
            <a:r>
              <a:rPr lang="pl-PL" sz="1400" b="1" dirty="0" smtClean="0">
                <a:latin typeface="+mj-lt"/>
              </a:rPr>
              <a:t>Ad. 2 Reglamentacja</a:t>
            </a:r>
          </a:p>
          <a:p>
            <a:pPr algn="just">
              <a:lnSpc>
                <a:spcPct val="170000"/>
              </a:lnSpc>
              <a:spcBef>
                <a:spcPts val="0"/>
              </a:spcBef>
            </a:pPr>
            <a:r>
              <a:rPr lang="pl-PL" sz="1400" dirty="0" smtClean="0">
                <a:latin typeface="+mj-lt"/>
              </a:rPr>
              <a:t>reglamentacja oznacza różnorodną sferę działalności administracji, której istotą jest ograniczenie w dziedzinie wykorzystania składników procesu wytwarzania, świadczenia usług i obrotu towarowego, swobody działalności podmiotów gospodarujących w imię szeroko pojętego interesu społeczno-ekonomicznego (A. Chełmoński, T. </a:t>
            </a:r>
            <a:r>
              <a:rPr lang="pl-PL" sz="1400" dirty="0" err="1" smtClean="0">
                <a:latin typeface="+mj-lt"/>
              </a:rPr>
              <a:t>Kocowski</a:t>
            </a:r>
            <a:r>
              <a:rPr lang="pl-PL" sz="1400" dirty="0" smtClean="0">
                <a:latin typeface="+mj-lt"/>
              </a:rPr>
              <a:t>, 1985).</a:t>
            </a:r>
          </a:p>
          <a:p>
            <a:pPr algn="just">
              <a:lnSpc>
                <a:spcPct val="170000"/>
              </a:lnSpc>
              <a:spcBef>
                <a:spcPts val="0"/>
              </a:spcBef>
            </a:pPr>
            <a:r>
              <a:rPr lang="pl-PL" sz="1400" dirty="0" smtClean="0">
                <a:latin typeface="+mj-lt"/>
              </a:rPr>
              <a:t>przez reglamentację rozumie się więc m.in. ograniczenie prawem pewnych form działalności, jak np. monopol państwa na prowadzenie totalizatora sportowego czy niezbędne uzyskanie koncesji na wykonywanie działalności reglamentowanej.</a:t>
            </a:r>
          </a:p>
          <a:p>
            <a:pPr algn="just">
              <a:lnSpc>
                <a:spcPct val="170000"/>
              </a:lnSpc>
              <a:spcBef>
                <a:spcPts val="0"/>
              </a:spcBef>
            </a:pPr>
            <a:endParaRPr lang="pl-PL" sz="1100" dirty="0" smtClean="0">
              <a:latin typeface="+mj-lt"/>
            </a:endParaRPr>
          </a:p>
          <a:p>
            <a:pPr algn="just">
              <a:lnSpc>
                <a:spcPct val="170000"/>
              </a:lnSpc>
              <a:spcBef>
                <a:spcPts val="0"/>
              </a:spcBef>
              <a:buNone/>
            </a:pPr>
            <a:r>
              <a:rPr lang="pl-PL" sz="1100" dirty="0" smtClean="0">
                <a:latin typeface="+mj-lt"/>
              </a:rPr>
              <a:t>	[źródło: http://kobiecastronaprawa.pl/funkcje-administracji-publicznej-sfery-ingerencji/].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normAutofit/>
          </a:bodyPr>
          <a:lstStyle/>
          <a:p>
            <a:r>
              <a:rPr lang="pl-PL" sz="3000" dirty="0" smtClean="0">
                <a:solidFill>
                  <a:srgbClr val="002060"/>
                </a:solidFill>
              </a:rPr>
              <a:t>Sfery ingerencji administracji publicznej</a:t>
            </a:r>
            <a:endParaRPr lang="pl-PL" sz="3000" b="1" dirty="0">
              <a:solidFill>
                <a:srgbClr val="002060"/>
              </a:solidFill>
            </a:endParaRPr>
          </a:p>
        </p:txBody>
      </p:sp>
      <p:sp>
        <p:nvSpPr>
          <p:cNvPr id="3" name="Symbol zastępczy zawartości 2"/>
          <p:cNvSpPr>
            <a:spLocks noGrp="1"/>
          </p:cNvSpPr>
          <p:nvPr>
            <p:ph idx="1"/>
          </p:nvPr>
        </p:nvSpPr>
        <p:spPr>
          <a:xfrm>
            <a:off x="251520" y="1340768"/>
            <a:ext cx="7920880" cy="5517232"/>
          </a:xfrm>
        </p:spPr>
        <p:txBody>
          <a:bodyPr>
            <a:normAutofit lnSpcReduction="10000"/>
          </a:bodyPr>
          <a:lstStyle/>
          <a:p>
            <a:pPr algn="just">
              <a:lnSpc>
                <a:spcPct val="120000"/>
              </a:lnSpc>
              <a:spcBef>
                <a:spcPts val="0"/>
              </a:spcBef>
              <a:buNone/>
            </a:pPr>
            <a:r>
              <a:rPr lang="pl-PL" sz="1200" b="1" dirty="0" smtClean="0">
                <a:latin typeface="+mj-lt"/>
              </a:rPr>
              <a:t>Ad. 3 Świadczenia materialne</a:t>
            </a:r>
          </a:p>
          <a:p>
            <a:pPr algn="just">
              <a:lnSpc>
                <a:spcPct val="120000"/>
              </a:lnSpc>
              <a:spcBef>
                <a:spcPts val="0"/>
              </a:spcBef>
              <a:buNone/>
            </a:pPr>
            <a:endParaRPr lang="pl-PL" sz="1200" b="1" dirty="0" smtClean="0">
              <a:latin typeface="+mj-lt"/>
            </a:endParaRPr>
          </a:p>
          <a:p>
            <a:pPr algn="just">
              <a:lnSpc>
                <a:spcPct val="120000"/>
              </a:lnSpc>
              <a:spcBef>
                <a:spcPts val="0"/>
              </a:spcBef>
              <a:buNone/>
            </a:pPr>
            <a:r>
              <a:rPr lang="pl-PL" sz="1200" b="1" dirty="0" smtClean="0">
                <a:latin typeface="+mj-lt"/>
              </a:rPr>
              <a:t>Polega na z</a:t>
            </a:r>
            <a:r>
              <a:rPr lang="pl-PL" sz="1200" dirty="0" smtClean="0">
                <a:latin typeface="+mj-lt"/>
              </a:rPr>
              <a:t>apewnieniu materialnych warunków życia w społeczeństwie (zarówno w dziedzinach</a:t>
            </a:r>
          </a:p>
          <a:p>
            <a:pPr algn="just">
              <a:lnSpc>
                <a:spcPct val="120000"/>
              </a:lnSpc>
              <a:spcBef>
                <a:spcPts val="0"/>
              </a:spcBef>
              <a:buNone/>
            </a:pPr>
            <a:r>
              <a:rPr lang="pl-PL" sz="1200" dirty="0" smtClean="0">
                <a:latin typeface="+mj-lt"/>
              </a:rPr>
              <a:t>pozostawionych indywidualnej inicjatywie jednostek np. zapewnienie mieszkania, jak i pozostawionych</a:t>
            </a:r>
          </a:p>
          <a:p>
            <a:pPr algn="just">
              <a:lnSpc>
                <a:spcPct val="120000"/>
              </a:lnSpc>
              <a:spcBef>
                <a:spcPts val="0"/>
              </a:spcBef>
              <a:buNone/>
            </a:pPr>
            <a:r>
              <a:rPr lang="pl-PL" sz="1200" dirty="0" smtClean="0">
                <a:latin typeface="+mj-lt"/>
              </a:rPr>
              <a:t>zorganizowaniu przez administrację publiczną np. ubezpieczeniach społecznych). To w ramach tej sfery pojawią</a:t>
            </a:r>
          </a:p>
          <a:p>
            <a:pPr algn="just">
              <a:lnSpc>
                <a:spcPct val="120000"/>
              </a:lnSpc>
              <a:spcBef>
                <a:spcPts val="0"/>
              </a:spcBef>
              <a:buNone/>
            </a:pPr>
            <a:r>
              <a:rPr lang="pl-PL" sz="1200" dirty="0" smtClean="0">
                <a:latin typeface="+mj-lt"/>
              </a:rPr>
              <a:t>się takie programy jak „Rodzina 500+”.</a:t>
            </a:r>
          </a:p>
          <a:p>
            <a:pPr algn="just">
              <a:lnSpc>
                <a:spcPct val="120000"/>
              </a:lnSpc>
              <a:spcBef>
                <a:spcPts val="0"/>
              </a:spcBef>
              <a:buNone/>
            </a:pPr>
            <a:r>
              <a:rPr lang="pl-PL" sz="900" dirty="0" smtClean="0">
                <a:latin typeface="+mj-lt"/>
              </a:rPr>
              <a:t>	</a:t>
            </a:r>
          </a:p>
          <a:p>
            <a:pPr algn="just">
              <a:lnSpc>
                <a:spcPct val="120000"/>
              </a:lnSpc>
              <a:spcBef>
                <a:spcPts val="0"/>
              </a:spcBef>
              <a:buNone/>
            </a:pPr>
            <a:endParaRPr lang="pl-PL" sz="1100" dirty="0" smtClean="0">
              <a:latin typeface="+mj-lt"/>
            </a:endParaRPr>
          </a:p>
          <a:p>
            <a:pPr marL="514350" indent="-514350" algn="just">
              <a:lnSpc>
                <a:spcPct val="120000"/>
              </a:lnSpc>
              <a:spcBef>
                <a:spcPts val="0"/>
              </a:spcBef>
              <a:buNone/>
            </a:pPr>
            <a:r>
              <a:rPr lang="pl-PL" sz="1200" b="1" dirty="0" smtClean="0">
                <a:latin typeface="+mj-lt"/>
              </a:rPr>
              <a:t>Ad. 4 Świadczenia niematerialne</a:t>
            </a:r>
          </a:p>
          <a:p>
            <a:pPr marL="514350" indent="-514350" algn="just">
              <a:lnSpc>
                <a:spcPct val="120000"/>
              </a:lnSpc>
              <a:spcBef>
                <a:spcPts val="0"/>
              </a:spcBef>
              <a:buNone/>
            </a:pPr>
            <a:endParaRPr lang="pl-PL" sz="1200" b="1" dirty="0" smtClean="0">
              <a:latin typeface="+mj-lt"/>
            </a:endParaRPr>
          </a:p>
          <a:p>
            <a:pPr marL="514350" indent="-514350" algn="just">
              <a:lnSpc>
                <a:spcPct val="120000"/>
              </a:lnSpc>
              <a:spcBef>
                <a:spcPts val="0"/>
              </a:spcBef>
              <a:buNone/>
            </a:pPr>
            <a:r>
              <a:rPr lang="pl-PL" sz="1200" dirty="0" smtClean="0">
                <a:latin typeface="+mj-lt"/>
              </a:rPr>
              <a:t>Obejmuje działania polegające na regulacji niematerialnych warunków życia w społeczeństwie, poprzez wydanie</a:t>
            </a:r>
          </a:p>
          <a:p>
            <a:pPr marL="514350" indent="-514350" algn="just">
              <a:lnSpc>
                <a:spcPct val="120000"/>
              </a:lnSpc>
              <a:spcBef>
                <a:spcPts val="0"/>
              </a:spcBef>
              <a:buNone/>
            </a:pPr>
            <a:r>
              <a:rPr lang="pl-PL" sz="1200" dirty="0" smtClean="0">
                <a:latin typeface="+mj-lt"/>
              </a:rPr>
              <a:t>decyzji administracyjnych (np. przyjęcie chorego do szpitala) czy nakazy wynikające wprost z ustawy (</a:t>
            </a:r>
            <a:r>
              <a:rPr lang="pl-PL" sz="1200" i="1" dirty="0" smtClean="0">
                <a:latin typeface="+mj-lt"/>
              </a:rPr>
              <a:t>ex </a:t>
            </a:r>
            <a:r>
              <a:rPr lang="pl-PL" sz="1200" i="1" dirty="0" err="1" smtClean="0">
                <a:latin typeface="+mj-lt"/>
              </a:rPr>
              <a:t>lege</a:t>
            </a:r>
            <a:r>
              <a:rPr lang="pl-PL" sz="1200" i="1" dirty="0" smtClean="0">
                <a:latin typeface="+mj-lt"/>
              </a:rPr>
              <a:t>)</a:t>
            </a:r>
            <a:r>
              <a:rPr lang="pl-PL" sz="1200" dirty="0" smtClean="0">
                <a:latin typeface="+mj-lt"/>
              </a:rPr>
              <a:t> –</a:t>
            </a:r>
          </a:p>
          <a:p>
            <a:pPr marL="514350" indent="-514350" algn="just">
              <a:lnSpc>
                <a:spcPct val="120000"/>
              </a:lnSpc>
              <a:spcBef>
                <a:spcPts val="0"/>
              </a:spcBef>
              <a:buNone/>
            </a:pPr>
            <a:r>
              <a:rPr lang="pl-PL" sz="1200" dirty="0" smtClean="0">
                <a:latin typeface="+mj-lt"/>
              </a:rPr>
              <a:t>obowiązek szkolny.</a:t>
            </a:r>
          </a:p>
          <a:p>
            <a:pPr marL="514350" indent="-514350" algn="just">
              <a:lnSpc>
                <a:spcPct val="120000"/>
              </a:lnSpc>
              <a:spcBef>
                <a:spcPts val="0"/>
              </a:spcBef>
              <a:buNone/>
            </a:pPr>
            <a:r>
              <a:rPr lang="pl-PL" sz="1200" dirty="0" smtClean="0">
                <a:latin typeface="+mj-lt"/>
              </a:rPr>
              <a:t>Wydanie decyzji administracyjnych wiąże się z dwoma rodzajami  sytuacji :</a:t>
            </a:r>
          </a:p>
          <a:p>
            <a:pPr marL="514350" indent="-514350" algn="just">
              <a:lnSpc>
                <a:spcPct val="120000"/>
              </a:lnSpc>
              <a:spcBef>
                <a:spcPts val="0"/>
              </a:spcBef>
            </a:pPr>
            <a:r>
              <a:rPr lang="pl-PL" sz="1200" dirty="0" smtClean="0">
                <a:latin typeface="+mj-lt"/>
              </a:rPr>
              <a:t>sytuacje, w których administracja MUSI wydać decyzję pozytywną w razie zaistnienia prawem przewidzianych okoliczności (np. zarejestrowanie urodzenia dziecka),</a:t>
            </a:r>
          </a:p>
          <a:p>
            <a:pPr marL="514350" indent="-514350" algn="just">
              <a:lnSpc>
                <a:spcPct val="120000"/>
              </a:lnSpc>
              <a:spcBef>
                <a:spcPts val="0"/>
              </a:spcBef>
            </a:pPr>
            <a:r>
              <a:rPr lang="pl-PL" sz="1200" dirty="0" smtClean="0">
                <a:latin typeface="+mj-lt"/>
              </a:rPr>
              <a:t>sytuacje, w których administracja MOŻE wydać wyłącznie decyzję pozytywną  (np. umieszczenie w domu opieki)</a:t>
            </a:r>
          </a:p>
          <a:p>
            <a:pPr marL="514350" indent="-514350" algn="just">
              <a:lnSpc>
                <a:spcPct val="120000"/>
              </a:lnSpc>
              <a:spcBef>
                <a:spcPts val="0"/>
              </a:spcBef>
            </a:pPr>
            <a:endParaRPr lang="pl-PL" sz="1200" dirty="0" smtClean="0">
              <a:latin typeface="+mj-lt"/>
            </a:endParaRPr>
          </a:p>
          <a:p>
            <a:pPr marL="514350" indent="-514350" algn="just">
              <a:lnSpc>
                <a:spcPct val="120000"/>
              </a:lnSpc>
              <a:spcBef>
                <a:spcPts val="0"/>
              </a:spcBef>
              <a:buNone/>
            </a:pPr>
            <a:r>
              <a:rPr lang="pl-PL" sz="1200" b="1" dirty="0" smtClean="0">
                <a:latin typeface="+mj-lt"/>
              </a:rPr>
              <a:t>UWAGA: Wyróżnia się 5 sferę ingerencji administracji publicznej, tj. ZAKAZ INGERENCJI.</a:t>
            </a:r>
          </a:p>
          <a:p>
            <a:pPr marL="514350" indent="-514350" algn="just">
              <a:lnSpc>
                <a:spcPct val="120000"/>
              </a:lnSpc>
              <a:spcBef>
                <a:spcPts val="0"/>
              </a:spcBef>
              <a:buNone/>
            </a:pPr>
            <a:r>
              <a:rPr lang="pl-PL" sz="1200" dirty="0" smtClean="0">
                <a:latin typeface="+mj-lt"/>
              </a:rPr>
              <a:t>Może być osadzona wyłącznie na postanowieniach konstytucji, które nie dopuszczają żadnego wyjątku lub</a:t>
            </a:r>
          </a:p>
          <a:p>
            <a:pPr marL="514350" indent="-514350" algn="just">
              <a:lnSpc>
                <a:spcPct val="120000"/>
              </a:lnSpc>
              <a:spcBef>
                <a:spcPts val="0"/>
              </a:spcBef>
              <a:buNone/>
            </a:pPr>
            <a:r>
              <a:rPr lang="pl-PL" sz="1200" dirty="0" smtClean="0">
                <a:latin typeface="+mj-lt"/>
              </a:rPr>
              <a:t>dopuszczany wyjątek. Określają dokładnie jak np. zakaz ograniczania praw i wolności wymienionych w art. 233</a:t>
            </a:r>
          </a:p>
          <a:p>
            <a:pPr marL="514350" indent="-514350" algn="just">
              <a:lnSpc>
                <a:spcPct val="120000"/>
              </a:lnSpc>
              <a:spcBef>
                <a:spcPts val="0"/>
              </a:spcBef>
              <a:buNone/>
            </a:pPr>
            <a:r>
              <a:rPr lang="pl-PL" sz="1200" dirty="0" smtClean="0">
                <a:latin typeface="+mj-lt"/>
              </a:rPr>
              <a:t>Konstytucji (godność, obywatelstwo, ochrona życia, humanitarne traktowanie, </a:t>
            </a:r>
            <a:r>
              <a:rPr lang="pl-PL" sz="1200" dirty="0" err="1" smtClean="0">
                <a:latin typeface="+mj-lt"/>
              </a:rPr>
              <a:t>itd</a:t>
            </a:r>
            <a:r>
              <a:rPr lang="pl-PL" sz="1200" dirty="0" smtClean="0">
                <a:latin typeface="+mj-lt"/>
              </a:rPr>
              <a:t>…).</a:t>
            </a:r>
          </a:p>
          <a:p>
            <a:pPr algn="just">
              <a:buNone/>
            </a:pPr>
            <a:endParaRPr lang="pl-PL" sz="1200" dirty="0" smtClean="0">
              <a:latin typeface="+mj-lt"/>
            </a:endParaRPr>
          </a:p>
          <a:p>
            <a:pPr algn="just">
              <a:buNone/>
            </a:pPr>
            <a:r>
              <a:rPr lang="pl-PL" sz="1200" dirty="0" smtClean="0">
                <a:latin typeface="+mj-lt"/>
              </a:rPr>
              <a:t>[źró</a:t>
            </a:r>
            <a:r>
              <a:rPr lang="pl-PL" sz="1100" dirty="0" smtClean="0">
                <a:latin typeface="+mj-lt"/>
              </a:rPr>
              <a:t>dło: http://kobiecastronaprawa.pl/funkcje-administracji-publicznej-sfery-ingerencji/].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Sposoby definiowania prawa administracyjnego</a:t>
            </a:r>
            <a:endParaRPr lang="pl-PL" sz="3000" dirty="0">
              <a:solidFill>
                <a:srgbClr val="002060"/>
              </a:solidFill>
            </a:endParaRPr>
          </a:p>
        </p:txBody>
      </p:sp>
      <p:sp>
        <p:nvSpPr>
          <p:cNvPr id="3" name="Symbol zastępczy zawartości 2"/>
          <p:cNvSpPr>
            <a:spLocks noGrp="1"/>
          </p:cNvSpPr>
          <p:nvPr>
            <p:ph idx="1"/>
          </p:nvPr>
        </p:nvSpPr>
        <p:spPr/>
        <p:txBody>
          <a:bodyPr>
            <a:normAutofit lnSpcReduction="10000"/>
          </a:bodyPr>
          <a:lstStyle/>
          <a:p>
            <a:pPr marL="514350" indent="-514350" algn="just">
              <a:buFont typeface="+mj-lt"/>
              <a:buAutoNum type="arabicPeriod"/>
            </a:pPr>
            <a:r>
              <a:rPr lang="pl-PL" dirty="0" smtClean="0">
                <a:latin typeface="+mj-lt"/>
              </a:rPr>
              <a:t>Prawo administracyjne – zespół norm regulujących działalność administracyjną (administracją przedmiotową), jest to prawo, które normuje administrację publiczną. </a:t>
            </a:r>
          </a:p>
          <a:p>
            <a:pPr marL="514350" indent="-514350" algn="just">
              <a:buFont typeface="+mj-lt"/>
              <a:buAutoNum type="arabicPeriod"/>
            </a:pPr>
            <a:r>
              <a:rPr lang="pl-PL" dirty="0" smtClean="0">
                <a:latin typeface="+mj-lt"/>
              </a:rPr>
              <a:t>Prawo administracyjne – prawo, które zawiera element władztwa, czyli:  </a:t>
            </a:r>
          </a:p>
          <a:p>
            <a:pPr algn="just"/>
            <a:r>
              <a:rPr lang="pl-PL" dirty="0" smtClean="0">
                <a:latin typeface="+mj-lt"/>
              </a:rPr>
              <a:t>możliwość jednostronnego rozstrzygania sytuacji indywidualnych, </a:t>
            </a:r>
          </a:p>
          <a:p>
            <a:pPr algn="just"/>
            <a:r>
              <a:rPr lang="pl-PL" dirty="0" smtClean="0">
                <a:latin typeface="+mj-lt"/>
              </a:rPr>
              <a:t>zabezpieczonego przymusem państwowym, gdy treścią rozstrzygnięcia jest nałożenie obowiązku.</a:t>
            </a:r>
          </a:p>
          <a:p>
            <a:pPr marL="514350" indent="-514350" algn="just">
              <a:buNone/>
            </a:pPr>
            <a:endParaRPr lang="pl-PL" dirty="0" smtClean="0">
              <a:latin typeface="+mj-lt"/>
            </a:endParaRPr>
          </a:p>
          <a:p>
            <a:pPr marL="514350" indent="-514350" algn="just">
              <a:buNone/>
            </a:pPr>
            <a:endParaRPr lang="pl-PL"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Sposoby definiowania prawa administracyjnego</a:t>
            </a:r>
            <a:endParaRPr lang="pl-PL" sz="3000" dirty="0">
              <a:solidFill>
                <a:srgbClr val="002060"/>
              </a:solidFill>
            </a:endParaRPr>
          </a:p>
        </p:txBody>
      </p:sp>
      <p:sp>
        <p:nvSpPr>
          <p:cNvPr id="3" name="Symbol zastępczy zawartości 2"/>
          <p:cNvSpPr>
            <a:spLocks noGrp="1"/>
          </p:cNvSpPr>
          <p:nvPr>
            <p:ph idx="1"/>
          </p:nvPr>
        </p:nvSpPr>
        <p:spPr/>
        <p:txBody>
          <a:bodyPr>
            <a:normAutofit fontScale="85000" lnSpcReduction="20000"/>
          </a:bodyPr>
          <a:lstStyle/>
          <a:p>
            <a:pPr marL="514350" indent="-514350" algn="just">
              <a:lnSpc>
                <a:spcPct val="170000"/>
              </a:lnSpc>
              <a:spcBef>
                <a:spcPts val="0"/>
              </a:spcBef>
              <a:buFont typeface="+mj-lt"/>
              <a:buAutoNum type="arabicPeriod" startAt="3"/>
            </a:pPr>
            <a:r>
              <a:rPr lang="pl-PL" dirty="0" smtClean="0">
                <a:latin typeface="+mj-lt"/>
              </a:rPr>
              <a:t>Prawo administracyjne – dotyczy administracji publicznej, które obejmuje określenia wytworzone dla organizacji i działania  administracji.</a:t>
            </a:r>
          </a:p>
          <a:p>
            <a:pPr marL="514350" indent="-514350" algn="just">
              <a:lnSpc>
                <a:spcPct val="170000"/>
              </a:lnSpc>
              <a:spcBef>
                <a:spcPts val="0"/>
              </a:spcBef>
              <a:buFont typeface="+mj-lt"/>
              <a:buAutoNum type="arabicPeriod" startAt="3"/>
            </a:pPr>
            <a:r>
              <a:rPr lang="pl-PL" dirty="0" smtClean="0">
                <a:latin typeface="+mj-lt"/>
              </a:rPr>
              <a:t>Prawo administracyjne – zespół  norm prawnych regulujących organizację i funkcjonowanie administracji publicznej oraz zachowanie się podmiotów w stosunku do niej nie podporządkowanych w zakresie nieunormowanym przez przepisy należące do innych gałęzi prawa. </a:t>
            </a:r>
            <a:endParaRPr lang="pl-PL"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Pogranicze prawa Administracyjnego</a:t>
            </a:r>
            <a:endParaRPr lang="pl-PL" sz="3000" dirty="0">
              <a:solidFill>
                <a:srgbClr val="002060"/>
              </a:solidFill>
            </a:endParaRPr>
          </a:p>
        </p:txBody>
      </p:sp>
      <p:sp>
        <p:nvSpPr>
          <p:cNvPr id="3" name="Symbol zastępczy zawartości 2"/>
          <p:cNvSpPr>
            <a:spLocks noGrp="1"/>
          </p:cNvSpPr>
          <p:nvPr>
            <p:ph idx="1"/>
          </p:nvPr>
        </p:nvSpPr>
        <p:spPr/>
        <p:txBody>
          <a:bodyPr>
            <a:normAutofit lnSpcReduction="10000"/>
          </a:bodyPr>
          <a:lstStyle/>
          <a:p>
            <a:pPr marL="0" indent="19050" algn="just">
              <a:buNone/>
            </a:pPr>
            <a:r>
              <a:rPr lang="pl-PL" sz="2800" b="1" dirty="0" smtClean="0">
                <a:latin typeface="+mj-lt"/>
              </a:rPr>
              <a:t>Definicja pogranicza: </a:t>
            </a:r>
            <a:r>
              <a:rPr lang="pl-PL" sz="2800" dirty="0" smtClean="0">
                <a:latin typeface="+mj-lt"/>
              </a:rPr>
              <a:t>za pogranicze prawa administracyjnego uważa się obszary, na których prawo to styka się z innymi działami prawa, to wspólne elementy normatywne. </a:t>
            </a:r>
            <a:endParaRPr lang="pl-PL" sz="2800" b="1" dirty="0" smtClean="0">
              <a:latin typeface="+mj-lt"/>
            </a:endParaRPr>
          </a:p>
          <a:p>
            <a:pPr algn="just"/>
            <a:r>
              <a:rPr lang="pl-PL" sz="2800" dirty="0" smtClean="0">
                <a:latin typeface="+mj-lt"/>
              </a:rPr>
              <a:t>Prawo administracyjne a prawo konstytucyjne,</a:t>
            </a:r>
          </a:p>
          <a:p>
            <a:pPr algn="just"/>
            <a:r>
              <a:rPr lang="pl-PL" sz="2800" dirty="0" smtClean="0">
                <a:latin typeface="+mj-lt"/>
              </a:rPr>
              <a:t>Prawo administracyjne a prawo cywilne,</a:t>
            </a:r>
          </a:p>
          <a:p>
            <a:pPr algn="just"/>
            <a:r>
              <a:rPr lang="pl-PL" sz="2800" dirty="0" smtClean="0">
                <a:latin typeface="+mj-lt"/>
              </a:rPr>
              <a:t>Prawo administracyjne a prawo karne,</a:t>
            </a:r>
          </a:p>
          <a:p>
            <a:pPr algn="just"/>
            <a:r>
              <a:rPr lang="pl-PL" sz="2800" dirty="0" smtClean="0">
                <a:latin typeface="+mj-lt"/>
              </a:rPr>
              <a:t>Prawo administracyjne a prawo europejskie.</a:t>
            </a:r>
          </a:p>
          <a:p>
            <a:pPr algn="just">
              <a:lnSpc>
                <a:spcPct val="170000"/>
              </a:lnSpc>
              <a:spcBef>
                <a:spcPts val="0"/>
              </a:spcBef>
              <a:buNone/>
            </a:pPr>
            <a:endParaRPr lang="pl-PL"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60688"/>
          </a:xfrm>
        </p:spPr>
        <p:txBody>
          <a:bodyPr>
            <a:normAutofit/>
          </a:bodyPr>
          <a:lstStyle/>
          <a:p>
            <a:r>
              <a:rPr lang="pl-PL" sz="3200" b="1" dirty="0" smtClean="0">
                <a:solidFill>
                  <a:srgbClr val="002060"/>
                </a:solidFill>
              </a:rPr>
              <a:t>Normy prawa administracyjnego</a:t>
            </a:r>
            <a:endParaRPr lang="pl-PL" sz="3200" dirty="0">
              <a:solidFill>
                <a:srgbClr val="002060"/>
              </a:solidFill>
            </a:endParaRPr>
          </a:p>
        </p:txBody>
      </p:sp>
      <p:sp>
        <p:nvSpPr>
          <p:cNvPr id="3" name="Symbol zastępczy zawartości 2"/>
          <p:cNvSpPr>
            <a:spLocks noGrp="1"/>
          </p:cNvSpPr>
          <p:nvPr>
            <p:ph idx="1"/>
          </p:nvPr>
        </p:nvSpPr>
        <p:spPr>
          <a:xfrm>
            <a:off x="457200" y="1340768"/>
            <a:ext cx="7715200" cy="4785395"/>
          </a:xfrm>
        </p:spPr>
        <p:txBody>
          <a:bodyPr>
            <a:normAutofit fontScale="70000" lnSpcReduction="20000"/>
          </a:bodyPr>
          <a:lstStyle/>
          <a:p>
            <a:pPr marL="514350" indent="-514350" algn="just">
              <a:buNone/>
            </a:pPr>
            <a:r>
              <a:rPr lang="pl-PL" b="1" dirty="0" smtClean="0">
                <a:latin typeface="+mj-lt"/>
              </a:rPr>
              <a:t>Norma prawna</a:t>
            </a:r>
            <a:r>
              <a:rPr lang="pl-PL" dirty="0" smtClean="0">
                <a:latin typeface="+mj-lt"/>
              </a:rPr>
              <a:t> – najmniejszy, stanowiący sensowną całość, element</a:t>
            </a:r>
          </a:p>
          <a:p>
            <a:pPr marL="514350" indent="-514350" algn="just">
              <a:buNone/>
            </a:pPr>
            <a:r>
              <a:rPr lang="pl-PL" dirty="0" smtClean="0">
                <a:latin typeface="+mj-lt"/>
              </a:rPr>
              <a:t>prawa. Reguła postępowania zewnętrznego stworzona na podstawie</a:t>
            </a:r>
          </a:p>
          <a:p>
            <a:pPr marL="514350" indent="-514350" algn="just">
              <a:buNone/>
            </a:pPr>
            <a:r>
              <a:rPr lang="pl-PL" dirty="0" smtClean="0">
                <a:latin typeface="+mj-lt"/>
              </a:rPr>
              <a:t>Przepisów prawnych, ustanowiona przez kompetentny organ władzy w</a:t>
            </a:r>
          </a:p>
          <a:p>
            <a:pPr marL="514350" indent="-514350" algn="just">
              <a:buNone/>
            </a:pPr>
            <a:r>
              <a:rPr lang="pl-PL" dirty="0" smtClean="0">
                <a:latin typeface="+mj-lt"/>
              </a:rPr>
              <a:t>Odpowiednim trybie, generalna (nie jest skierowana do jednego, ściśle</a:t>
            </a:r>
          </a:p>
          <a:p>
            <a:pPr marL="514350" indent="-514350" algn="just">
              <a:buNone/>
            </a:pPr>
            <a:r>
              <a:rPr lang="pl-PL" dirty="0" smtClean="0">
                <a:latin typeface="+mj-lt"/>
              </a:rPr>
              <a:t>Oznaczonego adresata, ale do grupy podmiotów określonych przy</a:t>
            </a:r>
          </a:p>
          <a:p>
            <a:pPr marL="514350" indent="-514350" algn="just">
              <a:buNone/>
            </a:pPr>
            <a:r>
              <a:rPr lang="pl-PL" dirty="0" smtClean="0">
                <a:latin typeface="+mj-lt"/>
              </a:rPr>
              <a:t>pomocy nazwy rodzajowej) i abstrakcyjna (dotycząca powtarzalnych</a:t>
            </a:r>
          </a:p>
          <a:p>
            <a:pPr marL="514350" indent="-514350" algn="just">
              <a:buNone/>
            </a:pPr>
            <a:r>
              <a:rPr lang="pl-PL" dirty="0" smtClean="0">
                <a:latin typeface="+mj-lt"/>
              </a:rPr>
              <a:t>zachowań, wielokrotnego zastosowania, uniwersalna), ogłoszona i</a:t>
            </a:r>
          </a:p>
          <a:p>
            <a:pPr marL="514350" indent="-514350" algn="just">
              <a:buNone/>
            </a:pPr>
            <a:r>
              <a:rPr lang="pl-PL" dirty="0" smtClean="0">
                <a:latin typeface="+mj-lt"/>
              </a:rPr>
              <a:t>chroniona przez  państwo aparatem przymusu. </a:t>
            </a:r>
          </a:p>
          <a:p>
            <a:pPr marL="514350" indent="-514350" algn="just">
              <a:buNone/>
            </a:pPr>
            <a:endParaRPr lang="pl-PL" dirty="0" smtClean="0">
              <a:latin typeface="+mj-lt"/>
            </a:endParaRPr>
          </a:p>
          <a:p>
            <a:pPr marL="514350" indent="-514350" algn="just">
              <a:buNone/>
            </a:pPr>
            <a:r>
              <a:rPr lang="pl-PL" sz="2200" dirty="0" smtClean="0">
                <a:latin typeface="+mj-lt"/>
              </a:rPr>
              <a:t>[źródło: https://pl.wikipedia.org/wiki/Norma_prawna]</a:t>
            </a:r>
            <a:endParaRPr lang="pl-PL" sz="2600" dirty="0" smtClean="0">
              <a:latin typeface="+mj-lt"/>
            </a:endParaRPr>
          </a:p>
          <a:p>
            <a:pPr marL="514350" indent="-514350" algn="just">
              <a:buNone/>
            </a:pPr>
            <a:endParaRPr lang="pl-PL" b="1" dirty="0" smtClean="0">
              <a:latin typeface="+mj-lt"/>
            </a:endParaRPr>
          </a:p>
          <a:p>
            <a:pPr marL="514350" indent="-514350" algn="just">
              <a:buNone/>
            </a:pPr>
            <a:r>
              <a:rPr lang="pl-PL" b="1" dirty="0" smtClean="0">
                <a:latin typeface="+mj-lt"/>
              </a:rPr>
              <a:t>Na gruncie prawa administracyjnego wyróżniamy 3 typy norm prawa:</a:t>
            </a:r>
          </a:p>
          <a:p>
            <a:pPr marL="514350" indent="-514350" algn="just">
              <a:buAutoNum type="arabicPeriod"/>
            </a:pPr>
            <a:r>
              <a:rPr lang="pl-PL" dirty="0" smtClean="0">
                <a:latin typeface="+mj-lt"/>
              </a:rPr>
              <a:t>Normy prawa ustrojowego </a:t>
            </a:r>
          </a:p>
          <a:p>
            <a:pPr marL="514350" indent="-514350" algn="just">
              <a:buAutoNum type="arabicPeriod"/>
            </a:pPr>
            <a:r>
              <a:rPr lang="pl-PL" dirty="0" smtClean="0">
                <a:latin typeface="+mj-lt"/>
              </a:rPr>
              <a:t>Normy prawa materialnego </a:t>
            </a:r>
          </a:p>
          <a:p>
            <a:pPr marL="514350" indent="-514350" algn="just">
              <a:buAutoNum type="arabicPeriod"/>
            </a:pPr>
            <a:r>
              <a:rPr lang="pl-PL" dirty="0" smtClean="0">
                <a:latin typeface="+mj-lt"/>
              </a:rPr>
              <a:t>Normy prawa procesowego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588680"/>
          </a:xfrm>
        </p:spPr>
        <p:txBody>
          <a:bodyPr>
            <a:normAutofit/>
          </a:bodyPr>
          <a:lstStyle/>
          <a:p>
            <a:r>
              <a:rPr lang="pl-PL" sz="3000" dirty="0" smtClean="0">
                <a:solidFill>
                  <a:srgbClr val="002060"/>
                </a:solidFill>
              </a:rPr>
              <a:t>Normy prawa administracyjnego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fontScale="92500" lnSpcReduction="10000"/>
          </a:bodyPr>
          <a:lstStyle/>
          <a:p>
            <a:pPr>
              <a:buNone/>
            </a:pPr>
            <a:r>
              <a:rPr lang="pl-PL" b="1" dirty="0" smtClean="0">
                <a:latin typeface="+mj-lt"/>
              </a:rPr>
              <a:t>Ad. 1 Normy prawa ustrojowego </a:t>
            </a:r>
          </a:p>
          <a:p>
            <a:r>
              <a:rPr lang="pl-PL" dirty="0" smtClean="0">
                <a:latin typeface="+mj-lt"/>
              </a:rPr>
              <a:t>Regulują wszystkie najważniejsze elementy administracji publicznej jako organizacji.</a:t>
            </a:r>
          </a:p>
          <a:p>
            <a:r>
              <a:rPr lang="pl-PL" dirty="0" smtClean="0">
                <a:latin typeface="+mj-lt"/>
              </a:rPr>
              <a:t>Dotyczą one tworzenia i obsadzania organów administracji publicznej, ich budowy zewnętrznej, wzajemnych relacji struktury administracji.</a:t>
            </a:r>
          </a:p>
          <a:p>
            <a:pPr>
              <a:buNone/>
            </a:pPr>
            <a:endParaRPr lang="pl-PL" dirty="0" smtClean="0">
              <a:latin typeface="+mj-lt"/>
            </a:endParaRPr>
          </a:p>
          <a:p>
            <a:pPr>
              <a:buNone/>
            </a:pPr>
            <a:r>
              <a:rPr lang="pl-PL" b="1" dirty="0" smtClean="0">
                <a:latin typeface="+mj-lt"/>
              </a:rPr>
              <a:t>Ad. 2 Normy prawa materialnego</a:t>
            </a:r>
          </a:p>
          <a:p>
            <a:pPr marL="514350" indent="-514350"/>
            <a:r>
              <a:rPr lang="pl-PL" dirty="0" smtClean="0">
                <a:latin typeface="+mj-lt"/>
              </a:rPr>
              <a:t>Określają prawa i obowiązki przydawane lub nakładane w drodze decyzji administracyjne;</a:t>
            </a:r>
          </a:p>
          <a:p>
            <a:pPr marL="514350" indent="-514350"/>
            <a:r>
              <a:rPr lang="pl-PL" dirty="0" smtClean="0">
                <a:latin typeface="+mj-lt"/>
              </a:rPr>
              <a:t>Określają prawa i obowiązki określone przez przepisy prawa. </a:t>
            </a:r>
          </a:p>
          <a:p>
            <a:endParaRPr lang="pl-PL"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000" dirty="0" smtClean="0">
                <a:solidFill>
                  <a:srgbClr val="002060"/>
                </a:solidFill>
              </a:rPr>
              <a:t>Normy prawa administracyjnego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lgn="just">
              <a:buNone/>
            </a:pPr>
            <a:r>
              <a:rPr lang="pl-PL" b="1" dirty="0" smtClean="0">
                <a:latin typeface="+mj-lt"/>
              </a:rPr>
              <a:t>Ad. 3 Normy prawa procesowego</a:t>
            </a:r>
          </a:p>
          <a:p>
            <a:pPr marL="514350" indent="-514350" algn="just"/>
            <a:r>
              <a:rPr lang="pl-PL" dirty="0" smtClean="0">
                <a:latin typeface="+mj-lt"/>
              </a:rPr>
              <a:t>Regulują tok czynności podejmowanych prze organy określone prawem ustrojowym w  celu realizacji norm prawa materialnego, zarówno wtedy gry regulują wydawanie i kontrolowanie decyzji administracyjnych, jak i wtedy, gdy regulują tok czynności podejmowanych w celu przymusowego wykonania decyzji administracyjnych.</a:t>
            </a:r>
          </a:p>
          <a:p>
            <a:pPr marL="514350" indent="-514350" algn="just">
              <a:buNone/>
            </a:pPr>
            <a:endParaRPr lang="pl-PL" dirty="0" smtClean="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188640"/>
            <a:ext cx="8229600" cy="864096"/>
          </a:xfrm>
        </p:spPr>
        <p:txBody>
          <a:bodyPr>
            <a:normAutofit/>
          </a:bodyPr>
          <a:lstStyle/>
          <a:p>
            <a:r>
              <a:rPr lang="pl-PL" sz="3000" dirty="0" smtClean="0">
                <a:solidFill>
                  <a:srgbClr val="002060"/>
                </a:solidFill>
              </a:rPr>
              <a:t>Normy prawa administracyjnego</a:t>
            </a:r>
            <a:endParaRPr lang="pl-PL" sz="3000" dirty="0">
              <a:solidFill>
                <a:srgbClr val="002060"/>
              </a:solidFill>
            </a:endParaRPr>
          </a:p>
        </p:txBody>
      </p:sp>
      <p:sp>
        <p:nvSpPr>
          <p:cNvPr id="3" name="Symbol zastępczy zawartości 2"/>
          <p:cNvSpPr>
            <a:spLocks noGrp="1"/>
          </p:cNvSpPr>
          <p:nvPr>
            <p:ph idx="1"/>
          </p:nvPr>
        </p:nvSpPr>
        <p:spPr>
          <a:xfrm>
            <a:off x="457200" y="1268760"/>
            <a:ext cx="7571184" cy="5186976"/>
          </a:xfrm>
        </p:spPr>
        <p:txBody>
          <a:bodyPr>
            <a:normAutofit/>
          </a:bodyPr>
          <a:lstStyle/>
          <a:p>
            <a:pPr marL="514350" indent="-514350" algn="just">
              <a:buNone/>
            </a:pPr>
            <a:r>
              <a:rPr lang="pl-PL" dirty="0" smtClean="0">
                <a:latin typeface="+mj-lt"/>
              </a:rPr>
              <a:t>Prawo administracyjne obejmuje także: </a:t>
            </a:r>
          </a:p>
          <a:p>
            <a:pPr marL="514350" indent="-514350" algn="just">
              <a:buFont typeface="+mj-lt"/>
              <a:buAutoNum type="arabicPeriod"/>
            </a:pPr>
            <a:r>
              <a:rPr lang="pl-PL" b="1" dirty="0" smtClean="0">
                <a:latin typeface="+mj-lt"/>
              </a:rPr>
              <a:t>Normy zadaniowe: </a:t>
            </a:r>
            <a:r>
              <a:rPr lang="pl-PL" dirty="0" smtClean="0">
                <a:latin typeface="+mj-lt"/>
              </a:rPr>
              <a:t>skierowane do organów administracji publicznej, określają działania tych organów, skierowane na zewnątrz.</a:t>
            </a:r>
          </a:p>
          <a:p>
            <a:pPr marL="514350" indent="-514350" algn="just">
              <a:buFont typeface="+mj-lt"/>
              <a:buAutoNum type="arabicPeriod"/>
            </a:pPr>
            <a:r>
              <a:rPr lang="pl-PL" b="1" dirty="0" smtClean="0">
                <a:latin typeface="+mj-lt"/>
              </a:rPr>
              <a:t>Normy kompetencyjne: z</a:t>
            </a:r>
            <a:r>
              <a:rPr lang="pl-PL" dirty="0" smtClean="0">
                <a:latin typeface="+mj-lt"/>
              </a:rPr>
              <a:t>awierają upoważnienie do określonego rodzaju działań, określają właściwości– miejscową, rzeczową, instancyjną.</a:t>
            </a:r>
          </a:p>
          <a:p>
            <a:pPr marL="514350" indent="-514350" algn="just">
              <a:buFont typeface="+mj-lt"/>
              <a:buAutoNum type="arabicPeriod"/>
            </a:pPr>
            <a:r>
              <a:rPr lang="pl-PL" b="1" dirty="0" smtClean="0">
                <a:latin typeface="+mj-lt"/>
              </a:rPr>
              <a:t>Normy odsyłające: </a:t>
            </a:r>
            <a:r>
              <a:rPr lang="pl-PL" dirty="0" smtClean="0">
                <a:latin typeface="+mj-lt"/>
              </a:rPr>
              <a:t>odsyłają do norm poza systemem prawa, normy prawne nie mogą uregulować wszystkich zagadnień, ze względu na ich skomplikowanie oraz zmienność. </a:t>
            </a:r>
          </a:p>
          <a:p>
            <a:pPr marL="514350" indent="-514350" algn="just">
              <a:buFont typeface="+mj-lt"/>
              <a:buAutoNum type="arabicPeriod"/>
            </a:pPr>
            <a:endParaRPr lang="pl-PL" dirty="0" smtClean="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200" dirty="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lnSpcReduction="10000"/>
          </a:bodyPr>
          <a:lstStyle/>
          <a:p>
            <a:pPr marL="514350" indent="-514350" algn="just">
              <a:spcBef>
                <a:spcPts val="0"/>
              </a:spcBef>
              <a:buAutoNum type="arabicPeriod"/>
            </a:pPr>
            <a:r>
              <a:rPr lang="pl-PL" dirty="0" smtClean="0">
                <a:latin typeface="+mj-lt"/>
              </a:rPr>
              <a:t>Administracja publiczna - pojęcie, sposoby definiowania.</a:t>
            </a:r>
          </a:p>
          <a:p>
            <a:pPr marL="514350" indent="-514350" algn="just">
              <a:spcBef>
                <a:spcPts val="0"/>
              </a:spcBef>
              <a:buAutoNum type="arabicPeriod"/>
            </a:pPr>
            <a:r>
              <a:rPr lang="pl-PL" dirty="0" smtClean="0">
                <a:latin typeface="+mj-lt"/>
              </a:rPr>
              <a:t>Administracja publiczna a administracja prywatna.</a:t>
            </a:r>
          </a:p>
          <a:p>
            <a:pPr marL="514350" indent="-514350" algn="just">
              <a:lnSpc>
                <a:spcPct val="150000"/>
              </a:lnSpc>
              <a:spcBef>
                <a:spcPts val="0"/>
              </a:spcBef>
              <a:buAutoNum type="arabicPeriod"/>
            </a:pPr>
            <a:r>
              <a:rPr lang="pl-PL" dirty="0" smtClean="0">
                <a:latin typeface="+mj-lt"/>
              </a:rPr>
              <a:t>Sfery ingerencji administracji/ funkcje.</a:t>
            </a:r>
          </a:p>
          <a:p>
            <a:pPr marL="514350" indent="-514350">
              <a:spcBef>
                <a:spcPts val="0"/>
              </a:spcBef>
              <a:buFont typeface="+mj-lt"/>
              <a:buAutoNum type="arabicPeriod"/>
            </a:pPr>
            <a:r>
              <a:rPr lang="pl-PL" dirty="0" smtClean="0">
                <a:latin typeface="+mj-lt"/>
              </a:rPr>
              <a:t>Sposoby definiowania prawa administracyjnego.</a:t>
            </a:r>
          </a:p>
          <a:p>
            <a:pPr marL="514350" indent="-514350">
              <a:spcBef>
                <a:spcPts val="0"/>
              </a:spcBef>
              <a:buFont typeface="+mj-lt"/>
              <a:buAutoNum type="arabicPeriod"/>
            </a:pPr>
            <a:r>
              <a:rPr lang="pl-PL" dirty="0" smtClean="0">
                <a:latin typeface="+mj-lt"/>
              </a:rPr>
              <a:t>Pogranicze prawa administracyjnego.</a:t>
            </a:r>
          </a:p>
          <a:p>
            <a:pPr marL="514350" indent="-514350">
              <a:spcBef>
                <a:spcPts val="0"/>
              </a:spcBef>
              <a:buFont typeface="+mj-lt"/>
              <a:buAutoNum type="arabicPeriod"/>
            </a:pPr>
            <a:r>
              <a:rPr lang="pl-PL" dirty="0" smtClean="0">
                <a:latin typeface="+mj-lt"/>
              </a:rPr>
              <a:t>Normy prawa administracyjnego.</a:t>
            </a:r>
          </a:p>
          <a:p>
            <a:pPr marL="514350" indent="-514350">
              <a:spcBef>
                <a:spcPts val="0"/>
              </a:spcBef>
              <a:buFont typeface="+mj-lt"/>
              <a:buAutoNum type="arabicPeriod"/>
            </a:pPr>
            <a:r>
              <a:rPr lang="pl-PL" dirty="0" smtClean="0">
                <a:latin typeface="+mj-lt"/>
              </a:rPr>
              <a:t>Zasady ogólne prawa administracyjnego.</a:t>
            </a:r>
          </a:p>
          <a:p>
            <a:pPr marL="514350" indent="-514350">
              <a:spcBef>
                <a:spcPts val="0"/>
              </a:spcBef>
              <a:buFont typeface="+mj-lt"/>
              <a:buAutoNum type="arabicPeriod"/>
            </a:pPr>
            <a:r>
              <a:rPr lang="pl-PL" dirty="0" smtClean="0">
                <a:latin typeface="+mj-lt"/>
              </a:rPr>
              <a:t>Publiczne prawa podmiotowe.</a:t>
            </a:r>
          </a:p>
          <a:p>
            <a:pPr marL="514350" indent="-514350">
              <a:spcBef>
                <a:spcPts val="0"/>
              </a:spcBef>
              <a:buFont typeface="+mj-lt"/>
              <a:buAutoNum type="arabicPeriod"/>
            </a:pPr>
            <a:r>
              <a:rPr lang="pl-PL" smtClean="0">
                <a:latin typeface="+mj-lt"/>
              </a:rPr>
              <a:t>Władztwo administracyjne.</a:t>
            </a:r>
            <a:endParaRPr lang="pl-PL" dirty="0" smtClean="0">
              <a:latin typeface="+mj-lt"/>
            </a:endParaRPr>
          </a:p>
          <a:p>
            <a:pPr marL="514350" indent="-514350">
              <a:spcBef>
                <a:spcPts val="0"/>
              </a:spcBef>
              <a:buFont typeface="+mj-lt"/>
              <a:buAutoNum type="arabicPeriod"/>
            </a:pPr>
            <a:r>
              <a:rPr lang="pl-PL" dirty="0" smtClean="0">
                <a:latin typeface="+mj-lt"/>
              </a:rPr>
              <a:t>Szkoda legalna.</a:t>
            </a:r>
          </a:p>
          <a:p>
            <a:pPr marL="514350" indent="-514350">
              <a:buAutoNum type="arabicPeriod" startAt="6"/>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Zasady ogólne prawa administracyjnego</a:t>
            </a:r>
            <a:endParaRPr lang="pl-PL" sz="3000" b="1" dirty="0">
              <a:solidFill>
                <a:srgbClr val="002060"/>
              </a:solidFill>
            </a:endParaRPr>
          </a:p>
        </p:txBody>
      </p:sp>
      <p:sp>
        <p:nvSpPr>
          <p:cNvPr id="3" name="Symbol zastępczy zawartości 2"/>
          <p:cNvSpPr>
            <a:spLocks noGrp="1"/>
          </p:cNvSpPr>
          <p:nvPr>
            <p:ph idx="1"/>
          </p:nvPr>
        </p:nvSpPr>
        <p:spPr/>
        <p:txBody>
          <a:bodyPr>
            <a:noAutofit/>
          </a:bodyPr>
          <a:lstStyle/>
          <a:p>
            <a:pPr marL="0" indent="0" algn="just">
              <a:buNone/>
            </a:pPr>
            <a:r>
              <a:rPr lang="pl-PL" sz="1600" dirty="0" smtClean="0">
                <a:latin typeface="+mj-lt"/>
              </a:rPr>
              <a:t>Zasady ogólne prawa administracyjnego to reguły, </a:t>
            </a:r>
            <a:r>
              <a:rPr lang="pl-PL" sz="1600" dirty="0" err="1" smtClean="0">
                <a:latin typeface="+mj-lt"/>
              </a:rPr>
              <a:t>dyrektywy</a:t>
            </a:r>
            <a:r>
              <a:rPr lang="pl-PL" sz="1600" dirty="0" smtClean="0">
                <a:latin typeface="+mj-lt"/>
              </a:rPr>
              <a:t> o charakterze </a:t>
            </a:r>
          </a:p>
          <a:p>
            <a:pPr marL="0" indent="0" algn="just">
              <a:buNone/>
            </a:pPr>
            <a:r>
              <a:rPr lang="pl-PL" sz="1600" dirty="0" smtClean="0">
                <a:latin typeface="+mj-lt"/>
              </a:rPr>
              <a:t>ogólnym, mające podstawowe znaczenie dla całości prawa administracyjnego, „wyjęte przed nawias” klauzule generalne, odnoszące się do całej gałęzi prawa administracyjnego, zasady  nadrzędne, wydobyte z zespołu norm prawa administracyjnego.</a:t>
            </a:r>
          </a:p>
          <a:p>
            <a:pPr algn="just">
              <a:buNone/>
            </a:pPr>
            <a:endParaRPr lang="pl-PL" sz="1600" dirty="0" smtClean="0">
              <a:latin typeface="+mj-lt"/>
            </a:endParaRPr>
          </a:p>
          <a:p>
            <a:pPr algn="just">
              <a:buNone/>
            </a:pPr>
            <a:r>
              <a:rPr lang="pl-PL" sz="1600" b="1" dirty="0" smtClean="0">
                <a:latin typeface="+mj-lt"/>
              </a:rPr>
              <a:t>Klasyfikacja zasad prawa administracyjnego</a:t>
            </a:r>
          </a:p>
          <a:p>
            <a:pPr marL="514350" lvl="0" indent="-514350" algn="just">
              <a:buFont typeface="+mj-lt"/>
              <a:buAutoNum type="arabicPeriod"/>
            </a:pPr>
            <a:r>
              <a:rPr lang="pl-PL" sz="1600" b="1" dirty="0" smtClean="0">
                <a:latin typeface="+mj-lt"/>
              </a:rPr>
              <a:t>Konstytucyjne</a:t>
            </a:r>
            <a:r>
              <a:rPr lang="pl-PL" sz="1600" dirty="0" smtClean="0">
                <a:latin typeface="+mj-lt"/>
              </a:rPr>
              <a:t> (np. zasada demokratycznego państwa prawnego) i </a:t>
            </a:r>
            <a:r>
              <a:rPr lang="pl-PL" sz="1600" b="1" dirty="0" err="1" smtClean="0">
                <a:latin typeface="+mj-lt"/>
              </a:rPr>
              <a:t>pozakonstytucyjne</a:t>
            </a:r>
            <a:r>
              <a:rPr lang="pl-PL" sz="1600" dirty="0" smtClean="0">
                <a:latin typeface="+mj-lt"/>
              </a:rPr>
              <a:t> (np. zasada szybkości działania administracji), </a:t>
            </a:r>
          </a:p>
          <a:p>
            <a:pPr marL="514350" lvl="0" indent="-514350" algn="just">
              <a:buFont typeface="+mj-lt"/>
              <a:buAutoNum type="arabicPeriod"/>
            </a:pPr>
            <a:r>
              <a:rPr lang="pl-PL" sz="1600" b="1" dirty="0" smtClean="0">
                <a:latin typeface="+mj-lt"/>
              </a:rPr>
              <a:t>Teoretyczne </a:t>
            </a:r>
            <a:r>
              <a:rPr lang="pl-PL" sz="1600" dirty="0" smtClean="0">
                <a:latin typeface="+mj-lt"/>
              </a:rPr>
              <a:t>(np. zasada decentralizacji) i </a:t>
            </a:r>
            <a:r>
              <a:rPr lang="pl-PL" sz="1600" b="1" dirty="0" smtClean="0">
                <a:latin typeface="+mj-lt"/>
              </a:rPr>
              <a:t>normatywne</a:t>
            </a:r>
            <a:r>
              <a:rPr lang="pl-PL" sz="1600" dirty="0" smtClean="0">
                <a:latin typeface="+mj-lt"/>
              </a:rPr>
              <a:t> (np. zasada legalności), </a:t>
            </a:r>
          </a:p>
          <a:p>
            <a:pPr marL="514350" lvl="0" indent="-514350" algn="just">
              <a:buFont typeface="+mj-lt"/>
              <a:buAutoNum type="arabicPeriod"/>
            </a:pPr>
            <a:r>
              <a:rPr lang="pl-PL" sz="1600" b="1" dirty="0" smtClean="0">
                <a:latin typeface="+mj-lt"/>
              </a:rPr>
              <a:t>Opisowe </a:t>
            </a:r>
            <a:r>
              <a:rPr lang="pl-PL" sz="1600" dirty="0" smtClean="0">
                <a:latin typeface="+mj-lt"/>
              </a:rPr>
              <a:t>(np. zasada zespolenia) i </a:t>
            </a:r>
            <a:r>
              <a:rPr lang="pl-PL" sz="1600" b="1" dirty="0" err="1" smtClean="0">
                <a:latin typeface="+mj-lt"/>
              </a:rPr>
              <a:t>dyrektywalne</a:t>
            </a:r>
            <a:r>
              <a:rPr lang="pl-PL" sz="1600" dirty="0" smtClean="0">
                <a:latin typeface="+mj-lt"/>
              </a:rPr>
              <a:t> (np. zasada prawdy obiektywnej), </a:t>
            </a:r>
          </a:p>
          <a:p>
            <a:pPr marL="514350" lvl="0" indent="-514350" algn="just">
              <a:buFont typeface="+mj-lt"/>
              <a:buAutoNum type="arabicPeriod"/>
            </a:pPr>
            <a:r>
              <a:rPr lang="pl-PL" sz="1600" b="1" dirty="0" smtClean="0">
                <a:latin typeface="+mj-lt"/>
              </a:rPr>
              <a:t>Materialne</a:t>
            </a:r>
            <a:r>
              <a:rPr lang="pl-PL" sz="1600" dirty="0" smtClean="0">
                <a:latin typeface="+mj-lt"/>
              </a:rPr>
              <a:t> (np. zasada równości wobec prawa), </a:t>
            </a:r>
            <a:r>
              <a:rPr lang="pl-PL" sz="1600" b="1" dirty="0" smtClean="0">
                <a:latin typeface="+mj-lt"/>
              </a:rPr>
              <a:t>procesowe</a:t>
            </a:r>
            <a:r>
              <a:rPr lang="pl-PL" sz="1600" dirty="0" smtClean="0">
                <a:latin typeface="+mj-lt"/>
              </a:rPr>
              <a:t> (np. zasada dwuinstancyjności) i </a:t>
            </a:r>
            <a:r>
              <a:rPr lang="pl-PL" sz="1600" b="1" dirty="0" smtClean="0">
                <a:latin typeface="+mj-lt"/>
              </a:rPr>
              <a:t>ustrojowe </a:t>
            </a:r>
            <a:r>
              <a:rPr lang="pl-PL" sz="1600" dirty="0" smtClean="0">
                <a:latin typeface="+mj-lt"/>
              </a:rPr>
              <a:t>(np. zasada zespolenia). </a:t>
            </a:r>
          </a:p>
          <a:p>
            <a:pPr algn="just">
              <a:buNone/>
            </a:pPr>
            <a:endParaRPr lang="pl-PL" sz="1600" b="1" dirty="0" smtClean="0">
              <a:latin typeface="+mj-lt"/>
            </a:endParaRPr>
          </a:p>
          <a:p>
            <a:pPr algn="just">
              <a:buNone/>
            </a:pPr>
            <a:endParaRPr lang="pl-PL" sz="16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Zasady ogólne prawa administracyjnego</a:t>
            </a:r>
            <a:endParaRPr lang="pl-PL" sz="3000" b="1" dirty="0">
              <a:solidFill>
                <a:srgbClr val="002060"/>
              </a:solidFill>
            </a:endParaRPr>
          </a:p>
        </p:txBody>
      </p:sp>
      <p:sp>
        <p:nvSpPr>
          <p:cNvPr id="3" name="Symbol zastępczy zawartości 2"/>
          <p:cNvSpPr>
            <a:spLocks noGrp="1"/>
          </p:cNvSpPr>
          <p:nvPr>
            <p:ph idx="1"/>
          </p:nvPr>
        </p:nvSpPr>
        <p:spPr/>
        <p:txBody>
          <a:bodyPr>
            <a:noAutofit/>
          </a:bodyPr>
          <a:lstStyle/>
          <a:p>
            <a:pPr algn="just">
              <a:buNone/>
            </a:pPr>
            <a:r>
              <a:rPr lang="pl-PL" sz="1600" b="1" dirty="0" smtClean="0">
                <a:latin typeface="+mj-lt"/>
              </a:rPr>
              <a:t>Głównymi zasadami istniejącymi w prawie administracyjnym są:</a:t>
            </a:r>
            <a:endParaRPr lang="pl-PL" sz="1600" dirty="0" smtClean="0">
              <a:latin typeface="+mj-lt"/>
            </a:endParaRPr>
          </a:p>
          <a:p>
            <a:pPr marL="514350" indent="-514350" algn="just">
              <a:buFont typeface="+mj-lt"/>
              <a:buAutoNum type="arabicPeriod"/>
            </a:pPr>
            <a:r>
              <a:rPr lang="pl-PL" sz="1600" b="1" dirty="0" smtClean="0">
                <a:latin typeface="+mj-lt"/>
              </a:rPr>
              <a:t>zasada praworządności</a:t>
            </a:r>
            <a:r>
              <a:rPr lang="pl-PL" sz="1600" dirty="0" smtClean="0">
                <a:latin typeface="+mj-lt"/>
              </a:rPr>
              <a:t> – polega na tym, że organy administracji są zobowiązane działać na podstawie i w granicach obowiązujących przepisów prawa;</a:t>
            </a:r>
          </a:p>
          <a:p>
            <a:pPr marL="514350" indent="-514350" algn="just">
              <a:buFont typeface="+mj-lt"/>
              <a:buAutoNum type="arabicPeriod"/>
            </a:pPr>
            <a:r>
              <a:rPr lang="pl-PL" sz="1600" b="1" dirty="0" smtClean="0">
                <a:latin typeface="+mj-lt"/>
              </a:rPr>
              <a:t>zasada demokratyzmu</a:t>
            </a:r>
            <a:r>
              <a:rPr lang="pl-PL" sz="1600" dirty="0" smtClean="0">
                <a:latin typeface="+mj-lt"/>
              </a:rPr>
              <a:t> – polega ona na przestrzeganiu podstawowych wartości które gwarantuje w konstytucja np. wolność. Istnieje kilka zasad wywodzących się z zasady demokratyzm, które obowiązują w prawie administracyjnym, są to:</a:t>
            </a:r>
          </a:p>
          <a:p>
            <a:pPr algn="just">
              <a:buNone/>
            </a:pPr>
            <a:r>
              <a:rPr lang="pl-PL" sz="1600" dirty="0" smtClean="0">
                <a:latin typeface="+mj-lt"/>
              </a:rPr>
              <a:t>• zasada legalizmu</a:t>
            </a:r>
          </a:p>
          <a:p>
            <a:pPr algn="just">
              <a:buNone/>
            </a:pPr>
            <a:r>
              <a:rPr lang="pl-PL" sz="1600" dirty="0" smtClean="0">
                <a:latin typeface="+mj-lt"/>
              </a:rPr>
              <a:t>• zasada równości wobec prawa</a:t>
            </a:r>
          </a:p>
          <a:p>
            <a:pPr algn="just">
              <a:buNone/>
            </a:pPr>
            <a:r>
              <a:rPr lang="pl-PL" sz="1600" dirty="0" smtClean="0">
                <a:latin typeface="+mj-lt"/>
              </a:rPr>
              <a:t>• zasada </a:t>
            </a:r>
            <a:r>
              <a:rPr lang="pl-PL" sz="1600" i="1" dirty="0" err="1" smtClean="0">
                <a:latin typeface="+mj-lt"/>
              </a:rPr>
              <a:t>lex</a:t>
            </a:r>
            <a:r>
              <a:rPr lang="pl-PL" sz="1600" i="1" dirty="0" smtClean="0">
                <a:latin typeface="+mj-lt"/>
              </a:rPr>
              <a:t> retro non </a:t>
            </a:r>
            <a:r>
              <a:rPr lang="pl-PL" sz="1600" i="1" dirty="0" err="1" smtClean="0">
                <a:latin typeface="+mj-lt"/>
              </a:rPr>
              <a:t>agit</a:t>
            </a:r>
            <a:r>
              <a:rPr lang="pl-PL" sz="1600" dirty="0" smtClean="0">
                <a:latin typeface="+mj-lt"/>
              </a:rPr>
              <a:t> (prawo nie działa wstecz )</a:t>
            </a:r>
          </a:p>
          <a:p>
            <a:pPr algn="just">
              <a:buNone/>
            </a:pPr>
            <a:r>
              <a:rPr lang="pl-PL" sz="1600" dirty="0" smtClean="0">
                <a:latin typeface="+mj-lt"/>
              </a:rPr>
              <a:t>• zasada ochrony praw słusznie nabytych</a:t>
            </a:r>
          </a:p>
          <a:p>
            <a:pPr algn="just">
              <a:buNone/>
            </a:pPr>
            <a:r>
              <a:rPr lang="pl-PL" sz="1600" dirty="0" smtClean="0">
                <a:latin typeface="+mj-lt"/>
              </a:rPr>
              <a:t>• zasada prawa do sądu</a:t>
            </a:r>
          </a:p>
          <a:p>
            <a:pPr marL="342900" indent="-342900" algn="just">
              <a:buFont typeface="+mj-lt"/>
              <a:buAutoNum type="arabicPeriod" startAt="3"/>
            </a:pPr>
            <a:r>
              <a:rPr lang="pl-PL" sz="1600" b="1" dirty="0" smtClean="0">
                <a:latin typeface="+mj-lt"/>
              </a:rPr>
              <a:t>zasada udziału obywateli w administrowaniu</a:t>
            </a:r>
            <a:r>
              <a:rPr lang="pl-PL" sz="1600" dirty="0" smtClean="0">
                <a:latin typeface="+mj-lt"/>
              </a:rPr>
              <a:t> – oznacza możliwość udziału społeczeństwa w sprawowaniu władzy administracyjnej, np. praca w komisjach rady gminy, oraz daje prawo wyrażania swojej woli, m.in. w referendum;</a:t>
            </a:r>
          </a:p>
          <a:p>
            <a:pPr algn="just">
              <a:buNone/>
            </a:pPr>
            <a:endParaRPr lang="pl-PL" sz="1400"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Zasady ogólne prawa administracyjnego</a:t>
            </a:r>
            <a:endParaRPr lang="pl-PL" sz="3000" b="1" dirty="0">
              <a:solidFill>
                <a:srgbClr val="002060"/>
              </a:solidFill>
            </a:endParaRPr>
          </a:p>
        </p:txBody>
      </p:sp>
      <p:sp>
        <p:nvSpPr>
          <p:cNvPr id="3" name="Symbol zastępczy zawartości 2"/>
          <p:cNvSpPr>
            <a:spLocks noGrp="1"/>
          </p:cNvSpPr>
          <p:nvPr>
            <p:ph idx="1"/>
          </p:nvPr>
        </p:nvSpPr>
        <p:spPr>
          <a:xfrm>
            <a:off x="457200" y="1609416"/>
            <a:ext cx="7571184" cy="4846320"/>
          </a:xfrm>
        </p:spPr>
        <p:txBody>
          <a:bodyPr>
            <a:noAutofit/>
          </a:bodyPr>
          <a:lstStyle/>
          <a:p>
            <a:pPr algn="just">
              <a:buNone/>
            </a:pPr>
            <a:r>
              <a:rPr lang="pl-PL" sz="1600" b="1" dirty="0" smtClean="0">
                <a:latin typeface="+mj-lt"/>
              </a:rPr>
              <a:t>Głównymi zasadami istniejącymi w prawie administracyjnym są:</a:t>
            </a:r>
            <a:endParaRPr lang="pl-PL" sz="1600" dirty="0" smtClean="0">
              <a:latin typeface="+mj-lt"/>
            </a:endParaRPr>
          </a:p>
          <a:p>
            <a:pPr marL="342900" indent="-342900" algn="just">
              <a:buFont typeface="+mj-lt"/>
              <a:buAutoNum type="arabicPeriod" startAt="4"/>
            </a:pPr>
            <a:r>
              <a:rPr lang="pl-PL" sz="1600" b="1" dirty="0" smtClean="0">
                <a:latin typeface="+mj-lt"/>
              </a:rPr>
              <a:t>zasada współżycia społecznego</a:t>
            </a:r>
            <a:r>
              <a:rPr lang="pl-PL" sz="1600" dirty="0" smtClean="0">
                <a:latin typeface="+mj-lt"/>
              </a:rPr>
              <a:t> – obejmuje różne dziedziny stosunków prawnych, na ich treść składają się elementy etyczne, socjologiczne oraz oceny moralne i społeczne. Głównym zadaniem tej zasady jest ułatwienie i usprawnienie realizacji zadań administracji.</a:t>
            </a:r>
          </a:p>
          <a:p>
            <a:pPr marL="342900" indent="-342900" algn="just">
              <a:buFont typeface="+mj-lt"/>
              <a:buAutoNum type="arabicPeriod" startAt="4"/>
            </a:pPr>
            <a:r>
              <a:rPr lang="pl-PL" sz="1600" b="1" dirty="0" smtClean="0">
                <a:latin typeface="+mj-lt"/>
              </a:rPr>
              <a:t>zasada jawności działań w administracji</a:t>
            </a:r>
            <a:r>
              <a:rPr lang="pl-PL" sz="1600" dirty="0" smtClean="0">
                <a:latin typeface="+mj-lt"/>
              </a:rPr>
              <a:t> – dotyczy jawności działań administracji w  toku załatwiania danej sprawy. Każdy obywatel ma bowiem prawo zapoznać się ze szczegółami sprawy, która jego dotyczy, zaś organ administracyjny ma obowiązek zapewnienia obywatelowi udziału we wszystkich czynnościach na wszystkich etapach postępowania.</a:t>
            </a:r>
          </a:p>
          <a:p>
            <a:pPr marL="342900" indent="-342900" algn="just">
              <a:buFont typeface="+mj-lt"/>
              <a:buAutoNum type="arabicPeriod" startAt="4"/>
            </a:pPr>
            <a:r>
              <a:rPr lang="pl-PL" sz="1600" b="1" dirty="0" smtClean="0">
                <a:latin typeface="+mj-lt"/>
              </a:rPr>
              <a:t>zasada kompetencyjności</a:t>
            </a:r>
            <a:r>
              <a:rPr lang="pl-PL" sz="1600" dirty="0" smtClean="0">
                <a:latin typeface="+mj-lt"/>
              </a:rPr>
              <a:t> – polega na tym, że organy administracji publicznej powinny posiadać jasno określone uprawnienia, przyznane im w takim zakresie, aby mogły je realizować. Brak jasno sprecyzowanych kompetencji, może doprowadzić do sporów kompetencyjnych.</a:t>
            </a:r>
          </a:p>
          <a:p>
            <a:pPr algn="just">
              <a:buNone/>
            </a:pPr>
            <a:endParaRPr lang="pl-PL" sz="1600" dirty="0" smtClean="0">
              <a:latin typeface="+mj-lt"/>
            </a:endParaRPr>
          </a:p>
          <a:p>
            <a:pPr algn="just">
              <a:buNone/>
            </a:pPr>
            <a:r>
              <a:rPr lang="pl-PL" sz="1400" dirty="0" smtClean="0">
                <a:latin typeface="+mj-lt"/>
              </a:rPr>
              <a:t>[źródło: http://eszkola.pl/wos/zasady-prawa-administracyjnego-6393.html?strona=2]</a:t>
            </a:r>
          </a:p>
          <a:p>
            <a:pPr algn="just">
              <a:buNone/>
            </a:pPr>
            <a:endParaRPr lang="pl-PL" sz="1600" dirty="0" smtClean="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1308760"/>
          </a:xfrm>
        </p:spPr>
        <p:txBody>
          <a:bodyPr>
            <a:normAutofit fontScale="90000"/>
          </a:bodyPr>
          <a:lstStyle/>
          <a:p>
            <a:r>
              <a:rPr lang="pl-PL" sz="3200" b="1" dirty="0" smtClean="0">
                <a:solidFill>
                  <a:srgbClr val="002060"/>
                </a:solidFill>
              </a:rPr>
              <a:t>Publiczne prawa podmiotowe - </a:t>
            </a:r>
            <a:r>
              <a:rPr lang="pl-PL" sz="3200" dirty="0" smtClean="0">
                <a:solidFill>
                  <a:srgbClr val="002060"/>
                </a:solidFill>
              </a:rPr>
              <a:t>prawo przedmiotowe a prawo podmiotowe</a:t>
            </a:r>
            <a:endParaRPr lang="pl-PL" sz="3200" b="1" dirty="0">
              <a:solidFill>
                <a:srgbClr val="002060"/>
              </a:solidFill>
            </a:endParaRPr>
          </a:p>
        </p:txBody>
      </p:sp>
      <p:sp>
        <p:nvSpPr>
          <p:cNvPr id="3" name="Symbol zastępczy zawartości 2"/>
          <p:cNvSpPr>
            <a:spLocks noGrp="1"/>
          </p:cNvSpPr>
          <p:nvPr>
            <p:ph idx="1"/>
          </p:nvPr>
        </p:nvSpPr>
        <p:spPr>
          <a:xfrm>
            <a:off x="457200" y="1609416"/>
            <a:ext cx="7571184" cy="4846320"/>
          </a:xfrm>
        </p:spPr>
        <p:txBody>
          <a:bodyPr>
            <a:normAutofit/>
          </a:bodyPr>
          <a:lstStyle/>
          <a:p>
            <a:pPr marL="0" indent="19050" algn="just">
              <a:buNone/>
            </a:pPr>
            <a:r>
              <a:rPr lang="pl-PL" sz="2000" b="1" dirty="0" smtClean="0">
                <a:latin typeface="+mj-lt"/>
              </a:rPr>
              <a:t>Prawo przedmiotowe </a:t>
            </a:r>
            <a:r>
              <a:rPr lang="pl-PL" sz="2000" dirty="0" smtClean="0">
                <a:latin typeface="+mj-lt"/>
              </a:rPr>
              <a:t>to całokształt (zbiór) obowiązujących norm czy przepisów prawnych o cechach generalności i abstrakcyjności, które są podstawą decyzji jednostkowych, wydawanych przez organy orzekające (organy administracyjne, sądy).</a:t>
            </a:r>
          </a:p>
          <a:p>
            <a:pPr marL="514350" indent="-514350" algn="just">
              <a:buNone/>
            </a:pPr>
            <a:r>
              <a:rPr lang="pl-PL" sz="2000" b="1" dirty="0" smtClean="0">
                <a:latin typeface="+mj-lt"/>
              </a:rPr>
              <a:t>Prawo podmiotowe:</a:t>
            </a:r>
          </a:p>
          <a:p>
            <a:pPr marL="514350" indent="-514350" algn="just">
              <a:buAutoNum type="arabicParenR"/>
            </a:pPr>
            <a:r>
              <a:rPr lang="pl-PL" sz="2000" dirty="0" smtClean="0">
                <a:latin typeface="+mj-lt"/>
              </a:rPr>
              <a:t>to uprawnienia o szczególnej doniosłości dla obywateli. Pojęcie to występuje przede wszystkim w nauce prawa publicznego (konstytucyjnego, administracyjnego). Dotyczy praw fundamentalnych, tj. praw człowieka i obywatela,</a:t>
            </a:r>
          </a:p>
          <a:p>
            <a:pPr marL="514350" indent="-514350" algn="just">
              <a:buAutoNum type="arabicParenR"/>
            </a:pPr>
            <a:r>
              <a:rPr lang="pl-PL" sz="2000" dirty="0" smtClean="0">
                <a:latin typeface="+mj-lt"/>
              </a:rPr>
              <a:t>To zespół uprawnień jakie mogą być wyinterpretowane z norm prawnych,</a:t>
            </a:r>
          </a:p>
          <a:p>
            <a:pPr marL="514350" indent="-514350" algn="just">
              <a:buNone/>
            </a:pPr>
            <a:endParaRPr lang="pl-PL" sz="2000" dirty="0">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Publiczne prawa podmiotowe</a:t>
            </a:r>
            <a:endParaRPr lang="pl-PL" sz="3000" b="1" dirty="0">
              <a:solidFill>
                <a:srgbClr val="002060"/>
              </a:solidFill>
            </a:endParaRPr>
          </a:p>
        </p:txBody>
      </p:sp>
      <p:sp>
        <p:nvSpPr>
          <p:cNvPr id="3" name="Symbol zastępczy zawartości 2"/>
          <p:cNvSpPr>
            <a:spLocks noGrp="1"/>
          </p:cNvSpPr>
          <p:nvPr>
            <p:ph idx="1"/>
          </p:nvPr>
        </p:nvSpPr>
        <p:spPr>
          <a:xfrm>
            <a:off x="457200" y="1609416"/>
            <a:ext cx="7571184" cy="4846320"/>
          </a:xfrm>
        </p:spPr>
        <p:txBody>
          <a:bodyPr>
            <a:noAutofit/>
          </a:bodyPr>
          <a:lstStyle/>
          <a:p>
            <a:pPr marL="514350" indent="-514350" algn="just">
              <a:buFont typeface="+mj-lt"/>
              <a:buAutoNum type="arabicPeriod"/>
            </a:pPr>
            <a:r>
              <a:rPr lang="pl-PL" sz="1600" dirty="0" smtClean="0">
                <a:latin typeface="+mj-lt"/>
              </a:rPr>
              <a:t>Publiczne prawo podmiotowe – jest sytuacją obywatela ukształtowaną przez normę prawa administracyjnego, w której obywatel ten może skutecznie domagać się czegoś od państwa lub może w sposób niekwestionowany przez państwo coś uczynić realizując swój indywidualny interes. </a:t>
            </a:r>
          </a:p>
          <a:p>
            <a:pPr marL="514350" indent="-514350" algn="just">
              <a:buFont typeface="+mj-lt"/>
              <a:buAutoNum type="arabicPeriod"/>
            </a:pPr>
            <a:r>
              <a:rPr lang="pl-PL" sz="1600" dirty="0" smtClean="0">
                <a:latin typeface="+mj-lt"/>
              </a:rPr>
              <a:t>Możność domagania się czegoś od państwa (istota publicznego prawa  podmiotowego) - polega na tym, że treść stosunku prawnego zawiązanego między jednostką a organem administracji publicznej jest z góry kształtowana przez prawo, a ponadto jednostka posiada określone  prawnie wobec administracji, powinno być na tyle skonkretyzowane, aby jego dochodzenie było możliwe w drodze zindywidualizowanego środka prawnego.</a:t>
            </a:r>
          </a:p>
          <a:p>
            <a:pPr algn="just">
              <a:buNone/>
            </a:pPr>
            <a:endParaRPr lang="pl-PL" sz="1600" dirty="0" smtClean="0">
              <a:latin typeface="+mj-lt"/>
            </a:endParaRPr>
          </a:p>
          <a:p>
            <a:pPr algn="just">
              <a:buNone/>
            </a:pPr>
            <a:r>
              <a:rPr lang="pl-PL" sz="1400" dirty="0" smtClean="0">
                <a:latin typeface="+mj-lt"/>
              </a:rPr>
              <a:t>[Źródło:  Sokołowski M.M., Podstawowe pojęcia prawa administracyjnego,  </a:t>
            </a:r>
          </a:p>
          <a:p>
            <a:pPr algn="just">
              <a:buNone/>
            </a:pPr>
            <a:r>
              <a:rPr lang="pl-PL" sz="1400" dirty="0" smtClean="0">
                <a:latin typeface="+mj-lt"/>
              </a:rPr>
              <a:t>http://maciejsokolowski.com/files/2015-02/1.5._podstawowe_poj_cia_prawa_adm_2.pdf] </a:t>
            </a:r>
            <a:endParaRPr lang="pl-PL" sz="14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Publiczne prawa podmiotowe</a:t>
            </a:r>
            <a:endParaRPr lang="pl-PL" sz="3000" b="1" dirty="0">
              <a:solidFill>
                <a:srgbClr val="002060"/>
              </a:solidFill>
            </a:endParaRPr>
          </a:p>
        </p:txBody>
      </p:sp>
      <p:sp>
        <p:nvSpPr>
          <p:cNvPr id="3" name="Symbol zastępczy zawartości 2"/>
          <p:cNvSpPr>
            <a:spLocks noGrp="1"/>
          </p:cNvSpPr>
          <p:nvPr>
            <p:ph idx="1"/>
          </p:nvPr>
        </p:nvSpPr>
        <p:spPr>
          <a:xfrm>
            <a:off x="457200" y="1609416"/>
            <a:ext cx="7715200" cy="4846320"/>
          </a:xfrm>
        </p:spPr>
        <p:txBody>
          <a:bodyPr>
            <a:noAutofit/>
          </a:bodyPr>
          <a:lstStyle/>
          <a:p>
            <a:pPr marL="342900" indent="-342900" algn="just">
              <a:buNone/>
            </a:pPr>
            <a:r>
              <a:rPr lang="pl-PL" sz="1400" b="1" dirty="0" smtClean="0">
                <a:latin typeface="+mj-lt"/>
              </a:rPr>
              <a:t>Cechy publicznych praw podmiotowych :</a:t>
            </a:r>
          </a:p>
          <a:p>
            <a:pPr marL="514350" indent="-514350" algn="just">
              <a:buFont typeface="+mj-lt"/>
              <a:buAutoNum type="arabicPeriod"/>
            </a:pPr>
            <a:r>
              <a:rPr lang="pl-PL" sz="1400" dirty="0" smtClean="0">
                <a:latin typeface="+mj-lt"/>
              </a:rPr>
              <a:t>źródłem ich są przepisy powszechnie obowiązujące, </a:t>
            </a:r>
          </a:p>
          <a:p>
            <a:pPr marL="514350" indent="-514350" algn="just">
              <a:buFont typeface="+mj-lt"/>
              <a:buAutoNum type="arabicPeriod"/>
            </a:pPr>
            <a:r>
              <a:rPr lang="pl-PL" sz="1400" dirty="0" smtClean="0">
                <a:latin typeface="+mj-lt"/>
              </a:rPr>
              <a:t>prawa te stanowią korelat określonego prawnie obowiązku, dla jednego podmiotu będą tą prawa, a dla innego obowiązki, prawa te dają możliwość żądania od administracji oznaczonego zachowania przy ustalonym stanie faktycznym,</a:t>
            </a:r>
          </a:p>
          <a:p>
            <a:pPr marL="514350" indent="-514350" algn="just">
              <a:buFont typeface="+mj-lt"/>
              <a:buAutoNum type="arabicPeriod"/>
            </a:pPr>
            <a:r>
              <a:rPr lang="pl-PL" sz="1400" dirty="0" smtClean="0">
                <a:latin typeface="+mj-lt"/>
              </a:rPr>
              <a:t>prawa te zostały udzielone obywatelom w interesie publicznym tzn. dla ochrony tych interesów, których zabezpieczenie leży w interesie ogółu a nie tylko poszczególnych jednostek,</a:t>
            </a:r>
          </a:p>
          <a:p>
            <a:pPr marL="514350" indent="-514350" algn="just">
              <a:buFont typeface="+mj-lt"/>
              <a:buAutoNum type="arabicPeriod"/>
            </a:pPr>
            <a:r>
              <a:rPr lang="pl-PL" sz="1400" dirty="0" smtClean="0">
                <a:latin typeface="+mj-lt"/>
              </a:rPr>
              <a:t>prawa te polegają na zindywidualizowanych roszczeniach jednostki, a nie tylko ogólnych interesach prawnie chronionych,</a:t>
            </a:r>
          </a:p>
          <a:p>
            <a:pPr marL="514350" indent="-514350" algn="just">
              <a:buFont typeface="+mj-lt"/>
              <a:buAutoNum type="arabicPeriod"/>
            </a:pPr>
            <a:r>
              <a:rPr lang="pl-PL" sz="1400" dirty="0" smtClean="0">
                <a:latin typeface="+mj-lt"/>
              </a:rPr>
              <a:t>prawa te są kierowane nie wobec państwa jako całości porządku prawnego ale przeciwko określonej władzy z reguły administracyjnej w celu wyegzekwowania od niej stosowanie się do porządku prawnego czyli do woli państwa,</a:t>
            </a:r>
          </a:p>
          <a:p>
            <a:pPr marL="514350" indent="-514350" algn="just">
              <a:buFont typeface="+mj-lt"/>
              <a:buAutoNum type="arabicPeriod"/>
            </a:pPr>
            <a:r>
              <a:rPr lang="pl-PL" sz="1400" dirty="0" smtClean="0">
                <a:latin typeface="+mj-lt"/>
              </a:rPr>
              <a:t>prawa te nie dotyczą relacji pomiędzy obywatelami ale dotyczą relacji pomiędzy jednostką a państwem,</a:t>
            </a:r>
          </a:p>
          <a:p>
            <a:pPr marL="514350" indent="-514350" algn="just">
              <a:buFont typeface="+mj-lt"/>
              <a:buAutoNum type="arabicPeriod"/>
            </a:pPr>
            <a:endParaRPr lang="pl-PL" sz="1400" dirty="0" smtClean="0">
              <a:latin typeface="+mj-lt"/>
            </a:endParaRPr>
          </a:p>
          <a:p>
            <a:pPr marL="514350" indent="-514350" algn="just">
              <a:buNone/>
            </a:pPr>
            <a:r>
              <a:rPr lang="pl-PL" sz="1000" dirty="0" smtClean="0">
                <a:latin typeface="+mj-lt"/>
              </a:rPr>
              <a:t>[źródło: Pawlik B., Opracowanie o publicznych prawach podmiotowych obejmujące min.: teorię publicznych praw</a:t>
            </a:r>
          </a:p>
          <a:p>
            <a:pPr marL="514350" indent="-514350" algn="just">
              <a:buNone/>
            </a:pPr>
            <a:r>
              <a:rPr lang="pl-PL" sz="1000" dirty="0" smtClean="0">
                <a:latin typeface="+mj-lt"/>
              </a:rPr>
              <a:t>podmiotowych , cechy publicznych praw podmiotowych, publiczne prawa podmiotowe o treści pozytywnej, publiczne</a:t>
            </a:r>
          </a:p>
          <a:p>
            <a:pPr marL="514350" indent="-514350" algn="just">
              <a:buNone/>
            </a:pPr>
            <a:r>
              <a:rPr lang="pl-PL" sz="1000" dirty="0" smtClean="0">
                <a:latin typeface="+mj-lt"/>
              </a:rPr>
              <a:t>prawa podmiotowe o treści negatywnej , https://www.arslege.pl/13/materialy-edukacyjne/129/publiczne-prawa</a:t>
            </a:r>
          </a:p>
          <a:p>
            <a:pPr marL="514350" indent="-514350" algn="just">
              <a:buNone/>
            </a:pPr>
            <a:r>
              <a:rPr lang="pl-PL" sz="1000" dirty="0" smtClean="0">
                <a:latin typeface="+mj-lt"/>
              </a:rPr>
              <a:t>podmiotowe/]</a:t>
            </a:r>
          </a:p>
          <a:p>
            <a:pPr marL="514350" indent="-514350" algn="just">
              <a:buFont typeface="+mj-lt"/>
              <a:buAutoNum type="arabicPeriod"/>
            </a:pPr>
            <a:endParaRPr lang="pl-PL" sz="1400" dirty="0" smtClean="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Publiczne prawa podmiotowe</a:t>
            </a:r>
            <a:endParaRPr lang="pl-PL" sz="3000" b="1"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lgn="just">
              <a:buNone/>
            </a:pPr>
            <a:r>
              <a:rPr lang="pl-PL" sz="1600" b="1" dirty="0" smtClean="0">
                <a:latin typeface="+mj-lt"/>
              </a:rPr>
              <a:t>Rodzaje publicznych praw podmiotowych :</a:t>
            </a:r>
          </a:p>
          <a:p>
            <a:pPr marL="514350" indent="-514350" algn="just">
              <a:buFont typeface="+mj-lt"/>
              <a:buAutoNum type="arabicPeriod"/>
            </a:pPr>
            <a:r>
              <a:rPr lang="pl-PL" sz="1600" b="1" dirty="0" smtClean="0">
                <a:latin typeface="+mj-lt"/>
              </a:rPr>
              <a:t>Pozytywne</a:t>
            </a:r>
            <a:r>
              <a:rPr lang="pl-PL" sz="1600" dirty="0" smtClean="0">
                <a:latin typeface="+mj-lt"/>
              </a:rPr>
              <a:t> - możliwość żądania od administracji przyznania określonych praw lub podjęcia wskazanych czynności, w tym:</a:t>
            </a:r>
          </a:p>
          <a:p>
            <a:pPr algn="just"/>
            <a:r>
              <a:rPr lang="pl-PL" sz="1600" dirty="0" err="1" smtClean="0">
                <a:latin typeface="+mj-lt"/>
              </a:rPr>
              <a:t>ppp</a:t>
            </a:r>
            <a:r>
              <a:rPr lang="pl-PL" sz="1600" dirty="0" smtClean="0">
                <a:latin typeface="+mj-lt"/>
              </a:rPr>
              <a:t> polegające na roszczeniu o wydanie aktu administracyjnego o określonej treści,</a:t>
            </a:r>
          </a:p>
          <a:p>
            <a:pPr algn="just"/>
            <a:r>
              <a:rPr lang="pl-PL" sz="1600" dirty="0" smtClean="0">
                <a:latin typeface="+mj-lt"/>
              </a:rPr>
              <a:t>formalne (proceduralne) </a:t>
            </a:r>
            <a:r>
              <a:rPr lang="pl-PL" sz="1600" dirty="0" err="1" smtClean="0">
                <a:latin typeface="+mj-lt"/>
              </a:rPr>
              <a:t>ppp</a:t>
            </a:r>
            <a:r>
              <a:rPr lang="pl-PL" sz="1600" dirty="0" smtClean="0">
                <a:latin typeface="+mj-lt"/>
              </a:rPr>
              <a:t> stwarzające możliwość żądania od organu określonego zachowania np. wydania decyzji, lecz nie decyzji o określonej treści,</a:t>
            </a:r>
          </a:p>
          <a:p>
            <a:pPr algn="just"/>
            <a:r>
              <a:rPr lang="pl-PL" sz="1600" dirty="0" err="1" smtClean="0">
                <a:latin typeface="+mj-lt"/>
              </a:rPr>
              <a:t>ppp</a:t>
            </a:r>
            <a:r>
              <a:rPr lang="pl-PL" sz="1600" dirty="0" smtClean="0">
                <a:latin typeface="+mj-lt"/>
              </a:rPr>
              <a:t> do świadczeń ze strony administracji – roszczenie o dokonanie czynności materialno-technicznej przynoszącej korzyść jednostce) – np. świadczeń                 z </a:t>
            </a:r>
            <a:r>
              <a:rPr lang="pl-PL" sz="1600" dirty="0" err="1" smtClean="0">
                <a:latin typeface="+mj-lt"/>
              </a:rPr>
              <a:t>MOPSu</a:t>
            </a:r>
            <a:r>
              <a:rPr lang="pl-PL" sz="1600" dirty="0" smtClean="0">
                <a:latin typeface="+mj-lt"/>
              </a:rPr>
              <a:t> w postaci pracy socjalnej, poradnictwa.</a:t>
            </a:r>
          </a:p>
          <a:p>
            <a:pPr marL="514350" indent="-514350" algn="just">
              <a:buFont typeface="+mj-lt"/>
              <a:buAutoNum type="arabicPeriod" startAt="2"/>
            </a:pPr>
            <a:r>
              <a:rPr lang="pl-PL" sz="1600" b="1" dirty="0" smtClean="0">
                <a:latin typeface="+mj-lt"/>
              </a:rPr>
              <a:t>Negatywne</a:t>
            </a:r>
            <a:r>
              <a:rPr lang="pl-PL" sz="1600" dirty="0" smtClean="0">
                <a:latin typeface="+mj-lt"/>
              </a:rPr>
              <a:t> - możliwość żądania od administracji nie ingerowania w sprawy objęte treścią publicznego prawa podmiotowego.</a:t>
            </a:r>
          </a:p>
          <a:p>
            <a:pPr marL="514350" indent="-514350">
              <a:buNone/>
            </a:pPr>
            <a:endParaRPr lang="pl-PL" sz="1400" dirty="0" smtClean="0">
              <a:latin typeface="+mj-lt"/>
            </a:endParaRPr>
          </a:p>
          <a:p>
            <a:pPr marL="514350" indent="-514350">
              <a:buNone/>
            </a:pPr>
            <a:r>
              <a:rPr lang="pl-PL" sz="1200" dirty="0" smtClean="0">
                <a:latin typeface="+mj-lt"/>
              </a:rPr>
              <a:t>[źródło: Marszałek A., Koncepcja publicznych praw podmiotowych, </a:t>
            </a:r>
          </a:p>
          <a:p>
            <a:pPr marL="514350" indent="-514350">
              <a:buNone/>
            </a:pPr>
            <a:r>
              <a:rPr lang="pl-PL" sz="1200" dirty="0" smtClean="0">
                <a:latin typeface="+mj-lt"/>
              </a:rPr>
              <a:t>http://lexplay.pl/artykul/prawo_administracyjne/koncepcja_publicznych_praw_podmiotowych1]</a:t>
            </a:r>
          </a:p>
          <a:p>
            <a:pPr marL="514350" indent="-514350">
              <a:buNone/>
            </a:pPr>
            <a:endParaRPr lang="pl-PL" sz="1400" dirty="0" smtClean="0">
              <a:latin typeface="+mj-lt"/>
            </a:endParaRPr>
          </a:p>
          <a:p>
            <a:pPr marL="514350" indent="-514350">
              <a:buNone/>
            </a:pPr>
            <a:endParaRPr lang="pl-PL" sz="14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Władztwo administracyjne</a:t>
            </a:r>
            <a:endParaRPr lang="pl-PL" sz="3000" b="1" dirty="0">
              <a:solidFill>
                <a:srgbClr val="002060"/>
              </a:solidFill>
            </a:endParaRPr>
          </a:p>
        </p:txBody>
      </p:sp>
      <p:sp>
        <p:nvSpPr>
          <p:cNvPr id="3" name="Symbol zastępczy zawartości 2"/>
          <p:cNvSpPr>
            <a:spLocks noGrp="1"/>
          </p:cNvSpPr>
          <p:nvPr>
            <p:ph idx="1"/>
          </p:nvPr>
        </p:nvSpPr>
        <p:spPr>
          <a:xfrm>
            <a:off x="457200" y="1484784"/>
            <a:ext cx="7715200" cy="4641379"/>
          </a:xfrm>
        </p:spPr>
        <p:txBody>
          <a:bodyPr>
            <a:normAutofit/>
          </a:bodyPr>
          <a:lstStyle/>
          <a:p>
            <a:pPr algn="just">
              <a:buNone/>
            </a:pPr>
            <a:r>
              <a:rPr lang="pl-PL" sz="1600" b="1" dirty="0" smtClean="0">
                <a:latin typeface="+mj-lt"/>
              </a:rPr>
              <a:t>DEFINICJA: </a:t>
            </a:r>
            <a:r>
              <a:rPr lang="pl-PL" sz="1600" dirty="0" smtClean="0">
                <a:latin typeface="+mj-lt"/>
              </a:rPr>
              <a:t>władztwo administracyjne to zdolność organu administracji</a:t>
            </a:r>
          </a:p>
          <a:p>
            <a:pPr algn="just">
              <a:buNone/>
            </a:pPr>
            <a:r>
              <a:rPr lang="pl-PL" sz="1600" dirty="0" smtClean="0">
                <a:latin typeface="+mj-lt"/>
              </a:rPr>
              <a:t>publicznej do jednostronnego kształtowania praw i obowiązków podmiotu</a:t>
            </a:r>
          </a:p>
          <a:p>
            <a:pPr algn="just">
              <a:buNone/>
            </a:pPr>
            <a:r>
              <a:rPr lang="pl-PL" sz="1600" dirty="0" smtClean="0">
                <a:latin typeface="+mj-lt"/>
              </a:rPr>
              <a:t>administrowanego:</a:t>
            </a:r>
          </a:p>
          <a:p>
            <a:pPr algn="just">
              <a:buNone/>
            </a:pPr>
            <a:endParaRPr lang="pl-PL" sz="1600" dirty="0" smtClean="0">
              <a:latin typeface="+mj-lt"/>
            </a:endParaRPr>
          </a:p>
          <a:p>
            <a:pPr algn="just"/>
            <a:r>
              <a:rPr lang="pl-PL" sz="1600" dirty="0" err="1" smtClean="0">
                <a:latin typeface="+mj-lt"/>
              </a:rPr>
              <a:t>nierównorzędność</a:t>
            </a:r>
            <a:r>
              <a:rPr lang="pl-PL" sz="1600" dirty="0" smtClean="0">
                <a:latin typeface="+mj-lt"/>
              </a:rPr>
              <a:t> podmiotów, wyrażająca się w możliwości kształtowania przez organ administracji publicznej sytuacji drugiego podmiotu, niezależnie od jego woli, ale zgodnie z prawem przedmiotowym.</a:t>
            </a:r>
          </a:p>
          <a:p>
            <a:pPr algn="just"/>
            <a:r>
              <a:rPr lang="pl-PL" sz="1600" dirty="0" smtClean="0">
                <a:latin typeface="+mj-lt"/>
              </a:rPr>
              <a:t>możliwości zastosowania przymusu państwowego, przymusu bezpośredniego. W państwie prawnym możliwość ta wynika z samego prawa, a nie jest „</a:t>
            </a:r>
            <a:r>
              <a:rPr lang="pl-PL" sz="1600" dirty="0" err="1" smtClean="0">
                <a:latin typeface="+mj-lt"/>
              </a:rPr>
              <a:t>przedprawną</a:t>
            </a:r>
            <a:r>
              <a:rPr lang="pl-PL" sz="1600" dirty="0" smtClean="0">
                <a:latin typeface="+mj-lt"/>
              </a:rPr>
              <a:t>” cechą administracji publicznej, do której mają się dostosowywać regulacje prawne.</a:t>
            </a:r>
          </a:p>
          <a:p>
            <a:pPr algn="just">
              <a:buNone/>
            </a:pPr>
            <a:endParaRPr lang="pl-PL" sz="1600" dirty="0" smtClean="0">
              <a:latin typeface="+mj-lt"/>
            </a:endParaRPr>
          </a:p>
          <a:p>
            <a:pPr algn="just">
              <a:buNone/>
            </a:pPr>
            <a:r>
              <a:rPr lang="pl-PL" sz="1600" dirty="0" smtClean="0">
                <a:latin typeface="+mj-lt"/>
              </a:rPr>
              <a:t>Władztwo administracji publicznej istnieje, dlatego, że tak postanowiło państwo</a:t>
            </a:r>
          </a:p>
          <a:p>
            <a:pPr algn="just">
              <a:buNone/>
            </a:pPr>
            <a:r>
              <a:rPr lang="pl-PL" sz="1600" smtClean="0">
                <a:latin typeface="+mj-lt"/>
              </a:rPr>
              <a:t>w wydanych przez </a:t>
            </a:r>
            <a:r>
              <a:rPr lang="pl-PL" sz="1600" dirty="0" smtClean="0">
                <a:latin typeface="+mj-lt"/>
              </a:rPr>
              <a:t>siebie normach i jest zawsze określone przez przepisy prawa.</a:t>
            </a:r>
          </a:p>
          <a:p>
            <a:pPr algn="just">
              <a:buNone/>
            </a:pPr>
            <a:endParaRPr lang="pl-PL" sz="1200" dirty="0" smtClean="0">
              <a:latin typeface="+mj-lt"/>
            </a:endParaRPr>
          </a:p>
          <a:p>
            <a:pPr algn="just">
              <a:buNone/>
            </a:pPr>
            <a:r>
              <a:rPr lang="pl-PL" sz="1200" dirty="0" smtClean="0">
                <a:latin typeface="+mj-lt"/>
              </a:rPr>
              <a:t>[źródło: http://www.eduteka.pl/doc/wladztwo-administracyjne]</a:t>
            </a:r>
            <a:endParaRPr lang="pl-PL" sz="1200" dirty="0">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Szkoda legalna</a:t>
            </a:r>
            <a:endParaRPr lang="pl-PL" sz="3000" b="1"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fontScale="92500" lnSpcReduction="20000"/>
          </a:bodyPr>
          <a:lstStyle/>
          <a:p>
            <a:pPr algn="just">
              <a:buNone/>
            </a:pPr>
            <a:r>
              <a:rPr lang="pl-PL" b="1" dirty="0" smtClean="0">
                <a:latin typeface="+mj-lt"/>
              </a:rPr>
              <a:t>Art.  417 kodeksu cywilnego [Odpowiedzialność za szkodę wyrządzoną przez władzę publiczną] </a:t>
            </a:r>
          </a:p>
          <a:p>
            <a:pPr algn="just">
              <a:buNone/>
            </a:pPr>
            <a:r>
              <a:rPr lang="pl-PL" dirty="0" smtClean="0">
                <a:latin typeface="+mj-lt"/>
              </a:rPr>
              <a:t>§ 1. Za szkodę wyrządzoną przez niezgodne z prawem działanie lub zaniechanie przy wykonywaniu władzy publicznej ponosi odpowiedzialność Skarb Państwa lub jednostka samorządu terytorialnego lub inna osoba prawna wykonująca tę władzę z mocy prawa.</a:t>
            </a:r>
          </a:p>
          <a:p>
            <a:pPr algn="just">
              <a:buNone/>
            </a:pPr>
            <a:r>
              <a:rPr lang="pl-PL" dirty="0" smtClean="0">
                <a:latin typeface="+mj-lt"/>
              </a:rPr>
              <a:t>§ 2. Jeżeli wykonywanie zadań z zakresu władzy publicznej zlecono, na podstawie porozumienia, jednostce samorządu terytorialnego albo innej osobie prawnej, solidarną odpowiedzialność za wyrządzoną szkodę ponosi ich wykonawca oraz zlecająca je jednostka samorządu terytorialnego albo Skarb Państwa.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Szkoda legalna</a:t>
            </a:r>
            <a:endParaRPr lang="pl-PL" sz="3000" b="1" dirty="0">
              <a:solidFill>
                <a:srgbClr val="002060"/>
              </a:solidFill>
            </a:endParaRPr>
          </a:p>
        </p:txBody>
      </p:sp>
      <p:sp>
        <p:nvSpPr>
          <p:cNvPr id="3" name="Symbol zastępczy zawartości 2"/>
          <p:cNvSpPr>
            <a:spLocks noGrp="1"/>
          </p:cNvSpPr>
          <p:nvPr>
            <p:ph idx="1"/>
          </p:nvPr>
        </p:nvSpPr>
        <p:spPr/>
        <p:txBody>
          <a:bodyPr>
            <a:noAutofit/>
          </a:bodyPr>
          <a:lstStyle/>
          <a:p>
            <a:pPr algn="just">
              <a:buNone/>
            </a:pPr>
            <a:r>
              <a:rPr lang="pl-PL" sz="1400" b="1" dirty="0" smtClean="0">
                <a:latin typeface="+mj-lt"/>
              </a:rPr>
              <a:t>Art.  417</a:t>
            </a:r>
            <a:r>
              <a:rPr lang="pl-PL" sz="1400" b="1" baseline="30000" dirty="0" smtClean="0">
                <a:latin typeface="+mj-lt"/>
              </a:rPr>
              <a:t>1</a:t>
            </a:r>
            <a:r>
              <a:rPr lang="pl-PL" sz="1400" b="1" dirty="0" smtClean="0">
                <a:latin typeface="+mj-lt"/>
              </a:rPr>
              <a:t> kodeksu cywilnego [Źródła szkody] </a:t>
            </a:r>
          </a:p>
          <a:p>
            <a:pPr algn="just">
              <a:buNone/>
            </a:pPr>
            <a:r>
              <a:rPr lang="pl-PL" sz="1400" dirty="0" smtClean="0">
                <a:latin typeface="+mj-lt"/>
              </a:rPr>
              <a:t>§ 1. Jeżeli szkoda została wyrządzona przez wydanie aktu normatywnego, jej naprawienia można żądać po stwierdzeniu we właściwym postępowaniu niezgodności tego aktu z Konstytucją, ratyfikowaną umową międzynarodową lub ustawą.</a:t>
            </a:r>
          </a:p>
          <a:p>
            <a:pPr algn="just">
              <a:buNone/>
            </a:pPr>
            <a:r>
              <a:rPr lang="pl-PL" sz="1400" dirty="0" smtClean="0">
                <a:latin typeface="+mj-lt"/>
              </a:rPr>
              <a:t>§  2. Jeżeli szkoda została wyrządzona przez wydanie prawomocnego orzeczenia lub ostatecznej decyzji, jej naprawienia można żądać po stwierdzeniu we właściwym postępowaniu ich niezgodności z prawem, chyba że przepisy odrębne stanowią inaczej.  Odnosi się to również do wypadku, gdy prawomocne orzeczenie lub ostateczna decyzja zostały wydane na podstawie aktu normatywnego niezgodnego z Konstytucją, ratyfikowaną umową międzynarodową lub ustawą.</a:t>
            </a:r>
          </a:p>
          <a:p>
            <a:pPr algn="just">
              <a:buNone/>
            </a:pPr>
            <a:r>
              <a:rPr lang="pl-PL" sz="1400" dirty="0" smtClean="0">
                <a:latin typeface="+mj-lt"/>
              </a:rPr>
              <a:t>§  3. Jeżeli szkoda została wyrządzona przez niewydanie orzeczenia lub decyzji, gdy obowiązek ich wydania przewiduje przepis prawa, jej naprawienia można żądać po stwierdzeniu we właściwym postępowaniu niezgodności z prawem niewydania orzeczenia lub decyzji, chyba że przepisy odrębne stanowią inaczej.</a:t>
            </a:r>
          </a:p>
          <a:p>
            <a:pPr algn="just">
              <a:buNone/>
            </a:pPr>
            <a:r>
              <a:rPr lang="pl-PL" sz="1400" dirty="0" smtClean="0">
                <a:latin typeface="+mj-lt"/>
              </a:rPr>
              <a:t>§  4. Jeżeli szkoda została wyrządzona przez niewydanie aktu normatywnego, którego obowiązek wydania przewiduje przepis prawa, niezgodność z prawem niewydania tego aktu stwierdza sąd rozpoznający sprawę o naprawienie szkody.</a:t>
            </a:r>
            <a:endParaRPr lang="pl-PL" sz="1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Administracja publiczna - pojęcie</a:t>
            </a:r>
            <a:endParaRPr lang="pl-PL" sz="3200" b="1" dirty="0"/>
          </a:p>
        </p:txBody>
      </p:sp>
      <p:sp>
        <p:nvSpPr>
          <p:cNvPr id="3" name="Symbol zastępczy zawartości 2"/>
          <p:cNvSpPr>
            <a:spLocks noGrp="1"/>
          </p:cNvSpPr>
          <p:nvPr>
            <p:ph idx="1"/>
          </p:nvPr>
        </p:nvSpPr>
        <p:spPr/>
        <p:txBody>
          <a:bodyPr>
            <a:normAutofit fontScale="77500" lnSpcReduction="20000"/>
          </a:bodyPr>
          <a:lstStyle/>
          <a:p>
            <a:pPr algn="just">
              <a:buNone/>
            </a:pPr>
            <a:r>
              <a:rPr lang="pl-PL" b="1" dirty="0" smtClean="0">
                <a:latin typeface="+mj-lt"/>
              </a:rPr>
              <a:t>Łaciński rodowód pojęcia administracji publicznej: </a:t>
            </a:r>
          </a:p>
          <a:p>
            <a:pPr algn="just">
              <a:buFontTx/>
              <a:buChar char="-"/>
            </a:pPr>
            <a:r>
              <a:rPr lang="pl-PL" i="1" dirty="0" err="1" smtClean="0">
                <a:latin typeface="+mj-lt"/>
              </a:rPr>
              <a:t>ministrare</a:t>
            </a:r>
            <a:r>
              <a:rPr lang="pl-PL" i="1" dirty="0" smtClean="0">
                <a:latin typeface="+mj-lt"/>
              </a:rPr>
              <a:t> </a:t>
            </a:r>
            <a:r>
              <a:rPr lang="pl-PL" dirty="0" smtClean="0">
                <a:latin typeface="+mj-lt"/>
              </a:rPr>
              <a:t>– oznacza służyć</a:t>
            </a:r>
          </a:p>
          <a:p>
            <a:pPr algn="just">
              <a:buFontTx/>
              <a:buChar char="-"/>
            </a:pPr>
            <a:r>
              <a:rPr lang="pl-PL" i="1" dirty="0" smtClean="0">
                <a:latin typeface="+mj-lt"/>
              </a:rPr>
              <a:t>ad – </a:t>
            </a:r>
            <a:r>
              <a:rPr lang="pl-PL" dirty="0" smtClean="0">
                <a:latin typeface="+mj-lt"/>
              </a:rPr>
              <a:t>oznacza cechę celowości tego działania </a:t>
            </a:r>
          </a:p>
          <a:p>
            <a:pPr algn="just">
              <a:buNone/>
            </a:pPr>
            <a:endParaRPr lang="pl-PL" sz="3500" b="1" dirty="0" smtClean="0">
              <a:latin typeface="+mj-lt"/>
            </a:endParaRPr>
          </a:p>
          <a:p>
            <a:pPr algn="just">
              <a:buNone/>
            </a:pPr>
            <a:r>
              <a:rPr lang="pl-PL" sz="3500" b="1" dirty="0" smtClean="0">
                <a:latin typeface="+mj-lt"/>
              </a:rPr>
              <a:t>Administracja publiczna jest to [prof.  Jan</a:t>
            </a:r>
          </a:p>
          <a:p>
            <a:pPr algn="just">
              <a:buNone/>
            </a:pPr>
            <a:r>
              <a:rPr lang="pl-PL" sz="3500" b="1" dirty="0" smtClean="0">
                <a:latin typeface="+mj-lt"/>
              </a:rPr>
              <a:t>Boć]: </a:t>
            </a:r>
          </a:p>
          <a:p>
            <a:pPr marL="514350" indent="-514350" algn="just">
              <a:buAutoNum type="arabicPeriod"/>
            </a:pPr>
            <a:r>
              <a:rPr lang="pl-PL" dirty="0" smtClean="0">
                <a:latin typeface="+mj-lt"/>
              </a:rPr>
              <a:t>Przejęte przez państwo; </a:t>
            </a:r>
          </a:p>
          <a:p>
            <a:pPr marL="514350" indent="-514350" algn="just">
              <a:buAutoNum type="arabicPeriod"/>
            </a:pPr>
            <a:r>
              <a:rPr lang="pl-PL" dirty="0" smtClean="0">
                <a:latin typeface="+mj-lt"/>
              </a:rPr>
              <a:t>Realizowane przez jego zawisłe organy oraz organy samorządu terytorialnego; </a:t>
            </a:r>
          </a:p>
          <a:p>
            <a:pPr marL="514350" indent="-514350" algn="just">
              <a:buAutoNum type="arabicPeriod"/>
            </a:pPr>
            <a:r>
              <a:rPr lang="pl-PL" dirty="0" smtClean="0">
                <a:latin typeface="+mj-lt"/>
              </a:rPr>
              <a:t>Zaspokajanie zbiorowych i indywidualnych potrzeb obywateli </a:t>
            </a:r>
          </a:p>
          <a:p>
            <a:pPr marL="514350" indent="-514350" algn="just">
              <a:buAutoNum type="arabicPeriod"/>
            </a:pPr>
            <a:r>
              <a:rPr lang="pl-PL" dirty="0" smtClean="0">
                <a:latin typeface="+mj-lt"/>
              </a:rPr>
              <a:t>Wynikających ze współżycia ludzi w społeczeństwie. </a:t>
            </a:r>
          </a:p>
          <a:p>
            <a:pPr algn="just">
              <a:buNone/>
            </a:pPr>
            <a:endParaRPr lang="pl-PL" dirty="0">
              <a:latin typeface="+mj-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b="1" dirty="0" smtClean="0">
                <a:solidFill>
                  <a:srgbClr val="002060"/>
                </a:solidFill>
              </a:rPr>
              <a:t>Szkoda legalna</a:t>
            </a:r>
            <a:endParaRPr lang="pl-PL" sz="3000" b="1"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fontScale="92500"/>
          </a:bodyPr>
          <a:lstStyle/>
          <a:p>
            <a:pPr algn="just">
              <a:buNone/>
            </a:pPr>
            <a:r>
              <a:rPr lang="pl-PL" b="1" dirty="0" smtClean="0">
                <a:latin typeface="+mj-lt"/>
              </a:rPr>
              <a:t>Art.  417</a:t>
            </a:r>
            <a:r>
              <a:rPr lang="pl-PL" b="1" baseline="30000" dirty="0" smtClean="0">
                <a:latin typeface="+mj-lt"/>
              </a:rPr>
              <a:t>2</a:t>
            </a:r>
            <a:r>
              <a:rPr lang="pl-PL" b="1" dirty="0" smtClean="0">
                <a:latin typeface="+mj-lt"/>
              </a:rPr>
              <a:t> kodeksu cywilnego [Odpowiedzialność na</a:t>
            </a:r>
          </a:p>
          <a:p>
            <a:pPr algn="just">
              <a:buNone/>
            </a:pPr>
            <a:r>
              <a:rPr lang="pl-PL" b="1" dirty="0" smtClean="0">
                <a:latin typeface="+mj-lt"/>
              </a:rPr>
              <a:t>zasadzie słuszności] </a:t>
            </a:r>
          </a:p>
          <a:p>
            <a:pPr algn="just">
              <a:buNone/>
            </a:pPr>
            <a:r>
              <a:rPr lang="pl-PL" dirty="0" smtClean="0">
                <a:latin typeface="+mj-lt"/>
              </a:rPr>
              <a:t>Jeżeli przez zgodne z prawem wykonywanie władzy </a:t>
            </a:r>
          </a:p>
          <a:p>
            <a:pPr marL="0" indent="0" algn="just">
              <a:buNone/>
            </a:pPr>
            <a:r>
              <a:rPr lang="pl-PL" dirty="0" smtClean="0">
                <a:latin typeface="+mj-lt"/>
              </a:rPr>
              <a:t>publicznej została wyrządzona szkoda na osobie, poszkodowany może żądać całkowitego lub częściowego jej naprawienia oraz zadośćuczynienia</a:t>
            </a:r>
          </a:p>
          <a:p>
            <a:pPr algn="just">
              <a:buNone/>
            </a:pPr>
            <a:r>
              <a:rPr lang="pl-PL" dirty="0" smtClean="0">
                <a:latin typeface="+mj-lt"/>
              </a:rPr>
              <a:t>pieniężnego za doznaną krzywdę, gdy okoliczności,</a:t>
            </a:r>
          </a:p>
          <a:p>
            <a:pPr algn="just">
              <a:buNone/>
            </a:pPr>
            <a:r>
              <a:rPr lang="pl-PL" dirty="0" smtClean="0">
                <a:latin typeface="+mj-lt"/>
              </a:rPr>
              <a:t>a zwłaszcza niezdolność poszkodowanego do pracy</a:t>
            </a:r>
          </a:p>
          <a:p>
            <a:pPr algn="just">
              <a:buNone/>
            </a:pPr>
            <a:r>
              <a:rPr lang="pl-PL" dirty="0" smtClean="0">
                <a:latin typeface="+mj-lt"/>
              </a:rPr>
              <a:t>lub jego ciężkie położenie materialne, wskazują, że</a:t>
            </a:r>
          </a:p>
          <a:p>
            <a:pPr algn="just">
              <a:buNone/>
            </a:pPr>
            <a:r>
              <a:rPr lang="pl-PL" dirty="0" smtClean="0">
                <a:latin typeface="+mj-lt"/>
              </a:rPr>
              <a:t>wymagają tego względy słuszności.</a:t>
            </a:r>
            <a:endParaRPr lang="pl-PL" dirty="0">
              <a:latin typeface="+mj-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Dziękuję za uwagę…</a:t>
            </a:r>
            <a:endParaRPr lang="pl-PL" b="1" dirty="0"/>
          </a:p>
        </p:txBody>
      </p:sp>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pic>
        <p:nvPicPr>
          <p:cNvPr id="4" name="Obraz 3" descr="dziękuję za uwagę.jpg"/>
          <p:cNvPicPr>
            <a:picLocks noChangeAspect="1"/>
          </p:cNvPicPr>
          <p:nvPr/>
        </p:nvPicPr>
        <p:blipFill>
          <a:blip r:embed="rId2" cstate="print"/>
          <a:stretch>
            <a:fillRect/>
          </a:stretch>
        </p:blipFill>
        <p:spPr>
          <a:xfrm>
            <a:off x="41730" y="836712"/>
            <a:ext cx="8130670" cy="5832648"/>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2" name="Symbol zastępczy zawartości 1"/>
          <p:cNvSpPr>
            <a:spLocks noGrp="1"/>
          </p:cNvSpPr>
          <p:nvPr>
            <p:ph idx="1"/>
          </p:nvPr>
        </p:nvSpPr>
        <p:spPr/>
        <p:txBody>
          <a:bodyPr>
            <a:normAutofit/>
          </a:bodyPr>
          <a:lstStyle/>
          <a:p>
            <a:pPr algn="just">
              <a:buNone/>
            </a:pPr>
            <a:r>
              <a:rPr lang="pl-PL" sz="2400" i="1" dirty="0" smtClean="0">
                <a:latin typeface="+mj-lt"/>
              </a:rPr>
              <a:t>Powyższa prezentacja- 32 kolejno ponumerowane</a:t>
            </a:r>
          </a:p>
          <a:p>
            <a:pPr algn="just">
              <a:buNone/>
            </a:pPr>
            <a:r>
              <a:rPr lang="pl-PL" sz="2400" i="1" dirty="0" smtClean="0">
                <a:latin typeface="+mj-lt"/>
              </a:rPr>
              <a:t>slajdy- została przygotowana wyłączanie w celach</a:t>
            </a:r>
          </a:p>
          <a:p>
            <a:pPr algn="just">
              <a:buNone/>
            </a:pPr>
            <a:r>
              <a:rPr lang="pl-PL" sz="2400" i="1" dirty="0" smtClean="0">
                <a:latin typeface="+mj-lt"/>
              </a:rPr>
              <a:t>ogólnoinformacyjnych i szkoleniowych. </a:t>
            </a:r>
          </a:p>
          <a:p>
            <a:pPr algn="just">
              <a:buNone/>
            </a:pPr>
            <a:endParaRPr lang="pl-PL" sz="2400" dirty="0" smtClean="0">
              <a:latin typeface="+mj-lt"/>
            </a:endParaRPr>
          </a:p>
          <a:p>
            <a:pPr algn="just">
              <a:buNone/>
            </a:pPr>
            <a:r>
              <a:rPr lang="pl-PL" sz="2400" i="1" dirty="0" smtClean="0">
                <a:latin typeface="+mj-lt"/>
              </a:rPr>
              <a:t>Małgorzata Kozłowska wszelkie prawa zastrzeżone.</a:t>
            </a:r>
          </a:p>
          <a:p>
            <a:pPr algn="just">
              <a:buNone/>
            </a:pPr>
            <a:endParaRPr lang="pl-PL" sz="2400" dirty="0" smtClean="0">
              <a:latin typeface="+mj-lt"/>
            </a:endParaRPr>
          </a:p>
          <a:p>
            <a:pPr algn="just">
              <a:buNone/>
            </a:pPr>
            <a:r>
              <a:rPr lang="pl-PL" sz="2400" i="1" dirty="0" smtClean="0">
                <a:latin typeface="+mj-lt"/>
              </a:rPr>
              <a:t>Materiały szkoleniowe przekazane wyłącznie do</a:t>
            </a:r>
          </a:p>
          <a:p>
            <a:pPr algn="just">
              <a:buNone/>
            </a:pPr>
            <a:r>
              <a:rPr lang="pl-PL" sz="2400" i="1" dirty="0" smtClean="0">
                <a:latin typeface="+mj-lt"/>
              </a:rPr>
              <a:t>użytku wewnętrznego. </a:t>
            </a:r>
            <a:r>
              <a:rPr lang="pl-PL" sz="2400" i="1" smtClean="0">
                <a:latin typeface="+mj-lt"/>
              </a:rPr>
              <a:t>Nie podlegają</a:t>
            </a:r>
          </a:p>
          <a:p>
            <a:pPr algn="just">
              <a:buNone/>
            </a:pPr>
            <a:r>
              <a:rPr lang="pl-PL" sz="2400" i="1" dirty="0" smtClean="0">
                <a:latin typeface="+mj-lt"/>
              </a:rPr>
              <a:t>rozpowszechnianiu.</a:t>
            </a:r>
            <a:endParaRPr lang="pl-PL" sz="2400" dirty="0" smtClean="0">
              <a:latin typeface="+mj-lt"/>
            </a:endParaRPr>
          </a:p>
          <a:p>
            <a:endParaRPr lang="pl-PL"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normAutofit/>
          </a:bodyPr>
          <a:lstStyle/>
          <a:p>
            <a:r>
              <a:rPr lang="pl-PL" sz="3200" dirty="0" smtClean="0">
                <a:solidFill>
                  <a:schemeClr val="tx1"/>
                </a:solidFill>
              </a:rPr>
              <a:t>Administracja publiczna - pojęcie</a:t>
            </a:r>
            <a:r>
              <a:rPr lang="pl-PL" sz="3200" b="1" dirty="0" smtClean="0"/>
              <a:t> </a:t>
            </a:r>
            <a:endParaRPr lang="pl-PL" sz="3200" dirty="0"/>
          </a:p>
        </p:txBody>
      </p:sp>
      <p:sp>
        <p:nvSpPr>
          <p:cNvPr id="3" name="Symbol zastępczy zawartości 2"/>
          <p:cNvSpPr>
            <a:spLocks noGrp="1"/>
          </p:cNvSpPr>
          <p:nvPr>
            <p:ph idx="1"/>
          </p:nvPr>
        </p:nvSpPr>
        <p:spPr>
          <a:xfrm>
            <a:off x="457200" y="1700808"/>
            <a:ext cx="7715200" cy="5157192"/>
          </a:xfrm>
        </p:spPr>
        <p:txBody>
          <a:bodyPr>
            <a:noAutofit/>
          </a:bodyPr>
          <a:lstStyle/>
          <a:p>
            <a:pPr algn="just">
              <a:buNone/>
            </a:pPr>
            <a:r>
              <a:rPr lang="pl-PL" sz="2000" b="1" dirty="0" smtClean="0">
                <a:latin typeface="+mj-lt"/>
              </a:rPr>
              <a:t>Ad. 1 Przejęte przez państwo</a:t>
            </a:r>
          </a:p>
          <a:p>
            <a:pPr algn="just">
              <a:buFontTx/>
              <a:buChar char="-"/>
            </a:pPr>
            <a:r>
              <a:rPr lang="pl-PL" sz="2000" dirty="0" smtClean="0">
                <a:latin typeface="+mj-lt"/>
              </a:rPr>
              <a:t>Nie są to działania postulowane lecz aktualnie realizowane; </a:t>
            </a:r>
          </a:p>
          <a:p>
            <a:pPr algn="just">
              <a:buNone/>
            </a:pPr>
            <a:r>
              <a:rPr lang="pl-PL" sz="2000" dirty="0" smtClean="0">
                <a:latin typeface="+mj-lt"/>
              </a:rPr>
              <a:t>- 	Nie ma stałego zakresu działalności administracji – jest on ciągle zmienny – zależy on od aktualnych przepisów prawa; </a:t>
            </a:r>
          </a:p>
          <a:p>
            <a:pPr algn="just">
              <a:buFontTx/>
              <a:buChar char="-"/>
            </a:pPr>
            <a:r>
              <a:rPr lang="pl-PL" sz="2000" dirty="0" smtClean="0">
                <a:latin typeface="+mj-lt"/>
              </a:rPr>
              <a:t>Przejęcie ma miejsce poprzez stanowienie prawa – prawo jest pierwotne.</a:t>
            </a:r>
          </a:p>
          <a:p>
            <a:pPr algn="just">
              <a:buNone/>
            </a:pPr>
            <a:endParaRPr lang="pl-PL" sz="2000" i="1" dirty="0" smtClean="0">
              <a:latin typeface="+mj-lt"/>
            </a:endParaRPr>
          </a:p>
          <a:p>
            <a:pPr algn="just">
              <a:buNone/>
            </a:pPr>
            <a:r>
              <a:rPr lang="pl-PL" sz="2000" b="1" dirty="0" smtClean="0">
                <a:latin typeface="+mj-lt"/>
              </a:rPr>
              <a:t>Ad. 2 Realizowane przez jego zawisłe organy oraz organy samorządu terytorialnego; </a:t>
            </a:r>
          </a:p>
          <a:p>
            <a:pPr algn="just">
              <a:buFontTx/>
              <a:buChar char="-"/>
            </a:pPr>
            <a:r>
              <a:rPr lang="pl-PL" sz="2000" dirty="0" smtClean="0">
                <a:latin typeface="+mj-lt"/>
              </a:rPr>
              <a:t>Prawo określa zakres zadań i kompetencji tych organów  </a:t>
            </a:r>
          </a:p>
          <a:p>
            <a:pPr algn="just">
              <a:buFontTx/>
              <a:buChar char="-"/>
            </a:pPr>
            <a:r>
              <a:rPr lang="pl-PL" sz="2000" dirty="0" smtClean="0">
                <a:latin typeface="+mj-lt"/>
              </a:rPr>
              <a:t>Podmiotami tymi są: organy administracji publicznej, organy samorządu terytorialnego; podmioty niepubliczne pełniące funkcje organów administracji publicznej.</a:t>
            </a:r>
            <a:endParaRPr lang="pl-PL" sz="2000" i="1"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solidFill>
                  <a:schemeClr val="tx1"/>
                </a:solidFill>
              </a:rPr>
              <a:t>Administracja publiczna - pojęcie</a:t>
            </a:r>
            <a:endParaRPr lang="pl-PL" sz="3200" dirty="0"/>
          </a:p>
        </p:txBody>
      </p:sp>
      <p:sp>
        <p:nvSpPr>
          <p:cNvPr id="3" name="Symbol zastępczy zawartości 2"/>
          <p:cNvSpPr>
            <a:spLocks noGrp="1"/>
          </p:cNvSpPr>
          <p:nvPr>
            <p:ph idx="1"/>
          </p:nvPr>
        </p:nvSpPr>
        <p:spPr>
          <a:xfrm>
            <a:off x="457200" y="1700808"/>
            <a:ext cx="7643192" cy="4425355"/>
          </a:xfrm>
        </p:spPr>
        <p:txBody>
          <a:bodyPr>
            <a:noAutofit/>
          </a:bodyPr>
          <a:lstStyle/>
          <a:p>
            <a:pPr algn="just">
              <a:lnSpc>
                <a:spcPct val="170000"/>
              </a:lnSpc>
              <a:spcBef>
                <a:spcPts val="0"/>
              </a:spcBef>
              <a:buNone/>
            </a:pPr>
            <a:r>
              <a:rPr lang="pl-PL" sz="1800" b="1" dirty="0" smtClean="0">
                <a:latin typeface="+mj-lt"/>
              </a:rPr>
              <a:t>Ad. 3 Zaspokajanie zbiorowych i indywidualnych potrzeb obywateli </a:t>
            </a:r>
          </a:p>
          <a:p>
            <a:pPr algn="just">
              <a:lnSpc>
                <a:spcPct val="170000"/>
              </a:lnSpc>
              <a:spcBef>
                <a:spcPts val="0"/>
              </a:spcBef>
              <a:buNone/>
            </a:pPr>
            <a:r>
              <a:rPr lang="pl-PL" sz="1800" dirty="0" smtClean="0">
                <a:latin typeface="+mj-lt"/>
              </a:rPr>
              <a:t>- Zaspokajanie powinno być optymalne: </a:t>
            </a:r>
          </a:p>
          <a:p>
            <a:pPr marL="514350" indent="-514350" algn="just">
              <a:lnSpc>
                <a:spcPct val="170000"/>
              </a:lnSpc>
              <a:spcBef>
                <a:spcPts val="0"/>
              </a:spcBef>
              <a:buAutoNum type="alphaUcPeriod"/>
            </a:pPr>
            <a:r>
              <a:rPr lang="pl-PL" sz="1800" dirty="0" smtClean="0">
                <a:latin typeface="+mj-lt"/>
              </a:rPr>
              <a:t>Skuteczne </a:t>
            </a:r>
          </a:p>
          <a:p>
            <a:pPr marL="514350" indent="-514350" algn="just">
              <a:lnSpc>
                <a:spcPct val="170000"/>
              </a:lnSpc>
              <a:spcBef>
                <a:spcPts val="0"/>
              </a:spcBef>
              <a:buAutoNum type="alphaUcPeriod"/>
            </a:pPr>
            <a:r>
              <a:rPr lang="pl-PL" sz="1800" dirty="0" smtClean="0">
                <a:latin typeface="+mj-lt"/>
              </a:rPr>
              <a:t>Odpowiadać specyfice potrzeby </a:t>
            </a:r>
          </a:p>
          <a:p>
            <a:pPr marL="514350" indent="-514350" algn="just">
              <a:lnSpc>
                <a:spcPct val="170000"/>
              </a:lnSpc>
              <a:spcBef>
                <a:spcPts val="0"/>
              </a:spcBef>
              <a:buFontTx/>
              <a:buChar char="-"/>
            </a:pPr>
            <a:r>
              <a:rPr lang="pl-PL" sz="1800" dirty="0" smtClean="0">
                <a:latin typeface="+mj-lt"/>
              </a:rPr>
              <a:t>Jedynie potrzeb określonych przez prawo </a:t>
            </a:r>
            <a:r>
              <a:rPr lang="pl-PL" sz="1800" i="1" dirty="0" smtClean="0">
                <a:latin typeface="+mj-lt"/>
              </a:rPr>
              <a:t>(założenie pierwotności prawa).</a:t>
            </a:r>
          </a:p>
          <a:p>
            <a:pPr algn="just">
              <a:lnSpc>
                <a:spcPct val="170000"/>
              </a:lnSpc>
              <a:spcBef>
                <a:spcPts val="0"/>
              </a:spcBef>
              <a:buNone/>
            </a:pPr>
            <a:r>
              <a:rPr lang="pl-PL" sz="1800" b="1" dirty="0" smtClean="0">
                <a:latin typeface="+mj-lt"/>
              </a:rPr>
              <a:t>Ad. 4 Wynikających ze współżycia ludzi w społeczeństwie. </a:t>
            </a:r>
          </a:p>
          <a:p>
            <a:pPr algn="just">
              <a:lnSpc>
                <a:spcPct val="170000"/>
              </a:lnSpc>
              <a:spcBef>
                <a:spcPts val="0"/>
              </a:spcBef>
              <a:buNone/>
            </a:pPr>
            <a:r>
              <a:rPr lang="pl-PL" sz="1800" dirty="0" smtClean="0">
                <a:latin typeface="+mj-lt"/>
              </a:rPr>
              <a:t>- Przepisy prawa określają co odpowiada zasadom współżycia ludzi                      w społeczeństwie </a:t>
            </a:r>
          </a:p>
          <a:p>
            <a:pPr marL="514350" indent="-514350" algn="just">
              <a:lnSpc>
                <a:spcPct val="170000"/>
              </a:lnSpc>
              <a:spcBef>
                <a:spcPts val="0"/>
              </a:spcBef>
              <a:buFontTx/>
              <a:buChar char="-"/>
            </a:pPr>
            <a:endParaRPr lang="pl-PL" sz="1800" i="1" dirty="0" smtClean="0">
              <a:latin typeface="+mj-lt"/>
            </a:endParaRPr>
          </a:p>
          <a:p>
            <a:pPr algn="just">
              <a:lnSpc>
                <a:spcPct val="170000"/>
              </a:lnSpc>
              <a:spcBef>
                <a:spcPts val="0"/>
              </a:spcBef>
              <a:buNone/>
            </a:pPr>
            <a:endParaRPr lang="pl-PL" sz="1800" i="1"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48680"/>
            <a:ext cx="7239000" cy="914360"/>
          </a:xfrm>
        </p:spPr>
        <p:txBody>
          <a:bodyPr>
            <a:normAutofit fontScale="90000"/>
          </a:bodyPr>
          <a:lstStyle/>
          <a:p>
            <a:r>
              <a:rPr lang="pl-PL" sz="3000" dirty="0" smtClean="0">
                <a:solidFill>
                  <a:schemeClr val="accent2">
                    <a:lumMod val="50000"/>
                  </a:schemeClr>
                </a:solidFill>
              </a:rPr>
              <a:t>Administracja publiczna - sposoby definiowania</a:t>
            </a:r>
            <a:endParaRPr lang="pl-PL" sz="3000" dirty="0">
              <a:solidFill>
                <a:schemeClr val="accent2">
                  <a:lumMod val="50000"/>
                </a:schemeClr>
              </a:solidFill>
            </a:endParaRPr>
          </a:p>
        </p:txBody>
      </p:sp>
      <p:sp>
        <p:nvSpPr>
          <p:cNvPr id="3" name="Symbol zastępczy zawartości 2"/>
          <p:cNvSpPr>
            <a:spLocks noGrp="1"/>
          </p:cNvSpPr>
          <p:nvPr>
            <p:ph idx="1"/>
          </p:nvPr>
        </p:nvSpPr>
        <p:spPr>
          <a:xfrm>
            <a:off x="457200" y="1609416"/>
            <a:ext cx="7715200" cy="4846320"/>
          </a:xfrm>
        </p:spPr>
        <p:txBody>
          <a:bodyPr>
            <a:normAutofit fontScale="70000" lnSpcReduction="20000"/>
          </a:bodyPr>
          <a:lstStyle/>
          <a:p>
            <a:pPr marL="514350" indent="-514350" algn="just">
              <a:lnSpc>
                <a:spcPct val="170000"/>
              </a:lnSpc>
              <a:spcBef>
                <a:spcPts val="0"/>
              </a:spcBef>
              <a:buAutoNum type="arabicPeriod"/>
            </a:pPr>
            <a:r>
              <a:rPr lang="pl-PL" dirty="0" smtClean="0">
                <a:latin typeface="+mj-lt"/>
              </a:rPr>
              <a:t>Administracja publiczna w ujęciu organizacyjnym </a:t>
            </a:r>
            <a:r>
              <a:rPr lang="pl-PL" b="1" dirty="0" smtClean="0">
                <a:latin typeface="+mj-lt"/>
              </a:rPr>
              <a:t>(podmiotowym) </a:t>
            </a:r>
            <a:r>
              <a:rPr lang="pl-PL" dirty="0" smtClean="0">
                <a:latin typeface="+mj-lt"/>
              </a:rPr>
              <a:t>- stanowi ona ogół podmiotów administracji, a więc organy administracji i inne podmioty wykonujące określone funkcje z zakresu administracji publicznej,</a:t>
            </a:r>
          </a:p>
          <a:p>
            <a:pPr marL="514350" indent="-514350" algn="just">
              <a:lnSpc>
                <a:spcPct val="170000"/>
              </a:lnSpc>
              <a:spcBef>
                <a:spcPts val="0"/>
              </a:spcBef>
              <a:buAutoNum type="arabicPeriod"/>
            </a:pPr>
            <a:r>
              <a:rPr lang="pl-PL" dirty="0" smtClean="0">
                <a:latin typeface="+mj-lt"/>
              </a:rPr>
              <a:t>Administracja publiczna w ujęciu materialnym </a:t>
            </a:r>
            <a:r>
              <a:rPr lang="pl-PL" b="1" dirty="0" smtClean="0">
                <a:latin typeface="+mj-lt"/>
              </a:rPr>
              <a:t>(przedmiotowym)</a:t>
            </a:r>
            <a:r>
              <a:rPr lang="pl-PL" dirty="0" smtClean="0">
                <a:latin typeface="+mj-lt"/>
              </a:rPr>
              <a:t> - działalność państwa, której przedmiotem są sprawy administracyjne albo inaczej zadania i kompetencje w zakresie władzy wykonawczej,</a:t>
            </a:r>
          </a:p>
          <a:p>
            <a:pPr marL="514350" indent="-514350" algn="just">
              <a:lnSpc>
                <a:spcPct val="170000"/>
              </a:lnSpc>
              <a:spcBef>
                <a:spcPts val="0"/>
              </a:spcBef>
              <a:buAutoNum type="arabicPeriod"/>
            </a:pPr>
            <a:r>
              <a:rPr lang="pl-PL" dirty="0" smtClean="0">
                <a:latin typeface="+mj-lt"/>
              </a:rPr>
              <a:t>Administracja publiczna w ujęciu </a:t>
            </a:r>
            <a:r>
              <a:rPr lang="pl-PL" b="1" dirty="0" smtClean="0">
                <a:latin typeface="+mj-lt"/>
              </a:rPr>
              <a:t>formalnym</a:t>
            </a:r>
            <a:r>
              <a:rPr lang="pl-PL" dirty="0" smtClean="0">
                <a:latin typeface="+mj-lt"/>
              </a:rPr>
              <a:t> - to cała działalność wykonywana przez podmioty administracje bez względu na to, czy ma ona charakter administracyjny czy też nie ma tego charakteru.</a:t>
            </a:r>
            <a:endParaRPr lang="pl-PL"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chemeClr val="accent2">
                    <a:lumMod val="50000"/>
                  </a:schemeClr>
                </a:solidFill>
              </a:rPr>
              <a:t>Administracja publiczna - sposoby definiowania</a:t>
            </a:r>
            <a:endParaRPr lang="pl-PL" sz="3000" dirty="0">
              <a:solidFill>
                <a:schemeClr val="accent2">
                  <a:lumMod val="50000"/>
                </a:schemeClr>
              </a:solidFill>
            </a:endParaRPr>
          </a:p>
        </p:txBody>
      </p:sp>
      <p:sp>
        <p:nvSpPr>
          <p:cNvPr id="3" name="Symbol zastępczy zawartości 2"/>
          <p:cNvSpPr>
            <a:spLocks noGrp="1"/>
          </p:cNvSpPr>
          <p:nvPr>
            <p:ph idx="1"/>
          </p:nvPr>
        </p:nvSpPr>
        <p:spPr>
          <a:xfrm>
            <a:off x="457200" y="1609416"/>
            <a:ext cx="7643192" cy="4846320"/>
          </a:xfrm>
        </p:spPr>
        <p:txBody>
          <a:bodyPr>
            <a:normAutofit fontScale="70000" lnSpcReduction="20000"/>
          </a:bodyPr>
          <a:lstStyle/>
          <a:p>
            <a:pPr marL="514350" indent="-514350" algn="just">
              <a:lnSpc>
                <a:spcPct val="170000"/>
              </a:lnSpc>
              <a:spcBef>
                <a:spcPts val="0"/>
              </a:spcBef>
              <a:buFont typeface="+mj-lt"/>
              <a:buAutoNum type="arabicPeriod" startAt="4"/>
            </a:pPr>
            <a:r>
              <a:rPr lang="pl-PL" dirty="0" smtClean="0">
                <a:latin typeface="+mj-lt"/>
              </a:rPr>
              <a:t>Administracja publiczna w ujęciu negatywnym - czyli wszystko to, co nie jest ani ustawodawstwem, ani sądownictwem ,</a:t>
            </a:r>
          </a:p>
          <a:p>
            <a:pPr marL="514350" indent="-514350" algn="just">
              <a:lnSpc>
                <a:spcPct val="170000"/>
              </a:lnSpc>
              <a:spcBef>
                <a:spcPts val="0"/>
              </a:spcBef>
              <a:buFont typeface="+mj-lt"/>
              <a:buAutoNum type="arabicPeriod" startAt="4"/>
            </a:pPr>
            <a:r>
              <a:rPr lang="pl-PL" dirty="0" smtClean="0">
                <a:latin typeface="+mj-lt"/>
              </a:rPr>
              <a:t>Administracja publiczna w ujęciu pozytywnym - czyli działalność organizatorską państwa.</a:t>
            </a:r>
          </a:p>
          <a:p>
            <a:pPr marL="514350" indent="-514350" algn="just">
              <a:lnSpc>
                <a:spcPct val="170000"/>
              </a:lnSpc>
              <a:spcBef>
                <a:spcPts val="0"/>
              </a:spcBef>
              <a:buFont typeface="+mj-lt"/>
              <a:buAutoNum type="arabicPeriod" startAt="4"/>
            </a:pPr>
            <a:r>
              <a:rPr lang="pl-PL" dirty="0" smtClean="0">
                <a:latin typeface="+mj-lt"/>
              </a:rPr>
              <a:t>Administracja publiczna w ujęciu przedmiotowo - podmiotowym - zespół działań, czynności i przedsięwzięć organizatorskich i wykonawczych prowadzonych na rzecz realizacji interesu publicznego przez różne podmioty, organy i instytucje na podstawie ustawy i w określonych prawem formach.</a:t>
            </a:r>
            <a:endParaRPr lang="pl-PL"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936104"/>
          </a:xfrm>
        </p:spPr>
        <p:txBody>
          <a:bodyPr>
            <a:normAutofit/>
          </a:bodyPr>
          <a:lstStyle/>
          <a:p>
            <a:r>
              <a:rPr lang="pl-PL" sz="3000" b="1" dirty="0" smtClean="0">
                <a:solidFill>
                  <a:srgbClr val="002060"/>
                </a:solidFill>
              </a:rPr>
              <a:t>Administracja publiczna a administracja prywatna</a:t>
            </a:r>
            <a:endParaRPr lang="pl-PL" sz="3000" b="1" dirty="0">
              <a:solidFill>
                <a:srgbClr val="002060"/>
              </a:solidFill>
            </a:endParaRPr>
          </a:p>
        </p:txBody>
      </p:sp>
      <p:sp>
        <p:nvSpPr>
          <p:cNvPr id="3" name="Symbol zastępczy zawartości 2"/>
          <p:cNvSpPr>
            <a:spLocks noGrp="1"/>
          </p:cNvSpPr>
          <p:nvPr>
            <p:ph idx="1"/>
          </p:nvPr>
        </p:nvSpPr>
        <p:spPr>
          <a:xfrm>
            <a:off x="457200" y="1484784"/>
            <a:ext cx="7643192" cy="4970952"/>
          </a:xfrm>
        </p:spPr>
        <p:txBody>
          <a:bodyPr>
            <a:noAutofit/>
          </a:bodyPr>
          <a:lstStyle/>
          <a:p>
            <a:pPr algn="just">
              <a:lnSpc>
                <a:spcPct val="160000"/>
              </a:lnSpc>
              <a:spcBef>
                <a:spcPts val="0"/>
              </a:spcBef>
              <a:buNone/>
            </a:pPr>
            <a:r>
              <a:rPr lang="pl-PL" sz="2100" dirty="0" smtClean="0">
                <a:latin typeface="+mj-lt"/>
              </a:rPr>
              <a:t>	</a:t>
            </a:r>
            <a:r>
              <a:rPr lang="pl-PL" sz="2100" b="1" dirty="0" smtClean="0">
                <a:latin typeface="+mj-lt"/>
              </a:rPr>
              <a:t>Zasadniczo pojęciu administracja przypisujemy</a:t>
            </a:r>
            <a:br>
              <a:rPr lang="pl-PL" sz="2100" b="1" dirty="0" smtClean="0">
                <a:latin typeface="+mj-lt"/>
              </a:rPr>
            </a:br>
            <a:r>
              <a:rPr lang="pl-PL" sz="2100" b="1" dirty="0" smtClean="0">
                <a:latin typeface="+mj-lt"/>
              </a:rPr>
              <a:t>charakter publiczny, państwowy, jednak:</a:t>
            </a:r>
          </a:p>
          <a:p>
            <a:pPr algn="just">
              <a:lnSpc>
                <a:spcPct val="160000"/>
              </a:lnSpc>
              <a:spcBef>
                <a:spcPts val="0"/>
              </a:spcBef>
            </a:pPr>
            <a:r>
              <a:rPr lang="pl-PL" sz="2100" dirty="0" smtClean="0">
                <a:latin typeface="+mj-lt"/>
              </a:rPr>
              <a:t>zjawiska administrowania mogą występować w obszarze działalności prywatnej jednostek czy podmiotów korporacyjnych (zbiorowych),</a:t>
            </a:r>
          </a:p>
          <a:p>
            <a:pPr algn="just">
              <a:lnSpc>
                <a:spcPct val="160000"/>
              </a:lnSpc>
              <a:spcBef>
                <a:spcPts val="0"/>
              </a:spcBef>
            </a:pPr>
            <a:r>
              <a:rPr lang="pl-PL" sz="2100" dirty="0" smtClean="0">
                <a:latin typeface="+mj-lt"/>
              </a:rPr>
              <a:t>administracja prywatna to działalność podejmowaną przez instytucje lub podmioty niepubliczne, która ma na celu zaspokojenia potrzeb obywateli, czy też społeczności (np. prywatne przychodnie zdrowia, szkoły, przedszkola, transport).</a:t>
            </a:r>
          </a:p>
          <a:p>
            <a:pPr algn="just">
              <a:lnSpc>
                <a:spcPct val="160000"/>
              </a:lnSpc>
              <a:spcBef>
                <a:spcPts val="0"/>
              </a:spcBef>
            </a:pPr>
            <a:endParaRPr lang="pl-PL" sz="2100" dirty="0" smtClean="0">
              <a:latin typeface="+mj-lt"/>
            </a:endParaRPr>
          </a:p>
          <a:p>
            <a:pPr algn="just">
              <a:lnSpc>
                <a:spcPct val="160000"/>
              </a:lnSpc>
              <a:spcBef>
                <a:spcPts val="0"/>
              </a:spcBef>
              <a:buNone/>
            </a:pPr>
            <a:endParaRPr lang="pl-PL" sz="21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chemeClr val="accent2">
                    <a:lumMod val="50000"/>
                  </a:schemeClr>
                </a:solidFill>
              </a:rPr>
              <a:t>Administracja publiczna a administracja prywatna</a:t>
            </a:r>
            <a:endParaRPr lang="pl-PL" sz="3000" b="1" dirty="0">
              <a:solidFill>
                <a:schemeClr val="accent2">
                  <a:lumMod val="50000"/>
                </a:schemeClr>
              </a:solidFill>
            </a:endParaRPr>
          </a:p>
        </p:txBody>
      </p:sp>
      <p:sp>
        <p:nvSpPr>
          <p:cNvPr id="3" name="Symbol zastępczy zawartości 2"/>
          <p:cNvSpPr>
            <a:spLocks noGrp="1"/>
          </p:cNvSpPr>
          <p:nvPr>
            <p:ph idx="1"/>
          </p:nvPr>
        </p:nvSpPr>
        <p:spPr>
          <a:xfrm>
            <a:off x="457200" y="1600200"/>
            <a:ext cx="7643192" cy="4781128"/>
          </a:xfrm>
        </p:spPr>
        <p:txBody>
          <a:bodyPr>
            <a:normAutofit fontScale="32500" lnSpcReduction="20000"/>
          </a:bodyPr>
          <a:lstStyle/>
          <a:p>
            <a:pPr marL="514350" indent="-514350" algn="just">
              <a:lnSpc>
                <a:spcPct val="170000"/>
              </a:lnSpc>
              <a:spcBef>
                <a:spcPts val="0"/>
              </a:spcBef>
              <a:buAutoNum type="arabicPeriod"/>
            </a:pPr>
            <a:r>
              <a:rPr lang="pl-PL" sz="5500" b="1" dirty="0" smtClean="0">
                <a:latin typeface="+mj-lt"/>
              </a:rPr>
              <a:t>cele działań: </a:t>
            </a:r>
            <a:r>
              <a:rPr lang="pl-PL" sz="5500" dirty="0" smtClean="0">
                <a:latin typeface="+mj-lt"/>
              </a:rPr>
              <a:t>szerokie </a:t>
            </a:r>
            <a:r>
              <a:rPr lang="pl-PL" sz="5500" dirty="0" err="1" smtClean="0">
                <a:latin typeface="+mj-lt"/>
              </a:rPr>
              <a:t>vs</a:t>
            </a:r>
            <a:r>
              <a:rPr lang="pl-PL" sz="5500" dirty="0" smtClean="0">
                <a:latin typeface="+mj-lt"/>
              </a:rPr>
              <a:t> wąskie</a:t>
            </a:r>
          </a:p>
          <a:p>
            <a:pPr marL="514350" indent="-514350" algn="just">
              <a:lnSpc>
                <a:spcPct val="170000"/>
              </a:lnSpc>
              <a:spcBef>
                <a:spcPts val="0"/>
              </a:spcBef>
              <a:buFont typeface="+mj-lt"/>
              <a:buAutoNum type="arabicPeriod"/>
            </a:pPr>
            <a:r>
              <a:rPr lang="pl-PL" sz="5500" b="1" dirty="0" smtClean="0">
                <a:latin typeface="+mj-lt"/>
              </a:rPr>
              <a:t>charakter działań: </a:t>
            </a:r>
            <a:r>
              <a:rPr lang="pl-PL" sz="5500" dirty="0" smtClean="0">
                <a:latin typeface="+mj-lt"/>
              </a:rPr>
              <a:t>zewnętrzne </a:t>
            </a:r>
            <a:r>
              <a:rPr lang="pl-PL" sz="5500" dirty="0" err="1" smtClean="0">
                <a:latin typeface="+mj-lt"/>
              </a:rPr>
              <a:t>vs</a:t>
            </a:r>
            <a:r>
              <a:rPr lang="pl-PL" sz="5500" dirty="0" smtClean="0">
                <a:latin typeface="+mj-lt"/>
              </a:rPr>
              <a:t> wewnętrzne</a:t>
            </a:r>
          </a:p>
          <a:p>
            <a:pPr marL="514350" indent="-514350" algn="just">
              <a:lnSpc>
                <a:spcPct val="170000"/>
              </a:lnSpc>
              <a:spcBef>
                <a:spcPts val="0"/>
              </a:spcBef>
              <a:buFont typeface="+mj-lt"/>
              <a:buAutoNum type="arabicPeriod"/>
            </a:pPr>
            <a:r>
              <a:rPr lang="pl-PL" sz="5500" b="1" dirty="0" smtClean="0">
                <a:latin typeface="+mj-lt"/>
              </a:rPr>
              <a:t>motywacja działania: </a:t>
            </a:r>
            <a:r>
              <a:rPr lang="pl-PL" sz="5500" dirty="0" smtClean="0">
                <a:latin typeface="+mj-lt"/>
              </a:rPr>
              <a:t>ochrona interesu publicznego </a:t>
            </a:r>
            <a:r>
              <a:rPr lang="pl-PL" sz="5500" dirty="0" err="1" smtClean="0">
                <a:latin typeface="+mj-lt"/>
              </a:rPr>
              <a:t>vs</a:t>
            </a:r>
            <a:r>
              <a:rPr lang="pl-PL" sz="5500" dirty="0" smtClean="0">
                <a:latin typeface="+mj-lt"/>
              </a:rPr>
              <a:t> ochrona interesu indywidualnego </a:t>
            </a:r>
          </a:p>
          <a:p>
            <a:pPr marL="514350" indent="-514350" algn="just">
              <a:lnSpc>
                <a:spcPct val="170000"/>
              </a:lnSpc>
              <a:spcBef>
                <a:spcPts val="0"/>
              </a:spcBef>
              <a:buFont typeface="+mj-lt"/>
              <a:buAutoNum type="arabicPeriod"/>
            </a:pPr>
            <a:r>
              <a:rPr lang="pl-PL" sz="5500" b="1" dirty="0" smtClean="0">
                <a:latin typeface="+mj-lt"/>
              </a:rPr>
              <a:t>cele wyznacza</a:t>
            </a:r>
            <a:r>
              <a:rPr lang="pl-PL" sz="5500" dirty="0" smtClean="0">
                <a:latin typeface="+mj-lt"/>
              </a:rPr>
              <a:t>: państwo </a:t>
            </a:r>
            <a:r>
              <a:rPr lang="pl-PL" sz="5500" dirty="0" err="1" smtClean="0">
                <a:latin typeface="+mj-lt"/>
              </a:rPr>
              <a:t>vs</a:t>
            </a:r>
            <a:r>
              <a:rPr lang="pl-PL" sz="5500" dirty="0" smtClean="0">
                <a:latin typeface="+mj-lt"/>
              </a:rPr>
              <a:t> rynek </a:t>
            </a:r>
          </a:p>
          <a:p>
            <a:pPr marL="514350" indent="-514350" algn="just">
              <a:lnSpc>
                <a:spcPct val="170000"/>
              </a:lnSpc>
              <a:spcBef>
                <a:spcPts val="0"/>
              </a:spcBef>
              <a:buFont typeface="+mj-lt"/>
              <a:buAutoNum type="arabicPeriod"/>
            </a:pPr>
            <a:r>
              <a:rPr lang="pl-PL" sz="5500" b="1" dirty="0" smtClean="0">
                <a:latin typeface="+mj-lt"/>
              </a:rPr>
              <a:t>podstawa prawna: </a:t>
            </a:r>
            <a:r>
              <a:rPr lang="pl-PL" sz="5500" dirty="0" smtClean="0">
                <a:latin typeface="+mj-lt"/>
              </a:rPr>
              <a:t>prawo administracyjne </a:t>
            </a:r>
            <a:r>
              <a:rPr lang="pl-PL" sz="5500" dirty="0" err="1" smtClean="0">
                <a:latin typeface="+mj-lt"/>
              </a:rPr>
              <a:t>vs</a:t>
            </a:r>
            <a:r>
              <a:rPr lang="pl-PL" sz="5500" dirty="0" smtClean="0">
                <a:latin typeface="+mj-lt"/>
              </a:rPr>
              <a:t> prawo cywilne i handlowe </a:t>
            </a:r>
          </a:p>
          <a:p>
            <a:pPr marL="514350" indent="-514350" algn="just">
              <a:lnSpc>
                <a:spcPct val="170000"/>
              </a:lnSpc>
              <a:spcBef>
                <a:spcPts val="0"/>
              </a:spcBef>
              <a:buFont typeface="+mj-lt"/>
              <a:buAutoNum type="arabicPeriod"/>
            </a:pPr>
            <a:r>
              <a:rPr lang="pl-PL" sz="5500" b="1" dirty="0" smtClean="0">
                <a:latin typeface="+mj-lt"/>
              </a:rPr>
              <a:t>prowadzona w imieniu i z ramienia: </a:t>
            </a:r>
            <a:r>
              <a:rPr lang="pl-PL" sz="5500" dirty="0" smtClean="0">
                <a:latin typeface="+mj-lt"/>
              </a:rPr>
              <a:t>państwa </a:t>
            </a:r>
            <a:r>
              <a:rPr lang="pl-PL" sz="5500" dirty="0" err="1" smtClean="0">
                <a:latin typeface="+mj-lt"/>
              </a:rPr>
              <a:t>vs</a:t>
            </a:r>
            <a:r>
              <a:rPr lang="pl-PL" sz="5500" dirty="0" smtClean="0">
                <a:latin typeface="+mj-lt"/>
              </a:rPr>
              <a:t> prywatnego podmiotu </a:t>
            </a:r>
          </a:p>
          <a:p>
            <a:pPr marL="514350" indent="-514350" algn="just">
              <a:lnSpc>
                <a:spcPct val="170000"/>
              </a:lnSpc>
              <a:spcBef>
                <a:spcPts val="0"/>
              </a:spcBef>
              <a:buFont typeface="+mj-lt"/>
              <a:buAutoNum type="arabicPeriod"/>
            </a:pPr>
            <a:r>
              <a:rPr lang="pl-PL" sz="5500" b="1" dirty="0" smtClean="0">
                <a:latin typeface="+mj-lt"/>
              </a:rPr>
              <a:t>trwałość:  </a:t>
            </a:r>
            <a:r>
              <a:rPr lang="pl-PL" sz="5500" dirty="0" smtClean="0">
                <a:latin typeface="+mj-lt"/>
              </a:rPr>
              <a:t>trwała i stała  </a:t>
            </a:r>
            <a:r>
              <a:rPr lang="pl-PL" sz="5500" dirty="0" err="1" smtClean="0">
                <a:latin typeface="+mj-lt"/>
              </a:rPr>
              <a:t>vs</a:t>
            </a:r>
            <a:r>
              <a:rPr lang="pl-PL" sz="5500" dirty="0" smtClean="0">
                <a:latin typeface="+mj-lt"/>
              </a:rPr>
              <a:t> przejściowa, związana z właścicielem</a:t>
            </a:r>
          </a:p>
          <a:p>
            <a:pPr marL="514350" indent="-514350" algn="just">
              <a:lnSpc>
                <a:spcPct val="170000"/>
              </a:lnSpc>
              <a:spcBef>
                <a:spcPts val="0"/>
              </a:spcBef>
              <a:buNone/>
            </a:pPr>
            <a:r>
              <a:rPr lang="pl-PL" dirty="0" smtClean="0">
                <a:latin typeface="+mj-lt"/>
              </a:rPr>
              <a:t>	</a:t>
            </a:r>
            <a:r>
              <a:rPr lang="pl-PL" sz="2600" dirty="0" err="1" smtClean="0">
                <a:latin typeface="+mj-lt"/>
              </a:rPr>
              <a:t>Źródło:http</a:t>
            </a:r>
            <a:r>
              <a:rPr lang="pl-PL" sz="2600" dirty="0" smtClean="0">
                <a:latin typeface="+mj-lt"/>
              </a:rPr>
              <a:t>://kobiecastronaprawa.pl/administracja-publiczna-a-prywatna-sposoby-definiowania/</a:t>
            </a:r>
            <a:endParaRPr lang="pl-PL" dirty="0" smtClean="0">
              <a:latin typeface="+mj-lt"/>
            </a:endParaRPr>
          </a:p>
          <a:p>
            <a:pPr marL="514350" indent="-514350" algn="just">
              <a:lnSpc>
                <a:spcPct val="170000"/>
              </a:lnSpc>
              <a:spcBef>
                <a:spcPts val="0"/>
              </a:spcBef>
              <a:buFont typeface="+mj-lt"/>
              <a:buAutoNum type="arabicPeriod"/>
            </a:pPr>
            <a:endParaRPr lang="pl-PL" dirty="0" smtClean="0">
              <a:latin typeface="+mj-lt"/>
            </a:endParaRPr>
          </a:p>
          <a:p>
            <a:pPr marL="514350" indent="-514350" algn="just">
              <a:lnSpc>
                <a:spcPct val="170000"/>
              </a:lnSpc>
              <a:spcBef>
                <a:spcPts val="0"/>
              </a:spcBef>
              <a:buNone/>
            </a:pPr>
            <a:endParaRPr lang="pl-PL" dirty="0" smtClean="0">
              <a:latin typeface="+mj-lt"/>
            </a:endParaRPr>
          </a:p>
          <a:p>
            <a:pPr algn="just">
              <a:lnSpc>
                <a:spcPct val="170000"/>
              </a:lnSpc>
              <a:spcBef>
                <a:spcPts val="0"/>
              </a:spcBef>
            </a:pPr>
            <a:endParaRPr lang="pl-PL"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703</TotalTime>
  <Words>1992</Words>
  <Application>Microsoft Office PowerPoint</Application>
  <PresentationFormat>Pokaz na ekranie (4:3)</PresentationFormat>
  <Paragraphs>264</Paragraphs>
  <Slides>32</Slides>
  <Notes>0</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Bogaty</vt:lpstr>
      <vt:lpstr>PRAWO ADMINISTRACYJNE</vt:lpstr>
      <vt:lpstr>Plan ZAJĘĆ</vt:lpstr>
      <vt:lpstr>Administracja publiczna - pojęcie</vt:lpstr>
      <vt:lpstr>Administracja publiczna - pojęcie </vt:lpstr>
      <vt:lpstr>Administracja publiczna - pojęcie</vt:lpstr>
      <vt:lpstr>Administracja publiczna - sposoby definiowania</vt:lpstr>
      <vt:lpstr>Administracja publiczna - sposoby definiowania</vt:lpstr>
      <vt:lpstr>Administracja publiczna a administracja prywatna</vt:lpstr>
      <vt:lpstr>Administracja publiczna a administracja prywatna</vt:lpstr>
      <vt:lpstr>Sfery ingerencji administracji publicznej</vt:lpstr>
      <vt:lpstr>Sfery ingerencji administracji publicznej</vt:lpstr>
      <vt:lpstr>Sfery ingerencji administracji publicznej</vt:lpstr>
      <vt:lpstr>Sposoby definiowania prawa administracyjnego</vt:lpstr>
      <vt:lpstr>Sposoby definiowania prawa administracyjnego</vt:lpstr>
      <vt:lpstr>Pogranicze prawa Administracyjnego</vt:lpstr>
      <vt:lpstr>Normy prawa administracyjnego</vt:lpstr>
      <vt:lpstr>Normy prawa administracyjnego</vt:lpstr>
      <vt:lpstr>Normy prawa administracyjnego</vt:lpstr>
      <vt:lpstr>Normy prawa administracyjnego</vt:lpstr>
      <vt:lpstr>Zasady ogólne prawa administracyjnego</vt:lpstr>
      <vt:lpstr>Zasady ogólne prawa administracyjnego</vt:lpstr>
      <vt:lpstr>Zasady ogólne prawa administracyjnego</vt:lpstr>
      <vt:lpstr>Publiczne prawa podmiotowe - prawo przedmiotowe a prawo podmiotowe</vt:lpstr>
      <vt:lpstr>Publiczne prawa podmiotowe</vt:lpstr>
      <vt:lpstr>Publiczne prawa podmiotowe</vt:lpstr>
      <vt:lpstr>Publiczne prawa podmiotowe</vt:lpstr>
      <vt:lpstr>Władztwo administracyjne</vt:lpstr>
      <vt:lpstr>Szkoda legalna</vt:lpstr>
      <vt:lpstr>Szkoda legalna</vt:lpstr>
      <vt:lpstr>Szkoda legalna</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ADMINISTRACJA PUBLICZNA</dc:title>
  <dc:creator>Maciek</dc:creator>
  <cp:lastModifiedBy>Malgosia</cp:lastModifiedBy>
  <cp:revision>245</cp:revision>
  <dcterms:created xsi:type="dcterms:W3CDTF">2015-02-03T22:01:15Z</dcterms:created>
  <dcterms:modified xsi:type="dcterms:W3CDTF">2021-03-04T06:33:59Z</dcterms:modified>
</cp:coreProperties>
</file>