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0" r:id="rId2"/>
    <p:sldId id="257" r:id="rId3"/>
    <p:sldId id="326" r:id="rId4"/>
    <p:sldId id="265" r:id="rId5"/>
    <p:sldId id="328" r:id="rId6"/>
    <p:sldId id="329" r:id="rId7"/>
    <p:sldId id="264" r:id="rId8"/>
    <p:sldId id="263" r:id="rId9"/>
    <p:sldId id="327" r:id="rId10"/>
    <p:sldId id="339" r:id="rId11"/>
    <p:sldId id="274" r:id="rId12"/>
    <p:sldId id="272" r:id="rId13"/>
    <p:sldId id="270" r:id="rId14"/>
    <p:sldId id="281" r:id="rId15"/>
    <p:sldId id="348" r:id="rId16"/>
    <p:sldId id="349" r:id="rId17"/>
    <p:sldId id="341" r:id="rId18"/>
    <p:sldId id="342" r:id="rId19"/>
    <p:sldId id="343" r:id="rId20"/>
    <p:sldId id="344" r:id="rId21"/>
    <p:sldId id="345" r:id="rId22"/>
    <p:sldId id="351" r:id="rId23"/>
    <p:sldId id="353" r:id="rId24"/>
    <p:sldId id="355" r:id="rId25"/>
    <p:sldId id="354" r:id="rId26"/>
    <p:sldId id="352" r:id="rId27"/>
    <p:sldId id="306" r:id="rId28"/>
    <p:sldId id="331" r:id="rId29"/>
    <p:sldId id="332" r:id="rId30"/>
    <p:sldId id="333" r:id="rId31"/>
    <p:sldId id="315" r:id="rId32"/>
    <p:sldId id="334" r:id="rId33"/>
    <p:sldId id="335" r:id="rId34"/>
    <p:sldId id="336" r:id="rId35"/>
    <p:sldId id="337" r:id="rId36"/>
    <p:sldId id="338" r:id="rId3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66" d="100"/>
          <a:sy n="66" d="100"/>
        </p:scale>
        <p:origin x="-1854" y="-354"/>
      </p:cViewPr>
      <p:guideLst>
        <p:guide orient="horz" pos="2160"/>
        <p:guide pos="2880"/>
      </p:guideLst>
    </p:cSldViewPr>
  </p:slideViewPr>
  <p:outlineViewPr>
    <p:cViewPr>
      <p:scale>
        <a:sx n="33" d="100"/>
        <a:sy n="33" d="100"/>
      </p:scale>
      <p:origin x="48" y="230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04.03.2021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04.03.2021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04.03.2021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Małgorzata Kozłowska</a:t>
            </a:r>
          </a:p>
          <a:p>
            <a:pPr marL="449263" algn="ctr"/>
            <a:r>
              <a:rPr lang="pl-PL" dirty="0" smtClean="0"/>
              <a:t>Instytut Nauk Administracyjnych</a:t>
            </a:r>
          </a:p>
          <a:p>
            <a:pPr marL="449263" algn="ctr"/>
            <a:r>
              <a:rPr lang="pl-PL" smtClean="0"/>
              <a:t>Zakład </a:t>
            </a:r>
            <a:r>
              <a:rPr lang="pl-PL" smtClean="0"/>
              <a:t>Prawa </a:t>
            </a:r>
            <a:r>
              <a:rPr lang="pl-PL" dirty="0" smtClean="0"/>
              <a:t>Administracyjnego</a:t>
            </a:r>
          </a:p>
          <a:p>
            <a:pPr algn="ct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RODZAJE ŹRÓDEŁ PRAWA ADMINISTRACYJNEGO</a:t>
            </a:r>
            <a:endParaRPr lang="pl-PL" dirty="0">
              <a:solidFill>
                <a:srgbClr val="002060"/>
              </a:solidFill>
            </a:endParaRPr>
          </a:p>
        </p:txBody>
      </p:sp>
      <p:sp>
        <p:nvSpPr>
          <p:cNvPr id="3" name="Symbol zastępczy zawartości 2"/>
          <p:cNvSpPr>
            <a:spLocks noGrp="1"/>
          </p:cNvSpPr>
          <p:nvPr>
            <p:ph idx="1"/>
          </p:nvPr>
        </p:nvSpPr>
        <p:spPr/>
        <p:txBody>
          <a:bodyPr/>
          <a:lstStyle/>
          <a:p>
            <a:pPr marL="514350" indent="-514350">
              <a:buFont typeface="+mj-lt"/>
              <a:buAutoNum type="arabicPeriod" startAt="3"/>
            </a:pPr>
            <a:r>
              <a:rPr lang="pl-PL" dirty="0" smtClean="0"/>
              <a:t>Źródła niezorganizowane</a:t>
            </a:r>
          </a:p>
          <a:p>
            <a:pPr marL="514350" indent="-514350"/>
            <a:r>
              <a:rPr lang="pl-PL" dirty="0" smtClean="0"/>
              <a:t>odesłania i normy pozaprawne stosowane przez administrację</a:t>
            </a:r>
          </a:p>
          <a:p>
            <a:pPr marL="514350" indent="-514350"/>
            <a:r>
              <a:rPr lang="pl-PL" dirty="0" smtClean="0"/>
              <a:t>zwyczaj</a:t>
            </a:r>
          </a:p>
          <a:p>
            <a:pPr marL="514350" indent="-514350"/>
            <a:r>
              <a:rPr lang="pl-PL" dirty="0" smtClean="0"/>
              <a:t>doktryna</a:t>
            </a:r>
          </a:p>
          <a:p>
            <a:pPr marL="514350" indent="-514350"/>
            <a:r>
              <a:rPr lang="pl-PL" dirty="0" smtClean="0"/>
              <a:t>orzecznictwo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POWSZECHNIE OBWIĄZUJĄCEGO</a:t>
            </a:r>
            <a:endParaRPr lang="pl-PL" sz="3200" dirty="0">
              <a:solidFill>
                <a:srgbClr val="002060"/>
              </a:solidFill>
            </a:endParaRPr>
          </a:p>
        </p:txBody>
      </p:sp>
      <p:sp>
        <p:nvSpPr>
          <p:cNvPr id="3" name="Symbol zastępczy zawartości 2"/>
          <p:cNvSpPr>
            <a:spLocks noGrp="1"/>
          </p:cNvSpPr>
          <p:nvPr>
            <p:ph idx="1"/>
          </p:nvPr>
        </p:nvSpPr>
        <p:spPr/>
        <p:txBody>
          <a:bodyPr>
            <a:normAutofit/>
          </a:bodyPr>
          <a:lstStyle/>
          <a:p>
            <a:r>
              <a:rPr lang="pl-PL" b="1" dirty="0" smtClean="0"/>
              <a:t>KONSTYTUCJA </a:t>
            </a:r>
          </a:p>
          <a:p>
            <a:pPr>
              <a:buNone/>
            </a:pPr>
            <a:r>
              <a:rPr lang="pl-PL" dirty="0" smtClean="0"/>
              <a:t>Art. 8 ust. 2 Konstytucji – zasada</a:t>
            </a:r>
          </a:p>
          <a:p>
            <a:pPr>
              <a:buNone/>
            </a:pPr>
            <a:r>
              <a:rPr lang="pl-PL" dirty="0" smtClean="0"/>
              <a:t>bezpośredniego stosowania Konstytucji </a:t>
            </a:r>
          </a:p>
          <a:p>
            <a:pPr marL="514350" indent="-514350">
              <a:buAutoNum type="arabicPeriod"/>
            </a:pPr>
            <a:r>
              <a:rPr lang="pl-PL" dirty="0" smtClean="0"/>
              <a:t>Od strony negatywnej – przestrzeganie, czyli nie podejmowanie działań sprzecznych z Konstytucją; </a:t>
            </a:r>
          </a:p>
          <a:p>
            <a:pPr marL="514350" indent="-514350">
              <a:buAutoNum type="arabicPeriod"/>
            </a:pPr>
            <a:r>
              <a:rPr lang="pl-PL" dirty="0" smtClean="0"/>
              <a:t>Od strony pozytywnej – podejmowanie działań zmierzających do realizacji poszczególnych norm Konstytucji. </a:t>
            </a:r>
          </a:p>
          <a:p>
            <a:pPr marL="514350" indent="-514350">
              <a:buFont typeface="+mj-lt"/>
              <a:buAutoNum type="arabicPeriod"/>
            </a:pPr>
            <a:r>
              <a:rPr lang="pl-PL" dirty="0" smtClean="0"/>
              <a:t>Polega także na interpretacji tych norm przez Ustawodawcę przy tworzeniu prawa. </a:t>
            </a:r>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POWSZECHNIE OBWIĄZUJĄCEGO</a:t>
            </a:r>
            <a:endParaRPr lang="pl-PL" sz="3200" dirty="0"/>
          </a:p>
        </p:txBody>
      </p:sp>
      <p:sp>
        <p:nvSpPr>
          <p:cNvPr id="3" name="Symbol zastępczy zawartości 2"/>
          <p:cNvSpPr>
            <a:spLocks noGrp="1"/>
          </p:cNvSpPr>
          <p:nvPr>
            <p:ph idx="1"/>
          </p:nvPr>
        </p:nvSpPr>
        <p:spPr/>
        <p:txBody>
          <a:bodyPr/>
          <a:lstStyle/>
          <a:p>
            <a:pPr marL="514350" indent="-514350">
              <a:buFont typeface="+mj-lt"/>
              <a:buAutoNum type="arabicPeriod" startAt="4"/>
            </a:pPr>
            <a:r>
              <a:rPr lang="pl-PL" dirty="0" smtClean="0"/>
              <a:t>Problem z bezpośrednim stosowaniem Konstytucji przez organy administracji publicznej, bowiem organy podlegają ustawom oraz podejmują działania w ramach struktury administracji publicznej,</a:t>
            </a:r>
          </a:p>
          <a:p>
            <a:pPr marL="514350" indent="-514350">
              <a:buFont typeface="+mj-lt"/>
              <a:buAutoNum type="arabicPeriod" startAt="4"/>
            </a:pPr>
            <a:r>
              <a:rPr lang="pl-PL" dirty="0" smtClean="0"/>
              <a:t>Możliwe współstosowanie norm Konstytucji.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POWSZECHNIE OBWIĄZUJĄCEGO</a:t>
            </a:r>
            <a:endParaRPr lang="pl-PL" sz="3200" dirty="0"/>
          </a:p>
        </p:txBody>
      </p:sp>
      <p:sp>
        <p:nvSpPr>
          <p:cNvPr id="3" name="Symbol zastępczy zawartości 2"/>
          <p:cNvSpPr>
            <a:spLocks noGrp="1"/>
          </p:cNvSpPr>
          <p:nvPr>
            <p:ph idx="1"/>
          </p:nvPr>
        </p:nvSpPr>
        <p:spPr/>
        <p:txBody>
          <a:bodyPr>
            <a:normAutofit fontScale="77500" lnSpcReduction="20000"/>
          </a:bodyPr>
          <a:lstStyle/>
          <a:p>
            <a:r>
              <a:rPr lang="pl-PL" b="1" dirty="0" smtClean="0"/>
              <a:t>USTAWA - z</a:t>
            </a:r>
            <a:r>
              <a:rPr lang="pl-PL" dirty="0" smtClean="0"/>
              <a:t>godnie z zasadą praworządności stanowi podstawę i granice działania organów administracji publicznej.</a:t>
            </a:r>
          </a:p>
          <a:p>
            <a:pPr marL="514350" indent="-514350">
              <a:buFont typeface="+mj-lt"/>
              <a:buAutoNum type="arabicPeriod"/>
            </a:pPr>
            <a:r>
              <a:rPr lang="pl-PL" dirty="0" smtClean="0"/>
              <a:t>Obowiązuje bezpośrednio, tj. bez konieczności posiłkowania się normami zawartymi w aktach wykonawczych,</a:t>
            </a:r>
          </a:p>
          <a:p>
            <a:pPr marL="514350" indent="-514350">
              <a:buFont typeface="+mj-lt"/>
              <a:buAutoNum type="arabicPeriod"/>
            </a:pPr>
            <a:r>
              <a:rPr lang="pl-PL" dirty="0" smtClean="0"/>
              <a:t>Podmioty zewnętrzne wobec administracji mogą określać swoje obowiązki oraz prawa na podstawie ustawy,</a:t>
            </a:r>
          </a:p>
          <a:p>
            <a:pPr marL="514350" indent="-514350">
              <a:buFont typeface="+mj-lt"/>
              <a:buAutoNum type="arabicPeriod"/>
            </a:pPr>
            <a:r>
              <a:rPr lang="pl-PL" dirty="0" smtClean="0"/>
              <a:t>Konstytucja określa, jaka problematyka może być regulowana wyłącznie za pomocą ustawy: </a:t>
            </a:r>
          </a:p>
          <a:p>
            <a:r>
              <a:rPr lang="pl-PL" dirty="0" smtClean="0"/>
              <a:t>ograniczenia konstytucyjnych  praw i wolności jednostki; </a:t>
            </a:r>
          </a:p>
          <a:p>
            <a:r>
              <a:rPr lang="pl-PL" dirty="0" smtClean="0"/>
              <a:t>samorząd terytorialny;</a:t>
            </a:r>
          </a:p>
          <a:p>
            <a:r>
              <a:rPr lang="pl-PL" dirty="0" smtClean="0"/>
              <a:t>podatki; </a:t>
            </a:r>
          </a:p>
          <a:p>
            <a:r>
              <a:rPr lang="pl-PL" dirty="0" smtClean="0"/>
              <a:t>informacja publiczna oraz informacja o obywatelach ;</a:t>
            </a:r>
          </a:p>
          <a:p>
            <a:pPr marL="514350" indent="-514350">
              <a:buFont typeface="+mj-lt"/>
              <a:buAutoNum type="arabicPeriod"/>
            </a:pPr>
            <a:endParaRPr lang="pl-PL"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POWSZECHNIE OBWIĄZUJĄCEGO</a:t>
            </a:r>
            <a:endParaRPr lang="pl-PL" sz="3200" dirty="0"/>
          </a:p>
        </p:txBody>
      </p:sp>
      <p:sp>
        <p:nvSpPr>
          <p:cNvPr id="3" name="Symbol zastępczy zawartości 2"/>
          <p:cNvSpPr>
            <a:spLocks noGrp="1"/>
          </p:cNvSpPr>
          <p:nvPr>
            <p:ph idx="1"/>
          </p:nvPr>
        </p:nvSpPr>
        <p:spPr/>
        <p:txBody>
          <a:bodyPr>
            <a:normAutofit fontScale="70000" lnSpcReduction="20000"/>
          </a:bodyPr>
          <a:lstStyle/>
          <a:p>
            <a:r>
              <a:rPr lang="pl-PL" b="1" dirty="0" smtClean="0"/>
              <a:t>UMOWA MIĘDZYNARODOWA</a:t>
            </a:r>
          </a:p>
          <a:p>
            <a:pPr marL="514350" indent="-514350">
              <a:buFont typeface="+mj-lt"/>
              <a:buAutoNum type="arabicPeriod"/>
            </a:pPr>
            <a:r>
              <a:rPr lang="pl-PL" dirty="0" smtClean="0"/>
              <a:t>Ratyfikowana umowa międzynarodowa jest częścią krajowego systemu prawa,</a:t>
            </a:r>
          </a:p>
          <a:p>
            <a:pPr marL="514350" indent="-514350">
              <a:buNone/>
            </a:pPr>
            <a:r>
              <a:rPr lang="pl-PL" dirty="0" smtClean="0"/>
              <a:t>Art. 9 Konstytucji – Rzeczpospolita Polska przestrzega wiążącego ją</a:t>
            </a:r>
          </a:p>
          <a:p>
            <a:pPr marL="514350" indent="-514350">
              <a:buNone/>
            </a:pPr>
            <a:r>
              <a:rPr lang="pl-PL" dirty="0" smtClean="0"/>
              <a:t>Prawa międzynarodowego,</a:t>
            </a:r>
          </a:p>
          <a:p>
            <a:pPr>
              <a:buNone/>
            </a:pPr>
            <a:r>
              <a:rPr lang="pl-PL" dirty="0" smtClean="0"/>
              <a:t>Art.  91 Konstytucji [</a:t>
            </a:r>
            <a:r>
              <a:rPr lang="pl-PL" b="1" dirty="0" smtClean="0"/>
              <a:t>Umowa międzynarodowa w krajowym</a:t>
            </a:r>
          </a:p>
          <a:p>
            <a:pPr>
              <a:buNone/>
            </a:pPr>
            <a:r>
              <a:rPr lang="pl-PL" b="1" dirty="0" smtClean="0"/>
              <a:t>porządku prawnym] </a:t>
            </a:r>
          </a:p>
          <a:p>
            <a:pPr>
              <a:buNone/>
            </a:pPr>
            <a:r>
              <a:rPr lang="pl-PL" dirty="0" smtClean="0"/>
              <a:t>	1. Ratyfikowana umowa międzynarodowa, po jej ogłoszeniu w Dzienniku Ustaw Rzeczypospolitej Polskiej, stanowi część krajowego porządku prawnego i jest bezpośrednio stosowana, chyba że jej stosowanie jest uzależnione od wydania ustawy.</a:t>
            </a:r>
          </a:p>
          <a:p>
            <a:pPr>
              <a:buNone/>
            </a:pPr>
            <a:r>
              <a:rPr lang="pl-PL" dirty="0" smtClean="0"/>
              <a:t>	2. Umowa międzynarodowa ratyfikowana za uprzednią zgodą wyrażoną w ustawie ma pierwszeństwo przed ustawą, jeżeli ustawy tej nie da się pogodzić z umową.</a:t>
            </a:r>
          </a:p>
          <a:p>
            <a:pPr>
              <a:buNone/>
            </a:pPr>
            <a:r>
              <a:rPr lang="pl-PL" dirty="0" smtClean="0"/>
              <a:t>	3. Jeżeli wynika to z ratyfikowanej przez Rzeczpospolitą Polską umowy konstytuującej organizację międzynarodową, prawo przez nią stanowione jest stosowane bezpośrednio, mając pierwszeństwo w przypadku kolizji z ustawami.</a:t>
            </a:r>
          </a:p>
          <a:p>
            <a:pPr marL="514350" indent="-514350">
              <a:buFont typeface="+mj-lt"/>
              <a:buAutoNum type="arabicPeriod"/>
            </a:pPr>
            <a:endParaRPr lang="pl-PL"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POWSZECHNIE OBWIĄZUJĄCEGO</a:t>
            </a:r>
            <a:endParaRPr lang="pl-PL" sz="3200" dirty="0"/>
          </a:p>
        </p:txBody>
      </p:sp>
      <p:sp>
        <p:nvSpPr>
          <p:cNvPr id="3" name="Symbol zastępczy zawartości 2"/>
          <p:cNvSpPr>
            <a:spLocks noGrp="1"/>
          </p:cNvSpPr>
          <p:nvPr>
            <p:ph idx="1"/>
          </p:nvPr>
        </p:nvSpPr>
        <p:spPr/>
        <p:txBody>
          <a:bodyPr>
            <a:normAutofit fontScale="70000" lnSpcReduction="20000"/>
          </a:bodyPr>
          <a:lstStyle/>
          <a:p>
            <a:pPr algn="just">
              <a:buNone/>
            </a:pPr>
            <a:r>
              <a:rPr lang="pl-PL" b="1" dirty="0" smtClean="0"/>
              <a:t>Art. 89 Konstytucji [Ratyfikacja umów międzynarodowych]</a:t>
            </a:r>
          </a:p>
          <a:p>
            <a:pPr>
              <a:buNone/>
            </a:pPr>
            <a:r>
              <a:rPr lang="pl-PL" b="1" dirty="0" smtClean="0"/>
              <a:t>1. </a:t>
            </a:r>
            <a:r>
              <a:rPr lang="pl-PL" dirty="0" smtClean="0"/>
              <a:t>Ratyfikacja przez Rzeczpospolitą Polską umowy międzynarodowej i jej wypowiedzenie </a:t>
            </a:r>
            <a:r>
              <a:rPr lang="pl-PL" b="1" dirty="0" smtClean="0"/>
              <a:t>wymaga uprzedniej zgody wyrażonej w ustawie</a:t>
            </a:r>
            <a:r>
              <a:rPr lang="pl-PL" dirty="0" smtClean="0"/>
              <a:t>, jeżeli umowa dotyczy:</a:t>
            </a:r>
          </a:p>
          <a:p>
            <a:pPr marL="514350" indent="-514350">
              <a:buFont typeface="+mj-lt"/>
              <a:buAutoNum type="arabicParenR"/>
            </a:pPr>
            <a:r>
              <a:rPr lang="pl-PL" dirty="0" smtClean="0"/>
              <a:t>pokoju, sojuszy, układów politycznych lub układów wojskowych,</a:t>
            </a:r>
          </a:p>
          <a:p>
            <a:pPr marL="514350" indent="-514350">
              <a:buFont typeface="+mj-lt"/>
              <a:buAutoNum type="arabicParenR"/>
            </a:pPr>
            <a:r>
              <a:rPr lang="pl-PL" dirty="0" smtClean="0"/>
              <a:t>wolności, praw lub obowiązków obywatelskich określonych w Konstytucji,</a:t>
            </a:r>
          </a:p>
          <a:p>
            <a:pPr marL="514350" indent="-514350">
              <a:buFont typeface="+mj-lt"/>
              <a:buAutoNum type="arabicParenR"/>
            </a:pPr>
            <a:r>
              <a:rPr lang="pl-PL" dirty="0" smtClean="0"/>
              <a:t>członkostwa Rzeczypospolitej Polskiej w organizacji międzynarodowej,</a:t>
            </a:r>
          </a:p>
          <a:p>
            <a:pPr marL="514350" indent="-514350">
              <a:buFont typeface="+mj-lt"/>
              <a:buAutoNum type="arabicParenR"/>
            </a:pPr>
            <a:r>
              <a:rPr lang="pl-PL" dirty="0" smtClean="0"/>
              <a:t>znacznego obciążenia państwa pod względem finansowym,</a:t>
            </a:r>
          </a:p>
          <a:p>
            <a:pPr marL="514350" indent="-514350">
              <a:buFont typeface="+mj-lt"/>
              <a:buAutoNum type="arabicParenR"/>
            </a:pPr>
            <a:r>
              <a:rPr lang="pl-PL" dirty="0" smtClean="0"/>
              <a:t>spraw uregulowanych w ustawie lub w których Konstytucja wymaga ustawy.</a:t>
            </a:r>
          </a:p>
          <a:p>
            <a:pPr algn="just">
              <a:buNone/>
            </a:pPr>
            <a:r>
              <a:rPr lang="pl-PL" b="1" dirty="0" smtClean="0"/>
              <a:t>2. </a:t>
            </a:r>
            <a:r>
              <a:rPr lang="pl-PL" dirty="0" smtClean="0"/>
              <a:t>O zamiarze przedłożenia Prezydentowi Rzeczypospolitej do ratyfikacji umów międzynarodowych, których ratyfikacja nie wymaga zgody wyrażonej w ustawie, Prezes Rady Ministrów zawiadamia Sejm.</a:t>
            </a:r>
          </a:p>
          <a:p>
            <a:pPr>
              <a:buNone/>
            </a:pPr>
            <a:endParaRPr lang="pl-PL"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POWSZECHNIE OBWIĄZUJĄCEGO</a:t>
            </a:r>
            <a:endParaRPr lang="pl-PL" sz="3200" dirty="0"/>
          </a:p>
        </p:txBody>
      </p:sp>
      <p:sp>
        <p:nvSpPr>
          <p:cNvPr id="3" name="Symbol zastępczy zawartości 2"/>
          <p:cNvSpPr>
            <a:spLocks noGrp="1"/>
          </p:cNvSpPr>
          <p:nvPr>
            <p:ph idx="1"/>
          </p:nvPr>
        </p:nvSpPr>
        <p:spPr>
          <a:xfrm>
            <a:off x="457200" y="1600200"/>
            <a:ext cx="7715200" cy="5069160"/>
          </a:xfrm>
        </p:spPr>
        <p:txBody>
          <a:bodyPr>
            <a:normAutofit fontScale="70000" lnSpcReduction="20000"/>
          </a:bodyPr>
          <a:lstStyle/>
          <a:p>
            <a:pPr>
              <a:buNone/>
            </a:pPr>
            <a:r>
              <a:rPr lang="pl-PL" b="1" dirty="0" smtClean="0"/>
              <a:t>Art. 90 Konstytucji [Podstawy prawne przekazania organizacji</a:t>
            </a:r>
          </a:p>
          <a:p>
            <a:pPr>
              <a:buNone/>
            </a:pPr>
            <a:r>
              <a:rPr lang="pl-PL" b="1" dirty="0" smtClean="0"/>
              <a:t>międzynarodowej lub organowi międzynarodowemu kompetencji</a:t>
            </a:r>
          </a:p>
          <a:p>
            <a:pPr>
              <a:buNone/>
            </a:pPr>
            <a:r>
              <a:rPr lang="pl-PL" b="1" dirty="0" smtClean="0"/>
              <a:t>organów państwowych]</a:t>
            </a:r>
          </a:p>
          <a:p>
            <a:pPr>
              <a:buNone/>
            </a:pPr>
            <a:r>
              <a:rPr lang="pl-PL" dirty="0" smtClean="0"/>
              <a:t>1. Rzeczpospolita Polska może na podstawie umowy międzynarodowej przekazać organizacji międzynarodowej lub organowi międzynarodowemu kompetencje organów władzy państwowej </a:t>
            </a:r>
            <a:r>
              <a:rPr lang="pl-PL" b="1" dirty="0" smtClean="0"/>
              <a:t>w niektórych sprawach.</a:t>
            </a:r>
          </a:p>
          <a:p>
            <a:pPr>
              <a:buNone/>
            </a:pPr>
            <a:r>
              <a:rPr lang="pl-PL" dirty="0" smtClean="0"/>
              <a:t>2. Ustawa wyrażająca zgodę na ratyfikację umowy międzynarodowej, o której mowa w ust. 1, jest uchwalana przez Sejm większością 2/3 głosów w obecności co najmniej połowy ustawowej liczby posłów oraz przez Senat większością 2/3 głosów w obecności co najmniej połowy ustawowej liczby senatorów.</a:t>
            </a:r>
          </a:p>
          <a:p>
            <a:pPr>
              <a:buNone/>
            </a:pPr>
            <a:r>
              <a:rPr lang="pl-PL" dirty="0" smtClean="0"/>
              <a:t>3</a:t>
            </a:r>
            <a:r>
              <a:rPr lang="pl-PL" b="1" dirty="0" smtClean="0"/>
              <a:t>. Wyrażenie zgody na ratyfikację takiej umowy może być uchwalone w referendum ogólnokrajowym</a:t>
            </a:r>
          </a:p>
          <a:p>
            <a:pPr>
              <a:buNone/>
            </a:pPr>
            <a:r>
              <a:rPr lang="pl-PL" dirty="0" smtClean="0"/>
              <a:t>4. Uchwałę w sprawie wyboru trybu wyrażenia zgody na ratyfikację podejmuje Sejm bezwzględną większością głosów w obecności co najmniej połowy ustawowej liczby posłów.</a:t>
            </a:r>
          </a:p>
          <a:p>
            <a:pPr>
              <a:buNone/>
            </a:pPr>
            <a:endParaRPr lang="pl-PL" dirty="0" smtClean="0"/>
          </a:p>
          <a:p>
            <a:pPr>
              <a:buNone/>
            </a:pPr>
            <a:endParaRPr lang="pl-PL"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71500" indent="-571500"/>
            <a:r>
              <a:rPr lang="pl-PL" sz="2800" dirty="0" smtClean="0">
                <a:solidFill>
                  <a:srgbClr val="002060"/>
                </a:solidFill>
              </a:rPr>
              <a:t>Źródła prawa ADMINISTRACYJNEGO</a:t>
            </a:r>
            <a:br>
              <a:rPr lang="pl-PL" sz="2800" dirty="0" smtClean="0">
                <a:solidFill>
                  <a:srgbClr val="002060"/>
                </a:solidFill>
              </a:rPr>
            </a:br>
            <a:r>
              <a:rPr lang="pl-PL" sz="2800" dirty="0" smtClean="0">
                <a:solidFill>
                  <a:srgbClr val="002060"/>
                </a:solidFill>
              </a:rPr>
              <a:t>POWSZECHNIE OBWIĄZUJĄCEGO</a:t>
            </a:r>
            <a:endParaRPr lang="pl-PL" sz="2800" dirty="0"/>
          </a:p>
        </p:txBody>
      </p:sp>
      <p:sp>
        <p:nvSpPr>
          <p:cNvPr id="3" name="Content Placeholder 2"/>
          <p:cNvSpPr>
            <a:spLocks noGrp="1"/>
          </p:cNvSpPr>
          <p:nvPr>
            <p:ph idx="1"/>
          </p:nvPr>
        </p:nvSpPr>
        <p:spPr/>
        <p:txBody>
          <a:bodyPr>
            <a:normAutofit fontScale="85000" lnSpcReduction="20000"/>
          </a:bodyPr>
          <a:lstStyle/>
          <a:p>
            <a:pPr algn="just"/>
            <a:r>
              <a:rPr lang="pl-PL" b="1" dirty="0" smtClean="0"/>
              <a:t>ROZPORZĄDZENIE</a:t>
            </a:r>
          </a:p>
          <a:p>
            <a:pPr marL="514350" indent="-514350" algn="just">
              <a:buAutoNum type="arabicPeriod"/>
            </a:pPr>
            <a:r>
              <a:rPr lang="pl-PL" sz="2600" dirty="0" smtClean="0"/>
              <a:t>W </a:t>
            </a:r>
            <a:r>
              <a:rPr lang="pl-PL" sz="2600" dirty="0"/>
              <a:t>teorii prawa rozporządzenie jest aktem wydawanym przez kompetentne organy na podstawie ustaw i dla ich wykonania. </a:t>
            </a:r>
            <a:endParaRPr lang="pl-PL" sz="2600" dirty="0" smtClean="0"/>
          </a:p>
          <a:p>
            <a:pPr marL="514350" indent="-514350" algn="just">
              <a:buAutoNum type="arabicPeriod"/>
            </a:pPr>
            <a:r>
              <a:rPr lang="pl-PL" dirty="0" smtClean="0"/>
              <a:t>Upoważnienie ustawowe do wydania rozporządzenia.</a:t>
            </a:r>
          </a:p>
          <a:p>
            <a:pPr marL="514350" indent="-514350" algn="just">
              <a:buFont typeface="+mj-lt"/>
              <a:buAutoNum type="arabicPeriod"/>
            </a:pPr>
            <a:r>
              <a:rPr lang="pl-PL" sz="2600" dirty="0" smtClean="0"/>
              <a:t>W </a:t>
            </a:r>
            <a:r>
              <a:rPr lang="pl-PL" sz="2600" dirty="0"/>
              <a:t>treści rozporządzenia musi zostać zawarta podstawa prawna, to znaczy określenie na podstawie, jakiej ustawy dane rozporządzenie zostaje wydane i czego dotyczy. Oznacza to podanie dokładnego artykułu a nie jedynie tytułu ustawy. Przepisy zawarte rozporządzeniu muszą być zgodne zarówno z ustawą, na podstawie której rozporządzenie zostało wydane, jak i z przepisami zawartymi w konstytucji oraz ratyfikowanymi umowami międzynarodowymi.</a:t>
            </a:r>
          </a:p>
          <a:p>
            <a:pPr marL="0" indent="0" algn="just">
              <a:buNone/>
            </a:pPr>
            <a:endParaRPr lang="pl-PL" sz="2400" dirty="0"/>
          </a:p>
        </p:txBody>
      </p:sp>
    </p:spTree>
    <p:extLst>
      <p:ext uri="{BB962C8B-B14F-4D97-AF65-F5344CB8AC3E}">
        <p14:creationId xmlns:p14="http://schemas.microsoft.com/office/powerpoint/2010/main" xmlns="" val="3038107559"/>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3200" dirty="0" smtClean="0">
                <a:solidFill>
                  <a:srgbClr val="002060"/>
                </a:solidFill>
              </a:rPr>
              <a:t>Źródła prawa ADMINISTRACYJNEGO</a:t>
            </a:r>
            <a:br>
              <a:rPr lang="pl-PL" sz="3200" dirty="0" smtClean="0">
                <a:solidFill>
                  <a:srgbClr val="002060"/>
                </a:solidFill>
              </a:rPr>
            </a:br>
            <a:r>
              <a:rPr lang="pl-PL" sz="3200" dirty="0" smtClean="0">
                <a:solidFill>
                  <a:srgbClr val="002060"/>
                </a:solidFill>
              </a:rPr>
              <a:t>POWSZECHNIE OBWIĄZUJĄCEGO</a:t>
            </a:r>
            <a:endParaRPr lang="pl-PL" sz="3200" dirty="0"/>
          </a:p>
        </p:txBody>
      </p:sp>
      <p:sp>
        <p:nvSpPr>
          <p:cNvPr id="3" name="Content Placeholder 2"/>
          <p:cNvSpPr>
            <a:spLocks noGrp="1"/>
          </p:cNvSpPr>
          <p:nvPr>
            <p:ph idx="1"/>
          </p:nvPr>
        </p:nvSpPr>
        <p:spPr/>
        <p:txBody>
          <a:bodyPr>
            <a:normAutofit fontScale="77500" lnSpcReduction="20000"/>
          </a:bodyPr>
          <a:lstStyle/>
          <a:p>
            <a:pPr algn="just">
              <a:buNone/>
            </a:pPr>
            <a:r>
              <a:rPr lang="pl-PL" dirty="0" smtClean="0"/>
              <a:t>Podmioty uprawnione do wydania rozporządzenia: </a:t>
            </a:r>
          </a:p>
          <a:p>
            <a:pPr marL="514350" indent="-514350" algn="just">
              <a:buFont typeface="+mj-lt"/>
              <a:buAutoNum type="arabicPeriod"/>
            </a:pPr>
            <a:r>
              <a:rPr lang="pl-PL" dirty="0" smtClean="0"/>
              <a:t>Prezydent </a:t>
            </a:r>
            <a:r>
              <a:rPr lang="pl-PL" dirty="0"/>
              <a:t>RP </a:t>
            </a:r>
            <a:r>
              <a:rPr lang="pl-PL" dirty="0" smtClean="0"/>
              <a:t>(art</a:t>
            </a:r>
            <a:r>
              <a:rPr lang="pl-PL" dirty="0"/>
              <a:t>. 142 ust. </a:t>
            </a:r>
            <a:r>
              <a:rPr lang="pl-PL" dirty="0" smtClean="0"/>
              <a:t>1 Konstytucji RP)</a:t>
            </a:r>
          </a:p>
          <a:p>
            <a:pPr marL="514350" indent="-514350" algn="just">
              <a:buFont typeface="+mj-lt"/>
              <a:buAutoNum type="arabicPeriod"/>
            </a:pPr>
            <a:r>
              <a:rPr lang="pl-PL" dirty="0" smtClean="0"/>
              <a:t>Rada </a:t>
            </a:r>
            <a:r>
              <a:rPr lang="pl-PL" dirty="0"/>
              <a:t>Ministrów </a:t>
            </a:r>
            <a:r>
              <a:rPr lang="pl-PL" dirty="0" smtClean="0"/>
              <a:t>(</a:t>
            </a:r>
            <a:r>
              <a:rPr lang="pl-PL" dirty="0"/>
              <a:t> art. 146 ust. 4 </a:t>
            </a:r>
            <a:r>
              <a:rPr lang="pl-PL" dirty="0" err="1" smtClean="0"/>
              <a:t>pkt</a:t>
            </a:r>
            <a:r>
              <a:rPr lang="pl-PL" dirty="0" smtClean="0"/>
              <a:t> 2 Konstytucji RP)</a:t>
            </a:r>
          </a:p>
          <a:p>
            <a:pPr marL="514350" indent="-514350" algn="just">
              <a:buFont typeface="+mj-lt"/>
              <a:buAutoNum type="arabicPeriod"/>
            </a:pPr>
            <a:r>
              <a:rPr lang="pl-PL" dirty="0" smtClean="0"/>
              <a:t>Prezes </a:t>
            </a:r>
            <a:r>
              <a:rPr lang="pl-PL" dirty="0"/>
              <a:t>Rady Ministrów </a:t>
            </a:r>
            <a:r>
              <a:rPr lang="pl-PL" dirty="0" smtClean="0"/>
              <a:t>(art</a:t>
            </a:r>
            <a:r>
              <a:rPr lang="pl-PL" dirty="0"/>
              <a:t>. 148 </a:t>
            </a:r>
            <a:r>
              <a:rPr lang="pl-PL" dirty="0" err="1" smtClean="0"/>
              <a:t>ptk</a:t>
            </a:r>
            <a:r>
              <a:rPr lang="pl-PL" dirty="0" smtClean="0"/>
              <a:t> 3 Konstytucji RP)</a:t>
            </a:r>
          </a:p>
          <a:p>
            <a:pPr marL="514350" indent="-514350" algn="just">
              <a:buFont typeface="+mj-lt"/>
              <a:buAutoNum type="arabicPeriod"/>
            </a:pPr>
            <a:r>
              <a:rPr lang="pl-PL" dirty="0" smtClean="0"/>
              <a:t>Ministrowie </a:t>
            </a:r>
            <a:r>
              <a:rPr lang="pl-PL" dirty="0"/>
              <a:t>kierujący działem administracji rządowej </a:t>
            </a:r>
            <a:r>
              <a:rPr lang="pl-PL" dirty="0" smtClean="0"/>
              <a:t>(</a:t>
            </a:r>
            <a:r>
              <a:rPr lang="pl-PL" dirty="0"/>
              <a:t> art. 149 ust. </a:t>
            </a:r>
            <a:r>
              <a:rPr lang="pl-PL" dirty="0" smtClean="0"/>
              <a:t>2 Konstytucji RP)</a:t>
            </a:r>
          </a:p>
          <a:p>
            <a:pPr marL="514350" indent="-514350" algn="just">
              <a:buFont typeface="+mj-lt"/>
              <a:buAutoNum type="arabicPeriod"/>
            </a:pPr>
            <a:r>
              <a:rPr lang="pl-PL" dirty="0" smtClean="0"/>
              <a:t>Krajowa </a:t>
            </a:r>
            <a:r>
              <a:rPr lang="pl-PL" dirty="0"/>
              <a:t>Rada Radiofonii I Telewizji </a:t>
            </a:r>
            <a:r>
              <a:rPr lang="pl-PL" dirty="0" smtClean="0"/>
              <a:t>(art</a:t>
            </a:r>
            <a:r>
              <a:rPr lang="pl-PL" dirty="0"/>
              <a:t>. 213 ust. </a:t>
            </a:r>
            <a:r>
              <a:rPr lang="pl-PL" dirty="0" smtClean="0"/>
              <a:t>2)</a:t>
            </a:r>
          </a:p>
          <a:p>
            <a:pPr marL="514350" indent="-514350" algn="just">
              <a:buFont typeface="+mj-lt"/>
              <a:buAutoNum type="arabicPeriod"/>
            </a:pPr>
            <a:r>
              <a:rPr lang="pl-PL" dirty="0"/>
              <a:t> Przewodniczący Komitetu Badań </a:t>
            </a:r>
            <a:r>
              <a:rPr lang="pl-PL" dirty="0" smtClean="0"/>
              <a:t>Naukowych</a:t>
            </a:r>
          </a:p>
          <a:p>
            <a:pPr marL="514350" indent="-514350" algn="just">
              <a:buFont typeface="+mj-lt"/>
              <a:buAutoNum type="arabicPeriod"/>
            </a:pPr>
            <a:r>
              <a:rPr lang="pl-PL" dirty="0"/>
              <a:t> Przewodniczących Komitetu Integracji </a:t>
            </a:r>
            <a:r>
              <a:rPr lang="pl-PL" dirty="0" smtClean="0"/>
              <a:t>Europejskiej</a:t>
            </a:r>
          </a:p>
          <a:p>
            <a:pPr algn="just">
              <a:buFont typeface="Courier New" panose="02070309020205020404" pitchFamily="49" charset="0"/>
              <a:buChar char="o"/>
            </a:pPr>
            <a:endParaRPr lang="pl-PL" dirty="0"/>
          </a:p>
          <a:p>
            <a:pPr marL="0" indent="0" algn="just">
              <a:buNone/>
            </a:pPr>
            <a:r>
              <a:rPr lang="pl-PL" sz="2200" dirty="0"/>
              <a:t>Uprawnienia tych dwóch ostatnich </a:t>
            </a:r>
            <a:r>
              <a:rPr lang="pl-PL" sz="2200" dirty="0" smtClean="0"/>
              <a:t>podmiotów wynikają </a:t>
            </a:r>
            <a:r>
              <a:rPr lang="pl-PL" sz="2200" dirty="0"/>
              <a:t>z faktu, iż wchodzą </a:t>
            </a:r>
            <a:r>
              <a:rPr lang="pl-PL" sz="2200" dirty="0" smtClean="0"/>
              <a:t>one</a:t>
            </a:r>
            <a:r>
              <a:rPr lang="pl-PL" sz="2200" dirty="0"/>
              <a:t> w skład Rady </a:t>
            </a:r>
            <a:r>
              <a:rPr lang="pl-PL" sz="2200" dirty="0" smtClean="0"/>
              <a:t>Ministrów, </a:t>
            </a:r>
            <a:r>
              <a:rPr lang="pl-PL" sz="2200" dirty="0"/>
              <a:t>a co za tym idzie stosowane są wobec nich przepisy odnoszące się do ministra kierującego działem administracji rządowej czyli art. 147 ust. 4 i 149 ust. 3 </a:t>
            </a:r>
            <a:r>
              <a:rPr lang="pl-PL" sz="2200" dirty="0" smtClean="0"/>
              <a:t>Konstytucji RP.</a:t>
            </a:r>
            <a:endParaRPr lang="pl-PL" sz="2200" dirty="0"/>
          </a:p>
        </p:txBody>
      </p:sp>
    </p:spTree>
    <p:extLst>
      <p:ext uri="{BB962C8B-B14F-4D97-AF65-F5344CB8AC3E}">
        <p14:creationId xmlns:p14="http://schemas.microsoft.com/office/powerpoint/2010/main" xmlns="" val="2459754249"/>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r>
              <a:rPr lang="pl-PL" sz="2800" dirty="0" smtClean="0">
                <a:solidFill>
                  <a:srgbClr val="002060"/>
                </a:solidFill>
              </a:rPr>
              <a:t>Źródła prawa ADMINISTRACYJNEGO</a:t>
            </a:r>
            <a:br>
              <a:rPr lang="pl-PL" sz="2800" dirty="0" smtClean="0">
                <a:solidFill>
                  <a:srgbClr val="002060"/>
                </a:solidFill>
              </a:rPr>
            </a:br>
            <a:r>
              <a:rPr lang="pl-PL" sz="2800" dirty="0" smtClean="0">
                <a:solidFill>
                  <a:srgbClr val="002060"/>
                </a:solidFill>
              </a:rPr>
              <a:t>POWSZECHNIE OBWIĄZUJĄCEGO</a:t>
            </a:r>
            <a:endParaRPr lang="pl-PL" sz="2800" dirty="0"/>
          </a:p>
        </p:txBody>
      </p:sp>
      <p:sp>
        <p:nvSpPr>
          <p:cNvPr id="3" name="Content Placeholder 2"/>
          <p:cNvSpPr>
            <a:spLocks noGrp="1"/>
          </p:cNvSpPr>
          <p:nvPr>
            <p:ph idx="1"/>
          </p:nvPr>
        </p:nvSpPr>
        <p:spPr/>
        <p:txBody>
          <a:bodyPr>
            <a:normAutofit/>
          </a:bodyPr>
          <a:lstStyle/>
          <a:p>
            <a:pPr algn="just"/>
            <a:r>
              <a:rPr lang="pl-PL" sz="2400" b="1" dirty="0" smtClean="0"/>
              <a:t>ROZPORZĄDZENIE Z MOCĄ USTAWY </a:t>
            </a:r>
            <a:r>
              <a:rPr lang="pl-PL" sz="2400" dirty="0" smtClean="0"/>
              <a:t>jest </a:t>
            </a:r>
            <a:r>
              <a:rPr lang="pl-PL" sz="2400" dirty="0"/>
              <a:t>aktem prawnym, do którego wydania kompetencje posiada organ władzy wykonawczej. Rozporządzenie takie może zastępować ustawę. Zgodnie z art. 234 </a:t>
            </a:r>
            <a:r>
              <a:rPr lang="pl-PL" sz="2400" dirty="0" smtClean="0"/>
              <a:t>Konstytucji RP </a:t>
            </a:r>
            <a:r>
              <a:rPr lang="pl-PL" sz="2400" dirty="0"/>
              <a:t>jedynym organem, który posiada kompetencje w zakresie wydawania rozporządzeń z mocą ustawy jest Prezydent. Uprawnienie takie przysługuje mu podczas stanu wojennego, gdy sejm nie ma możliwości zebrać się na posiedzeniu. Na wniosek rady Ministrów, Prezydent wydaje rozporządzenie, które ma charakter powszechnie obowiązującego prawa.</a:t>
            </a:r>
          </a:p>
        </p:txBody>
      </p:sp>
    </p:spTree>
    <p:extLst>
      <p:ext uri="{BB962C8B-B14F-4D97-AF65-F5344CB8AC3E}">
        <p14:creationId xmlns:p14="http://schemas.microsoft.com/office/powerpoint/2010/main" xmlns="" val="280802803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p:spPr>
        <p:txBody>
          <a:bodyPr>
            <a:normAutofit/>
          </a:bodyPr>
          <a:lstStyle/>
          <a:p>
            <a:r>
              <a:rPr lang="pl-PL" sz="3200" smtClean="0">
                <a:solidFill>
                  <a:srgbClr val="002060"/>
                </a:solidFill>
              </a:rPr>
              <a:t>Plan ZAJĘĆ</a:t>
            </a: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fontScale="92500" lnSpcReduction="20000"/>
          </a:bodyPr>
          <a:lstStyle/>
          <a:p>
            <a:pPr marL="514350" indent="-514350">
              <a:buAutoNum type="arabicPeriod"/>
            </a:pPr>
            <a:r>
              <a:rPr lang="pl-PL" dirty="0" smtClean="0"/>
              <a:t>Pojęcie źródeł prawa administracyjnego,</a:t>
            </a:r>
          </a:p>
          <a:p>
            <a:pPr marL="514350" indent="-514350">
              <a:buAutoNum type="arabicPeriod"/>
            </a:pPr>
            <a:r>
              <a:rPr lang="pl-PL" dirty="0" smtClean="0"/>
              <a:t>Cechy źródeł prawa administracyjnego,</a:t>
            </a:r>
          </a:p>
          <a:p>
            <a:pPr marL="514350" indent="-514350">
              <a:buFont typeface="Wingdings 2"/>
              <a:buAutoNum type="arabicPeriod"/>
            </a:pPr>
            <a:r>
              <a:rPr lang="pl-PL" dirty="0" smtClean="0"/>
              <a:t>Źródła prawa administracyjnego w świetle regulacji Konstytucji,</a:t>
            </a:r>
          </a:p>
          <a:p>
            <a:pPr marL="514350" indent="-514350">
              <a:buFont typeface="Wingdings 2"/>
              <a:buAutoNum type="arabicPeriod"/>
            </a:pPr>
            <a:r>
              <a:rPr lang="pl-PL" dirty="0" smtClean="0"/>
              <a:t>Rodzaje źródeł prawa administracyjnego,</a:t>
            </a:r>
          </a:p>
          <a:p>
            <a:pPr marL="514350" indent="-514350">
              <a:buAutoNum type="arabicPeriod"/>
            </a:pPr>
            <a:r>
              <a:rPr lang="pl-PL" dirty="0" smtClean="0"/>
              <a:t>Źródła prawa administracyjnego powszechnie obowiązującego,</a:t>
            </a:r>
          </a:p>
          <a:p>
            <a:pPr marL="514350" indent="-514350">
              <a:buAutoNum type="arabicPeriod"/>
            </a:pPr>
            <a:r>
              <a:rPr lang="pl-PL" dirty="0" smtClean="0"/>
              <a:t>Rozporządzenie jako źródło prawa administracyjnego.</a:t>
            </a:r>
          </a:p>
          <a:p>
            <a:pPr marL="514350" indent="-514350">
              <a:buAutoNum type="arabicPeriod"/>
            </a:pPr>
            <a:r>
              <a:rPr lang="pl-PL" dirty="0" smtClean="0"/>
              <a:t>Źródła prawa wewnętrznego,</a:t>
            </a:r>
          </a:p>
          <a:p>
            <a:pPr marL="514350" indent="-514350">
              <a:buFont typeface="+mj-lt"/>
              <a:buAutoNum type="arabicPeriod"/>
            </a:pPr>
            <a:r>
              <a:rPr lang="pl-PL" dirty="0" smtClean="0"/>
              <a:t>Niezorganizowane źródła prawa administracyjnego,</a:t>
            </a:r>
          </a:p>
          <a:p>
            <a:pPr marL="514350" indent="-514350">
              <a:buFont typeface="+mj-lt"/>
              <a:buAutoNum type="arabicPeriod"/>
            </a:pPr>
            <a:r>
              <a:rPr lang="pl-PL" dirty="0" smtClean="0"/>
              <a:t>Orzecznictwo sądów i trybunałów jako źródło prawa administracyjnego, prawo sędziowskie.</a:t>
            </a:r>
          </a:p>
          <a:p>
            <a:pPr marL="514350" indent="-514350">
              <a:buAutoNum type="arabicPeriod" startAt="6"/>
            </a:pP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r>
              <a:rPr lang="pl-PL" sz="3000" dirty="0" smtClean="0">
                <a:solidFill>
                  <a:srgbClr val="002060"/>
                </a:solidFill>
              </a:rPr>
              <a:t>Źródła prawa ADMINISTRACYJNEGO</a:t>
            </a:r>
            <a:br>
              <a:rPr lang="pl-PL" sz="3000" dirty="0" smtClean="0">
                <a:solidFill>
                  <a:srgbClr val="002060"/>
                </a:solidFill>
              </a:rPr>
            </a:br>
            <a:r>
              <a:rPr lang="pl-PL" sz="3000" dirty="0" smtClean="0">
                <a:solidFill>
                  <a:srgbClr val="002060"/>
                </a:solidFill>
              </a:rPr>
              <a:t>POWSZECHNIE OBWIĄZUJĄCEGO</a:t>
            </a:r>
            <a:endParaRPr lang="pl-PL" sz="3000" dirty="0"/>
          </a:p>
        </p:txBody>
      </p:sp>
      <p:sp>
        <p:nvSpPr>
          <p:cNvPr id="3" name="Content Placeholder 2"/>
          <p:cNvSpPr>
            <a:spLocks noGrp="1"/>
          </p:cNvSpPr>
          <p:nvPr>
            <p:ph idx="1"/>
          </p:nvPr>
        </p:nvSpPr>
        <p:spPr/>
        <p:txBody>
          <a:bodyPr>
            <a:normAutofit fontScale="85000" lnSpcReduction="10000"/>
          </a:bodyPr>
          <a:lstStyle/>
          <a:p>
            <a:pPr marL="0" indent="0" algn="just">
              <a:buNone/>
            </a:pPr>
            <a:r>
              <a:rPr lang="pl-PL" sz="2800" b="1" dirty="0" smtClean="0"/>
              <a:t>AKTY PRAWA MIEJSCOWEGO</a:t>
            </a:r>
          </a:p>
          <a:p>
            <a:pPr marL="514350" indent="-514350" algn="just">
              <a:buAutoNum type="arabicPeriod"/>
            </a:pPr>
            <a:r>
              <a:rPr lang="pl-PL" sz="2800" dirty="0" smtClean="0"/>
              <a:t>Termin ten odnosi się do przepisów prawnych obowiązujących jedynie na pewnej administracyjnie wyodrębnionej części państwa. </a:t>
            </a:r>
          </a:p>
          <a:p>
            <a:pPr marL="514350" indent="-514350" algn="just">
              <a:buAutoNum type="arabicPeriod"/>
            </a:pPr>
            <a:r>
              <a:rPr lang="pl-PL" sz="2800" dirty="0" smtClean="0"/>
              <a:t>Do ich stanowienia potrzebne jest ustawowe upoważnienie. Takie upoważnienie posiadają:</a:t>
            </a:r>
          </a:p>
          <a:p>
            <a:pPr marL="0" indent="0" algn="just"/>
            <a:r>
              <a:rPr lang="pl-PL" sz="2800" dirty="0" smtClean="0"/>
              <a:t> organy stanowiące i kontrolne jednostek samorządu terytorialnego </a:t>
            </a:r>
            <a:r>
              <a:rPr lang="pl-PL" sz="2800" dirty="0" smtClean="0">
                <a:sym typeface="Wingdings" pitchFamily="2" charset="2"/>
              </a:rPr>
              <a:t> uchwały</a:t>
            </a:r>
            <a:r>
              <a:rPr lang="pl-PL" sz="2800" dirty="0" smtClean="0"/>
              <a:t>, </a:t>
            </a:r>
          </a:p>
          <a:p>
            <a:pPr marL="0" indent="0" algn="just"/>
            <a:r>
              <a:rPr lang="pl-PL" sz="2800" dirty="0" smtClean="0"/>
              <a:t> organy wykonawcze jednostek samorządu terytorialnego </a:t>
            </a:r>
            <a:r>
              <a:rPr lang="pl-PL" sz="2800" dirty="0" smtClean="0">
                <a:sym typeface="Wingdings" pitchFamily="2" charset="2"/>
              </a:rPr>
              <a:t> zarządzenia,</a:t>
            </a:r>
          </a:p>
          <a:p>
            <a:pPr marL="0" indent="0" algn="just"/>
            <a:r>
              <a:rPr lang="pl-PL" sz="2800" dirty="0" smtClean="0">
                <a:sym typeface="Wingdings" pitchFamily="2" charset="2"/>
              </a:rPr>
              <a:t> terenowe organy administracji rządowej: w</a:t>
            </a:r>
            <a:r>
              <a:rPr lang="pl-PL" sz="2800" dirty="0" smtClean="0"/>
              <a:t>ojewoda</a:t>
            </a:r>
            <a:r>
              <a:rPr lang="pl-PL" sz="2800" dirty="0"/>
              <a:t> </a:t>
            </a:r>
            <a:r>
              <a:rPr lang="pl-PL" sz="2800" dirty="0" smtClean="0"/>
              <a:t>i organy </a:t>
            </a:r>
            <a:r>
              <a:rPr lang="pl-PL" sz="2800" dirty="0"/>
              <a:t>administracji </a:t>
            </a:r>
            <a:r>
              <a:rPr lang="pl-PL" sz="2800" dirty="0" smtClean="0"/>
              <a:t>niezespolonej.</a:t>
            </a:r>
            <a:endParaRPr lang="pl-PL" sz="2800" dirty="0"/>
          </a:p>
          <a:p>
            <a:pPr marL="0" indent="0" algn="just">
              <a:buNone/>
            </a:pPr>
            <a:endParaRPr lang="pl-PL" dirty="0"/>
          </a:p>
        </p:txBody>
      </p:sp>
    </p:spTree>
    <p:extLst>
      <p:ext uri="{BB962C8B-B14F-4D97-AF65-F5344CB8AC3E}">
        <p14:creationId xmlns:p14="http://schemas.microsoft.com/office/powerpoint/2010/main" xmlns="" val="73607954"/>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7753672" cy="1066130"/>
          </a:xfrm>
        </p:spPr>
        <p:txBody>
          <a:bodyPr>
            <a:normAutofit/>
          </a:bodyPr>
          <a:lstStyle/>
          <a:p>
            <a:r>
              <a:rPr lang="pl-PL" sz="2700" dirty="0" smtClean="0">
                <a:solidFill>
                  <a:srgbClr val="002060"/>
                </a:solidFill>
              </a:rPr>
              <a:t>Źródła prawa ADMINISTRACYJNEGO</a:t>
            </a:r>
            <a:br>
              <a:rPr lang="pl-PL" sz="2700" dirty="0" smtClean="0">
                <a:solidFill>
                  <a:srgbClr val="002060"/>
                </a:solidFill>
              </a:rPr>
            </a:br>
            <a:r>
              <a:rPr lang="pl-PL" sz="2700" dirty="0" smtClean="0">
                <a:solidFill>
                  <a:srgbClr val="002060"/>
                </a:solidFill>
              </a:rPr>
              <a:t>POWSZECHNIE OBWIĄZUJĄCEGO</a:t>
            </a:r>
            <a:endParaRPr lang="pl-PL" dirty="0"/>
          </a:p>
        </p:txBody>
      </p:sp>
      <p:sp>
        <p:nvSpPr>
          <p:cNvPr id="3" name="Content Placeholder 2"/>
          <p:cNvSpPr>
            <a:spLocks noGrp="1"/>
          </p:cNvSpPr>
          <p:nvPr>
            <p:ph idx="1"/>
          </p:nvPr>
        </p:nvSpPr>
        <p:spPr>
          <a:xfrm>
            <a:off x="251520" y="1412776"/>
            <a:ext cx="7825680" cy="4988024"/>
          </a:xfrm>
        </p:spPr>
        <p:txBody>
          <a:bodyPr>
            <a:normAutofit fontScale="85000" lnSpcReduction="10000"/>
          </a:bodyPr>
          <a:lstStyle/>
          <a:p>
            <a:pPr algn="just">
              <a:buNone/>
            </a:pPr>
            <a:r>
              <a:rPr lang="pl-PL" dirty="0" smtClean="0"/>
              <a:t>Treść Konstytucji RP pozwala wyodrębnić podstawowe</a:t>
            </a:r>
          </a:p>
          <a:p>
            <a:pPr algn="just">
              <a:buNone/>
            </a:pPr>
            <a:r>
              <a:rPr lang="pl-PL" dirty="0" smtClean="0"/>
              <a:t>elementy służące zdefiniowaniu współczesnego pojęcia akt</a:t>
            </a:r>
          </a:p>
          <a:p>
            <a:pPr algn="just">
              <a:buNone/>
            </a:pPr>
            <a:r>
              <a:rPr lang="pl-PL" dirty="0" smtClean="0"/>
              <a:t>prawa miejscowego: </a:t>
            </a:r>
          </a:p>
          <a:p>
            <a:pPr algn="just"/>
            <a:r>
              <a:rPr lang="pl-PL" dirty="0" smtClean="0"/>
              <a:t>jest to źródło prawa powszechnie obowiązującego;</a:t>
            </a:r>
          </a:p>
          <a:p>
            <a:pPr algn="just"/>
            <a:r>
              <a:rPr lang="pl-PL" dirty="0" smtClean="0"/>
              <a:t>obowiązuje powszechnie na obszarze działania organów które go ustanowiły (a więc lokalnie);</a:t>
            </a:r>
          </a:p>
          <a:p>
            <a:pPr algn="just"/>
            <a:r>
              <a:rPr lang="pl-PL" dirty="0" smtClean="0"/>
              <a:t>ma charakter </a:t>
            </a:r>
            <a:r>
              <a:rPr lang="pl-PL" dirty="0" err="1" smtClean="0"/>
              <a:t>podustawowy</a:t>
            </a:r>
            <a:r>
              <a:rPr lang="pl-PL" dirty="0" smtClean="0"/>
              <a:t>, tzn. jest stanowiony na podstawie i w granicach ustaw;</a:t>
            </a:r>
          </a:p>
          <a:p>
            <a:pPr algn="just"/>
            <a:r>
              <a:rPr lang="pl-PL" dirty="0" smtClean="0"/>
              <a:t>jest stanowiony przez organy samorządu terytorialnego lub terenowe organy administracji rządowej;</a:t>
            </a:r>
          </a:p>
          <a:p>
            <a:pPr algn="just"/>
            <a:r>
              <a:rPr lang="pl-PL" dirty="0" smtClean="0"/>
              <a:t>został ogłoszony (ogłoszenie na zasadach i w trybie określonym w ustawie jest warunkiem jego wejścia w życie). </a:t>
            </a:r>
          </a:p>
          <a:p>
            <a:pPr algn="just">
              <a:buNone/>
            </a:pPr>
            <a:r>
              <a:rPr lang="pl-PL" sz="2100" dirty="0" smtClean="0"/>
              <a:t>Vide: D. Dąbek Prawo miejscowe, Walters </a:t>
            </a:r>
            <a:r>
              <a:rPr lang="pl-PL" sz="2100" dirty="0" err="1" smtClean="0"/>
              <a:t>Kluwer</a:t>
            </a:r>
            <a:r>
              <a:rPr lang="pl-PL" sz="2100" dirty="0" smtClean="0"/>
              <a:t>, Warszawa 2015, s. 63.</a:t>
            </a:r>
          </a:p>
          <a:p>
            <a:pPr marL="0" indent="0">
              <a:buNone/>
            </a:pPr>
            <a:endParaRPr lang="pl-PL" dirty="0"/>
          </a:p>
        </p:txBody>
      </p:sp>
    </p:spTree>
    <p:extLst>
      <p:ext uri="{BB962C8B-B14F-4D97-AF65-F5344CB8AC3E}">
        <p14:creationId xmlns:p14="http://schemas.microsoft.com/office/powerpoint/2010/main" xmlns="" val="1688050613"/>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7753672" cy="1066130"/>
          </a:xfrm>
        </p:spPr>
        <p:txBody>
          <a:bodyPr>
            <a:normAutofit/>
          </a:bodyPr>
          <a:lstStyle/>
          <a:p>
            <a:r>
              <a:rPr lang="pl-PL" sz="2700" dirty="0" smtClean="0">
                <a:solidFill>
                  <a:srgbClr val="002060"/>
                </a:solidFill>
              </a:rPr>
              <a:t>ROZPORZĄDZENIE JAKO ŹRÓDŁO PRAWA ADMINISTRACYJNEGO</a:t>
            </a:r>
            <a:endParaRPr lang="pl-PL" dirty="0"/>
          </a:p>
        </p:txBody>
      </p:sp>
      <p:sp>
        <p:nvSpPr>
          <p:cNvPr id="3" name="Content Placeholder 2"/>
          <p:cNvSpPr>
            <a:spLocks noGrp="1"/>
          </p:cNvSpPr>
          <p:nvPr>
            <p:ph idx="1"/>
          </p:nvPr>
        </p:nvSpPr>
        <p:spPr>
          <a:xfrm>
            <a:off x="251520" y="1412776"/>
            <a:ext cx="7825680" cy="4988024"/>
          </a:xfrm>
        </p:spPr>
        <p:txBody>
          <a:bodyPr>
            <a:normAutofit fontScale="92500" lnSpcReduction="20000"/>
          </a:bodyPr>
          <a:lstStyle/>
          <a:p>
            <a:pPr marL="0" indent="0">
              <a:buNone/>
            </a:pPr>
            <a:r>
              <a:rPr lang="pl-PL" dirty="0" smtClean="0"/>
              <a:t>W teorii prawa rozporządzenie jest aktem wydawanym przez kompetentne organy na podstawie ustaw i dla ich wykonania. </a:t>
            </a:r>
          </a:p>
          <a:p>
            <a:pPr marL="0" indent="0">
              <a:buNone/>
            </a:pPr>
            <a:endParaRPr lang="pl-PL" dirty="0" smtClean="0"/>
          </a:p>
          <a:p>
            <a:pPr marL="0" indent="0">
              <a:buNone/>
            </a:pPr>
            <a:r>
              <a:rPr lang="pl-PL" dirty="0" smtClean="0"/>
              <a:t>Warunkiem wydania rozporządzenia jest istnienie </a:t>
            </a:r>
            <a:r>
              <a:rPr lang="pl-PL" b="1" u="sng" dirty="0" smtClean="0"/>
              <a:t>upoważnienia ustawowego zawartego w ustawie.</a:t>
            </a:r>
          </a:p>
          <a:p>
            <a:pPr marL="0" indent="0">
              <a:buNone/>
            </a:pPr>
            <a:endParaRPr lang="pl-PL" b="1" u="sng" dirty="0" smtClean="0"/>
          </a:p>
          <a:p>
            <a:pPr marL="0" indent="0">
              <a:buNone/>
            </a:pPr>
            <a:r>
              <a:rPr lang="pl-PL" dirty="0" smtClean="0"/>
              <a:t>Warunkiem wejścia w życie rozporządzenia jest jego </a:t>
            </a:r>
            <a:r>
              <a:rPr lang="pl-PL" b="1" u="sng" dirty="0" smtClean="0"/>
              <a:t>publikacja w Dzienniku Ustaw. </a:t>
            </a:r>
          </a:p>
          <a:p>
            <a:pPr marL="0" indent="0">
              <a:buNone/>
            </a:pPr>
            <a:endParaRPr lang="pl-PL" b="1" u="sng" dirty="0" smtClean="0"/>
          </a:p>
          <a:p>
            <a:pPr marL="0" indent="0">
              <a:buNone/>
            </a:pPr>
            <a:r>
              <a:rPr lang="pl-PL" dirty="0" smtClean="0"/>
              <a:t>Przepisy zawarte w rozporządzeniu muszą być zgodne zarówno z ustawą, na podstawie której rozporządzenie zostało wydane, jak i z przepisami zawartymi w Konstytucji oraz ratyfikowanymi umowami międzynarodowymi.</a:t>
            </a:r>
          </a:p>
          <a:p>
            <a:pPr marL="0" indent="0">
              <a:buNone/>
            </a:pPr>
            <a:endParaRPr lang="pl-PL" b="1" u="sng" dirty="0" smtClean="0"/>
          </a:p>
          <a:p>
            <a:pPr marL="0" indent="0">
              <a:buNone/>
            </a:pPr>
            <a:endParaRPr lang="pl-PL" dirty="0" smtClean="0"/>
          </a:p>
          <a:p>
            <a:pPr marL="0" indent="0">
              <a:buNone/>
            </a:pPr>
            <a:endParaRPr lang="pl-PL" dirty="0"/>
          </a:p>
        </p:txBody>
      </p:sp>
    </p:spTree>
    <p:extLst>
      <p:ext uri="{BB962C8B-B14F-4D97-AF65-F5344CB8AC3E}">
        <p14:creationId xmlns:p14="http://schemas.microsoft.com/office/powerpoint/2010/main" xmlns="" val="1688050613"/>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7753672" cy="1066130"/>
          </a:xfrm>
        </p:spPr>
        <p:txBody>
          <a:bodyPr>
            <a:normAutofit/>
          </a:bodyPr>
          <a:lstStyle/>
          <a:p>
            <a:r>
              <a:rPr lang="pl-PL" sz="2700" dirty="0" smtClean="0">
                <a:solidFill>
                  <a:srgbClr val="002060"/>
                </a:solidFill>
              </a:rPr>
              <a:t>ROZPORZĄDZENIE JAKO ŹRÓDŁO PRAWA ADMINISTRACYJNEGO</a:t>
            </a:r>
            <a:br>
              <a:rPr lang="pl-PL" sz="2700" dirty="0" smtClean="0">
                <a:solidFill>
                  <a:srgbClr val="002060"/>
                </a:solidFill>
              </a:rPr>
            </a:br>
            <a:r>
              <a:rPr lang="pl-PL" sz="1300" dirty="0" smtClean="0">
                <a:solidFill>
                  <a:schemeClr val="tx1"/>
                </a:solidFill>
              </a:rPr>
              <a:t>źródło: http://www1.rcl.gov.pl/</a:t>
            </a:r>
            <a:r>
              <a:rPr lang="pl-PL" sz="1300" dirty="0" err="1" smtClean="0">
                <a:solidFill>
                  <a:schemeClr val="tx1"/>
                </a:solidFill>
              </a:rPr>
              <a:t>sites</a:t>
            </a:r>
            <a:r>
              <a:rPr lang="pl-PL" sz="1300" dirty="0" smtClean="0">
                <a:solidFill>
                  <a:schemeClr val="tx1"/>
                </a:solidFill>
              </a:rPr>
              <a:t>/</a:t>
            </a:r>
            <a:r>
              <a:rPr lang="pl-PL" sz="1300" dirty="0" err="1" smtClean="0">
                <a:solidFill>
                  <a:schemeClr val="tx1"/>
                </a:solidFill>
              </a:rPr>
              <a:t>zalaczniki</a:t>
            </a:r>
            <a:r>
              <a:rPr lang="pl-PL" sz="1300" dirty="0" smtClean="0">
                <a:solidFill>
                  <a:schemeClr val="tx1"/>
                </a:solidFill>
              </a:rPr>
              <a:t>/artykul_12.pdf</a:t>
            </a:r>
            <a:endParaRPr lang="pl-PL" dirty="0">
              <a:solidFill>
                <a:schemeClr val="tx1"/>
              </a:solidFill>
            </a:endParaRPr>
          </a:p>
        </p:txBody>
      </p:sp>
      <p:pic>
        <p:nvPicPr>
          <p:cNvPr id="3074" name="Picture 2" descr="C:\Users\Gosia\Desktop\Przechwytywanie2.PNG"/>
          <p:cNvPicPr>
            <a:picLocks noGrp="1" noChangeAspect="1" noChangeArrowheads="1"/>
          </p:cNvPicPr>
          <p:nvPr>
            <p:ph idx="1"/>
          </p:nvPr>
        </p:nvPicPr>
        <p:blipFill>
          <a:blip r:embed="rId2" cstate="print"/>
          <a:srcRect/>
          <a:stretch>
            <a:fillRect/>
          </a:stretch>
        </p:blipFill>
        <p:spPr bwMode="auto">
          <a:xfrm>
            <a:off x="611560" y="1484785"/>
            <a:ext cx="7272808" cy="4752527"/>
          </a:xfrm>
          <a:prstGeom prst="rect">
            <a:avLst/>
          </a:prstGeom>
          <a:noFill/>
        </p:spPr>
      </p:pic>
    </p:spTree>
    <p:extLst>
      <p:ext uri="{BB962C8B-B14F-4D97-AF65-F5344CB8AC3E}">
        <p14:creationId xmlns:p14="http://schemas.microsoft.com/office/powerpoint/2010/main" xmlns="" val="1688050613"/>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7753672" cy="1066130"/>
          </a:xfrm>
        </p:spPr>
        <p:txBody>
          <a:bodyPr>
            <a:normAutofit/>
          </a:bodyPr>
          <a:lstStyle/>
          <a:p>
            <a:r>
              <a:rPr lang="pl-PL" sz="2700" dirty="0" smtClean="0">
                <a:solidFill>
                  <a:srgbClr val="002060"/>
                </a:solidFill>
              </a:rPr>
              <a:t>ROZPORZĄDZENIE JAKO ŹRÓDŁO PRAWA ADMINISTRACYJNEGO</a:t>
            </a:r>
            <a:endParaRPr lang="pl-PL" dirty="0"/>
          </a:p>
        </p:txBody>
      </p:sp>
      <p:sp>
        <p:nvSpPr>
          <p:cNvPr id="4" name="Symbol zastępczy zawartości 3"/>
          <p:cNvSpPr>
            <a:spLocks noGrp="1"/>
          </p:cNvSpPr>
          <p:nvPr>
            <p:ph idx="1"/>
          </p:nvPr>
        </p:nvSpPr>
        <p:spPr/>
        <p:txBody>
          <a:bodyPr>
            <a:normAutofit fontScale="47500" lnSpcReduction="20000"/>
          </a:bodyPr>
          <a:lstStyle/>
          <a:p>
            <a:pPr algn="ctr">
              <a:buNone/>
            </a:pPr>
            <a:r>
              <a:rPr lang="pl-PL" dirty="0" smtClean="0"/>
              <a:t>USTAWA</a:t>
            </a:r>
          </a:p>
          <a:p>
            <a:pPr algn="ctr">
              <a:buNone/>
            </a:pPr>
            <a:r>
              <a:rPr lang="pl-PL" dirty="0" smtClean="0"/>
              <a:t>z dnia 21 czerwca 2001 r.</a:t>
            </a:r>
          </a:p>
          <a:p>
            <a:pPr algn="ctr">
              <a:buNone/>
            </a:pPr>
            <a:r>
              <a:rPr lang="pl-PL" dirty="0" smtClean="0"/>
              <a:t>o dodatkach mieszkaniowych</a:t>
            </a:r>
          </a:p>
          <a:p>
            <a:pPr>
              <a:buNone/>
            </a:pPr>
            <a:endParaRPr lang="pl-PL" dirty="0" smtClean="0"/>
          </a:p>
          <a:p>
            <a:pPr>
              <a:buNone/>
            </a:pPr>
            <a:r>
              <a:rPr lang="pl-PL" dirty="0" smtClean="0"/>
              <a:t>Art.  9.  [Delegacja ustawowa - wnioski, deklaracje, wysokość ryczałtu na zakup opału] </a:t>
            </a:r>
          </a:p>
          <a:p>
            <a:pPr>
              <a:buNone/>
            </a:pPr>
            <a:r>
              <a:rPr lang="pl-PL" dirty="0" smtClean="0"/>
              <a:t>1.  Rada Ministrów, w drodze rozporządzenia, określi:</a:t>
            </a:r>
          </a:p>
          <a:p>
            <a:pPr>
              <a:buNone/>
            </a:pPr>
            <a:r>
              <a:rPr lang="pl-PL" dirty="0" smtClean="0"/>
              <a:t>1) (utracił moc);</a:t>
            </a:r>
          </a:p>
          <a:p>
            <a:pPr>
              <a:buNone/>
            </a:pPr>
            <a:r>
              <a:rPr lang="pl-PL" dirty="0" smtClean="0"/>
              <a:t>2) sposób ustalania wysokości ryczałtu na zakup opału;</a:t>
            </a:r>
          </a:p>
          <a:p>
            <a:pPr>
              <a:buNone/>
            </a:pPr>
            <a:r>
              <a:rPr lang="pl-PL" dirty="0" smtClean="0"/>
              <a:t>3) wzór wniosku o przyznanie </a:t>
            </a:r>
            <a:r>
              <a:rPr lang="pl-PL" i="1" dirty="0" smtClean="0"/>
              <a:t>dodatku mieszkaniowego</a:t>
            </a:r>
            <a:r>
              <a:rPr lang="pl-PL" dirty="0" smtClean="0"/>
              <a:t>;</a:t>
            </a:r>
          </a:p>
          <a:p>
            <a:pPr>
              <a:buNone/>
            </a:pPr>
            <a:r>
              <a:rPr lang="pl-PL" dirty="0" smtClean="0"/>
              <a:t>4) wzór deklaracji o dochodach gospodarstwa domowego.</a:t>
            </a:r>
          </a:p>
          <a:p>
            <a:pPr>
              <a:buNone/>
            </a:pPr>
            <a:r>
              <a:rPr lang="pl-PL" dirty="0" smtClean="0"/>
              <a:t>2.  Rozporządzenie, o którym mowa w ust. 1, określa w szczególności:</a:t>
            </a:r>
          </a:p>
          <a:p>
            <a:pPr>
              <a:buNone/>
            </a:pPr>
            <a:r>
              <a:rPr lang="pl-PL" dirty="0" smtClean="0"/>
              <a:t>1) szczegółowe rodzaje wydatków w gospodarstwach domowych najemców, członków spółdzielni</a:t>
            </a:r>
          </a:p>
          <a:p>
            <a:pPr marL="0" indent="0">
              <a:buNone/>
            </a:pPr>
            <a:r>
              <a:rPr lang="pl-PL" dirty="0" smtClean="0"/>
              <a:t>mieszkaniowych, właścicieli domów jednorodzinnych, właścicieli budynków i lokali mieszkalnych, osób zajmujących lokal mieszkalny bez tytułu prawnego i oczekujących na przysługujący im lokal zamienny lub najem socjalny lokalu oraz najemców i podnajemców opłacających czynsz wolny;</a:t>
            </a:r>
          </a:p>
          <a:p>
            <a:pPr marL="0" indent="0">
              <a:buNone/>
            </a:pPr>
            <a:r>
              <a:rPr lang="pl-PL" dirty="0" smtClean="0"/>
              <a:t>2) sposób ustalania i maksymalną wysokość ryczałtu na zakup opału dla gospodarstw domowych, których lokale mieszkalne nie są wyposażone w instalację doprowadzającą energię cieplną do celów ogrzewania, w instalację ciepłej wody oraz gazu przewodowego;</a:t>
            </a:r>
          </a:p>
          <a:p>
            <a:pPr marL="11113" indent="-11113">
              <a:buNone/>
            </a:pPr>
            <a:r>
              <a:rPr lang="pl-PL" dirty="0" smtClean="0"/>
              <a:t>3) dane, które powinny być zawarte we wniosku o przyznanie </a:t>
            </a:r>
            <a:r>
              <a:rPr lang="pl-PL" i="1" dirty="0" smtClean="0"/>
              <a:t>dodatku mieszkaniowego</a:t>
            </a:r>
            <a:r>
              <a:rPr lang="pl-PL" dirty="0" smtClean="0"/>
              <a:t>, a w szczególności dotyczące osoby ubiegającej się o ten dodatek, zajmowanego lokalu mieszkalnego i jego technicznego wyposażenia oraz miesięcznych wydatków za ten lokal;</a:t>
            </a:r>
          </a:p>
          <a:p>
            <a:pPr marL="11113" indent="-11113">
              <a:buNone/>
            </a:pPr>
            <a:r>
              <a:rPr lang="pl-PL" dirty="0" smtClean="0"/>
              <a:t>4) dane, które powinny być zawarte w deklaracji o dochodach, a w szczególności dane dotyczące osób wchodzących w skład gospodarstwa domowego, ich miejsca pracy bądź nauki oraz wysokość ich dochodu.</a:t>
            </a:r>
          </a:p>
          <a:p>
            <a:endParaRPr lang="pl-PL" dirty="0"/>
          </a:p>
        </p:txBody>
      </p:sp>
    </p:spTree>
    <p:extLst>
      <p:ext uri="{BB962C8B-B14F-4D97-AF65-F5344CB8AC3E}">
        <p14:creationId xmlns:p14="http://schemas.microsoft.com/office/powerpoint/2010/main" xmlns="" val="168805061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7753672" cy="1066130"/>
          </a:xfrm>
        </p:spPr>
        <p:txBody>
          <a:bodyPr>
            <a:normAutofit/>
          </a:bodyPr>
          <a:lstStyle/>
          <a:p>
            <a:r>
              <a:rPr lang="pl-PL" sz="2700" dirty="0" smtClean="0">
                <a:solidFill>
                  <a:srgbClr val="002060"/>
                </a:solidFill>
              </a:rPr>
              <a:t>ROZPORZĄDZENIE JAKO ŹRÓDŁO PRAWA ADMINISTRACYJNEGO</a:t>
            </a:r>
            <a:endParaRPr lang="pl-PL" dirty="0"/>
          </a:p>
        </p:txBody>
      </p:sp>
      <p:pic>
        <p:nvPicPr>
          <p:cNvPr id="2050" name="Picture 2" descr="C:\Users\Gosia\Desktop\DZU.PNG"/>
          <p:cNvPicPr>
            <a:picLocks noGrp="1" noChangeAspect="1" noChangeArrowheads="1"/>
          </p:cNvPicPr>
          <p:nvPr>
            <p:ph idx="1"/>
          </p:nvPr>
        </p:nvPicPr>
        <p:blipFill>
          <a:blip r:embed="rId2" cstate="print"/>
          <a:srcRect/>
          <a:stretch>
            <a:fillRect/>
          </a:stretch>
        </p:blipFill>
        <p:spPr bwMode="auto">
          <a:xfrm>
            <a:off x="179513" y="1628800"/>
            <a:ext cx="7897688" cy="4752528"/>
          </a:xfrm>
          <a:prstGeom prst="rect">
            <a:avLst/>
          </a:prstGeom>
          <a:noFill/>
        </p:spPr>
      </p:pic>
    </p:spTree>
    <p:extLst>
      <p:ext uri="{BB962C8B-B14F-4D97-AF65-F5344CB8AC3E}">
        <p14:creationId xmlns:p14="http://schemas.microsoft.com/office/powerpoint/2010/main" xmlns="" val="1688050613"/>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7753672" cy="1066130"/>
          </a:xfrm>
        </p:spPr>
        <p:txBody>
          <a:bodyPr>
            <a:normAutofit/>
          </a:bodyPr>
          <a:lstStyle/>
          <a:p>
            <a:r>
              <a:rPr lang="pl-PL" sz="2700" dirty="0" smtClean="0">
                <a:solidFill>
                  <a:srgbClr val="002060"/>
                </a:solidFill>
              </a:rPr>
              <a:t>ROZPORZĄDZENIE JAKO ŹRÓDŁO PRAWA ADMINISTRACYJNEGO</a:t>
            </a:r>
            <a:endParaRPr lang="pl-PL" dirty="0"/>
          </a:p>
        </p:txBody>
      </p:sp>
      <p:sp>
        <p:nvSpPr>
          <p:cNvPr id="3" name="Content Placeholder 2"/>
          <p:cNvSpPr>
            <a:spLocks noGrp="1"/>
          </p:cNvSpPr>
          <p:nvPr>
            <p:ph idx="1"/>
          </p:nvPr>
        </p:nvSpPr>
        <p:spPr>
          <a:xfrm>
            <a:off x="251520" y="1412776"/>
            <a:ext cx="7825680" cy="4988024"/>
          </a:xfrm>
        </p:spPr>
        <p:txBody>
          <a:bodyPr>
            <a:normAutofit fontScale="70000" lnSpcReduction="20000"/>
          </a:bodyPr>
          <a:lstStyle/>
          <a:p>
            <a:pPr marL="0" indent="0">
              <a:buNone/>
            </a:pPr>
            <a:r>
              <a:rPr lang="pl-PL" dirty="0" smtClean="0"/>
              <a:t>W teorii prawa rozporządzenie jest aktem wydawanym przez kompetentne organy na podstawie ustaw i dla ich wykonania. </a:t>
            </a:r>
          </a:p>
          <a:p>
            <a:pPr marL="0" indent="0">
              <a:buNone/>
            </a:pPr>
            <a:endParaRPr lang="pl-PL" dirty="0" smtClean="0"/>
          </a:p>
          <a:p>
            <a:pPr marL="0" indent="0">
              <a:buNone/>
            </a:pPr>
            <a:r>
              <a:rPr lang="pl-PL" dirty="0" smtClean="0"/>
              <a:t>Warunkiem wydania rozporządzenia jest istnienie </a:t>
            </a:r>
            <a:r>
              <a:rPr lang="pl-PL" b="1" u="sng" dirty="0" smtClean="0"/>
              <a:t>upoważnienia ustawowego zawartego w ustawie.</a:t>
            </a:r>
          </a:p>
          <a:p>
            <a:pPr marL="0" indent="0">
              <a:buNone/>
            </a:pPr>
            <a:endParaRPr lang="pl-PL" b="1" u="sng" dirty="0" smtClean="0"/>
          </a:p>
          <a:p>
            <a:pPr marL="0" indent="0">
              <a:buNone/>
            </a:pPr>
            <a:r>
              <a:rPr lang="pl-PL" dirty="0" smtClean="0"/>
              <a:t>Warunkiem wejścia w życie rozporządzenia jest jego </a:t>
            </a:r>
            <a:r>
              <a:rPr lang="pl-PL" b="1" u="sng" dirty="0" smtClean="0"/>
              <a:t>publikacja w Dzienniku Ustaw. </a:t>
            </a:r>
          </a:p>
          <a:p>
            <a:pPr marL="0" indent="0">
              <a:buNone/>
            </a:pPr>
            <a:endParaRPr lang="pl-PL" b="1" u="sng" dirty="0" smtClean="0"/>
          </a:p>
          <a:p>
            <a:pPr marL="0" indent="0">
              <a:buNone/>
            </a:pPr>
            <a:endParaRPr lang="pl-PL" dirty="0" smtClean="0"/>
          </a:p>
          <a:p>
            <a:pPr marL="0" indent="0">
              <a:buNone/>
            </a:pPr>
            <a:r>
              <a:rPr lang="pl-PL" dirty="0" smtClean="0"/>
              <a:t>W treści rozporządzenia musi zostać zawarta podstawa prawna, to znaczy określenie na podstawie, jakiej ustawy dane rozporządzenie zostaje wydane i czego dotyczy. Oznacza to podanie dokładnego artykułu a nie jedynie tytułu ustawy. Przepisy zawarte rozporządzeniu muszą być zgodne zarówno z ustawą, na podstawie której rozporządzenie zostało wydane, jak i z przepisami zawartymi w konstytucji oraz ratyfikowanymi umowami międzynarodowymi.</a:t>
            </a:r>
          </a:p>
          <a:p>
            <a:pPr marL="0" indent="0">
              <a:buNone/>
            </a:pPr>
            <a:endParaRPr lang="pl-PL" dirty="0"/>
          </a:p>
        </p:txBody>
      </p:sp>
    </p:spTree>
    <p:extLst>
      <p:ext uri="{BB962C8B-B14F-4D97-AF65-F5344CB8AC3E}">
        <p14:creationId xmlns:p14="http://schemas.microsoft.com/office/powerpoint/2010/main" xmlns="" val="1688050613"/>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fontScale="90000"/>
          </a:bodyPr>
          <a:lstStyle/>
          <a:p>
            <a:r>
              <a:rPr lang="pl-PL" dirty="0" smtClean="0">
                <a:solidFill>
                  <a:srgbClr val="002060"/>
                </a:solidFill>
              </a:rPr>
              <a:t>ŹRÓDŁA PRAWA WEWNĘTRZNEGO</a:t>
            </a:r>
            <a:endParaRPr lang="pl-PL" dirty="0">
              <a:solidFill>
                <a:srgbClr val="002060"/>
              </a:solidFill>
            </a:endParaRPr>
          </a:p>
        </p:txBody>
      </p:sp>
      <p:sp>
        <p:nvSpPr>
          <p:cNvPr id="3" name="Symbol zastępczy zawartości 2"/>
          <p:cNvSpPr>
            <a:spLocks noGrp="1"/>
          </p:cNvSpPr>
          <p:nvPr>
            <p:ph idx="1"/>
          </p:nvPr>
        </p:nvSpPr>
        <p:spPr>
          <a:xfrm>
            <a:off x="457200" y="1052736"/>
            <a:ext cx="7239000" cy="5403000"/>
          </a:xfrm>
        </p:spPr>
        <p:txBody>
          <a:bodyPr>
            <a:normAutofit lnSpcReduction="10000"/>
          </a:bodyPr>
          <a:lstStyle/>
          <a:p>
            <a:pPr algn="just"/>
            <a:r>
              <a:rPr lang="pl-PL" b="1" dirty="0" smtClean="0"/>
              <a:t>ZARZĄDZENIA</a:t>
            </a:r>
          </a:p>
          <a:p>
            <a:pPr marL="514350" indent="-514350" algn="just">
              <a:buFont typeface="+mj-lt"/>
              <a:buAutoNum type="arabicPeriod"/>
            </a:pPr>
            <a:r>
              <a:rPr lang="pl-PL" dirty="0" smtClean="0"/>
              <a:t>Obowiązują jedynie jednostki podlegające organowi wydającemu zarządzenie,</a:t>
            </a:r>
          </a:p>
          <a:p>
            <a:pPr marL="514350" indent="-514350" algn="just">
              <a:buFont typeface="+mj-lt"/>
              <a:buAutoNum type="arabicPeriod"/>
            </a:pPr>
            <a:r>
              <a:rPr lang="pl-PL" dirty="0" smtClean="0"/>
              <a:t>Wydawane na podstawie ustawy,</a:t>
            </a:r>
          </a:p>
          <a:p>
            <a:pPr marL="514350" indent="-514350" algn="just">
              <a:buFont typeface="+mj-lt"/>
              <a:buAutoNum type="arabicPeriod"/>
            </a:pPr>
            <a:r>
              <a:rPr lang="pl-PL" dirty="0" smtClean="0"/>
              <a:t>Nie mogą regulować spraw wolności i obowiązków jednostek – nie mogą stanowić podstawy do wydania decyzji administracyjnych,</a:t>
            </a:r>
          </a:p>
          <a:p>
            <a:pPr marL="514350" indent="-514350" algn="just">
              <a:buFont typeface="+mj-lt"/>
              <a:buAutoNum type="arabicPeriod"/>
            </a:pPr>
            <a:r>
              <a:rPr lang="pl-PL" dirty="0" smtClean="0"/>
              <a:t>Nie mogą modyfikować prawa powszechnie obowiązującego,</a:t>
            </a:r>
          </a:p>
          <a:p>
            <a:pPr marL="514350" indent="-514350" algn="just">
              <a:buFont typeface="+mj-lt"/>
              <a:buAutoNum type="arabicPeriod"/>
            </a:pPr>
            <a:r>
              <a:rPr lang="pl-PL" dirty="0" smtClean="0"/>
              <a:t>Dookreślają normy zawarte w normach ustawowych – przedmiot zarządzeń jest określony w sposób ogólny w ustawie. </a:t>
            </a:r>
          </a:p>
          <a:p>
            <a:pPr marL="514350" indent="-514350" algn="just">
              <a:buFont typeface="+mj-lt"/>
              <a:buAutoNum type="arabicPeriod"/>
            </a:pPr>
            <a:endParaRPr lang="pl-P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fontScale="90000"/>
          </a:bodyPr>
          <a:lstStyle/>
          <a:p>
            <a:r>
              <a:rPr lang="pl-PL" dirty="0" smtClean="0">
                <a:solidFill>
                  <a:srgbClr val="002060"/>
                </a:solidFill>
              </a:rPr>
              <a:t>ŹRÓDŁA PRAWA WEWNĘTRZNEGO</a:t>
            </a:r>
            <a:endParaRPr lang="pl-PL" dirty="0">
              <a:solidFill>
                <a:srgbClr val="002060"/>
              </a:solidFill>
            </a:endParaRPr>
          </a:p>
        </p:txBody>
      </p:sp>
      <p:sp>
        <p:nvSpPr>
          <p:cNvPr id="3" name="Symbol zastępczy zawartości 2"/>
          <p:cNvSpPr>
            <a:spLocks noGrp="1"/>
          </p:cNvSpPr>
          <p:nvPr>
            <p:ph idx="1"/>
          </p:nvPr>
        </p:nvSpPr>
        <p:spPr>
          <a:xfrm>
            <a:off x="457200" y="1052736"/>
            <a:ext cx="7643192" cy="5403000"/>
          </a:xfrm>
        </p:spPr>
        <p:txBody>
          <a:bodyPr>
            <a:normAutofit fontScale="92500"/>
          </a:bodyPr>
          <a:lstStyle/>
          <a:p>
            <a:pPr algn="just"/>
            <a:r>
              <a:rPr lang="pl-PL" b="1" dirty="0" smtClean="0"/>
              <a:t>UCHWAŁA</a:t>
            </a:r>
          </a:p>
          <a:p>
            <a:pPr marL="514350" indent="-514350" algn="just">
              <a:buFont typeface="+mj-lt"/>
              <a:buAutoNum type="arabicPeriod"/>
            </a:pPr>
            <a:r>
              <a:rPr lang="pl-PL" dirty="0" smtClean="0"/>
              <a:t>akty prawa wewnętrznego wydawane przez organy kolegialne, np. przez Radę Ministrów,</a:t>
            </a:r>
          </a:p>
          <a:p>
            <a:pPr marL="514350" indent="-514350" algn="just">
              <a:buFont typeface="+mj-lt"/>
              <a:buAutoNum type="arabicPeriod"/>
            </a:pPr>
            <a:endParaRPr lang="pl-PL" dirty="0" smtClean="0"/>
          </a:p>
          <a:p>
            <a:pPr marL="273050" indent="-273050" algn="just">
              <a:buNone/>
            </a:pPr>
            <a:r>
              <a:rPr lang="pl-PL" sz="2200" b="1" dirty="0" smtClean="0"/>
              <a:t>UWAGA:</a:t>
            </a:r>
            <a:r>
              <a:rPr lang="pl-PL" sz="2200" dirty="0" smtClean="0"/>
              <a:t> należy odróżnić uchwały wydawane przez organy</a:t>
            </a:r>
          </a:p>
          <a:p>
            <a:pPr marL="273050" indent="-273050" algn="just">
              <a:buNone/>
            </a:pPr>
            <a:r>
              <a:rPr lang="pl-PL" sz="2200" dirty="0" smtClean="0"/>
              <a:t>kolegialne jednostek samorządu terytorialnego, które mają</a:t>
            </a:r>
          </a:p>
          <a:p>
            <a:pPr marL="273050" indent="-273050" algn="just">
              <a:buNone/>
            </a:pPr>
            <a:r>
              <a:rPr lang="pl-PL" sz="2200" dirty="0" smtClean="0"/>
              <a:t>charakter powszechnie obowiązujący, ponieważ należą do norm</a:t>
            </a:r>
          </a:p>
          <a:p>
            <a:pPr marL="273050" indent="-273050" algn="just">
              <a:buNone/>
            </a:pPr>
            <a:r>
              <a:rPr lang="pl-PL" sz="2200" dirty="0" smtClean="0"/>
              <a:t>prawa miejscowego.</a:t>
            </a:r>
          </a:p>
          <a:p>
            <a:pPr marL="11113" indent="-11113" algn="just">
              <a:buNone/>
            </a:pPr>
            <a:endParaRPr lang="pl-PL" dirty="0" smtClean="0"/>
          </a:p>
          <a:p>
            <a:pPr marL="514350" indent="-514350" algn="just">
              <a:buFont typeface="+mj-lt"/>
              <a:buAutoNum type="arabicPeriod" startAt="2"/>
            </a:pPr>
            <a:r>
              <a:rPr lang="pl-PL" dirty="0" smtClean="0"/>
              <a:t>obowiązują jednostki poległe organizacyjnie podmiotowi wydającemu, </a:t>
            </a:r>
          </a:p>
          <a:p>
            <a:pPr marL="514350" indent="-514350" algn="just">
              <a:buFont typeface="+mj-lt"/>
              <a:buAutoNum type="arabicPeriod" startAt="3"/>
            </a:pPr>
            <a:r>
              <a:rPr lang="pl-PL" dirty="0" smtClean="0"/>
              <a:t>ich przedmiotem mogą być sprawy kierownictwa wewnętrznego i polityki administracyjnej.</a:t>
            </a:r>
            <a:endParaRPr lang="pl-P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fontScale="90000"/>
          </a:bodyPr>
          <a:lstStyle/>
          <a:p>
            <a:r>
              <a:rPr lang="pl-PL" dirty="0" smtClean="0">
                <a:solidFill>
                  <a:srgbClr val="002060"/>
                </a:solidFill>
              </a:rPr>
              <a:t>ŹRÓDŁA PRAWA WEWNĘTRZNEGO</a:t>
            </a:r>
            <a:endParaRPr lang="pl-PL" dirty="0">
              <a:solidFill>
                <a:srgbClr val="002060"/>
              </a:solidFill>
            </a:endParaRPr>
          </a:p>
        </p:txBody>
      </p:sp>
      <p:sp>
        <p:nvSpPr>
          <p:cNvPr id="3" name="Symbol zastępczy zawartości 2"/>
          <p:cNvSpPr>
            <a:spLocks noGrp="1"/>
          </p:cNvSpPr>
          <p:nvPr>
            <p:ph idx="1"/>
          </p:nvPr>
        </p:nvSpPr>
        <p:spPr>
          <a:xfrm>
            <a:off x="457200" y="1052736"/>
            <a:ext cx="7239000" cy="5403000"/>
          </a:xfrm>
        </p:spPr>
        <p:txBody>
          <a:bodyPr>
            <a:normAutofit fontScale="92500" lnSpcReduction="10000"/>
          </a:bodyPr>
          <a:lstStyle/>
          <a:p>
            <a:pPr algn="just"/>
            <a:r>
              <a:rPr lang="pl-PL" b="1" dirty="0" smtClean="0"/>
              <a:t>REGULAMINY I STATUTY </a:t>
            </a:r>
          </a:p>
          <a:p>
            <a:pPr marL="514350" indent="-514350" algn="just">
              <a:buFont typeface="+mj-lt"/>
              <a:buAutoNum type="arabicPeriod"/>
            </a:pPr>
            <a:r>
              <a:rPr lang="pl-PL" dirty="0" smtClean="0"/>
              <a:t>ich przedmiotem jest wewnętrzny ustrój i funkcjonowanie jednostek organizacyjnych administracji publicznej,</a:t>
            </a:r>
          </a:p>
          <a:p>
            <a:pPr marL="514350" indent="-514350" algn="just">
              <a:buFont typeface="+mj-lt"/>
              <a:buAutoNum type="arabicPeriod"/>
            </a:pPr>
            <a:r>
              <a:rPr lang="pl-PL" dirty="0" smtClean="0"/>
              <a:t>regulują one: </a:t>
            </a:r>
          </a:p>
          <a:p>
            <a:pPr algn="just"/>
            <a:r>
              <a:rPr lang="pl-PL" dirty="0" smtClean="0"/>
              <a:t>podział pracy,</a:t>
            </a:r>
          </a:p>
          <a:p>
            <a:pPr algn="just"/>
            <a:r>
              <a:rPr lang="pl-PL" dirty="0" smtClean="0"/>
              <a:t>zakres czynności,</a:t>
            </a:r>
          </a:p>
          <a:p>
            <a:pPr algn="just"/>
            <a:r>
              <a:rPr lang="pl-PL" dirty="0" smtClean="0"/>
              <a:t>układ zależności organizacyjnej,</a:t>
            </a:r>
          </a:p>
          <a:p>
            <a:pPr algn="just"/>
            <a:r>
              <a:rPr lang="pl-PL" dirty="0" smtClean="0"/>
              <a:t>sposób koordynacji działań,</a:t>
            </a:r>
          </a:p>
          <a:p>
            <a:pPr algn="just"/>
            <a:r>
              <a:rPr lang="pl-PL" dirty="0" smtClean="0"/>
              <a:t>wewnętrzną kontrolę i nadzór,</a:t>
            </a:r>
          </a:p>
          <a:p>
            <a:pPr marL="514350" indent="-514350" algn="just">
              <a:buFont typeface="+mj-lt"/>
              <a:buAutoNum type="arabicPeriod" startAt="3"/>
            </a:pPr>
            <a:r>
              <a:rPr lang="pl-PL" dirty="0" smtClean="0"/>
              <a:t>powinny mięć upoważnienie ustawowe, </a:t>
            </a:r>
          </a:p>
          <a:p>
            <a:pPr marL="514350" indent="-514350" algn="just">
              <a:buFont typeface="+mj-lt"/>
              <a:buAutoNum type="arabicPeriod" startAt="4"/>
            </a:pPr>
            <a:r>
              <a:rPr lang="pl-PL" dirty="0" smtClean="0"/>
              <a:t>wpływają pośrednio na realizację praw jednostek. </a:t>
            </a:r>
          </a:p>
          <a:p>
            <a:pPr marL="514350" indent="-514350" algn="just">
              <a:buFont typeface="+mj-lt"/>
              <a:buAutoNum type="arabicPeriod" startAt="3"/>
            </a:pPr>
            <a:endParaRPr lang="pl-PL"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POJĘCIE ŹRÓDEŁ PRAWA ADMINISTRACYJNEGO</a:t>
            </a:r>
            <a:endParaRPr lang="pl-PL" dirty="0">
              <a:solidFill>
                <a:srgbClr val="002060"/>
              </a:solidFill>
            </a:endParaRPr>
          </a:p>
        </p:txBody>
      </p:sp>
      <p:sp>
        <p:nvSpPr>
          <p:cNvPr id="3" name="Symbol zastępczy zawartości 2"/>
          <p:cNvSpPr>
            <a:spLocks noGrp="1"/>
          </p:cNvSpPr>
          <p:nvPr>
            <p:ph idx="1"/>
          </p:nvPr>
        </p:nvSpPr>
        <p:spPr/>
        <p:txBody>
          <a:bodyPr>
            <a:normAutofit fontScale="92500"/>
          </a:bodyPr>
          <a:lstStyle/>
          <a:p>
            <a:r>
              <a:rPr lang="pl-PL" b="1" dirty="0" smtClean="0"/>
              <a:t>w znaczeniu formalnym: </a:t>
            </a:r>
            <a:r>
              <a:rPr lang="pl-PL" dirty="0" smtClean="0"/>
              <a:t>formy, w jakich przejawia się obowiązujące prawo, akt w którym zawarte są normy prawne, np. Konstytucja, ustawy, rozporządzenia,</a:t>
            </a:r>
          </a:p>
          <a:p>
            <a:r>
              <a:rPr lang="pl-PL" b="1" dirty="0" smtClean="0"/>
              <a:t>w znaczeniu materialnym: </a:t>
            </a:r>
            <a:r>
              <a:rPr lang="pl-PL" dirty="0" smtClean="0"/>
              <a:t>czynniki wpływające na treść norm prawnych lub źródła określające pochodzenie norm, np. wola narodu,</a:t>
            </a:r>
          </a:p>
          <a:p>
            <a:r>
              <a:rPr lang="pl-PL" b="1" dirty="0" smtClean="0"/>
              <a:t>w znaczeniu poznawczym: </a:t>
            </a:r>
            <a:r>
              <a:rPr lang="pl-PL" dirty="0" smtClean="0"/>
              <a:t>źródła poznania prawa, tj. publikatory zawierające autentyczną treść norm prawnych, np. </a:t>
            </a:r>
            <a:r>
              <a:rPr lang="pl-PL" dirty="0" err="1" smtClean="0"/>
              <a:t>Dz.U</a:t>
            </a:r>
            <a:r>
              <a:rPr lang="pl-PL" dirty="0" smtClean="0"/>
              <a:t>.,</a:t>
            </a:r>
          </a:p>
          <a:p>
            <a:r>
              <a:rPr lang="pl-PL" dirty="0" smtClean="0"/>
              <a:t>wszelkie drogi prawne tworzenia prawa, sposoby w jaki się prawo tworzy, zmienia, utrzymuje.</a:t>
            </a:r>
            <a:endParaRPr lang="pl-P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fontScale="90000"/>
          </a:bodyPr>
          <a:lstStyle/>
          <a:p>
            <a:r>
              <a:rPr lang="pl-PL" dirty="0" smtClean="0">
                <a:solidFill>
                  <a:srgbClr val="002060"/>
                </a:solidFill>
              </a:rPr>
              <a:t>ŹRÓDŁA PRAWA WEWNĘTRZNEGO</a:t>
            </a:r>
            <a:endParaRPr lang="pl-PL" dirty="0">
              <a:solidFill>
                <a:srgbClr val="002060"/>
              </a:solidFill>
            </a:endParaRPr>
          </a:p>
        </p:txBody>
      </p:sp>
      <p:sp>
        <p:nvSpPr>
          <p:cNvPr id="3" name="Symbol zastępczy zawartości 2"/>
          <p:cNvSpPr>
            <a:spLocks noGrp="1"/>
          </p:cNvSpPr>
          <p:nvPr>
            <p:ph idx="1"/>
          </p:nvPr>
        </p:nvSpPr>
        <p:spPr>
          <a:xfrm>
            <a:off x="457200" y="1052736"/>
            <a:ext cx="7239000" cy="5403000"/>
          </a:xfrm>
        </p:spPr>
        <p:txBody>
          <a:bodyPr>
            <a:normAutofit/>
          </a:bodyPr>
          <a:lstStyle/>
          <a:p>
            <a:pPr marL="514350" indent="-514350" algn="just"/>
            <a:r>
              <a:rPr lang="pl-PL" b="1" dirty="0" smtClean="0"/>
              <a:t>OKÓLNIKI - </a:t>
            </a:r>
            <a:r>
              <a:rPr lang="pl-PL" dirty="0" smtClean="0"/>
              <a:t>pisma zawierające wskazówki, polecenia wydane przez organ administracyjny podległym mu organom.</a:t>
            </a:r>
            <a:endParaRPr lang="pl-PL" b="1" dirty="0" smtClean="0"/>
          </a:p>
          <a:p>
            <a:pPr marL="514350" indent="-514350" algn="just">
              <a:buFont typeface="+mj-lt"/>
              <a:buAutoNum type="arabicPeriod" startAt="3"/>
            </a:pPr>
            <a:endParaRPr lang="pl-PL"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a:bodyPr>
          <a:lstStyle/>
          <a:p>
            <a:r>
              <a:rPr lang="pl-PL" dirty="0" smtClean="0">
                <a:solidFill>
                  <a:srgbClr val="002060"/>
                </a:solidFill>
              </a:rPr>
              <a:t>Źródła niezorganizowane</a:t>
            </a:r>
            <a:endParaRPr lang="pl-PL" dirty="0">
              <a:solidFill>
                <a:srgbClr val="002060"/>
              </a:solidFill>
            </a:endParaRPr>
          </a:p>
        </p:txBody>
      </p:sp>
      <p:sp>
        <p:nvSpPr>
          <p:cNvPr id="3" name="Symbol zastępczy zawartości 2"/>
          <p:cNvSpPr>
            <a:spLocks noGrp="1"/>
          </p:cNvSpPr>
          <p:nvPr>
            <p:ph idx="1"/>
          </p:nvPr>
        </p:nvSpPr>
        <p:spPr>
          <a:xfrm>
            <a:off x="395536" y="1196752"/>
            <a:ext cx="7239000" cy="5278368"/>
          </a:xfrm>
        </p:spPr>
        <p:txBody>
          <a:bodyPr>
            <a:normAutofit fontScale="92500" lnSpcReduction="20000"/>
          </a:bodyPr>
          <a:lstStyle/>
          <a:p>
            <a:pPr algn="just"/>
            <a:r>
              <a:rPr lang="pl-PL" b="1" dirty="0" smtClean="0"/>
              <a:t>ODESŁANIA I NORMY POZAPRAWNE STOSOWANE PRZEZ ADMINISTRACJĘ PUBLICZNĄ </a:t>
            </a:r>
          </a:p>
          <a:p>
            <a:pPr marL="514350" indent="-514350" algn="just">
              <a:buAutoNum type="arabicPeriod"/>
            </a:pPr>
            <a:r>
              <a:rPr lang="pl-PL" dirty="0" smtClean="0"/>
              <a:t>normy społeczne,</a:t>
            </a:r>
          </a:p>
          <a:p>
            <a:pPr marL="514350" indent="-514350" algn="just">
              <a:buAutoNum type="arabicPeriod"/>
            </a:pPr>
            <a:r>
              <a:rPr lang="pl-PL" dirty="0" smtClean="0"/>
              <a:t>normy wiedzy. </a:t>
            </a:r>
          </a:p>
          <a:p>
            <a:pPr marL="514350" indent="-514350" algn="just"/>
            <a:r>
              <a:rPr lang="pl-PL" b="1" dirty="0" smtClean="0"/>
              <a:t>ZWYCZAJ - </a:t>
            </a:r>
            <a:r>
              <a:rPr lang="pl-PL" dirty="0" smtClean="0"/>
              <a:t>pozaprawny nawyk postępowania przestrzegany w praktyce w administracji, w podobnych sytuacjach i okolicznościach</a:t>
            </a:r>
          </a:p>
          <a:p>
            <a:pPr marL="514350" indent="-514350" algn="just">
              <a:buAutoNum type="arabicPeriod"/>
            </a:pPr>
            <a:r>
              <a:rPr lang="pl-PL" dirty="0" smtClean="0"/>
              <a:t>nośnikiem zwyczaju są ludzie; </a:t>
            </a:r>
          </a:p>
          <a:p>
            <a:pPr marL="514350" indent="-514350" algn="just">
              <a:buAutoNum type="arabicPeriod"/>
            </a:pPr>
            <a:r>
              <a:rPr lang="pl-PL" dirty="0" smtClean="0"/>
              <a:t>zjawisko wewnątrz administracji,</a:t>
            </a:r>
          </a:p>
          <a:p>
            <a:pPr marL="514350" indent="-514350" algn="just">
              <a:buAutoNum type="arabicPeriod"/>
            </a:pPr>
            <a:r>
              <a:rPr lang="pl-PL" dirty="0" smtClean="0"/>
              <a:t>związany z daną jednostką organizacyjną, </a:t>
            </a:r>
          </a:p>
          <a:p>
            <a:pPr marL="514350" indent="-514350" algn="just">
              <a:buAutoNum type="arabicPeriod"/>
            </a:pPr>
            <a:r>
              <a:rPr lang="pl-PL" dirty="0" smtClean="0"/>
              <a:t>jest określany przez praktykę oraz prawo; </a:t>
            </a:r>
          </a:p>
          <a:p>
            <a:pPr marL="514350" indent="-514350" algn="just">
              <a:buAutoNum type="arabicPeriod"/>
            </a:pPr>
            <a:r>
              <a:rPr lang="pl-PL" dirty="0" smtClean="0"/>
              <a:t>nie jest trwały – może ulec zmianie wraz ze zmianami w administracji/ w prawie.</a:t>
            </a:r>
          </a:p>
          <a:p>
            <a:pPr marL="514350" indent="-514350" algn="just"/>
            <a:r>
              <a:rPr lang="pl-PL" b="1" dirty="0" smtClean="0"/>
              <a:t>DOKTRYNA </a:t>
            </a:r>
            <a:endParaRPr lang="pl-PL" b="1" u="sng" dirty="0" smtClean="0"/>
          </a:p>
          <a:p>
            <a:pPr marL="514350" indent="-514350" algn="just"/>
            <a:endParaRPr lang="pl-PL"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a:bodyPr>
          <a:lstStyle/>
          <a:p>
            <a:r>
              <a:rPr lang="pl-PL" dirty="0" smtClean="0">
                <a:solidFill>
                  <a:srgbClr val="002060"/>
                </a:solidFill>
              </a:rPr>
              <a:t>Źródła niezorganizowane</a:t>
            </a:r>
            <a:endParaRPr lang="pl-PL" dirty="0">
              <a:solidFill>
                <a:srgbClr val="002060"/>
              </a:solidFill>
            </a:endParaRPr>
          </a:p>
        </p:txBody>
      </p:sp>
      <p:sp>
        <p:nvSpPr>
          <p:cNvPr id="3" name="Symbol zastępczy zawartości 2"/>
          <p:cNvSpPr>
            <a:spLocks noGrp="1"/>
          </p:cNvSpPr>
          <p:nvPr>
            <p:ph idx="1"/>
          </p:nvPr>
        </p:nvSpPr>
        <p:spPr>
          <a:xfrm>
            <a:off x="395536" y="1196752"/>
            <a:ext cx="7239000" cy="5278368"/>
          </a:xfrm>
        </p:spPr>
        <p:txBody>
          <a:bodyPr>
            <a:normAutofit fontScale="92500"/>
          </a:bodyPr>
          <a:lstStyle/>
          <a:p>
            <a:pPr algn="just"/>
            <a:r>
              <a:rPr lang="pl-PL" b="1" dirty="0" smtClean="0"/>
              <a:t>ORZECZNICTWO SĄDÓW I TRYBUNAŁÓW</a:t>
            </a:r>
          </a:p>
          <a:p>
            <a:pPr marL="514350" indent="-514350" algn="just">
              <a:buFont typeface="+mj-lt"/>
              <a:buAutoNum type="arabicPeriod"/>
            </a:pPr>
            <a:r>
              <a:rPr lang="pl-PL" dirty="0" smtClean="0"/>
              <a:t>zasada niezależności i niezawisłości sądów powoduje, iż każde orzeczenie sądowe stanowi osobny byt i nie może stanowić formalnej podstawy dla innych rozstrzygnięć,</a:t>
            </a:r>
          </a:p>
          <a:p>
            <a:pPr marL="514350" indent="-514350" algn="just">
              <a:buFont typeface="+mj-lt"/>
              <a:buAutoNum type="arabicPeriod"/>
            </a:pPr>
            <a:r>
              <a:rPr lang="pl-PL" dirty="0" smtClean="0"/>
              <a:t>braku mocy powszechnie obowiązującej, </a:t>
            </a:r>
          </a:p>
          <a:p>
            <a:pPr marL="514350" indent="-514350" algn="just">
              <a:buFont typeface="+mj-lt"/>
              <a:buAutoNum type="arabicPeriod"/>
            </a:pPr>
            <a:r>
              <a:rPr lang="pl-PL" dirty="0" smtClean="0"/>
              <a:t>w przypadku ugruntowanej linii orzeczniczej stosowane przy podejmowaniu innych rozstrzygnięć w podobnych stanach - wcześniej wydane orzeczenia stanowią więc wskaźnik pozaprawny, pewną wykładnię, interpretację prawa, którą można się posługiwać,</a:t>
            </a:r>
          </a:p>
          <a:p>
            <a:pPr marL="514350" indent="-514350" algn="just">
              <a:buNone/>
            </a:pPr>
            <a:endParaRPr lang="pl-PL"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a:bodyPr>
          <a:lstStyle/>
          <a:p>
            <a:r>
              <a:rPr lang="pl-PL" dirty="0" smtClean="0">
                <a:solidFill>
                  <a:srgbClr val="002060"/>
                </a:solidFill>
              </a:rPr>
              <a:t>Źródła niezorganizowane</a:t>
            </a:r>
            <a:endParaRPr lang="pl-PL" dirty="0">
              <a:solidFill>
                <a:srgbClr val="002060"/>
              </a:solidFill>
            </a:endParaRPr>
          </a:p>
        </p:txBody>
      </p:sp>
      <p:sp>
        <p:nvSpPr>
          <p:cNvPr id="3" name="Symbol zastępczy zawartości 2"/>
          <p:cNvSpPr>
            <a:spLocks noGrp="1"/>
          </p:cNvSpPr>
          <p:nvPr>
            <p:ph idx="1"/>
          </p:nvPr>
        </p:nvSpPr>
        <p:spPr>
          <a:xfrm>
            <a:off x="395536" y="1196752"/>
            <a:ext cx="7239000" cy="5278368"/>
          </a:xfrm>
        </p:spPr>
        <p:txBody>
          <a:bodyPr>
            <a:normAutofit fontScale="70000" lnSpcReduction="20000"/>
          </a:bodyPr>
          <a:lstStyle/>
          <a:p>
            <a:pPr marL="514350" indent="-514350" algn="just">
              <a:buFont typeface="+mj-lt"/>
              <a:buAutoNum type="arabicPeriod" startAt="4"/>
            </a:pPr>
            <a:r>
              <a:rPr lang="pl-PL" sz="2900" dirty="0" smtClean="0"/>
              <a:t>orzeczenia Naczelnego Sądu Administracyjnego, Sądu Najwyższego i Wojewódzkich Sądów Administracyjnych stanowią w główne źródło orzecznictwa sądowego w sprawach administracyjnych, ponieważ dotyczą one najczęściej spraw spornych, regulują sprawy, w trakcie których zauważono występowanie luk prawnych, przez co pozwalają one na stosowanie tych orzeczeń w innych tego typu przypadkach.</a:t>
            </a:r>
          </a:p>
          <a:p>
            <a:pPr marL="514350" indent="-514350" algn="just">
              <a:buFont typeface="+mj-lt"/>
              <a:buAutoNum type="arabicPeriod" startAt="4"/>
            </a:pPr>
            <a:endParaRPr lang="pl-PL" sz="2900" dirty="0" smtClean="0"/>
          </a:p>
          <a:p>
            <a:pPr marL="514350" indent="-514350" algn="just">
              <a:buNone/>
            </a:pPr>
            <a:r>
              <a:rPr lang="pl-PL" sz="2900" dirty="0" smtClean="0"/>
              <a:t>	</a:t>
            </a:r>
            <a:r>
              <a:rPr lang="pl-PL" sz="2900" b="1" dirty="0" smtClean="0"/>
              <a:t>UWAGA:</a:t>
            </a:r>
            <a:r>
              <a:rPr lang="pl-PL" sz="2900" dirty="0" smtClean="0"/>
              <a:t> Organ administracyjny nie ma obowiązku stosować w trakcie wydawania rozstrzygnięcia z tych orzeczeń, jednakże naraża się on na niebezpieczeństwo, iż rozstrzygnięcie niezgodne z pewną linią orzecznictwa może być skutecznie zaskarżone.</a:t>
            </a:r>
          </a:p>
          <a:p>
            <a:pPr marL="514350" indent="-514350" algn="just">
              <a:buNone/>
            </a:pPr>
            <a:endParaRPr lang="pl-PL" sz="2900" dirty="0" smtClean="0"/>
          </a:p>
          <a:p>
            <a:pPr marL="514350" indent="-514350" algn="just">
              <a:buFont typeface="+mj-lt"/>
              <a:buAutoNum type="arabicPeriod" startAt="5"/>
            </a:pPr>
            <a:r>
              <a:rPr lang="pl-PL" sz="2900" dirty="0" smtClean="0"/>
              <a:t>pozwala na ujednolicenie prawa, co może skutkować szybszym i bardziej efektywnym działaniem administracji publicznej.</a:t>
            </a:r>
          </a:p>
          <a:p>
            <a:pPr marL="514350" indent="-514350" algn="just">
              <a:buNone/>
            </a:pPr>
            <a:endParaRPr lang="pl-PL"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a:bodyPr>
          <a:lstStyle/>
          <a:p>
            <a:r>
              <a:rPr lang="pl-PL" dirty="0" smtClean="0">
                <a:solidFill>
                  <a:srgbClr val="002060"/>
                </a:solidFill>
              </a:rPr>
              <a:t>Źródła niezorganizowane</a:t>
            </a:r>
            <a:endParaRPr lang="pl-PL" dirty="0">
              <a:solidFill>
                <a:srgbClr val="002060"/>
              </a:solidFill>
            </a:endParaRPr>
          </a:p>
        </p:txBody>
      </p:sp>
      <p:sp>
        <p:nvSpPr>
          <p:cNvPr id="3" name="Symbol zastępczy zawartości 2"/>
          <p:cNvSpPr>
            <a:spLocks noGrp="1"/>
          </p:cNvSpPr>
          <p:nvPr>
            <p:ph idx="1"/>
          </p:nvPr>
        </p:nvSpPr>
        <p:spPr>
          <a:xfrm>
            <a:off x="395536" y="1196752"/>
            <a:ext cx="7704856" cy="5278368"/>
          </a:xfrm>
        </p:spPr>
        <p:txBody>
          <a:bodyPr>
            <a:normAutofit fontScale="77500" lnSpcReduction="20000"/>
          </a:bodyPr>
          <a:lstStyle/>
          <a:p>
            <a:pPr algn="just">
              <a:buNone/>
            </a:pPr>
            <a:r>
              <a:rPr lang="pl-PL" sz="2900" b="1" dirty="0" smtClean="0"/>
              <a:t>ORZECZNICTWO SĄDÓW I TRYBUNAŁÓW A PRAWO</a:t>
            </a:r>
          </a:p>
          <a:p>
            <a:pPr algn="just">
              <a:buNone/>
            </a:pPr>
            <a:r>
              <a:rPr lang="pl-PL" sz="2900" b="1" dirty="0" smtClean="0"/>
              <a:t>SĘDZIOWSKIE</a:t>
            </a:r>
          </a:p>
          <a:p>
            <a:pPr marL="514350" indent="-514350" algn="just">
              <a:buFont typeface="+mj-lt"/>
              <a:buAutoNum type="arabicPeriod"/>
            </a:pPr>
            <a:r>
              <a:rPr lang="pl-PL" sz="2900" dirty="0" smtClean="0"/>
              <a:t>prawo sędziowskie w systemie prawa kontynentalnego nie istnieje, albowiem nie jest to system oparty o precedensy,</a:t>
            </a:r>
          </a:p>
          <a:p>
            <a:pPr marL="514350" indent="-514350" algn="just">
              <a:buFont typeface="+mj-lt"/>
              <a:buAutoNum type="arabicPeriod"/>
            </a:pPr>
            <a:r>
              <a:rPr lang="pl-PL" sz="2900" dirty="0" smtClean="0"/>
              <a:t>jest to zbiór orzecznictwa, który w systemie prawa nie ma mocy wiążącej, a tylko praktycznie oddziałuje na następne rozstrzygnięcia,</a:t>
            </a:r>
          </a:p>
          <a:p>
            <a:pPr marL="514350" indent="-514350" algn="just">
              <a:buFont typeface="+mj-lt"/>
              <a:buAutoNum type="arabicPeriod"/>
            </a:pPr>
            <a:r>
              <a:rPr lang="pl-PL" sz="2900" dirty="0" smtClean="0"/>
              <a:t>prawo sędziowskie może powstać tylko w ramach prawa ustawowego i występować tylko jako konkretyzujące i uzupełniające, a nie korygujące ustawy,</a:t>
            </a:r>
          </a:p>
          <a:p>
            <a:pPr marL="514350" indent="-514350" algn="just">
              <a:buFont typeface="+mj-lt"/>
              <a:buAutoNum type="arabicPeriod"/>
            </a:pPr>
            <a:r>
              <a:rPr lang="pl-PL" sz="2900" dirty="0" smtClean="0"/>
              <a:t>nazwa „prawo sędziowskie” jest umowna, nie jest to prawo, ale efekty działalności sądu uzupełniające prawo, sąd dokonuje wykładni normy prawnej, za pomocą której doprecyzowuje treść prawa  stanowionego.</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prezentacja- 36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CECHY Źródeł prawa administracyjnego </a:t>
            </a:r>
            <a:endParaRPr lang="pl-PL" dirty="0">
              <a:solidFill>
                <a:srgbClr val="002060"/>
              </a:solidFill>
            </a:endParaRPr>
          </a:p>
        </p:txBody>
      </p:sp>
      <p:sp>
        <p:nvSpPr>
          <p:cNvPr id="3" name="Symbol zastępczy zawartości 2"/>
          <p:cNvSpPr>
            <a:spLocks noGrp="1"/>
          </p:cNvSpPr>
          <p:nvPr>
            <p:ph idx="1"/>
          </p:nvPr>
        </p:nvSpPr>
        <p:spPr/>
        <p:txBody>
          <a:bodyPr>
            <a:noAutofit/>
          </a:bodyPr>
          <a:lstStyle/>
          <a:p>
            <a:r>
              <a:rPr lang="pl-PL" sz="2100" dirty="0" smtClean="0"/>
              <a:t>brak kodyfikacji kompleksowej (skodyfikowana wyłącznie procedura),</a:t>
            </a:r>
          </a:p>
          <a:p>
            <a:pPr marL="274320" lvl="2" indent="-274320">
              <a:spcBef>
                <a:spcPts val="600"/>
              </a:spcBef>
              <a:buClr>
                <a:schemeClr val="tx2"/>
              </a:buClr>
              <a:buSzPct val="73000"/>
              <a:buFont typeface="Wingdings 2"/>
              <a:buChar char=""/>
            </a:pPr>
            <a:r>
              <a:rPr lang="pl-PL" sz="2100" dirty="0" smtClean="0"/>
              <a:t>wielość i różnorodność źródeł prawa administracyjnego,</a:t>
            </a:r>
          </a:p>
          <a:p>
            <a:pPr marL="274320" lvl="2" indent="-274320">
              <a:spcBef>
                <a:spcPts val="600"/>
              </a:spcBef>
              <a:buClr>
                <a:schemeClr val="tx2"/>
              </a:buClr>
              <a:buSzPct val="73000"/>
              <a:buFont typeface="Wingdings 2"/>
              <a:buChar char=""/>
            </a:pPr>
            <a:r>
              <a:rPr lang="pl-PL" sz="2100" dirty="0" smtClean="0"/>
              <a:t>niejednolitość źródeł – wyodrębnianie działów kompleksowych w ramach w ramach szeroko rozumianego prawa administracyjnego,</a:t>
            </a:r>
          </a:p>
          <a:p>
            <a:r>
              <a:rPr lang="pl-PL" sz="2100" dirty="0" smtClean="0"/>
              <a:t>cześć źródeł prawa pochodzi wprost od</a:t>
            </a:r>
          </a:p>
          <a:p>
            <a:pPr>
              <a:buNone/>
            </a:pPr>
            <a:r>
              <a:rPr lang="pl-PL" sz="2100" dirty="0" smtClean="0"/>
              <a:t>	administracji publicznej,</a:t>
            </a:r>
          </a:p>
          <a:p>
            <a:r>
              <a:rPr lang="pl-PL" sz="2100" dirty="0" smtClean="0"/>
              <a:t>charakteryzują się hierarchicznością,</a:t>
            </a:r>
          </a:p>
          <a:p>
            <a:r>
              <a:rPr lang="pl-PL" sz="2100" dirty="0" smtClean="0"/>
              <a:t>mają charakter powszechnie obowiązujący oraz lokalny,</a:t>
            </a:r>
          </a:p>
          <a:p>
            <a:r>
              <a:rPr lang="pl-PL" sz="2100" dirty="0" smtClean="0"/>
              <a:t>występują </a:t>
            </a:r>
            <a:r>
              <a:rPr lang="pl-PL" sz="2100" dirty="0" err="1" smtClean="0"/>
              <a:t>pozakonstytucyjne</a:t>
            </a:r>
            <a:r>
              <a:rPr lang="pl-PL" sz="2100" dirty="0" smtClean="0"/>
              <a:t> źródła prawa, np. akty kierownictwa wewnętrznego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w świetle konstytucji</a:t>
            </a:r>
            <a:endParaRPr lang="pl-PL" sz="3200" dirty="0"/>
          </a:p>
        </p:txBody>
      </p:sp>
      <p:sp>
        <p:nvSpPr>
          <p:cNvPr id="3" name="Symbol zastępczy zawartości 2"/>
          <p:cNvSpPr>
            <a:spLocks noGrp="1"/>
          </p:cNvSpPr>
          <p:nvPr>
            <p:ph idx="1"/>
          </p:nvPr>
        </p:nvSpPr>
        <p:spPr/>
        <p:txBody>
          <a:bodyPr>
            <a:normAutofit/>
          </a:bodyPr>
          <a:lstStyle/>
          <a:p>
            <a:pPr>
              <a:buNone/>
            </a:pPr>
            <a:r>
              <a:rPr lang="pl-PL" sz="2400" b="1" dirty="0" smtClean="0"/>
              <a:t>	Art.  87. Konstytucji [Źródła prawa powszechnie obowiązującego] </a:t>
            </a:r>
          </a:p>
          <a:p>
            <a:pPr>
              <a:buNone/>
            </a:pPr>
            <a:r>
              <a:rPr lang="pl-PL" sz="2400" dirty="0" smtClean="0"/>
              <a:t>1. Źródłami powszechnie obowiązującego prawa Rzeczypospolitej Polskiej są: Konstytucja, ustawy, ratyfikowane umowy międzynarodowe oraz rozporządzenia.</a:t>
            </a:r>
          </a:p>
          <a:p>
            <a:pPr>
              <a:buNone/>
            </a:pPr>
            <a:r>
              <a:rPr lang="pl-PL" sz="2400" dirty="0" smtClean="0"/>
              <a:t>2. Źródłami powszechnie obowiązującego prawa Rzeczypospolitej Polskiej są na obszarze działania organów, które je ustanowiły, akty prawa miejscowego.</a:t>
            </a:r>
          </a:p>
          <a:p>
            <a:pPr>
              <a:buNone/>
            </a:pPr>
            <a:r>
              <a:rPr lang="pl-PL" sz="2400" dirty="0" smtClean="0"/>
              <a:t>	</a:t>
            </a:r>
            <a:endParaRPr lang="pl-PL"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w świetle konstytucji</a:t>
            </a:r>
            <a:endParaRPr lang="pl-PL" sz="3200" dirty="0"/>
          </a:p>
        </p:txBody>
      </p:sp>
      <p:sp>
        <p:nvSpPr>
          <p:cNvPr id="3" name="Symbol zastępczy zawartości 2"/>
          <p:cNvSpPr>
            <a:spLocks noGrp="1"/>
          </p:cNvSpPr>
          <p:nvPr>
            <p:ph idx="1"/>
          </p:nvPr>
        </p:nvSpPr>
        <p:spPr/>
        <p:txBody>
          <a:bodyPr>
            <a:normAutofit fontScale="70000" lnSpcReduction="20000"/>
          </a:bodyPr>
          <a:lstStyle/>
          <a:p>
            <a:pPr>
              <a:buNone/>
            </a:pPr>
            <a:r>
              <a:rPr lang="pl-PL" sz="2400" b="1" dirty="0" smtClean="0"/>
              <a:t>Art.  93 Konstytucji [Źródła prawa wewnętrznie obowiązującego] </a:t>
            </a:r>
          </a:p>
          <a:p>
            <a:pPr>
              <a:buNone/>
            </a:pPr>
            <a:r>
              <a:rPr lang="pl-PL" sz="2400" dirty="0" smtClean="0"/>
              <a:t>1. Uchwały Rady Ministrów oraz zarządzenia Prezesa Rady Ministrów i ministrów mają charakter wewnętrzny i obowiązują tylko jednostki organizacyjnie podległe organowi wydającemu te akty.</a:t>
            </a:r>
          </a:p>
          <a:p>
            <a:pPr>
              <a:buNone/>
            </a:pPr>
            <a:r>
              <a:rPr lang="pl-PL" sz="2400" dirty="0" smtClean="0"/>
              <a:t>2. Zarządzenia są wydawane tylko na podstawie ustawy. Nie mogą one stanowić podstawy decyzji wobec obywateli, osób prawnych oraz innych podmiotów.</a:t>
            </a:r>
          </a:p>
          <a:p>
            <a:pPr>
              <a:buNone/>
            </a:pPr>
            <a:r>
              <a:rPr lang="pl-PL" sz="2400" dirty="0" smtClean="0"/>
              <a:t>3. Uchwały i zarządzenia podlegają kontroli co do ich zgodności z powszechnie obowiązującym prawem.</a:t>
            </a:r>
          </a:p>
          <a:p>
            <a:pPr>
              <a:buNone/>
            </a:pPr>
            <a:endParaRPr lang="pl-PL" sz="2400" dirty="0" smtClean="0"/>
          </a:p>
          <a:p>
            <a:pPr>
              <a:buNone/>
            </a:pPr>
            <a:r>
              <a:rPr lang="pl-PL" sz="2400" b="1" dirty="0" smtClean="0"/>
              <a:t>Art.  94 Konstytucji [Akty prawa miejscowego] </a:t>
            </a:r>
          </a:p>
          <a:p>
            <a:pPr>
              <a:buNone/>
            </a:pPr>
            <a:r>
              <a:rPr lang="pl-PL" sz="2400" dirty="0" smtClean="0"/>
              <a:t>	Organy samorządu terytorialnego oraz terenowe organy administracji rządowej, na podstawie i w granicach upoważnień zawartych w ustawie, ustanawiają akty prawa miejscowego obowiązujące na obszarze działania tych organów. Zasady i tryb wydawania aktów prawa miejscowego określa ustawa.</a:t>
            </a:r>
          </a:p>
          <a:p>
            <a:pPr>
              <a:buNone/>
            </a:pPr>
            <a:r>
              <a:rPr lang="pl-PL" sz="2400" dirty="0" smtClean="0"/>
              <a:t>	</a:t>
            </a:r>
            <a:endParaRPr lang="pl-PL"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002060"/>
                </a:solidFill>
              </a:rPr>
              <a:t>Źródła prawa Administracyjnego w świetle konstytucji</a:t>
            </a:r>
            <a:endParaRPr lang="pl-PL" sz="3200" dirty="0"/>
          </a:p>
        </p:txBody>
      </p:sp>
      <p:sp>
        <p:nvSpPr>
          <p:cNvPr id="3" name="Symbol zastępczy zawartości 2"/>
          <p:cNvSpPr>
            <a:spLocks noGrp="1"/>
          </p:cNvSpPr>
          <p:nvPr>
            <p:ph idx="1"/>
          </p:nvPr>
        </p:nvSpPr>
        <p:spPr/>
        <p:txBody>
          <a:bodyPr>
            <a:normAutofit/>
          </a:bodyPr>
          <a:lstStyle/>
          <a:p>
            <a:r>
              <a:rPr lang="pl-PL" sz="2400" dirty="0" smtClean="0"/>
              <a:t>system zamknięty źródeł prawa administracyjnego - dotyczy aktów prawa powszechnie obowiązującego, który jest określony w Konstytucji, prawo określa co może być prawem powszechnie obowiązującym,</a:t>
            </a:r>
          </a:p>
          <a:p>
            <a:pPr>
              <a:buNone/>
            </a:pPr>
            <a:r>
              <a:rPr lang="pl-PL" sz="2400" b="1" dirty="0" smtClean="0"/>
              <a:t>	Zamknięty system prawa nie całkowicie odpowiada specyfice prawa administracyjnego.</a:t>
            </a:r>
          </a:p>
          <a:p>
            <a:r>
              <a:rPr lang="pl-PL" sz="2400" dirty="0" smtClean="0"/>
              <a:t>system otwarty dotyczy aktów prawa wewnętrznego – Konstytucja jedynie częściowo wymienia akty prawa wewnętrznego.</a:t>
            </a:r>
            <a:endParaRPr lang="pl-PL"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RODZAJE ŹRÓDEŁ PRAWA ADMINISTRACYJNEGO</a:t>
            </a:r>
            <a:endParaRPr lang="pl-PL" dirty="0">
              <a:solidFill>
                <a:srgbClr val="002060"/>
              </a:solidFill>
            </a:endParaRPr>
          </a:p>
        </p:txBody>
      </p:sp>
      <p:sp>
        <p:nvSpPr>
          <p:cNvPr id="3" name="Symbol zastępczy zawartości 2"/>
          <p:cNvSpPr>
            <a:spLocks noGrp="1"/>
          </p:cNvSpPr>
          <p:nvPr>
            <p:ph idx="1"/>
          </p:nvPr>
        </p:nvSpPr>
        <p:spPr/>
        <p:txBody>
          <a:bodyPr/>
          <a:lstStyle/>
          <a:p>
            <a:pPr marL="514350" indent="-514350">
              <a:buAutoNum type="arabicPeriod"/>
            </a:pPr>
            <a:r>
              <a:rPr lang="pl-PL" dirty="0" smtClean="0"/>
              <a:t>Źródła prawa powszechnie obowiązującego</a:t>
            </a:r>
          </a:p>
          <a:p>
            <a:pPr marL="514350" indent="-514350"/>
            <a:r>
              <a:rPr lang="pl-PL" dirty="0" smtClean="0"/>
              <a:t>Konstytucja</a:t>
            </a:r>
          </a:p>
          <a:p>
            <a:pPr marL="514350" indent="-514350"/>
            <a:r>
              <a:rPr lang="pl-PL" dirty="0" smtClean="0"/>
              <a:t>Umowy międzynarodowe</a:t>
            </a:r>
          </a:p>
          <a:p>
            <a:pPr marL="514350" indent="-514350"/>
            <a:r>
              <a:rPr lang="pl-PL" dirty="0" smtClean="0"/>
              <a:t>Ustawy</a:t>
            </a:r>
          </a:p>
          <a:p>
            <a:pPr marL="514350" indent="-514350"/>
            <a:r>
              <a:rPr lang="pl-PL" dirty="0" smtClean="0"/>
              <a:t>Rozporządzenia</a:t>
            </a:r>
          </a:p>
          <a:p>
            <a:pPr marL="514350" indent="-514350"/>
            <a:r>
              <a:rPr lang="pl-PL" dirty="0" smtClean="0"/>
              <a:t>Akty prawa miejscowego</a:t>
            </a:r>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RODZAJE ŹRÓDEŁ PRAWA ADMINISTRACYJNEGO</a:t>
            </a:r>
            <a:endParaRPr lang="pl-PL" dirty="0">
              <a:solidFill>
                <a:srgbClr val="002060"/>
              </a:solidFill>
            </a:endParaRPr>
          </a:p>
        </p:txBody>
      </p:sp>
      <p:sp>
        <p:nvSpPr>
          <p:cNvPr id="3" name="Symbol zastępczy zawartości 2"/>
          <p:cNvSpPr>
            <a:spLocks noGrp="1"/>
          </p:cNvSpPr>
          <p:nvPr>
            <p:ph idx="1"/>
          </p:nvPr>
        </p:nvSpPr>
        <p:spPr/>
        <p:txBody>
          <a:bodyPr/>
          <a:lstStyle/>
          <a:p>
            <a:pPr marL="514350" indent="-514350">
              <a:buFont typeface="+mj-lt"/>
              <a:buAutoNum type="arabicPeriod" startAt="2"/>
            </a:pPr>
            <a:r>
              <a:rPr lang="pl-PL" dirty="0" smtClean="0"/>
              <a:t>Źródła prawa wewnętrznego</a:t>
            </a:r>
          </a:p>
          <a:p>
            <a:pPr marL="514350" indent="-514350">
              <a:buAutoNum type="alphaLcParenR"/>
            </a:pPr>
            <a:r>
              <a:rPr lang="pl-PL" u="sng" dirty="0" smtClean="0"/>
              <a:t>wymienione w Konstytucji</a:t>
            </a:r>
          </a:p>
          <a:p>
            <a:pPr marL="514350" indent="-514350"/>
            <a:r>
              <a:rPr lang="pl-PL" dirty="0" smtClean="0"/>
              <a:t>zarządzenia Prezydenta</a:t>
            </a:r>
          </a:p>
          <a:p>
            <a:pPr marL="514350" indent="-514350"/>
            <a:r>
              <a:rPr lang="pl-PL" dirty="0" smtClean="0"/>
              <a:t>zarządzenia Prezesa Rady Ministrów</a:t>
            </a:r>
          </a:p>
          <a:p>
            <a:pPr marL="514350" indent="-514350"/>
            <a:r>
              <a:rPr lang="pl-PL" dirty="0" smtClean="0"/>
              <a:t>zarządzenia Ministrów</a:t>
            </a:r>
          </a:p>
          <a:p>
            <a:pPr marL="514350" indent="-514350"/>
            <a:r>
              <a:rPr lang="pl-PL" dirty="0" smtClean="0"/>
              <a:t>uchwały Rady Ministrów</a:t>
            </a:r>
          </a:p>
          <a:p>
            <a:pPr marL="514350" indent="-514350">
              <a:buFont typeface="+mj-lt"/>
              <a:buAutoNum type="alphaLcParenR" startAt="2"/>
            </a:pPr>
            <a:r>
              <a:rPr lang="pl-PL" u="sng" dirty="0" smtClean="0"/>
              <a:t>nie wymienione bezpośrednio w Konstytucji</a:t>
            </a:r>
          </a:p>
          <a:p>
            <a:pPr marL="514350" indent="-514350"/>
            <a:r>
              <a:rPr lang="pl-PL" dirty="0" smtClean="0"/>
              <a:t>regulaminy</a:t>
            </a:r>
          </a:p>
          <a:p>
            <a:pPr marL="514350" indent="-514350"/>
            <a:r>
              <a:rPr lang="pl-PL" dirty="0" smtClean="0"/>
              <a:t>statuty</a:t>
            </a:r>
          </a:p>
          <a:p>
            <a:pPr marL="514350" indent="-514350"/>
            <a:r>
              <a:rPr lang="pl-PL" dirty="0" smtClean="0"/>
              <a:t>okólniki i inne</a:t>
            </a:r>
          </a:p>
          <a:p>
            <a:pPr marL="514350" indent="-514350"/>
            <a:endParaRPr lang="pl-PL"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538</TotalTime>
  <Words>1186</Words>
  <Application>Microsoft Office PowerPoint</Application>
  <PresentationFormat>Pokaz na ekranie (4:3)</PresentationFormat>
  <Paragraphs>267</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Bogaty</vt:lpstr>
      <vt:lpstr>PRAWO ADMINISTRACYJNE</vt:lpstr>
      <vt:lpstr>Plan ZAJĘĆ</vt:lpstr>
      <vt:lpstr>POJĘCIE ŹRÓDEŁ PRAWA ADMINISTRACYJNEGO</vt:lpstr>
      <vt:lpstr>CECHY Źródeł prawa administracyjnego </vt:lpstr>
      <vt:lpstr>Źródła prawa Administracyjnego w świetle konstytucji</vt:lpstr>
      <vt:lpstr>Źródła prawa Administracyjnego w świetle konstytucji</vt:lpstr>
      <vt:lpstr>Źródła prawa Administracyjnego w świetle konstytucji</vt:lpstr>
      <vt:lpstr>RODZAJE ŹRÓDEŁ PRAWA ADMINISTRACYJNEGO</vt:lpstr>
      <vt:lpstr>RODZAJE ŹRÓDEŁ PRAWA ADMINISTRACYJNEGO</vt:lpstr>
      <vt:lpstr>RODZAJE ŹRÓDEŁ PRAWA ADMINISTRACYJNEGO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Źródła prawa ADMINISTRACYJNEGO POWSZECHNIE OBWIĄZUJĄCEGO</vt:lpstr>
      <vt:lpstr>ROZPORZĄDZENIE JAKO ŹRÓDŁO PRAWA ADMINISTRACYJNEGO</vt:lpstr>
      <vt:lpstr>ROZPORZĄDZENIE JAKO ŹRÓDŁO PRAWA ADMINISTRACYJNEGO źródło: http://www1.rcl.gov.pl/sites/zalaczniki/artykul_12.pdf</vt:lpstr>
      <vt:lpstr>ROZPORZĄDZENIE JAKO ŹRÓDŁO PRAWA ADMINISTRACYJNEGO</vt:lpstr>
      <vt:lpstr>ROZPORZĄDZENIE JAKO ŹRÓDŁO PRAWA ADMINISTRACYJNEGO</vt:lpstr>
      <vt:lpstr>ROZPORZĄDZENIE JAKO ŹRÓDŁO PRAWA ADMINISTRACYJNEGO</vt:lpstr>
      <vt:lpstr>ŹRÓDŁA PRAWA WEWNĘTRZNEGO</vt:lpstr>
      <vt:lpstr>ŹRÓDŁA PRAWA WEWNĘTRZNEGO</vt:lpstr>
      <vt:lpstr>ŹRÓDŁA PRAWA WEWNĘTRZNEGO</vt:lpstr>
      <vt:lpstr>ŹRÓDŁA PRAWA WEWNĘTRZNEGO</vt:lpstr>
      <vt:lpstr>Źródła niezorganizowane</vt:lpstr>
      <vt:lpstr>Źródła niezorganizowane</vt:lpstr>
      <vt:lpstr>Źródła niezorganizowane</vt:lpstr>
      <vt:lpstr>Źródła niezorganizowane</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125</cp:revision>
  <dcterms:created xsi:type="dcterms:W3CDTF">2015-10-17T13:09:51Z</dcterms:created>
  <dcterms:modified xsi:type="dcterms:W3CDTF">2021-03-04T06:28:36Z</dcterms:modified>
</cp:coreProperties>
</file>