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349" r:id="rId2"/>
    <p:sldId id="350" r:id="rId3"/>
    <p:sldId id="357" r:id="rId4"/>
    <p:sldId id="362" r:id="rId5"/>
    <p:sldId id="364" r:id="rId6"/>
    <p:sldId id="361" r:id="rId7"/>
    <p:sldId id="367" r:id="rId8"/>
    <p:sldId id="366" r:id="rId9"/>
    <p:sldId id="365" r:id="rId10"/>
    <p:sldId id="370" r:id="rId11"/>
    <p:sldId id="371" r:id="rId12"/>
    <p:sldId id="368" r:id="rId13"/>
    <p:sldId id="372" r:id="rId14"/>
    <p:sldId id="373" r:id="rId15"/>
    <p:sldId id="374" r:id="rId16"/>
    <p:sldId id="375" r:id="rId17"/>
    <p:sldId id="376" r:id="rId18"/>
    <p:sldId id="377" r:id="rId19"/>
    <p:sldId id="379" r:id="rId20"/>
    <p:sldId id="378" r:id="rId21"/>
    <p:sldId id="380" r:id="rId22"/>
    <p:sldId id="381" r:id="rId23"/>
    <p:sldId id="382" r:id="rId24"/>
    <p:sldId id="383" r:id="rId25"/>
    <p:sldId id="384" r:id="rId26"/>
    <p:sldId id="385" r:id="rId27"/>
    <p:sldId id="387" r:id="rId28"/>
    <p:sldId id="386" r:id="rId29"/>
    <p:sldId id="388" r:id="rId30"/>
    <p:sldId id="389" r:id="rId31"/>
    <p:sldId id="390" r:id="rId32"/>
    <p:sldId id="391" r:id="rId33"/>
    <p:sldId id="392" r:id="rId34"/>
    <p:sldId id="393" r:id="rId35"/>
    <p:sldId id="337" r:id="rId36"/>
    <p:sldId id="338" r:id="rId3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595" autoAdjust="0"/>
    <p:restoredTop sz="94660"/>
  </p:normalViewPr>
  <p:slideViewPr>
    <p:cSldViewPr>
      <p:cViewPr>
        <p:scale>
          <a:sx n="100" d="100"/>
          <a:sy n="100" d="100"/>
        </p:scale>
        <p:origin x="-954" y="396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764A1-0B6F-47AC-AAD1-B75309A4FDE8}" type="datetimeFigureOut">
              <a:rPr lang="pl-PL" smtClean="0"/>
              <a:pPr/>
              <a:t>14.02.2021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3D07A4-4BD2-476A-B22E-149CA21DDFA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07A4-4BD2-476A-B22E-149CA21DDFAF}" type="slidenum">
              <a:rPr lang="pl-PL" smtClean="0"/>
              <a:pPr/>
              <a:t>30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07A4-4BD2-476A-B22E-149CA21DDFAF}" type="slidenum">
              <a:rPr lang="pl-PL" smtClean="0"/>
              <a:pPr/>
              <a:t>31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07A4-4BD2-476A-B22E-149CA21DDFAF}" type="slidenum">
              <a:rPr lang="pl-PL" smtClean="0"/>
              <a:pPr/>
              <a:t>32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07A4-4BD2-476A-B22E-149CA21DDFAF}" type="slidenum">
              <a:rPr lang="pl-PL" smtClean="0"/>
              <a:pPr/>
              <a:t>33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07A4-4BD2-476A-B22E-149CA21DDFAF}" type="slidenum">
              <a:rPr lang="pl-PL" smtClean="0"/>
              <a:pPr/>
              <a:t>34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14.02.2021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14.02.2021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14.02.2021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14.02.2021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14.02.2021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14.02.2021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14.02.2021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14.02.2021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14.02.2021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14.02.2021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14.02.2021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14.02.2021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296143"/>
          </a:xfrm>
        </p:spPr>
        <p:txBody>
          <a:bodyPr>
            <a:noAutofit/>
          </a:bodyPr>
          <a:lstStyle/>
          <a:p>
            <a:pPr algn="ctr"/>
            <a:r>
              <a:rPr lang="pl-PL" sz="3200" dirty="0" err="1" smtClean="0">
                <a:solidFill>
                  <a:srgbClr val="002060"/>
                </a:solidFill>
              </a:rPr>
              <a:t>PRAWo</a:t>
            </a:r>
            <a:r>
              <a:rPr lang="pl-PL" sz="3200" dirty="0" smtClean="0">
                <a:solidFill>
                  <a:srgbClr val="002060"/>
                </a:solidFill>
              </a:rPr>
              <a:t> ADMINISTRACYJNE</a:t>
            </a:r>
            <a:endParaRPr lang="pl-PL" sz="3200" dirty="0">
              <a:solidFill>
                <a:srgbClr val="00206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2132856"/>
            <a:ext cx="7772400" cy="3816424"/>
          </a:xfrm>
        </p:spPr>
        <p:txBody>
          <a:bodyPr/>
          <a:lstStyle/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marL="449263" algn="ctr"/>
            <a:r>
              <a:rPr lang="pl-PL" dirty="0" smtClean="0"/>
              <a:t>Dr Małgorzata Kozłowska</a:t>
            </a:r>
          </a:p>
          <a:p>
            <a:pPr marL="449263" algn="ctr"/>
            <a:r>
              <a:rPr lang="pl-PL" dirty="0" smtClean="0"/>
              <a:t>Instytut Nauk Administracyjnych</a:t>
            </a:r>
          </a:p>
          <a:p>
            <a:pPr marL="449263" algn="ctr"/>
            <a:r>
              <a:rPr lang="pl-PL" dirty="0" smtClean="0"/>
              <a:t>Zakład Prawa Administracyjnego</a:t>
            </a:r>
          </a:p>
          <a:p>
            <a:pPr algn="ctr"/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000" dirty="0" smtClean="0">
                <a:solidFill>
                  <a:srgbClr val="002060"/>
                </a:solidFill>
              </a:rPr>
              <a:t>ADMINISTRACJA RZĄDOWA W WOJEWÓDZTWIE</a:t>
            </a:r>
            <a:endParaRPr lang="pl-PL" sz="30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9416"/>
            <a:ext cx="7848872" cy="524858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l-PL" dirty="0" smtClean="0"/>
              <a:t>wojewoda po pierwsze dokonuje kontroli organów rządowej administracji zespolonej w województwie w ramach sprawowanego zwierzchnictwa (na podstawie komentowanego przepisu ustawy), a po drugie na podstawie art. 28 ustawy wykonuje on kontrolę jako funkcję samoistną (zgodnie z zasadami i trybem uregulowanym w ustawie o kontroli). Uprawnienia kontrolne stanowią „nieodłączny atrybut” zwierzchnictwa wojewody. Kontrola jest instrumentem służącym realizacji pozostałych kompetencji składających się na treść zasady zwierzchnictwa.</a:t>
            </a:r>
          </a:p>
          <a:p>
            <a:pPr algn="just"/>
            <a:r>
              <a:rPr lang="pl-PL" dirty="0" smtClean="0"/>
              <a:t>wojewoda w ramach sprawowanego zwierzchnictwa ponosi odpowiedzialność za rezultaty działania rządowej administracji zespolonej. Wskazuje się, że owo ponoszenie odpowiedzialności stanowi sens i istotę zasady zwierzchnictwa, a tym samym zasady zespolenia</a:t>
            </a:r>
          </a:p>
          <a:p>
            <a:pPr algn="just"/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algn="just"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000" dirty="0" smtClean="0">
                <a:solidFill>
                  <a:srgbClr val="002060"/>
                </a:solidFill>
              </a:rPr>
              <a:t>ADMINISTRACJA RZĄDOWA W WOJEWÓDZTWIE</a:t>
            </a:r>
            <a:endParaRPr lang="pl-PL" sz="30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9416"/>
            <a:ext cx="7848872" cy="52485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 smtClean="0"/>
              <a:t>Art.  53  [Organizacja rządowej administracji zespolonej] </a:t>
            </a:r>
          </a:p>
          <a:p>
            <a:pPr>
              <a:buNone/>
            </a:pPr>
            <a:r>
              <a:rPr lang="pl-PL" dirty="0" smtClean="0"/>
              <a:t>1. Organy rządowej administracji zespolonej w województwie wykonują swoje zadania i kompetencje przy pomocy urzędu wojewódzkiego, chyba że odrębna ustawa stanowi inaczej.</a:t>
            </a:r>
          </a:p>
          <a:p>
            <a:pPr>
              <a:buNone/>
            </a:pPr>
            <a:r>
              <a:rPr lang="pl-PL" dirty="0" smtClean="0"/>
              <a:t>2.  Szczegółową organizację rządowej administracji zespolonej w województwie określa statut urzędu wojewódzkiego.</a:t>
            </a:r>
          </a:p>
          <a:p>
            <a:pPr>
              <a:buNone/>
            </a:pPr>
            <a:r>
              <a:rPr lang="pl-PL" dirty="0" smtClean="0"/>
              <a:t>3.  Do obsługi zadań organów rządowej administracji zespolonej nieposiadających własnego aparatu pomocniczego tworzy się w urzędzie wojewódzkim wydzielone komórki organizacyjne.</a:t>
            </a:r>
          </a:p>
          <a:p>
            <a:pPr>
              <a:buNone/>
            </a:pPr>
            <a:r>
              <a:rPr lang="pl-PL" dirty="0" smtClean="0"/>
              <a:t>4.  Regulaminy urzędów obsługujących organy rządowej administracji zespolonej są zatwierdzane przez wojewodę.</a:t>
            </a:r>
          </a:p>
          <a:p>
            <a:pPr>
              <a:buNone/>
            </a:pPr>
            <a:r>
              <a:rPr lang="pl-PL" dirty="0" smtClean="0"/>
              <a:t>Art.  54.  [Delegatury urzędów pomocniczych] </a:t>
            </a:r>
          </a:p>
          <a:p>
            <a:pPr marL="0" indent="0">
              <a:buNone/>
            </a:pPr>
            <a:r>
              <a:rPr lang="pl-PL" dirty="0" smtClean="0"/>
              <a:t>W celu usprawnienia działania organów rządowej administracji zespolonej w województwie wojewoda może tworzyć delegatury urzędów je obsługujących.</a:t>
            </a:r>
          </a:p>
          <a:p>
            <a:pPr marL="6350" indent="-6350">
              <a:buNone/>
            </a:pPr>
            <a:r>
              <a:rPr lang="pl-PL" dirty="0" smtClean="0"/>
              <a:t>Art.  55.  [Obowiązki informacyjne organów rządowej administracji zespolonej] </a:t>
            </a:r>
          </a:p>
          <a:p>
            <a:pPr marL="0" indent="0">
              <a:buNone/>
            </a:pPr>
            <a:r>
              <a:rPr lang="pl-PL" dirty="0" smtClean="0"/>
              <a:t>Organy rządowej administracji zespolonej w województwie przekazują wojewodzie informacje o wynikach prowadzonych, na podstawie odrębnych ustaw, kontroli ich dotyczących.</a:t>
            </a:r>
          </a:p>
          <a:p>
            <a:pPr algn="just"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000" dirty="0" smtClean="0">
                <a:solidFill>
                  <a:srgbClr val="002060"/>
                </a:solidFill>
              </a:rPr>
              <a:t>ADMINISTRACJA RZĄDOWA W WOJEWÓDZTWIE</a:t>
            </a:r>
            <a:endParaRPr lang="pl-PL" sz="30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9416"/>
            <a:ext cx="7848872" cy="5248584"/>
          </a:xfrm>
        </p:spPr>
        <p:txBody>
          <a:bodyPr>
            <a:normAutofit fontScale="62500" lnSpcReduction="20000"/>
          </a:bodyPr>
          <a:lstStyle/>
          <a:p>
            <a:pPr marL="514350" indent="-514350" algn="just">
              <a:buAutoNum type="arabicPeriod"/>
            </a:pPr>
            <a:r>
              <a:rPr lang="pl-PL" dirty="0" smtClean="0"/>
              <a:t>Artykuł 3 ust. 1 </a:t>
            </a:r>
            <a:r>
              <a:rPr lang="pl-PL" dirty="0" err="1" smtClean="0"/>
              <a:t>pkt</a:t>
            </a:r>
            <a:r>
              <a:rPr lang="pl-PL" dirty="0" smtClean="0"/>
              <a:t> 2 komentowanej ustawy wskazuje na aspekt zwierzchnictwa wojewody, natomiast </a:t>
            </a:r>
            <a:r>
              <a:rPr lang="pl-PL" dirty="0" err="1" smtClean="0"/>
              <a:t>pkt</a:t>
            </a:r>
            <a:r>
              <a:rPr lang="pl-PL" dirty="0" smtClean="0"/>
              <a:t> 3 przypomina, że wojewoda może działać także jako samodzielny organ. 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Następuje swoista hierarchizacja podległości </a:t>
            </a:r>
            <a:r>
              <a:rPr lang="pl-PL" dirty="0" smtClean="0">
                <a:sym typeface="Wingdings" pitchFamily="2" charset="2"/>
              </a:rPr>
              <a:t> </a:t>
            </a:r>
            <a:r>
              <a:rPr lang="pl-PL" dirty="0" smtClean="0"/>
              <a:t>na najniższym szczeblu znajdują się zespolone organy podległe wojewodzie, natomiast nad wojewodą znajduje się Prezes Rady Ministrów (właściwy minister), któremu to z kolei wojewoda jest podległy. 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Wskazany układ hierarchiczny ma dwie zalety: realizuje zasadę subsydiarności (zadania z zakresu administracji rządowej wykonują bliższe obywatelom terenowe organy administracji zespolonej w województwie) oraz jednocześnie nie pozbawia organów centralnych wpływu na funkcjonowanie administracji rządowej w województwie, która z założenia powinna być odpowiedzialna tylko za zadania strategiczne z punktu widzenia całego państwa, niemożliwe do zrealizowania przez samorząd terytorialny. 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Wpływ organów centralnych na funkcjonowanie administracji rządowej w województwie nie jest tak bezpośredni jak w przypadku administracji niezespolonej, a jednocześnie nie istnieje pełna niezależność - jak w przypadku zadań powierzanych przez ustawę samorządowi terytorialnemu.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Model administracji zespolonej w województwie wraz z wojewodą stanowi rozwiązanie pośrednie pomiędzy centralizacją i decentralizacją, co należy uznać za rozwiązanie optymalne z punktu widzenia stosowania zasady subsydiarności.</a:t>
            </a:r>
          </a:p>
          <a:p>
            <a:pPr algn="just">
              <a:buNone/>
            </a:pP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7920880" cy="464096"/>
          </a:xfrm>
        </p:spPr>
        <p:txBody>
          <a:bodyPr/>
          <a:lstStyle/>
          <a:p>
            <a:r>
              <a:rPr lang="pl-PL" dirty="0" smtClean="0">
                <a:solidFill>
                  <a:srgbClr val="002060"/>
                </a:solidFill>
              </a:rPr>
              <a:t>URZĄD WOJEWODY A URZĄD WOJEWÓDZKI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79512" y="908720"/>
            <a:ext cx="7920880" cy="648072"/>
          </a:xfrm>
        </p:spPr>
        <p:txBody>
          <a:bodyPr>
            <a:normAutofit/>
          </a:bodyPr>
          <a:lstStyle/>
          <a:p>
            <a:r>
              <a:rPr lang="pl-PL" dirty="0" smtClean="0"/>
              <a:t>Źródło: Maciąg A., Prawo Administracyjne – 7, prezentacja, https://prawo.uni.wroc.pl/sites/default/files/students-resources/SSA-L-PA-7%20-%20podmioty%20i%20uk%C5%82ad%20administracji%20publicznej.pdf, dostęp: 05.02.2021 r.</a:t>
            </a:r>
            <a:endParaRPr lang="pl-PL" dirty="0"/>
          </a:p>
        </p:txBody>
      </p:sp>
      <p:pic>
        <p:nvPicPr>
          <p:cNvPr id="7" name="Symbol zastępczy zawartości 6" descr="ZRZUT 2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988840"/>
            <a:ext cx="7704856" cy="40324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848872" cy="516672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URZĄD WOJEWODY A URZĄD WOJEWÓDZKI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7704856" cy="547500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sz="2400" b="1" dirty="0" smtClean="0"/>
              <a:t>Art.  13  [Urząd wojewódzki] </a:t>
            </a:r>
          </a:p>
          <a:p>
            <a:pPr algn="just">
              <a:buNone/>
            </a:pPr>
            <a:r>
              <a:rPr lang="pl-PL" sz="2400" dirty="0" smtClean="0"/>
              <a:t>1. Wojewoda wykonuje zadania przy pomocy urzędu wojewódzkiego oraz organów rządowej administracji zespolonej w województwie.</a:t>
            </a:r>
          </a:p>
          <a:p>
            <a:pPr algn="just">
              <a:buNone/>
            </a:pPr>
            <a:r>
              <a:rPr lang="pl-PL" sz="2400" dirty="0" smtClean="0"/>
              <a:t>2. Dyrektor generalny urzędu wojewódzkiego zapewnia jego prawidłowe funkcjonowanie. Prawa i obowiązki dyrektora generalnego urzędu określa odrębna ustawa.</a:t>
            </a:r>
          </a:p>
          <a:p>
            <a:pPr algn="just">
              <a:buNone/>
            </a:pPr>
            <a:r>
              <a:rPr lang="pl-PL" sz="2400" b="1" dirty="0" smtClean="0"/>
              <a:t>Art.  14  [Delegatury urzędu wojewódzkiego] </a:t>
            </a:r>
          </a:p>
          <a:p>
            <a:pPr marL="273050" indent="-273050" algn="just">
              <a:buNone/>
            </a:pPr>
            <a:r>
              <a:rPr lang="pl-PL" sz="2400" dirty="0" smtClean="0"/>
              <a:t>W celu usprawnienia działania organów rządowej administracji</a:t>
            </a:r>
          </a:p>
          <a:p>
            <a:pPr marL="273050" indent="-273050" algn="just">
              <a:buNone/>
            </a:pPr>
            <a:r>
              <a:rPr lang="pl-PL" sz="2400" dirty="0" smtClean="0"/>
              <a:t>zespolonej w województwie wojewoda może tworzyć delegatury urzędu</a:t>
            </a:r>
          </a:p>
          <a:p>
            <a:pPr marL="273050" indent="-273050" algn="just">
              <a:buNone/>
            </a:pPr>
            <a:r>
              <a:rPr lang="pl-PL" sz="2400" dirty="0" smtClean="0"/>
              <a:t>wojewódzkiego.</a:t>
            </a:r>
          </a:p>
          <a:p>
            <a:pPr algn="just">
              <a:buNone/>
            </a:pPr>
            <a:r>
              <a:rPr lang="pl-PL" sz="2400" b="1" dirty="0" smtClean="0"/>
              <a:t>Art.  15  [Statut urzędu wojewódzkiego] </a:t>
            </a:r>
          </a:p>
          <a:p>
            <a:pPr algn="just">
              <a:buNone/>
            </a:pPr>
            <a:r>
              <a:rPr lang="pl-PL" sz="2400" dirty="0" smtClean="0"/>
              <a:t>1.  Wojewoda nadaje urzędowi wojewódzkiemu statut podlegający</a:t>
            </a:r>
          </a:p>
          <a:p>
            <a:pPr algn="just">
              <a:buNone/>
            </a:pPr>
            <a:r>
              <a:rPr lang="pl-PL" sz="2400" dirty="0" smtClean="0"/>
              <a:t>zatwierdzeniu przez Prezesa Rady Ministrów, z zastrzeżeniem ust. 5. Statut</a:t>
            </a:r>
          </a:p>
          <a:p>
            <a:pPr algn="just">
              <a:buNone/>
            </a:pPr>
            <a:r>
              <a:rPr lang="pl-PL" sz="2400" dirty="0" smtClean="0"/>
              <a:t>jest ogłaszany w wojewódzkim dzienniku urzędowym.</a:t>
            </a:r>
          </a:p>
          <a:p>
            <a:pPr algn="just">
              <a:buNone/>
            </a:pPr>
            <a:r>
              <a:rPr lang="pl-PL" sz="2400" dirty="0" smtClean="0"/>
              <a:t>2.  W skład urzędu wojewódzkiego wchodzą komórki organizacyjne:</a:t>
            </a:r>
          </a:p>
          <a:p>
            <a:pPr algn="just">
              <a:buNone/>
            </a:pPr>
            <a:r>
              <a:rPr lang="pl-PL" sz="2400" dirty="0" smtClean="0"/>
              <a:t>1) wydziały - do realizacji merytorycznych zadań urzędu;</a:t>
            </a:r>
          </a:p>
          <a:p>
            <a:pPr algn="just">
              <a:buNone/>
            </a:pPr>
            <a:r>
              <a:rPr lang="pl-PL" sz="2400" dirty="0" smtClean="0"/>
              <a:t>2) biura - do realizacji zadań w zakresie obsługi urzędu;</a:t>
            </a:r>
          </a:p>
          <a:p>
            <a:pPr algn="just">
              <a:buNone/>
            </a:pPr>
            <a:r>
              <a:rPr lang="pl-PL" sz="2400" dirty="0" smtClean="0"/>
              <a:t>3) oddziały jako komórki organizacyjne wewnątrz komórek wymienionych w </a:t>
            </a:r>
            <a:r>
              <a:rPr lang="pl-PL" sz="2400" dirty="0" err="1" smtClean="0"/>
              <a:t>pkt</a:t>
            </a:r>
            <a:r>
              <a:rPr lang="pl-PL" sz="2400" dirty="0" smtClean="0"/>
              <a:t> 1 i 2.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848872" cy="516672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URZĄD WOJEWODY A URZĄD WOJEWÓDZKI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7704856" cy="54750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sz="2400" b="1" dirty="0" smtClean="0"/>
              <a:t>URZĄD WOJEWÓDZKI JAKO APARAT POMOCNICZY WOJEWODY</a:t>
            </a:r>
          </a:p>
          <a:p>
            <a:pPr>
              <a:buNone/>
            </a:pPr>
            <a:r>
              <a:rPr lang="pl-PL" sz="2400" dirty="0" smtClean="0"/>
              <a:t>a) jest jednostką organizacyjną powołaną do obsługi wojewody jako organu administracji publicznej,</a:t>
            </a:r>
          </a:p>
          <a:p>
            <a:pPr>
              <a:buNone/>
            </a:pPr>
            <a:r>
              <a:rPr lang="pl-PL" sz="2400" dirty="0" smtClean="0"/>
              <a:t>b) ustrój urzędu reguluje statut, nadawany przez wojewodę i zatwierdzany przez ministra właściwego do spraw administracji publicznej (art. 15),</a:t>
            </a:r>
          </a:p>
          <a:p>
            <a:pPr>
              <a:buNone/>
            </a:pPr>
            <a:r>
              <a:rPr lang="pl-PL" sz="2400" dirty="0" smtClean="0"/>
              <a:t>c) w statucie określone są komórki organizacyjne, które wchodzą w skład urzędu (wydziały, biura, oddziały),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b="1" dirty="0" smtClean="0"/>
              <a:t>URZĄD WOJEWÓDZKI JAKO URZĄD ADMINISTRACJI RZĄDOWEJ</a:t>
            </a:r>
          </a:p>
          <a:p>
            <a:pPr>
              <a:buNone/>
            </a:pPr>
            <a:r>
              <a:rPr lang="pl-PL" sz="2400" dirty="0" smtClean="0"/>
              <a:t>a) jest urzędem administracji rządowej w rozumieniu Konstytucji RP, co potwierdził Trybunał Konstytucyjny w wyroku z 28 kwietnia 1999 r., K. 3/99 (</a:t>
            </a:r>
            <a:r>
              <a:rPr lang="pl-PL" sz="2400" dirty="0" err="1" smtClean="0"/>
              <a:t>LexisNexis</a:t>
            </a:r>
            <a:r>
              <a:rPr lang="pl-PL" sz="2400" dirty="0" smtClean="0"/>
              <a:t> nr 347301),</a:t>
            </a:r>
          </a:p>
          <a:p>
            <a:pPr>
              <a:buNone/>
            </a:pPr>
            <a:r>
              <a:rPr lang="pl-PL" sz="2400" dirty="0" smtClean="0"/>
              <a:t>b) urzędami administracji rządowej, o których mowa w art. 153 ust. 1 Konstytucji RP, są urzędy administracji organizacyjnie i funkcjonalnie podporządkowane Radzie Ministrów jako całości, Prezesowi RM, poszczególnym ministrom oraz wojewodom. </a:t>
            </a:r>
          </a:p>
          <a:p>
            <a:pPr>
              <a:buNone/>
            </a:pPr>
            <a:endParaRPr lang="pl-PL" sz="2400" dirty="0" smtClean="0"/>
          </a:p>
          <a:p>
            <a:pPr marL="273050" indent="-6350" algn="just">
              <a:buNone/>
            </a:pPr>
            <a:r>
              <a:rPr lang="pl-PL" sz="2400" b="1" dirty="0" smtClean="0"/>
              <a:t>UWAGA: </a:t>
            </a:r>
            <a:r>
              <a:rPr lang="pl-PL" sz="2400" dirty="0" smtClean="0"/>
              <a:t>aby urząd mógł być uznany za urząd administracji rządowej, konieczne jest kumulatywne spełnienie dwóch warunków: wykonywanie zadań z zakresu administracji publicznej i usytuowanie w ramach hierarchii podległości, na czele której stoi Rada Ministrów</a:t>
            </a:r>
          </a:p>
          <a:p>
            <a:pPr>
              <a:buNone/>
            </a:pPr>
            <a:endParaRPr 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848872" cy="516672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URZĄD WOJEWODY A URZĄD WOJEWÓDZKI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7704856" cy="54750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sz="2400" b="1" dirty="0" smtClean="0"/>
              <a:t>Art.  3.  [Funkcje wojewody] </a:t>
            </a:r>
          </a:p>
          <a:p>
            <a:pPr>
              <a:buNone/>
            </a:pPr>
            <a:r>
              <a:rPr lang="pl-PL" sz="2400" dirty="0" smtClean="0"/>
              <a:t>1.  Wojewoda jest:</a:t>
            </a:r>
          </a:p>
          <a:p>
            <a:pPr>
              <a:buNone/>
            </a:pPr>
            <a:r>
              <a:rPr lang="pl-PL" sz="2400" dirty="0" smtClean="0"/>
              <a:t>1) przedstawicielem Rady Ministrów w województwie;</a:t>
            </a:r>
          </a:p>
          <a:p>
            <a:pPr>
              <a:buNone/>
            </a:pPr>
            <a:r>
              <a:rPr lang="pl-PL" sz="2400" dirty="0" smtClean="0"/>
              <a:t>2) zwierzchnikiem rządowej administracji zespolonej w województwie;</a:t>
            </a:r>
          </a:p>
          <a:p>
            <a:pPr>
              <a:buNone/>
            </a:pPr>
            <a:r>
              <a:rPr lang="pl-PL" sz="2400" dirty="0" smtClean="0"/>
              <a:t>3) organem rządowej administracji zespolonej w województwie;</a:t>
            </a:r>
          </a:p>
          <a:p>
            <a:pPr>
              <a:buNone/>
            </a:pPr>
            <a:r>
              <a:rPr lang="pl-PL" sz="2400" dirty="0" smtClean="0"/>
              <a:t>4) organem nadzoru nad działalnością jednostek samorządu terytorialnego i</a:t>
            </a:r>
          </a:p>
          <a:p>
            <a:pPr>
              <a:buNone/>
            </a:pPr>
            <a:r>
              <a:rPr lang="pl-PL" sz="2400" dirty="0" smtClean="0"/>
              <a:t>ich związków pod względem legalności, z zastrzeżeniem ust. 2;</a:t>
            </a:r>
          </a:p>
          <a:p>
            <a:pPr>
              <a:buNone/>
            </a:pPr>
            <a:r>
              <a:rPr lang="pl-PL" sz="2400" dirty="0" smtClean="0"/>
              <a:t>5) organem administracji rządowej w województwie, do którego właściwości</a:t>
            </a:r>
          </a:p>
          <a:p>
            <a:pPr>
              <a:buNone/>
            </a:pPr>
            <a:r>
              <a:rPr lang="pl-PL" sz="2400" dirty="0" smtClean="0"/>
              <a:t>należą wszystkie sprawy z zakresu administracji rządowej w województwie</a:t>
            </a:r>
          </a:p>
          <a:p>
            <a:pPr>
              <a:buNone/>
            </a:pPr>
            <a:r>
              <a:rPr lang="pl-PL" sz="2400" dirty="0" smtClean="0"/>
              <a:t>niezastrzeżone w odrębnych ustawach do właściwości innych organów tej</a:t>
            </a:r>
          </a:p>
          <a:p>
            <a:pPr>
              <a:buNone/>
            </a:pPr>
            <a:r>
              <a:rPr lang="pl-PL" sz="2400" dirty="0" smtClean="0"/>
              <a:t>administracji;</a:t>
            </a:r>
          </a:p>
          <a:p>
            <a:pPr>
              <a:buNone/>
            </a:pPr>
            <a:r>
              <a:rPr lang="pl-PL" sz="2400" dirty="0" smtClean="0"/>
              <a:t>6) reprezentantem Skarbu Państwa, w zakresie i na zasadach określonych w</a:t>
            </a:r>
          </a:p>
          <a:p>
            <a:pPr>
              <a:buNone/>
            </a:pPr>
            <a:r>
              <a:rPr lang="pl-PL" sz="2400" dirty="0" smtClean="0"/>
              <a:t>odrębnych ustawach;</a:t>
            </a:r>
          </a:p>
          <a:p>
            <a:pPr>
              <a:buNone/>
            </a:pPr>
            <a:r>
              <a:rPr lang="pl-PL" sz="2400" dirty="0" smtClean="0"/>
              <a:t>7) organem wyższego stopnia w rozumieniu ustawy z dnia 14 czerwca 1960 r.</a:t>
            </a:r>
          </a:p>
          <a:p>
            <a:pPr>
              <a:buNone/>
            </a:pPr>
            <a:r>
              <a:rPr lang="pl-PL" sz="2400" dirty="0" smtClean="0"/>
              <a:t>Kodeks postępowania administracyjnego (Dz. U. z 2018 r. poz. 2096 oraz z</a:t>
            </a:r>
          </a:p>
          <a:p>
            <a:pPr>
              <a:buNone/>
            </a:pPr>
            <a:r>
              <a:rPr lang="pl-PL" sz="2400" dirty="0" smtClean="0"/>
              <a:t>2019 r. poz. 60, 730 i 1133);</a:t>
            </a:r>
          </a:p>
          <a:p>
            <a:pPr>
              <a:buNone/>
            </a:pPr>
            <a:r>
              <a:rPr lang="pl-PL" sz="2400" dirty="0" smtClean="0"/>
              <a:t>8) obowiązany zapewnić gospodarowanie nieruchomościami Skarbu Państwa</a:t>
            </a:r>
          </a:p>
          <a:p>
            <a:pPr>
              <a:buNone/>
            </a:pPr>
            <a:r>
              <a:rPr lang="pl-PL" sz="2400" dirty="0" smtClean="0"/>
              <a:t>w województwie w sposób zgodny z zasadami prawidłowej gospodarki.</a:t>
            </a:r>
          </a:p>
          <a:p>
            <a:pPr>
              <a:buNone/>
            </a:pPr>
            <a:endParaRPr 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848872" cy="516672"/>
          </a:xfrm>
        </p:spPr>
        <p:txBody>
          <a:bodyPr>
            <a:noAutofit/>
          </a:bodyPr>
          <a:lstStyle/>
          <a:p>
            <a:pPr algn="just"/>
            <a:r>
              <a:rPr lang="pl-PL" sz="2000" dirty="0" smtClean="0">
                <a:solidFill>
                  <a:srgbClr val="002060"/>
                </a:solidFill>
              </a:rPr>
              <a:t>Wojewoda jako organ nadzorowany i jako organ nadzorujący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7704856" cy="5475008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pl-PL" sz="2400" b="1" dirty="0" smtClean="0"/>
              <a:t>Art.  3  [Funkcje wojewody] </a:t>
            </a:r>
          </a:p>
          <a:p>
            <a:pPr>
              <a:buNone/>
            </a:pPr>
            <a:r>
              <a:rPr lang="pl-PL" sz="2400" dirty="0" smtClean="0"/>
              <a:t>1.  Wojewoda jest:</a:t>
            </a:r>
          </a:p>
          <a:p>
            <a:pPr>
              <a:buNone/>
            </a:pPr>
            <a:r>
              <a:rPr lang="pl-PL" sz="2400" dirty="0" smtClean="0"/>
              <a:t>4) organem nadzoru nad działalnością jednostek</a:t>
            </a:r>
          </a:p>
          <a:p>
            <a:pPr>
              <a:buNone/>
            </a:pPr>
            <a:r>
              <a:rPr lang="pl-PL" sz="2400" dirty="0" smtClean="0"/>
              <a:t>samorządu terytorialnego i ich związków pod</a:t>
            </a:r>
          </a:p>
          <a:p>
            <a:pPr>
              <a:buNone/>
            </a:pPr>
            <a:r>
              <a:rPr lang="pl-PL" sz="2400" dirty="0" smtClean="0"/>
              <a:t>względem </a:t>
            </a:r>
            <a:r>
              <a:rPr lang="pl-PL" sz="2400" b="1" dirty="0" smtClean="0"/>
              <a:t>legalności</a:t>
            </a:r>
            <a:r>
              <a:rPr lang="pl-PL" sz="2400" dirty="0" smtClean="0"/>
              <a:t>, z zastrzeżeniem ust. 2;</a:t>
            </a:r>
          </a:p>
          <a:p>
            <a:pPr marL="6350" indent="-6350">
              <a:buNone/>
            </a:pPr>
            <a:r>
              <a:rPr lang="pl-PL" sz="2400" dirty="0" smtClean="0"/>
              <a:t>2. Wojewoda kontroluje pod względem legalności, gospodarności i rzetelności wykonywanie przez organy samorządu terytorialnego zadań z zakresu administracji rządowej, realizowanych przez nie na podstawie ustawy lub porozumienia z organami administracji rządowej.</a:t>
            </a:r>
          </a:p>
          <a:p>
            <a:pPr marL="6350" indent="-6350">
              <a:buNone/>
            </a:pPr>
            <a:r>
              <a:rPr lang="pl-PL" sz="2400" b="1" dirty="0" smtClean="0"/>
              <a:t>Art.  12.  [Nadzór nad samorządem terytorialnym] </a:t>
            </a:r>
            <a:r>
              <a:rPr lang="pl-PL" sz="2400" dirty="0" smtClean="0"/>
              <a:t>Wojewoda sprawuje nadzór nad działalnością jednostek samorządu terytorialnego i ich związków na zasadach określonych w odrębnych ustawach.</a:t>
            </a:r>
          </a:p>
          <a:p>
            <a:pPr marL="6350" indent="-6350" algn="just">
              <a:buNone/>
            </a:pPr>
            <a:endParaRPr lang="pl-PL" sz="2400" dirty="0" smtClean="0"/>
          </a:p>
          <a:p>
            <a:pPr marL="6350" indent="-6350" algn="just">
              <a:buNone/>
            </a:pPr>
            <a:endParaRPr lang="pl-PL" sz="2400" dirty="0" smtClean="0"/>
          </a:p>
          <a:p>
            <a:pPr>
              <a:buNone/>
            </a:pPr>
            <a:endParaRPr 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848872" cy="516672"/>
          </a:xfrm>
        </p:spPr>
        <p:txBody>
          <a:bodyPr>
            <a:noAutofit/>
          </a:bodyPr>
          <a:lstStyle/>
          <a:p>
            <a:pPr algn="just"/>
            <a:r>
              <a:rPr lang="pl-PL" sz="2000" dirty="0" smtClean="0">
                <a:solidFill>
                  <a:srgbClr val="002060"/>
                </a:solidFill>
              </a:rPr>
              <a:t>Wojewoda jako organ nadzorowany i jako organ nadzorujący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7704856" cy="5475008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pl-PL" sz="1700" dirty="0" smtClean="0"/>
              <a:t>Art.166 Konstytucji RP dzieli zadania JST na zadania własne (ust. 1) oraz zadania zlecone (ust. 2). </a:t>
            </a:r>
          </a:p>
          <a:p>
            <a:pPr marL="457200" indent="-457200">
              <a:buNone/>
            </a:pPr>
            <a:r>
              <a:rPr lang="pl-PL" sz="1700" b="1" dirty="0" smtClean="0"/>
              <a:t>UWAGA</a:t>
            </a:r>
            <a:r>
              <a:rPr lang="pl-PL" sz="1700" dirty="0" smtClean="0"/>
              <a:t>: W ustawach szczególnych podział zadań za zadania własne i zlecone znalazł się tylko</a:t>
            </a:r>
          </a:p>
          <a:p>
            <a:pPr marL="457200" indent="-457200">
              <a:buNone/>
            </a:pPr>
            <a:r>
              <a:rPr lang="pl-PL" sz="1700" dirty="0" smtClean="0"/>
              <a:t>w ustawie o samorządzie gminnym (art. 7 </a:t>
            </a:r>
            <a:r>
              <a:rPr lang="pl-PL" sz="1700" dirty="0" err="1" smtClean="0"/>
              <a:t>u.s.g</a:t>
            </a:r>
            <a:r>
              <a:rPr lang="pl-PL" sz="1700" dirty="0" smtClean="0"/>
              <a:t>. - zadania własne, art. 8 </a:t>
            </a:r>
            <a:r>
              <a:rPr lang="pl-PL" sz="1700" dirty="0" err="1" smtClean="0"/>
              <a:t>u.s.g</a:t>
            </a:r>
            <a:r>
              <a:rPr lang="pl-PL" sz="1700" dirty="0" smtClean="0"/>
              <a:t>. – zadania</a:t>
            </a:r>
          </a:p>
          <a:p>
            <a:pPr marL="457200" indent="-457200">
              <a:buNone/>
            </a:pPr>
            <a:r>
              <a:rPr lang="pl-PL" sz="1700" dirty="0" smtClean="0"/>
              <a:t>zlecone z zakresu administracji rządowej). Pozostałe ustawy samorządowe wyróżniają jednak</a:t>
            </a:r>
          </a:p>
          <a:p>
            <a:pPr marL="457200" indent="-457200">
              <a:buNone/>
            </a:pPr>
            <a:r>
              <a:rPr lang="pl-PL" sz="1700" dirty="0" smtClean="0"/>
              <a:t>kategorię zadań innych niż zadania własne, które uznać można za zadania zlecone w</a:t>
            </a:r>
          </a:p>
          <a:p>
            <a:pPr marL="457200" indent="-457200">
              <a:buNone/>
            </a:pPr>
            <a:r>
              <a:rPr lang="pl-PL" sz="1700" dirty="0" smtClean="0"/>
              <a:t>rozumieniu Konstytucji RP (art. 4 ust. 4 </a:t>
            </a:r>
            <a:r>
              <a:rPr lang="pl-PL" sz="1700" dirty="0" err="1" smtClean="0"/>
              <a:t>u.s.p</a:t>
            </a:r>
            <a:r>
              <a:rPr lang="pl-PL" sz="1700" dirty="0" smtClean="0"/>
              <a:t>. i art. 14 ust. 2 </a:t>
            </a:r>
            <a:r>
              <a:rPr lang="pl-PL" sz="1700" dirty="0" err="1" smtClean="0"/>
              <a:t>u.s.w</a:t>
            </a:r>
            <a:r>
              <a:rPr lang="pl-PL" sz="1700" dirty="0" smtClean="0"/>
              <a:t>.).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pl-PL" sz="1700" dirty="0" smtClean="0"/>
              <a:t>Nadzór to przewidziana prawem możliwość wiążącej ingerencji podmiotu nadzorującego w działalność albo stan podmiotu nadzorowanego w celu skorygowania postępowania albo stanu podmiotu nadzorowanego w kierunku pożądanym. Elementem nadzoru jest kontrola, która ma ujawniać te aspekty działalności podmiotu nadzorowanego, które wymagają korekty. 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pl-PL" sz="1700" dirty="0" smtClean="0"/>
              <a:t>Nadzór nad </a:t>
            </a:r>
            <a:r>
              <a:rPr lang="pl-PL" sz="1700" dirty="0" err="1" smtClean="0"/>
              <a:t>j.s.t</a:t>
            </a:r>
            <a:r>
              <a:rPr lang="pl-PL" sz="1700" dirty="0" smtClean="0"/>
              <a:t>. wojewoda wykonuje na podstawie ustaw samorządowych. Chodzi tutaj o art. 86 </a:t>
            </a:r>
            <a:r>
              <a:rPr lang="pl-PL" sz="1700" dirty="0" err="1" smtClean="0"/>
              <a:t>u.s.g</a:t>
            </a:r>
            <a:r>
              <a:rPr lang="pl-PL" sz="1700" dirty="0" smtClean="0"/>
              <a:t>., art. 76 </a:t>
            </a:r>
            <a:r>
              <a:rPr lang="pl-PL" sz="1700" dirty="0" err="1" smtClean="0"/>
              <a:t>u.s.p</a:t>
            </a:r>
            <a:r>
              <a:rPr lang="pl-PL" sz="1700" dirty="0" smtClean="0"/>
              <a:t>. i art. 78 </a:t>
            </a:r>
            <a:r>
              <a:rPr lang="pl-PL" sz="1700" dirty="0" err="1" smtClean="0"/>
              <a:t>u.s.w</a:t>
            </a:r>
            <a:r>
              <a:rPr lang="pl-PL" sz="1700" dirty="0" smtClean="0"/>
              <a:t>. Jedynym kryterium nadzoru jest legalność, czyli zgodność z prawem (art. 85 </a:t>
            </a:r>
            <a:r>
              <a:rPr lang="pl-PL" sz="1700" dirty="0" err="1" smtClean="0"/>
              <a:t>u.s.g</a:t>
            </a:r>
            <a:r>
              <a:rPr lang="pl-PL" sz="1700" dirty="0" smtClean="0"/>
              <a:t>., art. 77 </a:t>
            </a:r>
            <a:r>
              <a:rPr lang="pl-PL" sz="1700" dirty="0" err="1" smtClean="0"/>
              <a:t>u.s.p</a:t>
            </a:r>
            <a:r>
              <a:rPr lang="pl-PL" sz="1700" dirty="0" smtClean="0"/>
              <a:t>., art. 79 </a:t>
            </a:r>
            <a:r>
              <a:rPr lang="pl-PL" sz="1700" dirty="0" err="1" smtClean="0"/>
              <a:t>u.s.w</a:t>
            </a:r>
            <a:r>
              <a:rPr lang="pl-PL" sz="1700" dirty="0" smtClean="0"/>
              <a:t>.).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pl-PL" sz="1700" dirty="0" smtClean="0"/>
              <a:t>Kryterium legalności oznacza, że wojewoda nie jest upoważniony w sposób generalny ingerować w działalność samorządu terytorialnego. Może zatem wpływać na działania samorządu jedynie w przypadkach określonych w ustawie oraz w takiej formie, jaką przewidziała ustawa </a:t>
            </a:r>
          </a:p>
          <a:p>
            <a:pPr marL="457200" indent="-457200">
              <a:buFont typeface="+mj-lt"/>
              <a:buAutoNum type="arabicPeriod" startAt="2"/>
            </a:pPr>
            <a:endParaRPr lang="pl-PL" sz="1700" dirty="0" smtClean="0"/>
          </a:p>
          <a:p>
            <a:pPr marL="457200" indent="-457200">
              <a:buNone/>
            </a:pPr>
            <a:r>
              <a:rPr lang="pl-PL" sz="1700" b="1" dirty="0" smtClean="0"/>
              <a:t>UWAGA: </a:t>
            </a:r>
            <a:r>
              <a:rPr lang="pl-PL" sz="1700" dirty="0" smtClean="0"/>
              <a:t>nadzór wg kryterium legalności sprowadza się do badania zgodności z prawem</a:t>
            </a:r>
          </a:p>
          <a:p>
            <a:pPr marL="457200" indent="-457200">
              <a:buNone/>
            </a:pPr>
            <a:r>
              <a:rPr lang="pl-PL" sz="1700" dirty="0" smtClean="0"/>
              <a:t>powszechnie obowiązującym działań podejmowanych przez samorząd, w tym przede</a:t>
            </a:r>
          </a:p>
          <a:p>
            <a:pPr marL="457200" indent="-457200">
              <a:buNone/>
            </a:pPr>
            <a:r>
              <a:rPr lang="pl-PL" sz="1700" dirty="0" smtClean="0"/>
              <a:t>wszystkim zgodność z prawem podejmowanych aktów prawnych oraz ich przydatność dla</a:t>
            </a:r>
          </a:p>
          <a:p>
            <a:pPr marL="457200" indent="-457200">
              <a:buNone/>
            </a:pPr>
            <a:r>
              <a:rPr lang="pl-PL" sz="1700" dirty="0" smtClean="0"/>
              <a:t>realizacji konkretnych zadań</a:t>
            </a:r>
            <a:r>
              <a:rPr lang="pl-PL" sz="1400" dirty="0" smtClean="0"/>
              <a:t>.</a:t>
            </a:r>
            <a:endParaRPr lang="pl-PL" sz="2000" dirty="0" smtClean="0"/>
          </a:p>
          <a:p>
            <a:pPr marL="6350" indent="-6350" algn="just">
              <a:buNone/>
            </a:pPr>
            <a:endParaRPr lang="pl-PL" sz="2400" dirty="0" smtClean="0"/>
          </a:p>
          <a:p>
            <a:pPr marL="6350" indent="-6350" algn="just">
              <a:buNone/>
            </a:pPr>
            <a:endParaRPr lang="pl-PL" sz="2400" dirty="0" smtClean="0"/>
          </a:p>
          <a:p>
            <a:pPr>
              <a:buNone/>
            </a:pPr>
            <a:endParaRPr 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848872" cy="516672"/>
          </a:xfrm>
        </p:spPr>
        <p:txBody>
          <a:bodyPr>
            <a:noAutofit/>
          </a:bodyPr>
          <a:lstStyle/>
          <a:p>
            <a:pPr algn="just"/>
            <a:r>
              <a:rPr lang="pl-PL" sz="2000" dirty="0" smtClean="0">
                <a:solidFill>
                  <a:srgbClr val="002060"/>
                </a:solidFill>
              </a:rPr>
              <a:t>Wojewoda jako organ nadzorowany i jako organ nadzorujący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7704856" cy="5475008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+mj-lt"/>
              <a:buAutoNum type="arabicPeriod" startAt="5"/>
            </a:pPr>
            <a:r>
              <a:rPr lang="pl-PL" sz="2400" dirty="0" smtClean="0"/>
              <a:t>Samodzielność prawna </a:t>
            </a:r>
            <a:r>
              <a:rPr lang="pl-PL" sz="2400" dirty="0" err="1" smtClean="0"/>
              <a:t>j.s.t</a:t>
            </a:r>
            <a:r>
              <a:rPr lang="pl-PL" sz="2400" dirty="0" smtClean="0"/>
              <a:t>., zagwarantowana w art. 16 i art. 165 ust. 2 Konstytucji RP, w polskim systemie ustrojowym przejawia się w postaci zadań własnych jednostek, własnych kompetencji ich organów oraz ich faktycznej niezależności.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pl-PL" sz="2400" dirty="0" smtClean="0"/>
              <a:t>Wojewoda sprawuje nad </a:t>
            </a:r>
            <a:r>
              <a:rPr lang="pl-PL" sz="2400" dirty="0" err="1" smtClean="0"/>
              <a:t>j.s.t</a:t>
            </a:r>
            <a:r>
              <a:rPr lang="pl-PL" sz="2400" dirty="0" smtClean="0"/>
              <a:t>. NADZÓR WERYFIKACYJNY, który stanowi realizację funkcji „policyjnej” administracji publicznej. W układzie nadzoru weryfikacyjnego liczba i rodzaje instrumentów oddziaływania organu nadzoru na podmiot nadzorowany są określone w sposób ścisły, a przepisy z góry definiują potencjalne relacje prawne występujące między tymi podmiotami.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pl-PL" sz="2400" dirty="0" smtClean="0"/>
              <a:t>Nadzór weryfikacyjny wojewody ma charakter przedmiotowy, to znaczy dotyczy działań zewnętrznych organów </a:t>
            </a:r>
            <a:r>
              <a:rPr lang="pl-PL" sz="2400" dirty="0" err="1" smtClean="0"/>
              <a:t>j.s.t</a:t>
            </a:r>
            <a:r>
              <a:rPr lang="pl-PL" sz="2400" dirty="0" smtClean="0"/>
              <a:t>., a nie ich samych. </a:t>
            </a:r>
          </a:p>
          <a:p>
            <a:pPr marL="6350" indent="-6350" algn="just">
              <a:buNone/>
            </a:pPr>
            <a:endParaRPr lang="pl-PL" sz="2400" dirty="0" smtClean="0"/>
          </a:p>
          <a:p>
            <a:pPr>
              <a:buNone/>
            </a:pPr>
            <a:endParaRPr 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576064"/>
          </a:xfrm>
        </p:spPr>
        <p:txBody>
          <a:bodyPr>
            <a:normAutofit/>
          </a:bodyPr>
          <a:lstStyle/>
          <a:p>
            <a:r>
              <a:rPr lang="pl-PL" sz="3200" dirty="0" smtClean="0">
                <a:solidFill>
                  <a:srgbClr val="002060"/>
                </a:solidFill>
              </a:rPr>
              <a:t>Plan ZAJĘĆ</a:t>
            </a:r>
            <a:endParaRPr lang="pl-PL" sz="32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pl-PL" dirty="0" smtClean="0"/>
              <a:t>Rządowa administracja zespolona w województwie.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Urząd wojewody a urząd wojewódzki.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Wojewoda jako organ nadzorowany i jako organ nadzorujący.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Kontrola prowadzona przez wojewodę</a:t>
            </a:r>
            <a:r>
              <a:rPr lang="pl-PL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Zasady i tryb kontroli w administracji rządowej.</a:t>
            </a:r>
            <a:endParaRPr lang="pl-PL" dirty="0" smtClean="0"/>
          </a:p>
          <a:p>
            <a:pPr marL="514350" indent="-514350">
              <a:buNone/>
            </a:pPr>
            <a:endParaRPr lang="pl-PL" dirty="0" smtClean="0"/>
          </a:p>
          <a:p>
            <a:pPr marL="514350" indent="-514350">
              <a:buAutoNum type="arabicPeriod"/>
            </a:pPr>
            <a:endParaRPr lang="pl-PL" dirty="0" smtClean="0"/>
          </a:p>
          <a:p>
            <a:pPr marL="514350" indent="-514350">
              <a:buAutoNum type="arabicPeriod"/>
            </a:pPr>
            <a:endParaRPr lang="pl-PL" dirty="0" smtClean="0"/>
          </a:p>
          <a:p>
            <a:pPr marL="514350" indent="-514350">
              <a:buAutoNum type="arabicPeriod" startAt="6"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848872" cy="516672"/>
          </a:xfrm>
        </p:spPr>
        <p:txBody>
          <a:bodyPr>
            <a:noAutofit/>
          </a:bodyPr>
          <a:lstStyle/>
          <a:p>
            <a:pPr algn="just"/>
            <a:r>
              <a:rPr lang="pl-PL" sz="2000" dirty="0" smtClean="0">
                <a:solidFill>
                  <a:srgbClr val="002060"/>
                </a:solidFill>
              </a:rPr>
              <a:t>Wojewoda jako organ nadzorowany i jako organ nadzorujący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7704856" cy="5475008"/>
          </a:xfrm>
        </p:spPr>
        <p:txBody>
          <a:bodyPr>
            <a:normAutofit lnSpcReduction="10000"/>
          </a:bodyPr>
          <a:lstStyle/>
          <a:p>
            <a:pPr marL="7938" indent="-7938" algn="just">
              <a:buNone/>
            </a:pPr>
            <a:r>
              <a:rPr lang="pl-PL" sz="1600" dirty="0" smtClean="0"/>
              <a:t>	Podstawowym organem administracji państwowej zobligowanym do sprawowania nadzoru nad stanowieniem prawa przez organy </a:t>
            </a:r>
            <a:r>
              <a:rPr lang="pl-PL" sz="1600" dirty="0" err="1" smtClean="0"/>
              <a:t>j.s.t</a:t>
            </a:r>
            <a:r>
              <a:rPr lang="pl-PL" sz="1600" dirty="0" smtClean="0"/>
              <a:t>. jest wojewoda. Nadzór wojewody nad działalnością </a:t>
            </a:r>
            <a:r>
              <a:rPr lang="pl-PL" sz="1600" dirty="0" err="1" smtClean="0"/>
              <a:t>j.s.t</a:t>
            </a:r>
            <a:r>
              <a:rPr lang="pl-PL" sz="1600" dirty="0" smtClean="0"/>
              <a:t>. wykonywany jest na podstawie kryterium zgodności z prawem. Przepisy prawa powszechnie obowiązującego określają przesłanki ingerencji nadzorczej wojewody oraz możliwe do zastosowania środki nadzoru.</a:t>
            </a:r>
          </a:p>
          <a:p>
            <a:pPr marL="7938" indent="-7938" algn="just">
              <a:buNone/>
            </a:pPr>
            <a:endParaRPr lang="pl-PL" sz="1600" dirty="0" smtClean="0"/>
          </a:p>
          <a:p>
            <a:pPr marL="7938" indent="-7938" algn="just">
              <a:buNone/>
            </a:pPr>
            <a:r>
              <a:rPr lang="pl-PL" sz="1600" dirty="0" smtClean="0"/>
              <a:t>	Zasady stanowienia aktów prawa miejscowego przez organy </a:t>
            </a:r>
            <a:r>
              <a:rPr lang="pl-PL" sz="1600" dirty="0" err="1" smtClean="0"/>
              <a:t>j.s.t</a:t>
            </a:r>
            <a:r>
              <a:rPr lang="pl-PL" sz="1600" dirty="0" smtClean="0"/>
              <a:t>. oraz sprawowania nadzoru przez wojewodę nad tą działalnością nie zostały w sposób wystarczający i jednoznaczny uregulowane w przepisach prawa, czego wyrazem jest m.in. zróżnicowane orzecznictwo sądów administracyjnych w tego rodzaju sprawach. Nie sprzyja to jednolitości postępowania przy stanowieniu prawa oraz przy sprawowaniu przez wojewodów nadzoru nad działalnością prawodawczą </a:t>
            </a:r>
            <a:r>
              <a:rPr lang="pl-PL" sz="1600" dirty="0" err="1" smtClean="0"/>
              <a:t>j.s.t</a:t>
            </a:r>
            <a:r>
              <a:rPr lang="pl-PL" sz="1600" dirty="0" smtClean="0"/>
              <a:t>. Sytuacja ta może również powodować stan niepewności prawnej oraz podważać zaufanie obywateli do państwa</a:t>
            </a:r>
            <a:endParaRPr lang="pl-PL" sz="2400" dirty="0" smtClean="0"/>
          </a:p>
          <a:p>
            <a:pPr marL="6350" indent="-6350" algn="just">
              <a:buNone/>
            </a:pPr>
            <a:endParaRPr lang="pl-PL" sz="2400" dirty="0" smtClean="0"/>
          </a:p>
          <a:p>
            <a:pPr marL="0" indent="0">
              <a:buNone/>
            </a:pPr>
            <a:r>
              <a:rPr lang="pl-PL" sz="2400" b="1" dirty="0" smtClean="0"/>
              <a:t>PROSZĘ ZAPOZAĆ SIĘ Z PUBLIKACJĄ: </a:t>
            </a:r>
            <a:r>
              <a:rPr lang="pl-PL" sz="2400" dirty="0" smtClean="0"/>
              <a:t>NIK, </a:t>
            </a:r>
            <a:r>
              <a:rPr lang="pl-PL" sz="2400" i="1" dirty="0" smtClean="0"/>
              <a:t>Nadzór wojewodów nad stanowieniem prawa przez organy jednostek samorządu terytorialnego</a:t>
            </a:r>
          </a:p>
          <a:p>
            <a:pPr>
              <a:buNone/>
            </a:pPr>
            <a:r>
              <a:rPr lang="pl-PL" sz="2400" dirty="0" smtClean="0"/>
              <a:t>https://www.nik.gov.pl/plik/id,21893,vp,24559.pdf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848872" cy="516672"/>
          </a:xfrm>
        </p:spPr>
        <p:txBody>
          <a:bodyPr>
            <a:noAutofit/>
          </a:bodyPr>
          <a:lstStyle/>
          <a:p>
            <a:pPr algn="just"/>
            <a:r>
              <a:rPr lang="pl-PL" sz="2000" dirty="0" smtClean="0">
                <a:solidFill>
                  <a:srgbClr val="002060"/>
                </a:solidFill>
              </a:rPr>
              <a:t>Wojewoda jako organ nadzorowany i jako organ nadzorujący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7704856" cy="5475008"/>
          </a:xfrm>
        </p:spPr>
        <p:txBody>
          <a:bodyPr>
            <a:normAutofit/>
          </a:bodyPr>
          <a:lstStyle/>
          <a:p>
            <a:pPr marL="6350" indent="-6350">
              <a:buNone/>
            </a:pPr>
            <a:r>
              <a:rPr lang="pl-PL" sz="1600" dirty="0" smtClean="0"/>
              <a:t>Art. 3 ust. 2a Wojewoda nadzoruje wykorzystanie zasobu nieruchomości Skarbu Państwa w województwie w szczególności poprzez:</a:t>
            </a:r>
          </a:p>
          <a:p>
            <a:pPr>
              <a:buNone/>
            </a:pPr>
            <a:r>
              <a:rPr lang="pl-PL" sz="1600" dirty="0" smtClean="0"/>
              <a:t>1)  zatwierdzanie sporządzanych przez starostów, wykonujących zadania z zakresu administracji rządowej, planów realizacji polityki gospodarowania nieruchomościami Skarbu Państwa oraz ich zmian;</a:t>
            </a:r>
          </a:p>
          <a:p>
            <a:pPr>
              <a:buNone/>
            </a:pPr>
            <a:r>
              <a:rPr lang="pl-PL" sz="1600" dirty="0" smtClean="0"/>
              <a:t>2) określanie stopnia szczegółowości planu realizacji polityki gospodarowania nieruchomościami Skarbu Państwa;</a:t>
            </a:r>
          </a:p>
          <a:p>
            <a:pPr>
              <a:buNone/>
            </a:pPr>
            <a:r>
              <a:rPr lang="pl-PL" sz="1600" dirty="0" smtClean="0"/>
              <a:t>3) inicjowanie zmiany obowiązującego planu realizacji polityki gospodarowania nieruchomościami Skarbu Państwa;</a:t>
            </a:r>
          </a:p>
          <a:p>
            <a:pPr>
              <a:buNone/>
            </a:pPr>
            <a:r>
              <a:rPr lang="pl-PL" sz="1600" dirty="0" smtClean="0"/>
              <a:t>4) występowanie do starosty, wykonującego zadanie z zakresu administracji rządowej, o sporządzenie w wyznaczonym terminie, nie krótszym niż dwa tygodnie, wykazu nieruchomości wchodzących w skład zasobu nieruchomości Skarbu Państwa w województwie, będących przedmiotem rozporządzenia;</a:t>
            </a:r>
          </a:p>
          <a:p>
            <a:pPr>
              <a:buNone/>
            </a:pPr>
            <a:r>
              <a:rPr lang="pl-PL" sz="1600" dirty="0" smtClean="0"/>
              <a:t>5) występowanie do starosty, wykonującego zadanie z zakresu administracji rządowej, o sporządzenie w wyznaczonym terminie, nie krótszym niż dwa tygodnie, wykazu postępowań sądowych, </a:t>
            </a:r>
            <a:r>
              <a:rPr lang="pl-PL" sz="1600" dirty="0" err="1" smtClean="0"/>
              <a:t>sądowoadministracyjnych</a:t>
            </a:r>
            <a:r>
              <a:rPr lang="pl-PL" sz="1600" dirty="0" smtClean="0"/>
              <a:t> lub administracyjnych dotyczących nieruchomości wchodzących w skład zasobu nieruchomości Skarbu Państwa w województwie.</a:t>
            </a: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848872" cy="516672"/>
          </a:xfrm>
        </p:spPr>
        <p:txBody>
          <a:bodyPr>
            <a:noAutofit/>
          </a:bodyPr>
          <a:lstStyle/>
          <a:p>
            <a:pPr algn="just"/>
            <a:r>
              <a:rPr lang="pl-PL" sz="2000" dirty="0" smtClean="0">
                <a:solidFill>
                  <a:srgbClr val="002060"/>
                </a:solidFill>
              </a:rPr>
              <a:t>Wojewoda jako organ nadzorowany i jako organ nadzorujący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7704856" cy="547500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sz="1600" dirty="0" smtClean="0"/>
              <a:t>Art.  8.  [Kierownictwo Prezesa Rady Ministrów] </a:t>
            </a:r>
          </a:p>
          <a:p>
            <a:pPr>
              <a:buNone/>
            </a:pPr>
            <a:r>
              <a:rPr lang="pl-PL" sz="1600" dirty="0" smtClean="0"/>
              <a:t>1.  Prezes Rady Ministrów kieruje działalnością wojewody, w szczególności wydając w tym zakresie wytyczne i polecenia, żądając przekazania sprawozdań z działalności wojewody oraz dokonując okresowej oceny jego pracy.</a:t>
            </a:r>
          </a:p>
          <a:p>
            <a:pPr>
              <a:buNone/>
            </a:pPr>
            <a:r>
              <a:rPr lang="pl-PL" sz="1600" dirty="0" smtClean="0"/>
              <a:t>2.  </a:t>
            </a:r>
            <a:r>
              <a:rPr lang="pl-PL" sz="1600" b="1" dirty="0" smtClean="0"/>
              <a:t>Prezes Rady Ministrów </a:t>
            </a:r>
            <a:r>
              <a:rPr lang="pl-PL" sz="1600" dirty="0" smtClean="0"/>
              <a:t>sprawuje nadzór nad działalnością wojewody na podstawie kryterium </a:t>
            </a:r>
            <a:r>
              <a:rPr lang="pl-PL" sz="1600" b="1" dirty="0" smtClean="0"/>
              <a:t>zgodności jego działania z polityką Rady Ministrów</a:t>
            </a:r>
            <a:r>
              <a:rPr lang="pl-PL" sz="1600" dirty="0" smtClean="0"/>
              <a:t>.</a:t>
            </a:r>
          </a:p>
          <a:p>
            <a:pPr>
              <a:buNone/>
            </a:pPr>
            <a:r>
              <a:rPr lang="pl-PL" sz="1600" dirty="0" smtClean="0"/>
              <a:t>3.  </a:t>
            </a:r>
            <a:r>
              <a:rPr lang="pl-PL" sz="1600" b="1" dirty="0" smtClean="0"/>
              <a:t>Minister właściwy do spraw administracji publicznej</a:t>
            </a:r>
            <a:r>
              <a:rPr lang="pl-PL" sz="1600" dirty="0" smtClean="0"/>
              <a:t> sprawuje nadzór nad działalnością wojewody na podstawie kryterium </a:t>
            </a:r>
            <a:r>
              <a:rPr lang="pl-PL" sz="1600" b="1" dirty="0" smtClean="0"/>
              <a:t>zgodności jego działania z powszechnie obowiązującym prawem, a także pod względem rzetelności i gospodarności.</a:t>
            </a:r>
          </a:p>
          <a:p>
            <a:pPr>
              <a:buNone/>
            </a:pPr>
            <a:r>
              <a:rPr lang="pl-PL" sz="1600" dirty="0" smtClean="0"/>
              <a:t>Art.  9  [Uprawnienia ministrów wobec wojewody] </a:t>
            </a:r>
          </a:p>
          <a:p>
            <a:pPr>
              <a:buNone/>
            </a:pPr>
            <a:r>
              <a:rPr lang="pl-PL" sz="1600" dirty="0" smtClean="0"/>
              <a:t>1.  Właściwy minister wykonuje swoje uprawnienia wobec wojewody w zakresie i na zasadach określonych w odrębnych ustawach.</a:t>
            </a:r>
          </a:p>
          <a:p>
            <a:pPr>
              <a:buNone/>
            </a:pPr>
            <a:r>
              <a:rPr lang="pl-PL" sz="1600" dirty="0" smtClean="0"/>
              <a:t>2.  Wojewoda jest obowiązany do udzielania właściwemu ministrowi lub centralnemu organowi administracji rządowej, w wyznaczonym terminie, żądanych przez niego informacji i wyjaśnień.</a:t>
            </a:r>
          </a:p>
          <a:p>
            <a:pPr>
              <a:buNone/>
            </a:pPr>
            <a:r>
              <a:rPr lang="pl-PL" sz="1600" dirty="0" smtClean="0"/>
              <a:t>Art.  11  [Upoważnienie do wykonywania uprawnień przysługujących Prezesowi Rady Ministrów wobec wojewody] </a:t>
            </a:r>
          </a:p>
          <a:p>
            <a:pPr>
              <a:buNone/>
            </a:pPr>
            <a:r>
              <a:rPr lang="pl-PL" sz="1600" dirty="0" smtClean="0"/>
              <a:t>	Prezes Rady Ministrów może upoważnić ministra właściwego do spraw administracji publicznej do wykonywania, w jego imieniu, przysługujących mu wobec wojewody uprawnień, z wyjątkiem powoływania i odwoływania wojewody oraz rozstrzygania sporów między wojewodą a członkiem Rady Ministrów lub centralnym organem administracji rządowej.</a:t>
            </a: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848872" cy="516672"/>
          </a:xfrm>
        </p:spPr>
        <p:txBody>
          <a:bodyPr>
            <a:noAutofit/>
          </a:bodyPr>
          <a:lstStyle/>
          <a:p>
            <a:pPr algn="just"/>
            <a:r>
              <a:rPr lang="pl-PL" sz="2000" dirty="0" smtClean="0">
                <a:solidFill>
                  <a:srgbClr val="002060"/>
                </a:solidFill>
              </a:rPr>
              <a:t>Wojewoda jako organ nadzorowany i jako organ nadzorujący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7704856" cy="547500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sz="1600" dirty="0" smtClean="0"/>
              <a:t>Użyte w przepisie sformułowania: „kierownictwo” oraz „nadzór” wskazują na podległość hierarchiczną wojewody w stosunku do premiera i ministra właściwego do spraw administracji publicznej. </a:t>
            </a:r>
          </a:p>
          <a:p>
            <a:pPr marL="0" indent="0">
              <a:buNone/>
            </a:pPr>
            <a:r>
              <a:rPr lang="pl-PL" sz="1600" b="1" dirty="0" smtClean="0"/>
              <a:t>UWAGA: </a:t>
            </a:r>
            <a:r>
              <a:rPr lang="pl-PL" sz="1600" dirty="0" smtClean="0"/>
              <a:t>Jako podległość hierarchiczną określa się w piśmiennictwie zespół dwóch zależności jednego organu wobec drugiego: zależności osobowej i zależności służbowej. Z taką zależnością mamy do czynienia w przypadku wojewody: wojewodę powołuje, na wniosek ministra, Prezes Rady Ministrów (zależność osobowa), i również Prezes Rady Ministrów kieruje działalnością wojewody poprzez wydawanie wiążących poleceń i wytycznych (zależność służbowa).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pl-PL" sz="1600" dirty="0" smtClean="0"/>
              <a:t>Kierownictwo jest najsilniejszą współzależnością administracyjną, obejmuje wszelkie możliwe oddziaływania jednego organu administracji na drugi.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pl-PL" sz="1600" dirty="0" smtClean="0"/>
              <a:t>Minister właściwy do spraw administracji publicznej sprawuje nadzór nad działalnością wojewody na podstawie kryterium legalności, rzetelności i gospodarności. Ustawodawca pominął zatem kryterium celowości, co oznacza, że ten aspekt badania poprawności działań wojewody leży w wyłącznej kompetencji Prezesa Rady Ministrów.</a:t>
            </a:r>
          </a:p>
          <a:p>
            <a:pPr marL="342900" indent="-342900">
              <a:buNone/>
            </a:pPr>
            <a:r>
              <a:rPr lang="pl-PL" sz="1600" dirty="0" smtClean="0"/>
              <a:t>Art.  6  [Powołanie wojewody] </a:t>
            </a:r>
          </a:p>
          <a:p>
            <a:pPr marL="342900" indent="-342900">
              <a:buNone/>
            </a:pPr>
            <a:r>
              <a:rPr lang="pl-PL" sz="1600" dirty="0" smtClean="0"/>
              <a:t>1.  Wojewodę powołuje i </a:t>
            </a:r>
            <a:r>
              <a:rPr lang="pl-PL" sz="1600" b="1" u="sng" dirty="0" smtClean="0"/>
              <a:t>odwołuje </a:t>
            </a:r>
            <a:r>
              <a:rPr lang="pl-PL" sz="1600" dirty="0" smtClean="0"/>
              <a:t>Prezes Rady Ministrów na wniosek ministra właściwego do spraw administracji publicznej.</a:t>
            </a:r>
          </a:p>
          <a:p>
            <a:pPr marL="342900" indent="-342900">
              <a:buNone/>
            </a:pPr>
            <a:endParaRPr lang="pl-PL" sz="1600" dirty="0" smtClean="0"/>
          </a:p>
          <a:p>
            <a:pPr marL="0" indent="0">
              <a:buNone/>
            </a:pPr>
            <a:endParaRPr lang="pl-PL" sz="1600" dirty="0" smtClean="0"/>
          </a:p>
          <a:p>
            <a:pPr marL="0" indent="0">
              <a:buNone/>
            </a:pP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543824" cy="1173480"/>
          </a:xfrm>
        </p:spPr>
        <p:txBody>
          <a:bodyPr/>
          <a:lstStyle/>
          <a:p>
            <a:r>
              <a:rPr lang="pl-PL" dirty="0">
                <a:solidFill>
                  <a:srgbClr val="002060"/>
                </a:solidFill>
              </a:rPr>
              <a:t>Wojewoda jako organ nadzorowany i jako organ nadzorujący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7043758" cy="860014"/>
          </a:xfrm>
        </p:spPr>
        <p:txBody>
          <a:bodyPr>
            <a:normAutofit/>
          </a:bodyPr>
          <a:lstStyle/>
          <a:p>
            <a:r>
              <a:rPr lang="pl-PL" dirty="0" smtClean="0"/>
              <a:t>Całokształt przepisów o wojewodzie wskazuje na następujący układ hierarchiczny:</a:t>
            </a:r>
          </a:p>
          <a:p>
            <a:endParaRPr lang="pl-PL" dirty="0" smtClean="0"/>
          </a:p>
          <a:p>
            <a:r>
              <a:rPr lang="pl-PL" sz="1200" b="1" dirty="0" smtClean="0"/>
              <a:t>Źródło: </a:t>
            </a:r>
            <a:r>
              <a:rPr lang="pl-PL" sz="1200" b="1" dirty="0" err="1" smtClean="0"/>
              <a:t>Pacak</a:t>
            </a:r>
            <a:r>
              <a:rPr lang="pl-PL" sz="1200" b="1" dirty="0" smtClean="0"/>
              <a:t> Mateusz, </a:t>
            </a:r>
            <a:r>
              <a:rPr lang="pl-PL" sz="1200" b="1" dirty="0" err="1" smtClean="0"/>
              <a:t>Zmorek</a:t>
            </a:r>
            <a:r>
              <a:rPr lang="pl-PL" sz="1200" b="1" dirty="0" smtClean="0"/>
              <a:t> Katarzyna, Ustawa o wojewodzie i administracji rządowej w województwie. Komentarz, </a:t>
            </a:r>
            <a:r>
              <a:rPr lang="pl-PL" sz="1200" b="1" dirty="0" err="1" smtClean="0"/>
              <a:t>LexisNexis</a:t>
            </a:r>
            <a:r>
              <a:rPr lang="pl-PL" sz="1200" b="1" dirty="0" smtClean="0"/>
              <a:t> 2013 </a:t>
            </a:r>
          </a:p>
          <a:p>
            <a:endParaRPr lang="pl-PL" dirty="0"/>
          </a:p>
        </p:txBody>
      </p:sp>
      <p:pic>
        <p:nvPicPr>
          <p:cNvPr id="5" name="Symbol zastępczy zawartości 4" descr="1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87730" y="2428868"/>
            <a:ext cx="6377940" cy="3857652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848872" cy="516672"/>
          </a:xfrm>
        </p:spPr>
        <p:txBody>
          <a:bodyPr>
            <a:noAutofit/>
          </a:bodyPr>
          <a:lstStyle/>
          <a:p>
            <a:pPr algn="just"/>
            <a:r>
              <a:rPr lang="pl-PL" sz="2000" dirty="0" smtClean="0">
                <a:solidFill>
                  <a:srgbClr val="002060"/>
                </a:solidFill>
              </a:rPr>
              <a:t>Wojewoda jako organ nadzorowany i jako organ nadzorujący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7704856" cy="5475008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sz="1400" dirty="0" smtClean="0"/>
              <a:t>Art.  61.  [Nadzór nad aktami prawa miejscowego] </a:t>
            </a:r>
          </a:p>
          <a:p>
            <a:pPr algn="just">
              <a:buNone/>
            </a:pPr>
            <a:r>
              <a:rPr lang="pl-PL" sz="1400" dirty="0" smtClean="0"/>
              <a:t>1.  Prezes Rady Ministrów uchyla, w trybie nadzoru, akty prawa miejscowego, w tym rozporządzenia porządkowe, ustanowione przez wojewodę lub organy niezespolonej administracji rządowej, jeżeli są one niezgodne z ustawami lub aktami wydanymi w celu ich wykonania, a także może je uchylać z powodu niezgodności z polityką Rady Ministrów lub naruszenia zasad rzetelności i gospodarności.</a:t>
            </a:r>
          </a:p>
          <a:p>
            <a:pPr algn="just">
              <a:buNone/>
            </a:pPr>
            <a:r>
              <a:rPr lang="pl-PL" sz="1400" dirty="0" smtClean="0"/>
              <a:t>2.  Prezes Rady Ministrów określi, w drodze rozporządzenia, tryb kontroli aktów prawa miejscowego ustanowionych przez wojewodę i organy niezespolonej administracji rządowej, biorąc pod uwagę konieczność zapewnienia ich zgodności z przepisami powszechnie obowiązującymi oraz polityką Rady Ministrów.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 smtClean="0"/>
              <a:t>Art. 61 wskazuje po pierwsze organ nadzoru, czyli Prezesa Rady Ministrów, a także kryteria nadzoru (zgodność z ustawami i aktami wydanymi w celu ich wykonania, zgodność z polityką Rady Ministrów, zasadami rzetelności i gospodarności) oraz środek nadzoru w postaci uchylenia aktu prawa miejscowego.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 smtClean="0"/>
              <a:t>Kryteria nadzoru na działalnością prawotwórczą terenowych organów administracji rządowej to m.in. zgodność z polityką Rady Ministrów, a także z zasadami rzetelności i gospodarności. Pojęcie „polityki Rady Ministrów” jest pojęciem niezwykle szerokim, a w związku z tym niejednoznacznym. Wprowadzenie tego kryterium nadzoru powoduje zdecydowane osłabienie samodzielności prawotwórczej wojewody oraz organów niezespolonej administracji rządowej.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 smtClean="0"/>
              <a:t>Kryterium zgodności z zasadą rzetelności (często określane po prostu pojęciem rzetelności), które można rozumieć jako ocenę działalności danego podmiotu z punktu widzenia zachowywania przez niego należytej staranności, czyli obowiązujących standardów, zasad, reguł postępowania.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 smtClean="0"/>
              <a:t>kryterium, zgodności z zasadą gospodarności, dotyczy natomiast ekonomiczności i efektywności w zakresie dysponowania środkami finansowymi i materialnymi.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 smtClean="0"/>
              <a:t>Jedynym przewidzianym przez ustawodawcę środkiem nadzoru przyznanym Prezesowi Rady Ministrów jest uchylenie aktu prawa miejscowego wojewody lub organu niezespolonej administracji rządowej. </a:t>
            </a:r>
          </a:p>
          <a:p>
            <a:pPr marL="342900" indent="-342900" algn="just">
              <a:buNone/>
            </a:pPr>
            <a:endParaRPr lang="pl-PL" sz="1400" b="1" dirty="0" smtClean="0"/>
          </a:p>
          <a:p>
            <a:pPr marL="342900" indent="-342900" algn="just">
              <a:buNone/>
            </a:pPr>
            <a:r>
              <a:rPr lang="pl-PL" sz="1400" b="1" dirty="0" smtClean="0"/>
              <a:t>UWAGA: </a:t>
            </a:r>
            <a:r>
              <a:rPr lang="pl-PL" sz="1400" dirty="0" smtClean="0"/>
              <a:t>uchylenie danego aktu ma charakter konstytutywny, powodując tym samym skutek </a:t>
            </a:r>
            <a:r>
              <a:rPr lang="pl-PL" sz="1400" i="1" dirty="0" smtClean="0"/>
              <a:t>ex nunc</a:t>
            </a:r>
            <a:r>
              <a:rPr lang="pl-PL" sz="1400" dirty="0" smtClean="0"/>
              <a:t> (od tego</a:t>
            </a:r>
          </a:p>
          <a:p>
            <a:pPr marL="342900" indent="-342900" algn="just">
              <a:buNone/>
            </a:pPr>
            <a:r>
              <a:rPr lang="pl-PL" sz="1400" dirty="0" smtClean="0"/>
              <a:t>momentu, od zaraz). Oznacza to, że w mocy pozostają wszystkie skutki wywołane uprzednio przez dany akt</a:t>
            </a:r>
          </a:p>
          <a:p>
            <a:pPr marL="342900" indent="-342900" algn="just">
              <a:buNone/>
            </a:pPr>
            <a:r>
              <a:rPr lang="pl-PL" sz="1400" dirty="0" smtClean="0"/>
              <a:t>prawny. </a:t>
            </a:r>
          </a:p>
          <a:p>
            <a:pPr marL="0" indent="0">
              <a:buNone/>
            </a:pPr>
            <a:endParaRPr lang="pl-PL" sz="1600" dirty="0" smtClean="0"/>
          </a:p>
          <a:p>
            <a:pPr marL="0" indent="0">
              <a:buNone/>
            </a:pP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848872" cy="516672"/>
          </a:xfrm>
        </p:spPr>
        <p:txBody>
          <a:bodyPr>
            <a:noAutofit/>
          </a:bodyPr>
          <a:lstStyle/>
          <a:p>
            <a:pPr algn="just"/>
            <a:r>
              <a:rPr lang="pl-PL" sz="2000" dirty="0" smtClean="0">
                <a:solidFill>
                  <a:srgbClr val="002060"/>
                </a:solidFill>
              </a:rPr>
              <a:t>KONTROLA PROWADZONA PRZEZ WOJEWODĘ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7704856" cy="5475008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400" b="1" dirty="0" smtClean="0"/>
              <a:t>Art.  28.  [Zakres i kryteria kontroli sprawowanej przez wojewodę]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400" dirty="0" smtClean="0"/>
              <a:t>1.  Wojewoda </a:t>
            </a:r>
            <a:r>
              <a:rPr lang="pl-PL" sz="1400" b="1" dirty="0" smtClean="0"/>
              <a:t>kontroluje: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400" dirty="0" smtClean="0"/>
              <a:t>1)   wykonywanie przez organy rządowej administracji zespolonej w województwie zadań wynikających z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400" dirty="0" smtClean="0"/>
              <a:t>	ustaw i innych aktów prawnych wydanych na podstawie upoważnień w nich zawartych, ustaleń Rady Ministrów oraz wytycznych i poleceń Prezesa Rady Ministrów;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400" dirty="0" smtClean="0"/>
              <a:t>2)  wykonywanie przez organy samorządu terytorialnego i inne podmioty zadań z zakresu administracji rządowej, realizowanych przez nie na podstawie ustawy lub porozumienia z organami administracji rządowej.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400" dirty="0" smtClean="0"/>
              <a:t>2.  Wojewoda w szczególnie uzasadnionych przypadkach </a:t>
            </a:r>
            <a:r>
              <a:rPr lang="pl-PL" sz="1400" b="1" dirty="0" smtClean="0"/>
              <a:t>może kontrolować </a:t>
            </a:r>
            <a:r>
              <a:rPr lang="pl-PL" sz="1400" dirty="0" smtClean="0"/>
              <a:t>sposób wykonywania przez organy niezespolonej administracji rządowej działające w województwie zadań wynikających z ustaw i innych aktów prawnych wydanych na podstawie upoważnień w nich zawartych.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400" dirty="0" smtClean="0"/>
              <a:t>3.  Kontrola, o której mowa w ust. 1 i 2, wykonywana jest pod względem: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400" dirty="0" smtClean="0"/>
              <a:t>1)  legalności, gospodarności, celowości i rzetelności - w odniesieniu do działalności organów administracji rządowej oraz innych podmiotów;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400" dirty="0" smtClean="0"/>
              <a:t>2) legalności, gospodarności i rzetelności - w odniesieniu do działalności organów samorządu terytorialnego.</a:t>
            </a:r>
          </a:p>
          <a:p>
            <a:pPr marL="0" indent="0" algn="just">
              <a:buNone/>
            </a:pPr>
            <a:endParaRPr lang="pl-PL" sz="1400" dirty="0" smtClean="0"/>
          </a:p>
          <a:p>
            <a:pPr marL="0" indent="0" algn="just">
              <a:buNone/>
            </a:pPr>
            <a:r>
              <a:rPr lang="pl-PL" sz="1400" b="1" dirty="0" smtClean="0"/>
              <a:t>UWAGA: </a:t>
            </a:r>
            <a:r>
              <a:rPr lang="pl-PL" sz="1400" dirty="0" smtClean="0"/>
              <a:t>kontrola oznacza badanie stanu istniejącego, rzeczywistego i porównywanie go ze stanem postulowanym, a także ustalanie zakresu i przyczyn dostrzeżonych rozbieżności.</a:t>
            </a:r>
          </a:p>
          <a:p>
            <a:pPr marL="0" indent="0" algn="just">
              <a:buNone/>
            </a:pPr>
            <a:r>
              <a:rPr lang="pl-PL" sz="1400" dirty="0" smtClean="0"/>
              <a:t>W kontekście nadzoru kontrola stanowi wyłącznie jego element, jest jednym z etapów procedury nadzorczej. Pozwala ona bowiem na dokonanie oceny istniejącego stanu rzeczy w celu późniejszego usunięcia stwierdzonych nieprawidłowości przy pomocy przysługujących organowi nadzoru środków władczych.</a:t>
            </a:r>
          </a:p>
          <a:p>
            <a:pPr marL="0" indent="0" algn="just">
              <a:buNone/>
            </a:pPr>
            <a:r>
              <a:rPr lang="pl-PL" sz="1400" dirty="0" smtClean="0"/>
              <a:t>Kontrola stanowi również element zwierzchnictwa, czyli istoty zespolenia (rozumianego jako skupienie na szczeblu terenowym kompetencji administracyjnych, dotyczących różnych dziedzin administrowania i rozdzielonych na szczeblu centralnym pomiędzy różne organy, w ręku jednego organu jednoosobowego</a:t>
            </a:r>
          </a:p>
          <a:p>
            <a:pPr marL="0" indent="0">
              <a:buNone/>
            </a:pP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848872" cy="516672"/>
          </a:xfrm>
        </p:spPr>
        <p:txBody>
          <a:bodyPr>
            <a:noAutofit/>
          </a:bodyPr>
          <a:lstStyle/>
          <a:p>
            <a:pPr algn="just"/>
            <a:r>
              <a:rPr lang="pl-PL" sz="2000" dirty="0" smtClean="0">
                <a:solidFill>
                  <a:srgbClr val="002060"/>
                </a:solidFill>
              </a:rPr>
              <a:t>KONTROLA PROWADZONA PRZEZ WOJEWODĘ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7704856" cy="54750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sz="1200" dirty="0" smtClean="0"/>
              <a:t>Zgodnie z art. 3 ustawy z dnia 15 lipca 2011 r. o kontroli w administracji rządowej (Dz.U.2020, poz. 224 </a:t>
            </a:r>
            <a:r>
              <a:rPr lang="pl-PL" sz="1200" dirty="0" err="1" smtClean="0"/>
              <a:t>t.j</a:t>
            </a:r>
            <a:r>
              <a:rPr lang="pl-PL" sz="1200" dirty="0" smtClean="0"/>
              <a:t>.)</a:t>
            </a:r>
          </a:p>
          <a:p>
            <a:pPr>
              <a:buNone/>
            </a:pPr>
            <a:r>
              <a:rPr lang="pl-PL" sz="1200" dirty="0" smtClean="0"/>
              <a:t>przeprowadzenie kontroli ma na celu ocenę działalności jednostki kontrolowanej dokonaną na podstawie</a:t>
            </a:r>
          </a:p>
          <a:p>
            <a:pPr>
              <a:buNone/>
            </a:pPr>
            <a:r>
              <a:rPr lang="pl-PL" sz="1200" dirty="0" smtClean="0"/>
              <a:t>ustalonego stanu faktycznego przy zastosowaniu przyjętych kryteriów kontroli.</a:t>
            </a:r>
          </a:p>
          <a:p>
            <a:pPr>
              <a:buNone/>
            </a:pPr>
            <a:r>
              <a:rPr lang="pl-PL" sz="1200" dirty="0" smtClean="0"/>
              <a:t>W przypadku stwierdzenia nieprawidłowości celem kontroli jest również ustalenie ich zakresu, przyczyn i</a:t>
            </a:r>
          </a:p>
          <a:p>
            <a:pPr>
              <a:buNone/>
            </a:pPr>
            <a:r>
              <a:rPr lang="pl-PL" sz="1200" dirty="0" smtClean="0"/>
              <a:t>skutków oraz osób za nie odpowiedzialnych, a także sformułowanie zaleceń zmierzających do usunięcia</a:t>
            </a:r>
          </a:p>
          <a:p>
            <a:pPr>
              <a:buNone/>
            </a:pPr>
            <a:r>
              <a:rPr lang="pl-PL" sz="1200" dirty="0" smtClean="0"/>
              <a:t>nieprawidłowości </a:t>
            </a:r>
            <a:r>
              <a:rPr lang="pl-PL" sz="1200" b="1" dirty="0" smtClean="0"/>
              <a:t>(kontrola inspekcyjna </a:t>
            </a:r>
            <a:r>
              <a:rPr lang="pl-PL" sz="1200" b="1" dirty="0" smtClean="0">
                <a:sym typeface="Symbol"/>
              </a:rPr>
              <a:t> kontrola instytucjonalna)</a:t>
            </a:r>
            <a:r>
              <a:rPr lang="pl-PL" sz="1200" b="1" dirty="0" smtClean="0"/>
              <a:t>.</a:t>
            </a:r>
          </a:p>
          <a:p>
            <a:pPr>
              <a:buNone/>
            </a:pPr>
            <a:endParaRPr lang="pl-PL" sz="12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b="1" dirty="0" smtClean="0"/>
              <a:t>UWAGA: </a:t>
            </a:r>
            <a:r>
              <a:rPr lang="pl-PL" sz="1200" dirty="0" smtClean="0"/>
              <a:t>Nadrzędnym (systemowym) celem kontroli w administracji rządowej jest dostarczenie Prezesowi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Rady Ministrów, ministrom, wojewodom oraz innym kierownikom jednostek kontrolujących informacji o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realizacji strategicznych celów państwa, o ewentualnych zagrożeniach (ryzykach) w ich realizacji oraz o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sposobie reakcji na te zagrożenia. W przypadku wykrycia nieprawidłowości celem kontroli jest zapobieganie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powstawaniu nieprawidłowości w działaniu administracji. Kontrola powinna wykrywać nieprawidłowości,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określać, jakie sytuacje prowadzą do ich powstania i – co jednakże równie ważne – wskazywać mechanizmy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zapobiegania ich powstawaniu w przyszłości. Ponadto celem kontroli będzie sygnalizowanie właściwym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odbiorcom o dokonanych ustaleniach z kontroli.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pl-PL" sz="12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W nowoczesnej administracji </a:t>
            </a:r>
            <a:r>
              <a:rPr lang="pl-PL" sz="1200" b="1" dirty="0" smtClean="0"/>
              <a:t>kontrola instytucjonalna </a:t>
            </a:r>
            <a:r>
              <a:rPr lang="pl-PL" sz="1200" dirty="0" smtClean="0"/>
              <a:t>powinna być w pełni wykorzystana przez kierowników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jednostek, ministrów kierujących określonymi działami, a także przez Prezesa Rady Ministrów na poziomie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strategicznego zarządzania sektorem publicznym. W ten sposób kontrola instytucjonalna może wspierać cele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strategiczne i długookresowe sektora publicznego (poziom strategiczny).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pl-PL" sz="12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Skuteczna i profesjonalna kontrola instytucjonalna stanowi istotny element kontroli zarządczej wspierający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Prezesa Rady Ministrów, ministra, wojewodę (i każdego kierownika jednostki) w zapewnieniu funkcjonowania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adekwatnej, skutecznej i efektywnej kontroli zarządczej we wszystkich obszarach.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848872" cy="516672"/>
          </a:xfrm>
        </p:spPr>
        <p:txBody>
          <a:bodyPr>
            <a:noAutofit/>
          </a:bodyPr>
          <a:lstStyle/>
          <a:p>
            <a:pPr algn="just"/>
            <a:r>
              <a:rPr lang="pl-PL" sz="2000" dirty="0" smtClean="0">
                <a:solidFill>
                  <a:srgbClr val="002060"/>
                </a:solidFill>
              </a:rPr>
              <a:t>KONTROLA PROWADZONA PRZEZ WOJEWODĘ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7704856" cy="547500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Wojewoda: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AutoNum type="arabicParenR"/>
            </a:pPr>
            <a:r>
              <a:rPr lang="pl-PL" sz="1200" dirty="0" smtClean="0"/>
              <a:t>dokonuje kontroli działalności organów samorządu terytorialnego w ramach sprawowania nad nimi nadzoru,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AutoNum type="arabicParenR"/>
            </a:pPr>
            <a:r>
              <a:rPr lang="pl-PL" sz="1200" dirty="0" smtClean="0"/>
              <a:t>dokonuje kontroli działalności organów rządowej administracji zespolonej w województwie w ramach sprawowanego zwierzchnictwa.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pl-PL" sz="12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b="1" dirty="0" smtClean="0"/>
              <a:t>UWAGA: </a:t>
            </a:r>
            <a:r>
              <a:rPr lang="pl-PL" sz="1200" dirty="0" smtClean="0"/>
              <a:t>Uprawnienia kontrolne wojewody zostały uregulowane jako odrębna funkcja wojewody w rozdziale 3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ustawy. Nie jest to więc po prostu zwykłe unormowanie jednej z funkcji wojewody, ale pewna ekspozycja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kompetencji kontrolnych tego organu, wskazująca na priorytetową funkcję wojewody w zakresie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sprawowania administracji publicznej.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pl-PL" sz="12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b="1" dirty="0" smtClean="0"/>
              <a:t>UWAGA: </a:t>
            </a:r>
            <a:r>
              <a:rPr lang="pl-PL" sz="1200" dirty="0" smtClean="0"/>
              <a:t>Przyznane wojewodzie w stosunku do organów rządowej administracji zespolonej w województwie,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organów samorządu terytorialnego wykonujących zadania z zakresu administracji rządowej oraz organów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niezespolonej administracji rządowej uprawnienia kontrolne są w istocie przejawem pełnienia przez niego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funkcji przedstawiciela Rady Ministrów w województwie.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pl-PL" sz="12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b="1" dirty="0" smtClean="0"/>
              <a:t>UWAGA: </a:t>
            </a:r>
            <a:r>
              <a:rPr lang="pl-PL" sz="1200" dirty="0" smtClean="0"/>
              <a:t>Kryteria kontroli należy rozumieć jako „punkty widzenia, odniesienia, mierniki z perspektywy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których dokonywane jest sprawdzanie i ocenianie działalności czy stanów poddanych kontroli”. Możliwe jest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jedynie wskazanie najczęściej spotykanych kryteriów kontroli, takich jak: legalność, gospodarność, celowość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czy rzetelność.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848872" cy="516672"/>
          </a:xfrm>
        </p:spPr>
        <p:txBody>
          <a:bodyPr>
            <a:noAutofit/>
          </a:bodyPr>
          <a:lstStyle/>
          <a:p>
            <a:pPr algn="just"/>
            <a:r>
              <a:rPr lang="pl-PL" sz="2000" dirty="0" smtClean="0">
                <a:solidFill>
                  <a:srgbClr val="002060"/>
                </a:solidFill>
              </a:rPr>
              <a:t>KONTROLA PROWADZONA PRZEZ WOJEWODĘ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7704856" cy="547500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sz="1200" dirty="0" smtClean="0"/>
              <a:t>dwa aspekty pojęcia legalność: po pierwsze - istnienie podstawy prawnej upoważniającej do podjęcia określonego działania oraz po drugie - zgodność z obowiązującym prawem. Jednocześnie zauważa się jednak, że w istocie pierwszy z tych aspektów zawiera się w drugim,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sz="1200" dirty="0" smtClean="0"/>
              <a:t>gospodarność oznacza optymalne dysponowanie środkami finansowymi i materialnymi oraz badanie, czy jednostka działa zgodnie z zasadą racjonalnego gospodarowania, tzn. czy osiąga maksymalne wyniki, efekty przy najniższych kosztach, nakładach, środkach majątkowych,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sz="1200" dirty="0" smtClean="0"/>
              <a:t>celowość należy rozumieć jako dokonywanie oceny podmiotu kontrolowanego pod względem stopnia realizacji celów i zadań przed nim postawionych. Celowość oznacza, czy dana jednostka działa zgodnie z wyznaczonymi celami, zadaniami określonymi w statucie, regulaminie bądź aktach normatywnych. Kryterium to odwołuje się również do tego, czy dane działanie jest racjonalne, pożyteczne i czy przynosi spodziewane efekty.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sz="1200" dirty="0" smtClean="0"/>
              <a:t>rzetelności definiuje się jako uczciwość, należyte wypełnianie obowiązków, terminowość, dyscyplinę wykonania, sumienność, solidność, prawdomówność, słowność oraz zgodność dokumentów, ewidencji i sprawozdań ze stanem faktycznym. Co więcej, kryterium rzetelności „obejmuje ocenę działania pod kątem należytej staranności.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0"/>
            <a:ext cx="7920880" cy="836712"/>
          </a:xfrm>
        </p:spPr>
        <p:txBody>
          <a:bodyPr>
            <a:noAutofit/>
          </a:bodyPr>
          <a:lstStyle/>
          <a:p>
            <a:r>
              <a:rPr lang="pl-PL" sz="3000" dirty="0" smtClean="0">
                <a:solidFill>
                  <a:srgbClr val="002060"/>
                </a:solidFill>
              </a:rPr>
              <a:t>RZĄDOWA ADMINISTRACJA ZESPOLONA W WOJEWÓDZTWIE</a:t>
            </a:r>
            <a:endParaRPr lang="pl-PL" sz="30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79512" y="980728"/>
            <a:ext cx="7920880" cy="720080"/>
          </a:xfrm>
        </p:spPr>
        <p:txBody>
          <a:bodyPr>
            <a:normAutofit/>
          </a:bodyPr>
          <a:lstStyle/>
          <a:p>
            <a:r>
              <a:rPr lang="pl-PL" dirty="0" smtClean="0"/>
              <a:t>Źródło: http://www.umwd.dolnyslask.pl/fileadmin/user_upload/EWT/Razem_dla_pogranicza/2012-10-31/Systemy_administracyjne_-_PL.pdf</a:t>
            </a:r>
            <a:endParaRPr lang="pl-PL" dirty="0"/>
          </a:p>
        </p:txBody>
      </p:sp>
      <p:pic>
        <p:nvPicPr>
          <p:cNvPr id="6" name="Symbol zastępczy zawartości 5" descr="zrzut 6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844825"/>
            <a:ext cx="7920880" cy="44416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848872" cy="516672"/>
          </a:xfrm>
        </p:spPr>
        <p:txBody>
          <a:bodyPr>
            <a:noAutofit/>
          </a:bodyPr>
          <a:lstStyle/>
          <a:p>
            <a:pPr algn="just"/>
            <a:r>
              <a:rPr lang="pl-PL" sz="2000" dirty="0" smtClean="0">
                <a:solidFill>
                  <a:srgbClr val="002060"/>
                </a:solidFill>
              </a:rPr>
              <a:t>KONTROLA PROWADZONA PRZEZ WOJEWODĘ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7704856" cy="547500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b="1" dirty="0" smtClean="0"/>
              <a:t>4 PODMIOTY PODLEGAJĄCE KONTROLI WOJEWODY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AutoNum type="arabicParenR"/>
            </a:pPr>
            <a:r>
              <a:rPr lang="pl-PL" sz="1200" dirty="0" smtClean="0"/>
              <a:t>organy rządowej administracji zespolonej w województwie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1200" dirty="0" smtClean="0"/>
              <a:t>wojewoda kontroluje wykonywanie przez nie zadań wynikających z ustaw i innych aktów prawnych wydanych na podstawie upoważnień w nich zawartych, ustaleń Rady Ministrów oraz wytycznych i poleceń Prezesa Rady Ministrów. Zakres dopuszczalnej kontroli wojewody jest więc w tym przypadku bardzo szeroki,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1200" dirty="0" smtClean="0"/>
              <a:t>cztery kryteria kontroli: legalność, gospodarność, celowość i rzetelność,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+mj-lt"/>
              <a:buAutoNum type="arabicParenR" startAt="2"/>
            </a:pPr>
            <a:r>
              <a:rPr lang="pl-PL" sz="1200" dirty="0" smtClean="0"/>
              <a:t>organy samorządu terytorialnego wykonujące zadania z zakresu administracji rządowej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1200" dirty="0" smtClean="0"/>
              <a:t>wojewoda kontroluje wykonywanie przez organy samorządu terytorialnego i inne podmioty zadań z zakresu administracji rządowej, realizowanych przez nie na podstawie ustawy lub porozumienia z organami administracji rządowej,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1200" dirty="0" smtClean="0"/>
              <a:t>w przypadku JST widoczna jest różnica między sprawowaniem przez wojewodę nadzoru nad ich działalnością (art. 3 ust. 1 </a:t>
            </a:r>
            <a:r>
              <a:rPr lang="pl-PL" sz="1200" dirty="0" err="1" smtClean="0"/>
              <a:t>pkt</a:t>
            </a:r>
            <a:r>
              <a:rPr lang="pl-PL" sz="1200" dirty="0" smtClean="0"/>
              <a:t> 4 oraz art. 12 niniejszej ustawy oraz rozdział 10 </a:t>
            </a:r>
            <a:r>
              <a:rPr lang="pl-PL" sz="1200" dirty="0" err="1" smtClean="0"/>
              <a:t>u.s.g</a:t>
            </a:r>
            <a:r>
              <a:rPr lang="pl-PL" sz="1200" dirty="0" smtClean="0"/>
              <a:t>., rozdział 8 </a:t>
            </a:r>
            <a:r>
              <a:rPr lang="pl-PL" sz="1200" dirty="0" err="1" smtClean="0"/>
              <a:t>u.s.p</a:t>
            </a:r>
            <a:r>
              <a:rPr lang="pl-PL" sz="1200" dirty="0" smtClean="0"/>
              <a:t>., rozdział 7 </a:t>
            </a:r>
            <a:r>
              <a:rPr lang="pl-PL" sz="1200" dirty="0" err="1" smtClean="0"/>
              <a:t>u.s.w</a:t>
            </a:r>
            <a:r>
              <a:rPr lang="pl-PL" sz="1200" dirty="0" smtClean="0"/>
              <a:t>.) a kontrolowaniem przez niego organów samorządu terytorialnego na podstawie omawianego przepisu, w trybie i na zasadach określonych w ustawie o kontroli w administracji rządowej. Oprócz bowiem tej różnicy, iż w pierwszym przypadku kontrola jest tylko elementem nadzoru, a w drugim ma charakter samodzielny, należy zauważyć, że odmienne są w tych przypadkach również kryteria kontroli. Nadzór nad działalnością gminy, powiatu i samorządu województwa jest sprawowany wyłącznie na podstawie kryterium zgodności z prawem, a kontrola z art. 28 dokonywana jest w oparciu o trzy kryteria: legalność, gospodarność i rzetelność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b="1" dirty="0" smtClean="0"/>
              <a:t>UWAGA: </a:t>
            </a:r>
            <a:r>
              <a:rPr lang="pl-PL" sz="1200" dirty="0" smtClean="0"/>
              <a:t>Organy samorządu terytorialnego mogą wykonywać zadania z zakresu administracji rządowej tylko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na podstawie umocowania wynikającego z przepisów zawartych w ustawach szczególnych. Przykłady takich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przepisów znajdują się w dwóch ustawach samorządowych - w art. 8 ust. 2 </a:t>
            </a:r>
            <a:r>
              <a:rPr lang="pl-PL" sz="1200" dirty="0" err="1" smtClean="0"/>
              <a:t>u.s.g</a:t>
            </a:r>
            <a:r>
              <a:rPr lang="pl-PL" sz="1200" dirty="0" smtClean="0"/>
              <a:t>. oraz art. 5 ust. 1 </a:t>
            </a:r>
            <a:r>
              <a:rPr lang="pl-PL" sz="1200" dirty="0" err="1" smtClean="0"/>
              <a:t>u.s.p</a:t>
            </a:r>
            <a:r>
              <a:rPr lang="pl-PL" sz="1200" dirty="0" smtClean="0"/>
              <a:t>.,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/>
              <a:t>brak jest natomiast stosownego przepisu w ustawie o samorządzie województwa.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848872" cy="516672"/>
          </a:xfrm>
        </p:spPr>
        <p:txBody>
          <a:bodyPr>
            <a:noAutofit/>
          </a:bodyPr>
          <a:lstStyle/>
          <a:p>
            <a:pPr algn="just"/>
            <a:r>
              <a:rPr lang="pl-PL" sz="2000" dirty="0" smtClean="0">
                <a:solidFill>
                  <a:srgbClr val="002060"/>
                </a:solidFill>
              </a:rPr>
              <a:t>KONTROLA PROWADZONA PRZEZ WOJEWODĘ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7704856" cy="547500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b="1" dirty="0" smtClean="0"/>
              <a:t>4 PODMIOTY PODLEGAJĄCE KONTROLI WOJEWODY</a:t>
            </a:r>
            <a:endParaRPr lang="pl-PL" sz="12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+mj-lt"/>
              <a:buAutoNum type="arabicParenR" startAt="3"/>
            </a:pPr>
            <a:r>
              <a:rPr lang="pl-PL" sz="1600" dirty="0" smtClean="0"/>
              <a:t>inne podmioty wykonujące zadania z zakresu administracji rządowej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1600" dirty="0" smtClean="0"/>
              <a:t>źródłem wykonywania zadań z zakresu administracji rządowej może być przepis ustawy albo stosowne porozumienie z organem administracji rządowej. Zlecenie ustawowe oraz porozumienie to podstawowe formy przekazywania kompetencji.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+mj-lt"/>
              <a:buAutoNum type="arabicParenR" startAt="4"/>
            </a:pPr>
            <a:r>
              <a:rPr lang="pl-PL" sz="1600" dirty="0" smtClean="0"/>
              <a:t>działające w województwie organy niezespolonej administracji rządowej (WYJĄTKOWO!)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1600" dirty="0" smtClean="0"/>
              <a:t>kontrola wojewody możliwa wyłącznie w szczególnie uzasadnionych przypadkach, wyjątkowy charakter tej kontroli, istota braku zespolenia sprowadza się bowiem do braku zwierzchnictwa wojewody i wymaga względnie pełnej niezależności organu niezespolonego,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1600" dirty="0" smtClean="0"/>
              <a:t>co do zasady organem właściwym do przeprowadzania kontroli takiego organu będzie właściwy minister,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1600" dirty="0" smtClean="0"/>
              <a:t>przedmiotem kontroli wojewody może być wykonywanie przez organy niezespolonej administracji rządowej działające w województwie zadań wynikających z ustaw i innych aktów prawnych wydanych na podstawie upoważnień w nich zawartych.</a:t>
            </a:r>
            <a:endParaRPr lang="pl-PL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848872" cy="516672"/>
          </a:xfrm>
        </p:spPr>
        <p:txBody>
          <a:bodyPr>
            <a:noAutofit/>
          </a:bodyPr>
          <a:lstStyle/>
          <a:p>
            <a:pPr algn="just"/>
            <a:r>
              <a:rPr lang="pl-PL" sz="2000" dirty="0" smtClean="0">
                <a:solidFill>
                  <a:srgbClr val="002060"/>
                </a:solidFill>
              </a:rPr>
              <a:t>ZASADY I TRYB KONTROLI W ADMINISTRACJI RZĄDOWEJ</a:t>
            </a:r>
            <a:endParaRPr lang="pl-PL" sz="2000" dirty="0" smtClean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7704856" cy="547500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b="1" dirty="0" smtClean="0"/>
              <a:t>Ustawa z </a:t>
            </a:r>
            <a:r>
              <a:rPr lang="pl-PL" sz="1600" b="1" dirty="0" smtClean="0"/>
              <a:t>dnia 15 lipca 2011 r</a:t>
            </a:r>
            <a:r>
              <a:rPr lang="pl-PL" sz="1600" b="1" dirty="0" smtClean="0"/>
              <a:t>. o </a:t>
            </a:r>
            <a:r>
              <a:rPr lang="pl-PL" sz="1600" b="1" dirty="0" smtClean="0"/>
              <a:t>kontroli w administracji </a:t>
            </a:r>
            <a:r>
              <a:rPr lang="pl-PL" sz="1600" b="1" dirty="0" smtClean="0"/>
              <a:t>rządowej: art. 1 – 58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1600" dirty="0" smtClean="0"/>
              <a:t>ustawa nazywana jest przez praktyków swoistego rodzaju regulacją systemową (ramową) postępowania kontrolnego w administracji rządowej, w której uregulowano zasady i tryb prowadzenia kontroli jednostek administracji </a:t>
            </a:r>
            <a:r>
              <a:rPr lang="pl-PL" sz="1600" dirty="0" smtClean="0"/>
              <a:t>rządowej,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1600" dirty="0" smtClean="0"/>
              <a:t>regulacja </a:t>
            </a:r>
            <a:r>
              <a:rPr lang="pl-PL" sz="1600" dirty="0" smtClean="0"/>
              <a:t>ta ma charakter generalny, kształtujący zasadnicze kwestie związane z postępowaniem </a:t>
            </a:r>
            <a:r>
              <a:rPr lang="pl-PL" sz="1600" dirty="0" smtClean="0"/>
              <a:t>kontrolnym, ponieważ definiuje </a:t>
            </a:r>
            <a:r>
              <a:rPr lang="pl-PL" sz="1600" dirty="0" smtClean="0"/>
              <a:t>organy właściwe w sprawach kontroli w administracji rządowej, reguluje planowanie i przygotowanie kontroli, określa uprawnienia kontrolowanego i kontrolującego, sposób dokumentowania kontroli oraz opracowywania jej </a:t>
            </a:r>
            <a:r>
              <a:rPr lang="pl-PL" sz="1600" dirty="0" smtClean="0"/>
              <a:t>wyników,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1600" dirty="0" smtClean="0"/>
              <a:t>ustawa dotyczy wyłącznie instytucjonalnej kontroli zewnętrznej przeprowadzanej w organach i jednostkach podległych i nadzorowanych przez podmioty </a:t>
            </a:r>
            <a:r>
              <a:rPr lang="pl-PL" sz="1600" dirty="0" smtClean="0"/>
              <a:t>kontrolujące,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1600" dirty="0" smtClean="0"/>
              <a:t>ustawa </a:t>
            </a:r>
            <a:r>
              <a:rPr lang="pl-PL" sz="1600" dirty="0" smtClean="0"/>
              <a:t>nie dotyczy </a:t>
            </a:r>
            <a:r>
              <a:rPr lang="pl-PL" sz="1600" dirty="0" smtClean="0"/>
              <a:t>kontroli </a:t>
            </a:r>
            <a:r>
              <a:rPr lang="pl-PL" sz="1600" dirty="0" smtClean="0"/>
              <a:t>specjalistycznych, prowadzonych na podstawie innych ustaw, np. kontroli wykonywanych przez Urząd Zamówień Publicznych na podstawie </a:t>
            </a:r>
            <a:r>
              <a:rPr lang="pl-PL" sz="1600" dirty="0" err="1" smtClean="0"/>
              <a:t>p.z.p</a:t>
            </a:r>
            <a:r>
              <a:rPr lang="pl-PL" sz="1600" dirty="0" smtClean="0"/>
              <a:t>., czy kontroli prowadzonych na podstawie ustawy z 17.05.1989 r. – Prawo geodezyjne i </a:t>
            </a:r>
            <a:r>
              <a:rPr lang="pl-PL" sz="1600" dirty="0" smtClean="0"/>
              <a:t>kartograficzne,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1600" dirty="0" smtClean="0"/>
              <a:t>u</a:t>
            </a:r>
            <a:r>
              <a:rPr lang="pl-PL" sz="1600" dirty="0" smtClean="0"/>
              <a:t>stawa nie </a:t>
            </a:r>
            <a:r>
              <a:rPr lang="pl-PL" sz="1600" dirty="0" smtClean="0"/>
              <a:t>odnosi się do kwestii kontroli </a:t>
            </a:r>
            <a:r>
              <a:rPr lang="pl-PL" sz="1600" dirty="0" smtClean="0"/>
              <a:t>wewnętrznych</a:t>
            </a:r>
            <a:r>
              <a:rPr lang="pl-PL" sz="1600" dirty="0" smtClean="0"/>
              <a:t>, ponieważ </a:t>
            </a:r>
            <a:r>
              <a:rPr lang="pl-PL" sz="1600" dirty="0" smtClean="0"/>
              <a:t>uznano</a:t>
            </a:r>
            <a:r>
              <a:rPr lang="pl-PL" sz="1600" dirty="0" smtClean="0"/>
              <a:t>, że jest to sfera kompetencji kierownika jednostki (ministra, Szefa KPRM, wojewody, kierownika urzędu centralnego, kierownika jednostki organizacyjnej), do którego należy uregulowanie tego obszaru według przez siebie określonych potrzeb zarządczych</a:t>
            </a:r>
            <a:r>
              <a:rPr lang="pl-PL" sz="1600" dirty="0" smtClean="0"/>
              <a:t>.</a:t>
            </a:r>
            <a:endParaRPr lang="pl-PL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848872" cy="516672"/>
          </a:xfrm>
        </p:spPr>
        <p:txBody>
          <a:bodyPr>
            <a:noAutofit/>
          </a:bodyPr>
          <a:lstStyle/>
          <a:p>
            <a:pPr algn="just"/>
            <a:r>
              <a:rPr lang="pl-PL" sz="2000" dirty="0" smtClean="0">
                <a:solidFill>
                  <a:srgbClr val="002060"/>
                </a:solidFill>
              </a:rPr>
              <a:t>ZASADY I TRYB KONTROLI W ADMINISTRACJI RZĄDOWEJ</a:t>
            </a:r>
            <a:endParaRPr lang="pl-PL" sz="2000" dirty="0" smtClean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7704856" cy="547500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b="1" dirty="0" smtClean="0"/>
              <a:t>ZASADY KONTROLI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b="1" dirty="0" smtClean="0"/>
              <a:t>1) </a:t>
            </a:r>
            <a:r>
              <a:rPr lang="pl-PL" sz="1600" dirty="0" smtClean="0"/>
              <a:t>Postępowanie </a:t>
            </a:r>
            <a:r>
              <a:rPr lang="pl-PL" sz="1600" dirty="0" smtClean="0"/>
              <a:t>kontrolne, uregulowane w ustawie, opiera się na czterech podstawowych zasadach, tj. prawdy obiektywnej, podmiotowości, kontradyktoryjności oraz </a:t>
            </a:r>
            <a:r>
              <a:rPr lang="pl-PL" sz="1600" dirty="0" smtClean="0"/>
              <a:t>pisemności,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b="1" dirty="0" smtClean="0"/>
              <a:t>2) </a:t>
            </a:r>
            <a:r>
              <a:rPr lang="pl-PL" sz="1600" dirty="0" smtClean="0"/>
              <a:t>Realizacja tych zasad następuje poprzez bezstronne i zgodne z rzeczywistym stanem rzeczy dokonywanie ustaleń kontroli, dotyczących jednostki objętej kontrolą, opartych na ustaleniach, a także przez ich rzetelne </a:t>
            </a:r>
            <a:r>
              <a:rPr lang="pl-PL" sz="1600" dirty="0" smtClean="0"/>
              <a:t>prezentowanie: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1600" dirty="0" smtClean="0"/>
              <a:t>zarówno </a:t>
            </a:r>
            <a:r>
              <a:rPr lang="pl-PL" sz="1600" dirty="0" smtClean="0"/>
              <a:t>postępowanie dowodowe, jak i prezentowanie ustaleń i ocen następuje w formie </a:t>
            </a:r>
            <a:r>
              <a:rPr lang="pl-PL" sz="1600" dirty="0" smtClean="0"/>
              <a:t>pisemnej,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1600" dirty="0" smtClean="0"/>
              <a:t>ustawa </a:t>
            </a:r>
            <a:r>
              <a:rPr lang="pl-PL" sz="1600" dirty="0" smtClean="0"/>
              <a:t>zapewnia kontrolowanemu możliwość aktywnego udziału w postępowaniu kontrolnym, w szczególności poprzez zapewnienie w toku postępowania kontrolnego możliwości korzystania ze środków odwoławczych, składania wyjaśnień oraz oświadczeń dotyczących przedmiotu </a:t>
            </a:r>
            <a:r>
              <a:rPr lang="pl-PL" sz="1600" dirty="0" smtClean="0"/>
              <a:t>kontroli,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848872" cy="516672"/>
          </a:xfrm>
        </p:spPr>
        <p:txBody>
          <a:bodyPr>
            <a:noAutofit/>
          </a:bodyPr>
          <a:lstStyle/>
          <a:p>
            <a:pPr algn="just"/>
            <a:r>
              <a:rPr lang="pl-PL" sz="2000" dirty="0" smtClean="0">
                <a:solidFill>
                  <a:srgbClr val="002060"/>
                </a:solidFill>
              </a:rPr>
              <a:t>ZASADY I TRYB KONTROLI W ADMINISTRACJI RZĄDOWEJ</a:t>
            </a:r>
            <a:endParaRPr lang="pl-PL" sz="2000" dirty="0" smtClean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7704856" cy="547500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b="1" dirty="0" smtClean="0"/>
              <a:t>TRYB KONTROLI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pl-PL" sz="1600" b="1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 smtClean="0"/>
              <a:t>Art</a:t>
            </a:r>
            <a:r>
              <a:rPr lang="pl-PL" sz="1600" dirty="0" smtClean="0"/>
              <a:t>.  </a:t>
            </a:r>
            <a:r>
              <a:rPr lang="pl-PL" sz="1600" dirty="0" smtClean="0"/>
              <a:t>11</a:t>
            </a:r>
            <a:r>
              <a:rPr lang="pl-PL" sz="1600" dirty="0" smtClean="0"/>
              <a:t>  [Tryby kontroli] </a:t>
            </a:r>
            <a:endParaRPr lang="pl-PL" sz="16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 smtClean="0"/>
              <a:t>Kontrolę </a:t>
            </a:r>
            <a:r>
              <a:rPr lang="pl-PL" sz="1600" dirty="0" smtClean="0"/>
              <a:t>przeprowadza się w trybie zwykłym lub uproszczonym</a:t>
            </a:r>
            <a:r>
              <a:rPr lang="pl-PL" sz="1600" dirty="0" smtClean="0"/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pl-PL" sz="16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 smtClean="0"/>
              <a:t>Art. 14 – 50 Kontrola w trybie zwykłym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 smtClean="0"/>
              <a:t>Art. 51 – 53 Kontrola w trybie uproszczonym</a:t>
            </a:r>
            <a:endParaRPr lang="pl-PL" sz="16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pl-PL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>
              <a:latin typeface="Cambria" pitchFamily="18" charset="0"/>
            </a:endParaRPr>
          </a:p>
          <a:p>
            <a:pPr algn="ctr">
              <a:buNone/>
            </a:pPr>
            <a:endParaRPr lang="pl-PL" b="1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pl-PL" sz="4000" b="1" dirty="0" smtClean="0">
                <a:latin typeface="Cambria" pitchFamily="18" charset="0"/>
              </a:rPr>
              <a:t>Dziękuję za uwagę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Dziękuję za uwagę…</a:t>
            </a:r>
            <a:endParaRPr lang="pl-PL" b="1" dirty="0">
              <a:solidFill>
                <a:srgbClr val="002060"/>
              </a:solidFill>
            </a:endParaRPr>
          </a:p>
        </p:txBody>
      </p:sp>
      <p:pic>
        <p:nvPicPr>
          <p:cNvPr id="4" name="Obraz 3" descr="dziękuję za uwagę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340768"/>
            <a:ext cx="7560840" cy="4826014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2060"/>
                </a:solidFill>
              </a:rPr>
              <a:t>UWAGA…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sz="2800" i="1" dirty="0" smtClean="0">
                <a:latin typeface="+mj-lt"/>
              </a:rPr>
              <a:t>Powyższa prezentacja- </a:t>
            </a:r>
            <a:r>
              <a:rPr lang="pl-PL" sz="2800" i="1" dirty="0" smtClean="0">
                <a:latin typeface="+mj-lt"/>
              </a:rPr>
              <a:t>36 </a:t>
            </a:r>
            <a:r>
              <a:rPr lang="pl-PL" sz="2800" i="1" dirty="0" smtClean="0">
                <a:latin typeface="+mj-lt"/>
              </a:rPr>
              <a:t>kolejno</a:t>
            </a:r>
          </a:p>
          <a:p>
            <a:pPr>
              <a:buNone/>
            </a:pPr>
            <a:r>
              <a:rPr lang="pl-PL" sz="2800" i="1" smtClean="0">
                <a:latin typeface="+mj-lt"/>
              </a:rPr>
              <a:t>ponumerowanych </a:t>
            </a:r>
            <a:r>
              <a:rPr lang="pl-PL" sz="2800" i="1" dirty="0" smtClean="0">
                <a:latin typeface="+mj-lt"/>
              </a:rPr>
              <a:t>slajdów </a:t>
            </a:r>
            <a:r>
              <a:rPr lang="pl-PL" sz="2800" i="1" dirty="0" smtClean="0">
                <a:latin typeface="+mj-lt"/>
              </a:rPr>
              <a:t>- została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przygotowana wyłączanie w celach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ogólnoinformacyjnych i szkoleniowych. </a:t>
            </a:r>
          </a:p>
          <a:p>
            <a:pPr>
              <a:buNone/>
            </a:pPr>
            <a:endParaRPr lang="pl-PL" sz="2800" dirty="0" smtClean="0">
              <a:latin typeface="+mj-lt"/>
            </a:endParaRP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Małgorzata Kozłowska wszelkie prawa 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zastrzeżone.</a:t>
            </a:r>
          </a:p>
          <a:p>
            <a:pPr>
              <a:buNone/>
            </a:pPr>
            <a:endParaRPr lang="pl-PL" sz="2800" dirty="0" smtClean="0">
              <a:latin typeface="+mj-lt"/>
            </a:endParaRP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Materiały szkoleniowe przekazane wyłącznie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do użytku wewnętrznego. Nie podlegają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rozpowszechnianiu.</a:t>
            </a:r>
            <a:endParaRPr lang="pl-PL" sz="2800" dirty="0" smtClean="0">
              <a:latin typeface="+mj-lt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000" dirty="0" smtClean="0">
                <a:solidFill>
                  <a:srgbClr val="002060"/>
                </a:solidFill>
              </a:rPr>
              <a:t>RZĄDOWA ADMINISTRACJA ZESPOLONA W WOJEWÓDZTWIE</a:t>
            </a:r>
            <a:endParaRPr lang="pl-PL" sz="30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9416"/>
            <a:ext cx="7643192" cy="484632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l-PL" sz="2200" b="1" dirty="0" smtClean="0"/>
              <a:t>Administracja publiczna w województwie jest dualistyczna</a:t>
            </a:r>
            <a:r>
              <a:rPr lang="pl-PL" sz="2200" dirty="0" smtClean="0"/>
              <a:t>. Ponieważ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l-PL" sz="2200" dirty="0" smtClean="0"/>
              <a:t>województwo jest jednostką samorządu terytorialnego, administrację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l-PL" sz="2200" dirty="0" smtClean="0"/>
              <a:t>wykonują z jednej strony organy samorządu województwa, z drugiej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l-PL" sz="2200" dirty="0" smtClean="0"/>
              <a:t>zaś organy administracji rządowej w województwie. </a:t>
            </a:r>
          </a:p>
          <a:p>
            <a:pPr marL="9525" indent="-9525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l-PL" sz="2200" b="1" dirty="0" smtClean="0"/>
              <a:t>Administracja rządowa, stanowiąca system scentralizowany, wymaga dekoncentracji kompetencji</a:t>
            </a:r>
            <a:r>
              <a:rPr lang="pl-PL" sz="2200" dirty="0" smtClean="0"/>
              <a:t>, w tym dekoncentrowania kompetencji w jednostkach podziału terytorialnego. Dekoncentracja ma na celu zapewnienie efektywności działania administracji publicznej.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l-PL" sz="2200" b="1" dirty="0" smtClean="0"/>
              <a:t>Administracja rządowa w województwie dzieli się na administrację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l-PL" sz="2200" b="1" dirty="0" smtClean="0"/>
              <a:t>zespoloną i niezespoloną</a:t>
            </a:r>
            <a:r>
              <a:rPr lang="pl-PL" sz="2200" dirty="0" smtClean="0"/>
              <a:t>. </a:t>
            </a:r>
          </a:p>
          <a:p>
            <a:pPr algn="just">
              <a:buNone/>
            </a:pPr>
            <a:endParaRPr lang="pl-PL" sz="1300" dirty="0" smtClean="0"/>
          </a:p>
          <a:p>
            <a:pPr algn="just">
              <a:buNone/>
            </a:pPr>
            <a:r>
              <a:rPr lang="pl-PL" sz="1300" dirty="0" smtClean="0"/>
              <a:t>Źródło: https://www.arl-net.de/de/commin/poland-polska/23-poziom-regionalny-wojew%C3%B3dztwo</a:t>
            </a:r>
            <a:endParaRPr lang="pl-PL" sz="13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000" dirty="0" smtClean="0">
                <a:solidFill>
                  <a:srgbClr val="002060"/>
                </a:solidFill>
              </a:rPr>
              <a:t>RZĄDOWA ADMINISTRACJA ZESPOLONA W WOJEWÓDZTWIE</a:t>
            </a:r>
            <a:endParaRPr lang="pl-PL" sz="30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9416"/>
            <a:ext cx="7643192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600" b="1" dirty="0" smtClean="0"/>
              <a:t>Istotą zespolenia jest zwierzchnictwo </a:t>
            </a:r>
            <a:r>
              <a:rPr lang="pl-PL" sz="1600" dirty="0" smtClean="0"/>
              <a:t>jednego organu administracji</a:t>
            </a:r>
          </a:p>
          <a:p>
            <a:pPr>
              <a:buNone/>
            </a:pPr>
            <a:r>
              <a:rPr lang="pl-PL" sz="1600" dirty="0" smtClean="0"/>
              <a:t>publicznej sprawowane nad wszystkimi jednostkami zespolonymi według</a:t>
            </a:r>
          </a:p>
          <a:p>
            <a:pPr>
              <a:buNone/>
            </a:pPr>
            <a:r>
              <a:rPr lang="pl-PL" sz="1600" dirty="0" smtClean="0"/>
              <a:t>tych samych, jednolitych zasad i kryteriów.</a:t>
            </a:r>
          </a:p>
          <a:p>
            <a:pPr>
              <a:buNone/>
            </a:pPr>
            <a:r>
              <a:rPr lang="pl-PL" sz="1600" b="1" dirty="0" smtClean="0"/>
              <a:t>Wyróżniamy 4 rodzaje zespolenia: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600" b="1" dirty="0" smtClean="0"/>
              <a:t>Zespolenie kompetencyjne </a:t>
            </a:r>
            <a:r>
              <a:rPr lang="pl-PL" sz="1600" dirty="0" smtClean="0">
                <a:sym typeface="Wingdings" pitchFamily="2" charset="2"/>
              </a:rPr>
              <a:t> </a:t>
            </a:r>
            <a:r>
              <a:rPr lang="pl-PL" sz="1600" dirty="0" smtClean="0"/>
              <a:t>kompetencje organu zwierzchniego mogą być wykonane przez organ zwierzchni albo organy zespolone, które wykonują kompetencje organu zwierzchniego w jego imieniu oraz własne kompetencje.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600" b="1" dirty="0" smtClean="0"/>
              <a:t>Zespolenie osobowe </a:t>
            </a:r>
            <a:r>
              <a:rPr lang="pl-PL" sz="1600" dirty="0" smtClean="0">
                <a:sym typeface="Wingdings" pitchFamily="2" charset="2"/>
              </a:rPr>
              <a:t> polega na </a:t>
            </a:r>
            <a:r>
              <a:rPr lang="pl-PL" sz="1600" dirty="0" smtClean="0"/>
              <a:t>bezpośrednim lub pośrednim wpływie organu zwierzchniego na obsadę personalną organów administracji zespolonej.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600" b="1" dirty="0" smtClean="0"/>
              <a:t>Zespolenie organizacyjne </a:t>
            </a:r>
            <a:r>
              <a:rPr lang="pl-PL" sz="1600" dirty="0" smtClean="0">
                <a:sym typeface="Wingdings" pitchFamily="2" charset="2"/>
              </a:rPr>
              <a:t> </a:t>
            </a:r>
            <a:r>
              <a:rPr lang="pl-PL" sz="1600" dirty="0" smtClean="0"/>
              <a:t>włączenie jednostek zespolonych do urzędu organu zwierzchniego , przy czym mogą istnieć urzędy organów, które nie są włączone organizacyjnie do urzędu organu zwierzchniego.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600" b="1" dirty="0" smtClean="0"/>
              <a:t>Zespolenie finansowe </a:t>
            </a:r>
            <a:r>
              <a:rPr lang="pl-PL" sz="1600" dirty="0" smtClean="0">
                <a:sym typeface="Wingdings" pitchFamily="2" charset="2"/>
              </a:rPr>
              <a:t> </a:t>
            </a:r>
            <a:r>
              <a:rPr lang="pl-PL" sz="1600" dirty="0" smtClean="0"/>
              <a:t>powstaje w sytuacji, gdy budżety jednostek zespolonych są częściami budżetu organu zwierzchniego - włączenie budżetu do budżetu organu zwierzchniego nie oznacza finansowania ich z tego budżetu.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000" dirty="0" smtClean="0">
                <a:solidFill>
                  <a:srgbClr val="002060"/>
                </a:solidFill>
              </a:rPr>
              <a:t>ADMINISTRACJA RZĄDOWA W WOJEWÓDZTWIE</a:t>
            </a:r>
            <a:endParaRPr lang="pl-PL" sz="30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9416"/>
            <a:ext cx="7848872" cy="5248584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Akt prawny regulujący zagadnienia administracji rządowej w województwie to Ustawa z dnia 23 stycznia 2009 r. o wojewodzie i administracji rządowej w województwie (</a:t>
            </a:r>
            <a:r>
              <a:rPr lang="pl-PL" b="1" dirty="0" smtClean="0"/>
              <a:t>Dz.U.2019, poz.1464 </a:t>
            </a:r>
            <a:r>
              <a:rPr lang="pl-PL" b="1" dirty="0" err="1" smtClean="0"/>
              <a:t>t.j</a:t>
            </a:r>
            <a:r>
              <a:rPr lang="pl-PL" b="1" dirty="0" smtClean="0"/>
              <a:t>.</a:t>
            </a:r>
            <a:r>
              <a:rPr lang="pl-PL" dirty="0" smtClean="0"/>
              <a:t>)</a:t>
            </a:r>
          </a:p>
          <a:p>
            <a:pPr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b="1" dirty="0" smtClean="0"/>
              <a:t>Art.  2  [Podmioty wykonujące zadania administracji rządowej w województwie] </a:t>
            </a:r>
          </a:p>
          <a:p>
            <a:pPr algn="just">
              <a:buNone/>
            </a:pPr>
            <a:r>
              <a:rPr lang="pl-PL" dirty="0" smtClean="0"/>
              <a:t>Zadania administracji rządowej w województwie wykonują: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1" dirty="0" smtClean="0"/>
              <a:t>wojewoda;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1" dirty="0" smtClean="0"/>
              <a:t>organy rządowej administracji zespolonej w województwie, w tym kierownicy zespolonych służb, inspekcji i straży;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 smtClean="0"/>
              <a:t>organy niezespolonej administracji rządowej;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 smtClean="0"/>
              <a:t>jednostki samorządu terytorialnego i ich związki, jeżeli wykonywanie przez nie zadań administracji rządowej wynika z odrębnych ustaw lub z zawartego porozumienia;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 smtClean="0"/>
              <a:t>starosta, jeżeli wykonywanie przez niego zadań administracji rządowej wynika z odrębnych ustaw;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 smtClean="0"/>
              <a:t>inne podmioty, jeżeli wykonywanie przez nie zadań administracji rządowej wynika z odrębnych ustaw.</a:t>
            </a:r>
          </a:p>
          <a:p>
            <a:pPr marL="514350" indent="-514350" algn="just">
              <a:buFont typeface="+mj-lt"/>
              <a:buAutoNum type="arabicPeriod"/>
            </a:pPr>
            <a:endParaRPr lang="pl-PL" dirty="0" smtClean="0"/>
          </a:p>
          <a:p>
            <a:pPr>
              <a:buNone/>
            </a:pPr>
            <a:r>
              <a:rPr lang="pl-PL" b="1" dirty="0" smtClean="0"/>
              <a:t>Art.  3.  [Funkcje wojewody] </a:t>
            </a:r>
          </a:p>
          <a:p>
            <a:pPr>
              <a:buNone/>
            </a:pPr>
            <a:r>
              <a:rPr lang="pl-PL" dirty="0" smtClean="0"/>
              <a:t>1.  Wojewoda jest:</a:t>
            </a:r>
          </a:p>
          <a:p>
            <a:pPr>
              <a:buNone/>
            </a:pPr>
            <a:r>
              <a:rPr lang="pl-PL" dirty="0" smtClean="0"/>
              <a:t>2) zwierzchnikiem rządowej administracji zespolonej w województwie;</a:t>
            </a:r>
          </a:p>
          <a:p>
            <a:pPr>
              <a:buNone/>
            </a:pPr>
            <a:r>
              <a:rPr lang="pl-PL" dirty="0" smtClean="0"/>
              <a:t>3) organem rządowej administracji zespolonej w województwie;</a:t>
            </a:r>
          </a:p>
          <a:p>
            <a:pPr marL="514350" indent="-514350" algn="just">
              <a:buFont typeface="+mj-lt"/>
              <a:buAutoNum type="arabicPeriod"/>
            </a:pPr>
            <a:endParaRPr lang="pl-PL" dirty="0" smtClean="0"/>
          </a:p>
          <a:p>
            <a:pPr algn="just">
              <a:buNone/>
            </a:pP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543824" cy="557194"/>
          </a:xfrm>
        </p:spPr>
        <p:txBody>
          <a:bodyPr/>
          <a:lstStyle/>
          <a:p>
            <a:r>
              <a:rPr lang="pl-PL" dirty="0">
                <a:solidFill>
                  <a:srgbClr val="002060"/>
                </a:solidFill>
              </a:rPr>
              <a:t>ADMINISTRACJA RZĄDOWA W WOJEWÓDZTWIE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857232"/>
            <a:ext cx="7043758" cy="1242696"/>
          </a:xfrm>
        </p:spPr>
        <p:txBody>
          <a:bodyPr/>
          <a:lstStyle/>
          <a:p>
            <a:pPr algn="just"/>
            <a:r>
              <a:rPr lang="pl-PL" sz="1800" b="1" dirty="0" smtClean="0"/>
              <a:t>Administrację zespoloną tworzy wojewoda oraz działający pod jego zwierzchnictwem kierownicy zespolonych służb </a:t>
            </a:r>
            <a:r>
              <a:rPr lang="pl-PL" sz="1800" dirty="0" smtClean="0"/>
              <a:t>(np. ochrony zabytków), inspekcji (np. budowlany) i straży (np. państwowej straży pożarnej). </a:t>
            </a:r>
            <a:endParaRPr lang="pl-PL" sz="1200" dirty="0" smtClean="0"/>
          </a:p>
          <a:p>
            <a:endParaRPr lang="pl-PL" dirty="0"/>
          </a:p>
        </p:txBody>
      </p:sp>
      <p:pic>
        <p:nvPicPr>
          <p:cNvPr id="5" name="Symbol zastępczy zawartości 4" descr="1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2133600"/>
            <a:ext cx="7143800" cy="45101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000" dirty="0" smtClean="0">
                <a:solidFill>
                  <a:srgbClr val="002060"/>
                </a:solidFill>
              </a:rPr>
              <a:t>ADMINISTRACJA RZĄDOWA W WOJEWÓDZTWIE</a:t>
            </a:r>
            <a:endParaRPr lang="pl-PL" sz="30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9416"/>
            <a:ext cx="7848872" cy="5248584"/>
          </a:xfrm>
        </p:spPr>
        <p:txBody>
          <a:bodyPr>
            <a:normAutofit fontScale="70000" lnSpcReduction="20000"/>
          </a:bodyPr>
          <a:lstStyle/>
          <a:p>
            <a:pPr marL="6350" indent="-6350" algn="just">
              <a:buNone/>
            </a:pPr>
            <a:r>
              <a:rPr lang="pl-PL" b="1" dirty="0" smtClean="0"/>
              <a:t>Wojewoda jest zwierzchnikiem rządowej administracji zespolonej w województwie</a:t>
            </a:r>
            <a:r>
              <a:rPr lang="pl-PL" dirty="0" smtClean="0"/>
              <a:t>. </a:t>
            </a:r>
          </a:p>
          <a:p>
            <a:pPr marL="6350" indent="-6350" algn="just">
              <a:buNone/>
            </a:pPr>
            <a:r>
              <a:rPr lang="pl-PL" dirty="0" smtClean="0"/>
              <a:t>Przez </a:t>
            </a:r>
            <a:r>
              <a:rPr lang="pl-PL" b="1" dirty="0" smtClean="0"/>
              <a:t>pojęcie zwierzchnictwa </a:t>
            </a:r>
            <a:r>
              <a:rPr lang="pl-PL" dirty="0" smtClean="0"/>
              <a:t>rozumie się „korelat podległości, wynikającej z zespolenia administracji” oraz element władztwa ogólnego nad organem administracji o kompetencji szczególnej. Zwierzchnictwo jest więc określeniem właściwym dla zespolenia i dla zachowania porządku powinno być używane łącznie z tym pojęciem.</a:t>
            </a:r>
          </a:p>
          <a:p>
            <a:pPr marL="6350" indent="-6350" algn="just">
              <a:buNone/>
            </a:pPr>
            <a:r>
              <a:rPr lang="pl-PL" b="1" dirty="0" smtClean="0"/>
              <a:t>Zwierzchnictwo wojewody skutkuje tym, że: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ponosi odpowiedzialność za rezultat działania całej administracji określonego stopnia podziału terytorialnego, w tym wszystkich służb, inspekcji i straży, działających - w województwie - w ramach zespolonej administracji rządowej, pod zwierzchnictwem wojewody,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wojewoda ponosi odpowiedzialność o charakterze politycznym za skutki zarówno działań własnych, jak i tych służb, a nie tylko za brak należytej staranności, czyli niewłaściwe wykonywanie obowiązków,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wojewoda i administracja rządowa w województwie stanowić przeciwwagę dla zdecentralizowanych struktur, stanowić widoczny wymiar unitarności państwa.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000" dirty="0" smtClean="0">
                <a:solidFill>
                  <a:srgbClr val="002060"/>
                </a:solidFill>
              </a:rPr>
              <a:t>ADMINISTRACJA RZĄDOWA W WOJEWÓDZTWIE</a:t>
            </a:r>
            <a:endParaRPr lang="pl-PL" sz="30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9416"/>
            <a:ext cx="7848872" cy="524858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Art. 51 Wojewoda jako zwierzchnik rządowej administracji zespolonej w województwie:</a:t>
            </a:r>
          </a:p>
          <a:p>
            <a:pPr>
              <a:buNone/>
            </a:pPr>
            <a:r>
              <a:rPr lang="pl-PL" dirty="0" smtClean="0"/>
              <a:t>1) kieruje nią i koordynuje jej działalność;</a:t>
            </a:r>
          </a:p>
          <a:p>
            <a:pPr>
              <a:buNone/>
            </a:pPr>
            <a:r>
              <a:rPr lang="pl-PL" dirty="0" smtClean="0"/>
              <a:t>2) kontroluje jej działalność;</a:t>
            </a:r>
          </a:p>
          <a:p>
            <a:pPr>
              <a:buNone/>
            </a:pPr>
            <a:r>
              <a:rPr lang="pl-PL" dirty="0" smtClean="0"/>
              <a:t>3) zapewnia warunki skutecznego jej działania;</a:t>
            </a:r>
          </a:p>
          <a:p>
            <a:pPr>
              <a:buNone/>
            </a:pPr>
            <a:r>
              <a:rPr lang="pl-PL" dirty="0" smtClean="0"/>
              <a:t>4) ponosi odpowiedzialność za rezultaty jej działania.</a:t>
            </a:r>
          </a:p>
          <a:p>
            <a:pPr algn="just"/>
            <a:r>
              <a:rPr lang="pl-PL" dirty="0" smtClean="0"/>
              <a:t>zwierzchnictwo wojewody w stosunku do organów rządowej administracji zespolonej nie jest zwierzchnictwem służbowym. Wojewoda nie jest tym samym przełożonym kierowników zespolonych służb, inspekcji i straży. Chodzi więc o zwierzchnictwo, którego treść i przejawy zawarte są w ustawach ustrojowych i tych dotyczących poszczególnych służb, inspekcji i straży,</a:t>
            </a:r>
          </a:p>
          <a:p>
            <a:pPr algn="just"/>
            <a:r>
              <a:rPr lang="pl-PL" dirty="0" smtClean="0"/>
              <a:t>koordynowanie działalności rozumieć trzeba jako harmonizowanie, ujednolicanie działań poszczególnych służb, inspekcji i straży w celu efektywniejszej realizacji zadań i celów administracji zespolonej,</a:t>
            </a:r>
          </a:p>
          <a:p>
            <a:pPr algn="just"/>
            <a:r>
              <a:rPr lang="pl-PL" dirty="0" smtClean="0"/>
              <a:t>wojewoda po pierwsze dokonuje kontroli organów rządowej administracji zespolonej w województwie właśnie w ramach sprawowanego zwierzchnictwa (na podstawie komentowanego przepisu ustawy), a po drugie na podstawie art. 28 ustawy wykonuje on kontrolę jako funkcję samoistną (zgodnie z zasadami i trybem uregulowanym w ustawie o kontroli). Uprawnienia kontrolne stanowią „nieodłączny atrybut” zwierzchnictwa wojewody. Kontrola jest instrumentem służącym realizacji pozostałych kompetencji składających się na treść zasady zwierzchnictwa.</a:t>
            </a:r>
          </a:p>
          <a:p>
            <a:endParaRPr lang="pl-PL" dirty="0" smtClean="0"/>
          </a:p>
          <a:p>
            <a:endParaRPr lang="pl-PL" dirty="0" smtClean="0"/>
          </a:p>
          <a:p>
            <a:pPr algn="just"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1620</TotalTime>
  <Words>3528</Words>
  <Application>Microsoft Office PowerPoint</Application>
  <PresentationFormat>Pokaz na ekranie (4:3)</PresentationFormat>
  <Paragraphs>344</Paragraphs>
  <Slides>36</Slides>
  <Notes>5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37" baseType="lpstr">
      <vt:lpstr>Bogaty</vt:lpstr>
      <vt:lpstr>PRAWo ADMINISTRACYJNE</vt:lpstr>
      <vt:lpstr>Plan ZAJĘĆ</vt:lpstr>
      <vt:lpstr>RZĄDOWA ADMINISTRACJA ZESPOLONA W WOJEWÓDZTWIE</vt:lpstr>
      <vt:lpstr>RZĄDOWA ADMINISTRACJA ZESPOLONA W WOJEWÓDZTWIE</vt:lpstr>
      <vt:lpstr>RZĄDOWA ADMINISTRACJA ZESPOLONA W WOJEWÓDZTWIE</vt:lpstr>
      <vt:lpstr>ADMINISTRACJA RZĄDOWA W WOJEWÓDZTWIE</vt:lpstr>
      <vt:lpstr>ADMINISTRACJA RZĄDOWA W WOJEWÓDZTWIE</vt:lpstr>
      <vt:lpstr>ADMINISTRACJA RZĄDOWA W WOJEWÓDZTWIE</vt:lpstr>
      <vt:lpstr>ADMINISTRACJA RZĄDOWA W WOJEWÓDZTWIE</vt:lpstr>
      <vt:lpstr>ADMINISTRACJA RZĄDOWA W WOJEWÓDZTWIE</vt:lpstr>
      <vt:lpstr>ADMINISTRACJA RZĄDOWA W WOJEWÓDZTWIE</vt:lpstr>
      <vt:lpstr>ADMINISTRACJA RZĄDOWA W WOJEWÓDZTWIE</vt:lpstr>
      <vt:lpstr>URZĄD WOJEWODY A URZĄD WOJEWÓDZKI</vt:lpstr>
      <vt:lpstr>URZĄD WOJEWODY A URZĄD WOJEWÓDZKI</vt:lpstr>
      <vt:lpstr>URZĄD WOJEWODY A URZĄD WOJEWÓDZKI</vt:lpstr>
      <vt:lpstr>URZĄD WOJEWODY A URZĄD WOJEWÓDZKI</vt:lpstr>
      <vt:lpstr>Wojewoda jako organ nadzorowany i jako organ nadzorujący</vt:lpstr>
      <vt:lpstr>Wojewoda jako organ nadzorowany i jako organ nadzorujący</vt:lpstr>
      <vt:lpstr>Wojewoda jako organ nadzorowany i jako organ nadzorujący</vt:lpstr>
      <vt:lpstr>Wojewoda jako organ nadzorowany i jako organ nadzorujący</vt:lpstr>
      <vt:lpstr>Wojewoda jako organ nadzorowany i jako organ nadzorujący</vt:lpstr>
      <vt:lpstr>Wojewoda jako organ nadzorowany i jako organ nadzorujący</vt:lpstr>
      <vt:lpstr>Wojewoda jako organ nadzorowany i jako organ nadzorujący</vt:lpstr>
      <vt:lpstr>Wojewoda jako organ nadzorowany i jako organ nadzorujący</vt:lpstr>
      <vt:lpstr>Wojewoda jako organ nadzorowany i jako organ nadzorujący</vt:lpstr>
      <vt:lpstr>KONTROLA PROWADZONA PRZEZ WOJEWODĘ</vt:lpstr>
      <vt:lpstr>KONTROLA PROWADZONA PRZEZ WOJEWODĘ</vt:lpstr>
      <vt:lpstr>KONTROLA PROWADZONA PRZEZ WOJEWODĘ</vt:lpstr>
      <vt:lpstr>KONTROLA PROWADZONA PRZEZ WOJEWODĘ</vt:lpstr>
      <vt:lpstr>KONTROLA PROWADZONA PRZEZ WOJEWODĘ</vt:lpstr>
      <vt:lpstr>KONTROLA PROWADZONA PRZEZ WOJEWODĘ</vt:lpstr>
      <vt:lpstr>ZASADY I TRYB KONTROLI W ADMINISTRACJI RZĄDOWEJ</vt:lpstr>
      <vt:lpstr>ZASADY I TRYB KONTROLI W ADMINISTRACJI RZĄDOWEJ</vt:lpstr>
      <vt:lpstr>ZASADY I TRYB KONTROLI W ADMINISTRACJI RZĄDOWEJ</vt:lpstr>
      <vt:lpstr>Dziękuję za uwagę…</vt:lpstr>
      <vt:lpstr>UWAGA…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ŹRÓDŁA PRAWA ADMINISTRACYJNEGO</dc:title>
  <dc:creator>Maciek</dc:creator>
  <cp:lastModifiedBy>Malgosia</cp:lastModifiedBy>
  <cp:revision>411</cp:revision>
  <dcterms:created xsi:type="dcterms:W3CDTF">2015-10-17T13:09:51Z</dcterms:created>
  <dcterms:modified xsi:type="dcterms:W3CDTF">2021-02-14T15:01:41Z</dcterms:modified>
</cp:coreProperties>
</file>