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sldIdLst>
    <p:sldId id="371" r:id="rId2"/>
    <p:sldId id="372" r:id="rId3"/>
    <p:sldId id="373" r:id="rId4"/>
    <p:sldId id="375" r:id="rId5"/>
    <p:sldId id="377" r:id="rId6"/>
    <p:sldId id="378" r:id="rId7"/>
    <p:sldId id="327" r:id="rId8"/>
    <p:sldId id="339" r:id="rId9"/>
    <p:sldId id="357" r:id="rId10"/>
    <p:sldId id="358" r:id="rId11"/>
    <p:sldId id="359" r:id="rId12"/>
    <p:sldId id="360" r:id="rId13"/>
    <p:sldId id="361" r:id="rId14"/>
    <p:sldId id="362" r:id="rId15"/>
    <p:sldId id="363" r:id="rId16"/>
    <p:sldId id="365" r:id="rId17"/>
    <p:sldId id="367" r:id="rId18"/>
    <p:sldId id="366" r:id="rId19"/>
    <p:sldId id="368" r:id="rId20"/>
    <p:sldId id="369" r:id="rId21"/>
    <p:sldId id="370" r:id="rId22"/>
    <p:sldId id="379" r:id="rId23"/>
    <p:sldId id="380" r:id="rId24"/>
    <p:sldId id="381" r:id="rId25"/>
    <p:sldId id="382" r:id="rId26"/>
    <p:sldId id="383" r:id="rId27"/>
    <p:sldId id="384" r:id="rId28"/>
    <p:sldId id="385" r:id="rId29"/>
    <p:sldId id="386" r:id="rId30"/>
    <p:sldId id="387" r:id="rId31"/>
    <p:sldId id="388" r:id="rId32"/>
    <p:sldId id="389" r:id="rId33"/>
    <p:sldId id="390" r:id="rId34"/>
    <p:sldId id="391" r:id="rId35"/>
    <p:sldId id="392" r:id="rId36"/>
    <p:sldId id="337" r:id="rId37"/>
    <p:sldId id="338" r:id="rId38"/>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94660"/>
  </p:normalViewPr>
  <p:slideViewPr>
    <p:cSldViewPr>
      <p:cViewPr>
        <p:scale>
          <a:sx n="66" d="100"/>
          <a:sy n="66" d="100"/>
        </p:scale>
        <p:origin x="-1867" y="-379"/>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ECCDA8-39C8-4521-BDDC-F96C472B34D9}" type="datetimeFigureOut">
              <a:rPr lang="pl-PL" smtClean="0"/>
              <a:pPr/>
              <a:t>12.03.2021</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49CA0A-BE73-4FC6-9463-39BEE517A763}" type="slidenum">
              <a:rPr lang="pl-PL" smtClean="0"/>
              <a:pPr/>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DA49CA0A-BE73-4FC6-9463-39BEE517A763}" type="slidenum">
              <a:rPr lang="pl-PL" smtClean="0"/>
              <a:pPr/>
              <a:t>2</a:t>
            </a:fld>
            <a:endParaRPr 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F23D07A4-4BD2-476A-B22E-149CA21DDFAF}" type="slidenum">
              <a:rPr lang="pl-PL" smtClean="0"/>
              <a:pPr/>
              <a:t>24</a:t>
            </a:fld>
            <a:endParaRPr lang="pl-PL"/>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Ref idx="1002">
        <a:schemeClr val="bg1"/>
      </p:bgRef>
    </p:bg>
    <p:spTree>
      <p:nvGrpSpPr>
        <p:cNvPr id="1" name=""/>
        <p:cNvGrpSpPr/>
        <p:nvPr/>
      </p:nvGrpSpPr>
      <p:grpSpPr>
        <a:xfrm>
          <a:off x="0" y="0"/>
          <a:ext cx="0" cy="0"/>
          <a:chOff x="0" y="0"/>
          <a:chExt cx="0" cy="0"/>
        </a:xfrm>
      </p:grpSpPr>
      <p:sp>
        <p:nvSpPr>
          <p:cNvPr id="8" name="Prostokąt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Łącznik prosty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ytuł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pl-PL" smtClean="0"/>
              <a:t>Kliknij, aby edytować styl</a:t>
            </a:r>
            <a:endParaRPr kumimoji="0" lang="en-US"/>
          </a:p>
        </p:txBody>
      </p:sp>
      <p:sp>
        <p:nvSpPr>
          <p:cNvPr id="25" name="Podtytuł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l-PL" smtClean="0"/>
              <a:t>Kliknij, aby edytować styl wzorca podtytułu</a:t>
            </a:r>
            <a:endParaRPr kumimoji="0" lang="en-US"/>
          </a:p>
        </p:txBody>
      </p:sp>
      <p:sp>
        <p:nvSpPr>
          <p:cNvPr id="31" name="Symbol zastępczy daty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66221E02-25CB-4963-84BC-0813985E7D90}" type="datetimeFigureOut">
              <a:rPr lang="pl-PL" smtClean="0"/>
              <a:pPr/>
              <a:t>12.03.2021</a:t>
            </a:fld>
            <a:endParaRPr lang="pl-PL"/>
          </a:p>
        </p:txBody>
      </p:sp>
      <p:sp>
        <p:nvSpPr>
          <p:cNvPr id="18" name="Symbol zastępczy stopki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pl-PL"/>
          </a:p>
        </p:txBody>
      </p:sp>
      <p:sp>
        <p:nvSpPr>
          <p:cNvPr id="29" name="Symbol zastępczy numeru slajdu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589B7C76-EFF2-4CD8-A475-4750F11B4BC6}"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66221E02-25CB-4963-84BC-0813985E7D90}" type="datetimeFigureOut">
              <a:rPr lang="pl-PL" smtClean="0"/>
              <a:pPr/>
              <a:t>12.03.2021</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553200" y="274955"/>
            <a:ext cx="1524000" cy="5851525"/>
          </a:xfrm>
        </p:spPr>
        <p:txBody>
          <a:bodyPr vert="eaVert" anchor="t"/>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42"/>
            <a:ext cx="6019800" cy="5851525"/>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a:xfrm>
            <a:off x="4242816" y="6557946"/>
            <a:ext cx="2002464" cy="226902"/>
          </a:xfrm>
        </p:spPr>
        <p:txBody>
          <a:bodyPr/>
          <a:lstStyle>
            <a:extLst/>
          </a:lstStyle>
          <a:p>
            <a:fld id="{66221E02-25CB-4963-84BC-0813985E7D90}" type="datetimeFigureOut">
              <a:rPr lang="pl-PL" smtClean="0"/>
              <a:pPr/>
              <a:t>12.03.2021</a:t>
            </a:fld>
            <a:endParaRPr lang="pl-PL"/>
          </a:p>
        </p:txBody>
      </p:sp>
      <p:sp>
        <p:nvSpPr>
          <p:cNvPr id="5" name="Symbol zastępczy stopki 4"/>
          <p:cNvSpPr>
            <a:spLocks noGrp="1"/>
          </p:cNvSpPr>
          <p:nvPr>
            <p:ph type="ftr" sz="quarter" idx="11"/>
          </p:nvPr>
        </p:nvSpPr>
        <p:spPr>
          <a:xfrm>
            <a:off x="457200" y="6556248"/>
            <a:ext cx="3657600" cy="228600"/>
          </a:xfrm>
        </p:spPr>
        <p:txBody>
          <a:bodyPr/>
          <a:lstStyle>
            <a:extLst/>
          </a:lstStyle>
          <a:p>
            <a:endParaRPr lang="pl-PL"/>
          </a:p>
        </p:txBody>
      </p:sp>
      <p:sp>
        <p:nvSpPr>
          <p:cNvPr id="6" name="Symbol zastępczy numeru slajdu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589B7C76-EFF2-4CD8-A475-4750F11B4BC6}"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zawartości 2"/>
          <p:cNvSpPr>
            <a:spLocks noGrp="1"/>
          </p:cNvSpPr>
          <p:nvPr>
            <p:ph idx="1"/>
          </p:nvPr>
        </p:nvSpPr>
        <p:spPr/>
        <p:txBody>
          <a:bodyPr/>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66221E02-25CB-4963-84BC-0813985E7D90}" type="datetimeFigureOut">
              <a:rPr lang="pl-PL" smtClean="0"/>
              <a:pPr/>
              <a:t>12.03.2021</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1">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66221E02-25CB-4963-84BC-0813985E7D90}" type="datetimeFigureOut">
              <a:rPr lang="pl-PL" smtClean="0"/>
              <a:pPr/>
              <a:t>12.03.2021</a:t>
            </a:fld>
            <a:endParaRPr lang="pl-PL"/>
          </a:p>
        </p:txBody>
      </p:sp>
      <p:sp>
        <p:nvSpPr>
          <p:cNvPr id="5" name="Symbol zastępczy stopki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pl-PL"/>
          </a:p>
        </p:txBody>
      </p:sp>
      <p:sp>
        <p:nvSpPr>
          <p:cNvPr id="6" name="Symbol zastępczy numeru slajdu 5"/>
          <p:cNvSpPr>
            <a:spLocks noGrp="1"/>
          </p:cNvSpPr>
          <p:nvPr>
            <p:ph type="sldNum" sz="quarter" idx="12"/>
          </p:nvPr>
        </p:nvSpPr>
        <p:spPr>
          <a:xfrm>
            <a:off x="6733952" y="6555112"/>
            <a:ext cx="588336" cy="228600"/>
          </a:xfrm>
        </p:spPr>
        <p:txBody>
          <a:bodyPr/>
          <a:lstStyle>
            <a:extLst/>
          </a:lstStyle>
          <a:p>
            <a:fld id="{589B7C76-EFF2-4CD8-A475-4750F11B4BC6}"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42048" cy="1143000"/>
          </a:xfrm>
        </p:spPr>
        <p:txBody>
          <a:bodyPr/>
          <a:lstStyle>
            <a:extLst/>
          </a:lstStyle>
          <a:p>
            <a:r>
              <a:rPr kumimoji="0" lang="pl-PL" smtClean="0"/>
              <a:t>Kliknij, aby edytować styl</a:t>
            </a:r>
            <a:endParaRPr kumimoji="0" lang="en-US"/>
          </a:p>
        </p:txBody>
      </p:sp>
      <p:sp>
        <p:nvSpPr>
          <p:cNvPr id="3" name="Symbol zastępczy zawartości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66221E02-25CB-4963-84BC-0813985E7D90}" type="datetimeFigureOut">
              <a:rPr lang="pl-PL" smtClean="0"/>
              <a:pPr/>
              <a:t>12.03.2021</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42048" cy="1143000"/>
          </a:xfrm>
        </p:spPr>
        <p:txBody>
          <a:bodyPr anchor="b"/>
          <a:lstStyle>
            <a:lvl1pPr>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extLst/>
          </a:lstStyle>
          <a:p>
            <a:fld id="{66221E02-25CB-4963-84BC-0813985E7D90}" type="datetimeFigureOut">
              <a:rPr lang="pl-PL" smtClean="0"/>
              <a:pPr/>
              <a:t>12.03.2021</a:t>
            </a:fld>
            <a:endParaRPr lang="pl-PL"/>
          </a:p>
        </p:txBody>
      </p:sp>
      <p:sp>
        <p:nvSpPr>
          <p:cNvPr id="8" name="Symbol zastępczy stopki 7"/>
          <p:cNvSpPr>
            <a:spLocks noGrp="1"/>
          </p:cNvSpPr>
          <p:nvPr>
            <p:ph type="ftr" sz="quarter" idx="11"/>
          </p:nvPr>
        </p:nvSpPr>
        <p:spPr/>
        <p:txBody>
          <a:bodyPr/>
          <a:lstStyle>
            <a:extLst/>
          </a:lstStyle>
          <a:p>
            <a:endParaRPr lang="pl-PL"/>
          </a:p>
        </p:txBody>
      </p:sp>
      <p:sp>
        <p:nvSpPr>
          <p:cNvPr id="9" name="Symbol zastępczy numeru slajdu 8"/>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42048" cy="1143000"/>
          </a:xfrm>
        </p:spPr>
        <p:txBody>
          <a:bodyPr/>
          <a:lstStyle>
            <a:extLst/>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extLst/>
          </a:lstStyle>
          <a:p>
            <a:fld id="{66221E02-25CB-4963-84BC-0813985E7D90}" type="datetimeFigureOut">
              <a:rPr lang="pl-PL" smtClean="0"/>
              <a:pPr/>
              <a:t>12.03.2021</a:t>
            </a:fld>
            <a:endParaRPr lang="pl-PL"/>
          </a:p>
        </p:txBody>
      </p:sp>
      <p:sp>
        <p:nvSpPr>
          <p:cNvPr id="4" name="Symbol zastępczy stopki 3"/>
          <p:cNvSpPr>
            <a:spLocks noGrp="1"/>
          </p:cNvSpPr>
          <p:nvPr>
            <p:ph type="ftr" sz="quarter" idx="11"/>
          </p:nvPr>
        </p:nvSpPr>
        <p:spPr/>
        <p:txBody>
          <a:bodyPr/>
          <a:lstStyle>
            <a:extLst/>
          </a:lstStyle>
          <a:p>
            <a:endParaRPr lang="pl-PL"/>
          </a:p>
        </p:txBody>
      </p:sp>
      <p:sp>
        <p:nvSpPr>
          <p:cNvPr id="5" name="Symbol zastępczy numeru slajdu 4"/>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lvl1pPr>
              <a:defRPr>
                <a:solidFill>
                  <a:schemeClr val="tx2"/>
                </a:solidFill>
              </a:defRPr>
            </a:lvl1pPr>
            <a:extLst/>
          </a:lstStyle>
          <a:p>
            <a:fld id="{66221E02-25CB-4963-84BC-0813985E7D90}" type="datetimeFigureOut">
              <a:rPr lang="pl-PL" smtClean="0"/>
              <a:pPr/>
              <a:t>12.03.2021</a:t>
            </a:fld>
            <a:endParaRPr lang="pl-PL"/>
          </a:p>
        </p:txBody>
      </p:sp>
      <p:sp>
        <p:nvSpPr>
          <p:cNvPr id="3" name="Symbol zastępczy stopki 2"/>
          <p:cNvSpPr>
            <a:spLocks noGrp="1"/>
          </p:cNvSpPr>
          <p:nvPr>
            <p:ph type="ftr" sz="quarter" idx="11"/>
          </p:nvPr>
        </p:nvSpPr>
        <p:spPr/>
        <p:txBody>
          <a:bodyPr/>
          <a:lstStyle>
            <a:lvl1pPr>
              <a:defRPr>
                <a:solidFill>
                  <a:schemeClr val="tx2"/>
                </a:solidFill>
              </a:defRPr>
            </a:lvl1pPr>
            <a:extLst/>
          </a:lstStyle>
          <a:p>
            <a:endParaRPr lang="pl-PL"/>
          </a:p>
        </p:txBody>
      </p:sp>
      <p:sp>
        <p:nvSpPr>
          <p:cNvPr id="4" name="Symbol zastępczy numeru slajdu 3"/>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pl-PL" smtClean="0"/>
              <a:t>Kliknij, aby edytować styl</a:t>
            </a:r>
            <a:endParaRPr kumimoji="0" lang="en-US"/>
          </a:p>
        </p:txBody>
      </p:sp>
      <p:sp>
        <p:nvSpPr>
          <p:cNvPr id="3" name="Symbol zastępczy tekstu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66221E02-25CB-4963-84BC-0813985E7D90}" type="datetimeFigureOut">
              <a:rPr lang="pl-PL" smtClean="0"/>
              <a:pPr/>
              <a:t>12.03.2021</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2">
        <a:schemeClr val="bg2"/>
      </p:bgRef>
    </p:bg>
    <p:spTree>
      <p:nvGrpSpPr>
        <p:cNvPr id="1" name=""/>
        <p:cNvGrpSpPr/>
        <p:nvPr/>
      </p:nvGrpSpPr>
      <p:grpSpPr>
        <a:xfrm>
          <a:off x="0" y="0"/>
          <a:ext cx="0" cy="0"/>
          <a:chOff x="0" y="0"/>
          <a:chExt cx="0" cy="0"/>
        </a:xfrm>
      </p:grpSpPr>
      <p:sp>
        <p:nvSpPr>
          <p:cNvPr id="8" name="Prostokąt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Prostokąt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ytuł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pl-PL" smtClean="0"/>
              <a:t>Kliknij, aby edytować styl</a:t>
            </a:r>
            <a:endParaRPr kumimoji="0" lang="en-US" dirty="0"/>
          </a:p>
        </p:txBody>
      </p:sp>
      <p:sp>
        <p:nvSpPr>
          <p:cNvPr id="4" name="Symbol zastępczy tekstu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pl-PL" smtClean="0"/>
              <a:t>Kliknij, aby edytować style wzorca tekstu</a:t>
            </a:r>
          </a:p>
        </p:txBody>
      </p:sp>
      <p:sp>
        <p:nvSpPr>
          <p:cNvPr id="5" name="Symbol zastępczy daty 4"/>
          <p:cNvSpPr>
            <a:spLocks noGrp="1"/>
          </p:cNvSpPr>
          <p:nvPr>
            <p:ph type="dt" sz="half" idx="10"/>
          </p:nvPr>
        </p:nvSpPr>
        <p:spPr/>
        <p:txBody>
          <a:bodyPr/>
          <a:lstStyle>
            <a:extLst/>
          </a:lstStyle>
          <a:p>
            <a:fld id="{66221E02-25CB-4963-84BC-0813985E7D90}" type="datetimeFigureOut">
              <a:rPr lang="pl-PL" smtClean="0"/>
              <a:pPr/>
              <a:t>12.03.2021</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589B7C76-EFF2-4CD8-A475-4750F11B4BC6}" type="slidenum">
              <a:rPr lang="pl-PL" smtClean="0"/>
              <a:pPr/>
              <a:t>‹#›</a:t>
            </a:fld>
            <a:endParaRPr lang="pl-PL"/>
          </a:p>
        </p:txBody>
      </p:sp>
      <p:sp>
        <p:nvSpPr>
          <p:cNvPr id="10" name="Symbol zastępczy obrazu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pl-PL" smtClean="0"/>
              <a:t>Kliknij ikonę, aby dodać obraz</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Prostokąt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Symbol zastępczy tytułu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pl-PL" smtClean="0"/>
              <a:t>Kliknij, aby edytować styl</a:t>
            </a:r>
            <a:endParaRPr kumimoji="0" lang="en-US"/>
          </a:p>
        </p:txBody>
      </p:sp>
      <p:sp>
        <p:nvSpPr>
          <p:cNvPr id="31" name="Symbol zastępczy tekstu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27" name="Symbol zastępczy daty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66221E02-25CB-4963-84BC-0813985E7D90}" type="datetimeFigureOut">
              <a:rPr lang="pl-PL" smtClean="0"/>
              <a:pPr/>
              <a:t>12.03.2021</a:t>
            </a:fld>
            <a:endParaRPr lang="pl-PL"/>
          </a:p>
        </p:txBody>
      </p:sp>
      <p:sp>
        <p:nvSpPr>
          <p:cNvPr id="4" name="Symbol zastępczy stopki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pl-PL"/>
          </a:p>
        </p:txBody>
      </p:sp>
      <p:sp>
        <p:nvSpPr>
          <p:cNvPr id="16" name="Symbol zastępczy numeru slajdu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589B7C76-EFF2-4CD8-A475-4750F11B4BC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548681"/>
            <a:ext cx="7772400" cy="1296143"/>
          </a:xfrm>
        </p:spPr>
        <p:txBody>
          <a:bodyPr>
            <a:noAutofit/>
          </a:bodyPr>
          <a:lstStyle/>
          <a:p>
            <a:pPr algn="ctr"/>
            <a:r>
              <a:rPr lang="pl-PL" sz="3200" dirty="0" smtClean="0">
                <a:solidFill>
                  <a:srgbClr val="002060"/>
                </a:solidFill>
              </a:rPr>
              <a:t>PRAWO ADMINISTRACYJNE</a:t>
            </a:r>
            <a:endParaRPr lang="pl-PL" sz="3200" dirty="0">
              <a:solidFill>
                <a:srgbClr val="002060"/>
              </a:solidFill>
            </a:endParaRPr>
          </a:p>
        </p:txBody>
      </p:sp>
      <p:sp>
        <p:nvSpPr>
          <p:cNvPr id="3" name="Podtytuł 2"/>
          <p:cNvSpPr>
            <a:spLocks noGrp="1"/>
          </p:cNvSpPr>
          <p:nvPr>
            <p:ph type="subTitle" idx="1"/>
          </p:nvPr>
        </p:nvSpPr>
        <p:spPr>
          <a:xfrm>
            <a:off x="685800" y="2132856"/>
            <a:ext cx="7772400" cy="3816424"/>
          </a:xfrm>
        </p:spPr>
        <p:txBody>
          <a:bodyPr/>
          <a:lstStyle/>
          <a:p>
            <a:pPr algn="ctr"/>
            <a:endParaRPr lang="pl-PL" dirty="0" smtClean="0"/>
          </a:p>
          <a:p>
            <a:pPr algn="ctr"/>
            <a:endParaRPr lang="pl-PL" dirty="0" smtClean="0"/>
          </a:p>
          <a:p>
            <a:pPr algn="ctr"/>
            <a:endParaRPr lang="pl-PL" dirty="0" smtClean="0"/>
          </a:p>
          <a:p>
            <a:pPr marL="449263" algn="ctr"/>
            <a:r>
              <a:rPr lang="pl-PL" smtClean="0"/>
              <a:t>Dr </a:t>
            </a:r>
            <a:r>
              <a:rPr lang="pl-PL" smtClean="0"/>
              <a:t>Małgorzata </a:t>
            </a:r>
            <a:r>
              <a:rPr lang="pl-PL" dirty="0" smtClean="0"/>
              <a:t>Kozłowska</a:t>
            </a:r>
          </a:p>
          <a:p>
            <a:pPr marL="449263" algn="ctr"/>
            <a:r>
              <a:rPr lang="pl-PL" dirty="0" smtClean="0"/>
              <a:t>Instytut Nauk Administracyjnych</a:t>
            </a:r>
          </a:p>
          <a:p>
            <a:pPr marL="449263" algn="ctr"/>
            <a:r>
              <a:rPr lang="pl-PL" dirty="0" smtClean="0"/>
              <a:t>Zakład Prawa Administracyjnego</a:t>
            </a:r>
          </a:p>
          <a:p>
            <a:pPr algn="ctr"/>
            <a:endParaRPr lang="pl-PL"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dirty="0" smtClean="0">
                <a:solidFill>
                  <a:srgbClr val="002060"/>
                </a:solidFill>
              </a:rPr>
              <a:t>AKT ADMINISTRACYJNY - PODZIAŁ</a:t>
            </a:r>
            <a:endParaRPr lang="pl-PL" dirty="0">
              <a:solidFill>
                <a:srgbClr val="002060"/>
              </a:solidFill>
            </a:endParaRPr>
          </a:p>
        </p:txBody>
      </p:sp>
      <p:sp>
        <p:nvSpPr>
          <p:cNvPr id="3" name="Symbol zastępczy zawartości 2"/>
          <p:cNvSpPr>
            <a:spLocks noGrp="1"/>
          </p:cNvSpPr>
          <p:nvPr>
            <p:ph idx="1"/>
          </p:nvPr>
        </p:nvSpPr>
        <p:spPr/>
        <p:txBody>
          <a:bodyPr>
            <a:normAutofit fontScale="92500" lnSpcReduction="20000"/>
          </a:bodyPr>
          <a:lstStyle/>
          <a:p>
            <a:pPr marL="514350" indent="-514350" algn="just">
              <a:buAutoNum type="arabicPeriod"/>
            </a:pPr>
            <a:r>
              <a:rPr lang="pl-PL" dirty="0" smtClean="0"/>
              <a:t>Akty konstytutywne i deklaratoryjne</a:t>
            </a:r>
          </a:p>
          <a:p>
            <a:pPr marL="514350" indent="-514350" algn="just">
              <a:buAutoNum type="arabicPeriod"/>
            </a:pPr>
            <a:r>
              <a:rPr lang="pl-PL" dirty="0" smtClean="0"/>
              <a:t>Akty zewnętrzne i wewnętrzne</a:t>
            </a:r>
          </a:p>
          <a:p>
            <a:pPr marL="514350" indent="-514350" algn="just">
              <a:buAutoNum type="arabicPeriod"/>
            </a:pPr>
            <a:r>
              <a:rPr lang="pl-PL" dirty="0" smtClean="0"/>
              <a:t>Akty związane i swobodne</a:t>
            </a:r>
          </a:p>
          <a:p>
            <a:pPr marL="514350" indent="-514350" algn="just">
              <a:buFont typeface="Wingdings" pitchFamily="2" charset="2"/>
              <a:buChar char="v"/>
            </a:pPr>
            <a:r>
              <a:rPr lang="pl-PL" dirty="0" smtClean="0"/>
              <a:t>warunki wydania aktu zostały wyraźnie określone normami prawa</a:t>
            </a:r>
          </a:p>
          <a:p>
            <a:pPr marL="514350" indent="-514350" algn="just">
              <a:buFont typeface="Wingdings" pitchFamily="2" charset="2"/>
              <a:buChar char="v"/>
            </a:pPr>
            <a:r>
              <a:rPr lang="pl-PL" dirty="0" smtClean="0"/>
              <a:t>warunki wydania aktu nie są przez prawo określone lub też określone są w sposób niewyczerpujący</a:t>
            </a:r>
          </a:p>
          <a:p>
            <a:pPr marL="514350" indent="-514350" algn="just">
              <a:buFont typeface="+mj-lt"/>
              <a:buAutoNum type="arabicPeriod" startAt="4"/>
            </a:pPr>
            <a:r>
              <a:rPr lang="pl-PL" dirty="0" smtClean="0"/>
              <a:t>Akty wydane za zgodą i bez zgody adresata</a:t>
            </a:r>
          </a:p>
          <a:p>
            <a:pPr algn="just">
              <a:buFont typeface="Wingdings" pitchFamily="2" charset="2"/>
              <a:buChar char="v"/>
            </a:pPr>
            <a:r>
              <a:rPr lang="pl-PL" dirty="0" smtClean="0"/>
              <a:t>zgoda jest wyrażana „przedwstępnie” np.    poprzez wcześniejsze złożenie wniosku; </a:t>
            </a:r>
          </a:p>
          <a:p>
            <a:pPr algn="just">
              <a:buFont typeface="Wingdings" pitchFamily="2" charset="2"/>
              <a:buChar char="v"/>
            </a:pPr>
            <a:r>
              <a:rPr lang="pl-PL" dirty="0" smtClean="0"/>
              <a:t>brak zgody ma miejsce – w przypadku aktów wydawanych z urzędu</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dirty="0" smtClean="0">
                <a:solidFill>
                  <a:srgbClr val="002060"/>
                </a:solidFill>
              </a:rPr>
              <a:t>AKT ADMINISTRACYJNY - PODZIAŁ</a:t>
            </a:r>
            <a:endParaRPr lang="pl-PL" dirty="0">
              <a:solidFill>
                <a:srgbClr val="002060"/>
              </a:solidFill>
            </a:endParaRPr>
          </a:p>
        </p:txBody>
      </p:sp>
      <p:sp>
        <p:nvSpPr>
          <p:cNvPr id="3" name="Symbol zastępczy zawartości 2"/>
          <p:cNvSpPr>
            <a:spLocks noGrp="1"/>
          </p:cNvSpPr>
          <p:nvPr>
            <p:ph idx="1"/>
          </p:nvPr>
        </p:nvSpPr>
        <p:spPr/>
        <p:txBody>
          <a:bodyPr>
            <a:normAutofit/>
          </a:bodyPr>
          <a:lstStyle/>
          <a:p>
            <a:pPr marL="514350" indent="-514350" algn="just">
              <a:buFont typeface="+mj-lt"/>
              <a:buAutoNum type="arabicPeriod" startAt="5"/>
            </a:pPr>
            <a:r>
              <a:rPr lang="pl-PL" dirty="0" smtClean="0"/>
              <a:t>Akty rodzące bezpośrednio lub pośrednio skutki cywilnoprawne</a:t>
            </a:r>
          </a:p>
          <a:p>
            <a:pPr algn="just">
              <a:buFont typeface="Wingdings" pitchFamily="2" charset="2"/>
              <a:buChar char="v"/>
            </a:pPr>
            <a:r>
              <a:rPr lang="pl-PL" dirty="0" smtClean="0"/>
              <a:t>bezpośrednio - np. decyzja o wywłaszczeniu – skutkuje przeniesieniem prawa własności</a:t>
            </a:r>
          </a:p>
          <a:p>
            <a:pPr algn="just">
              <a:buFont typeface="Wingdings" pitchFamily="2" charset="2"/>
              <a:buChar char="v"/>
            </a:pPr>
            <a:r>
              <a:rPr lang="pl-PL" dirty="0" smtClean="0"/>
              <a:t>pośrednio – decyzja jest warunkiem zawarcia umowy np. decyzja o przydziale lokalu warunkuje zawarcie umowy najmu.</a:t>
            </a:r>
          </a:p>
          <a:p>
            <a:pPr marL="514350" indent="-514350">
              <a:buNone/>
            </a:pPr>
            <a:endParaRPr lang="pl-PL"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dirty="0" smtClean="0">
                <a:solidFill>
                  <a:srgbClr val="002060"/>
                </a:solidFill>
              </a:rPr>
              <a:t>FORMY AKTÓW ADMINISTRACYJNYCH</a:t>
            </a:r>
            <a:endParaRPr lang="pl-PL" dirty="0">
              <a:solidFill>
                <a:srgbClr val="002060"/>
              </a:solidFill>
            </a:endParaRPr>
          </a:p>
        </p:txBody>
      </p:sp>
      <p:sp>
        <p:nvSpPr>
          <p:cNvPr id="3" name="Symbol zastępczy zawartości 2"/>
          <p:cNvSpPr>
            <a:spLocks noGrp="1"/>
          </p:cNvSpPr>
          <p:nvPr>
            <p:ph idx="1"/>
          </p:nvPr>
        </p:nvSpPr>
        <p:spPr/>
        <p:txBody>
          <a:bodyPr>
            <a:normAutofit fontScale="62500" lnSpcReduction="20000"/>
          </a:bodyPr>
          <a:lstStyle/>
          <a:p>
            <a:pPr marL="514350" indent="-514350">
              <a:buAutoNum type="arabicPeriod"/>
            </a:pPr>
            <a:r>
              <a:rPr lang="pl-PL" sz="2900" b="1" dirty="0" smtClean="0"/>
              <a:t>DECYZJA (bez szczególnej nazwy)</a:t>
            </a:r>
          </a:p>
          <a:p>
            <a:pPr marL="514350" indent="-514350">
              <a:buFont typeface="Wingdings" pitchFamily="2" charset="2"/>
              <a:buChar char="v"/>
            </a:pPr>
            <a:r>
              <a:rPr lang="pl-PL" dirty="0" smtClean="0"/>
              <a:t>jest to akt administracyjny stanowiący jednostronne ustalenie organu administracji publicznej o wiążących dla jednostki i organu konsekwencjach normy prawa administracyjnego.</a:t>
            </a:r>
          </a:p>
          <a:p>
            <a:pPr marL="514350" indent="-514350">
              <a:buFont typeface="Wingdings" pitchFamily="2" charset="2"/>
              <a:buChar char="v"/>
            </a:pPr>
            <a:r>
              <a:rPr lang="pl-PL" dirty="0" smtClean="0"/>
              <a:t>w doktrynie (czyli w nauce, w tym, co stworzyli naukowcy) pojęcie decyzji zawęża się do aktu administracyjnego wydawanego w postępowaniu administracyjnym, </a:t>
            </a:r>
            <a:r>
              <a:rPr lang="pl-PL" b="1" dirty="0" smtClean="0"/>
              <a:t>natomiast</a:t>
            </a:r>
            <a:r>
              <a:rPr lang="pl-PL" dirty="0" smtClean="0"/>
              <a:t> w orzecznictwie sądowym pojęcie to zostaje rozszerzone o akty administracyjne występujące w innych formach lub też o akty administracyjne występujące bez wyraźnie określonej prawem formy, akt</a:t>
            </a:r>
          </a:p>
          <a:p>
            <a:pPr marL="514350" indent="-514350">
              <a:buFont typeface="Wingdings" pitchFamily="2" charset="2"/>
              <a:buChar char="v"/>
            </a:pPr>
            <a:r>
              <a:rPr lang="pl-PL" dirty="0" smtClean="0"/>
              <a:t>administracyjny przyznaje lub odmawia przyznania jednostce uprawnień (np. decyzja o zmianie imienia), decyzja, jak zostało wskazane </a:t>
            </a:r>
            <a:r>
              <a:rPr lang="pl-PL" b="1" dirty="0" smtClean="0"/>
              <a:t>nie ma szczególne nazwy, dlatego</a:t>
            </a:r>
            <a:r>
              <a:rPr lang="pl-PL" dirty="0" smtClean="0"/>
              <a:t> może „ukrywać się” pod innymi nazwami: uchwała o nadaniu stopnia naukowego, przyrzeczenie wydania koncesji, </a:t>
            </a:r>
          </a:p>
          <a:p>
            <a:pPr marL="514350" indent="-514350">
              <a:buFont typeface="Wingdings" pitchFamily="2" charset="2"/>
              <a:buChar char="v"/>
            </a:pPr>
            <a:r>
              <a:rPr lang="pl-PL" dirty="0" smtClean="0"/>
              <a:t>jest to rodzaj aktu administracyjnego, wywierający trwałe skutki w sferze prawa administracyjnego.</a:t>
            </a:r>
          </a:p>
          <a:p>
            <a:pPr marL="514350" indent="-514350">
              <a:buFont typeface="Wingdings" pitchFamily="2" charset="2"/>
              <a:buChar char="v"/>
            </a:pPr>
            <a:endParaRPr lang="pl-PL" sz="2300" dirty="0" smtClean="0"/>
          </a:p>
          <a:p>
            <a:pPr marL="514350" indent="-514350">
              <a:buNone/>
            </a:pPr>
            <a:r>
              <a:rPr lang="pl-PL" sz="2300" dirty="0" smtClean="0"/>
              <a:t>Źródło: http://kobiecastronaprawa.pl/formy-aktow-administracyjnych/</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dirty="0" smtClean="0">
                <a:solidFill>
                  <a:srgbClr val="002060"/>
                </a:solidFill>
              </a:rPr>
              <a:t>FORMY AKTÓW ADMINISTRACYJNYCH</a:t>
            </a:r>
            <a:endParaRPr lang="pl-PL" dirty="0">
              <a:solidFill>
                <a:srgbClr val="002060"/>
              </a:solidFill>
            </a:endParaRPr>
          </a:p>
        </p:txBody>
      </p:sp>
      <p:sp>
        <p:nvSpPr>
          <p:cNvPr id="3" name="Symbol zastępczy zawartości 2"/>
          <p:cNvSpPr>
            <a:spLocks noGrp="1"/>
          </p:cNvSpPr>
          <p:nvPr>
            <p:ph idx="1"/>
          </p:nvPr>
        </p:nvSpPr>
        <p:spPr/>
        <p:txBody>
          <a:bodyPr>
            <a:normAutofit fontScale="77500" lnSpcReduction="20000"/>
          </a:bodyPr>
          <a:lstStyle/>
          <a:p>
            <a:pPr marL="514350" indent="-514350" algn="just">
              <a:buFont typeface="+mj-lt"/>
              <a:buAutoNum type="arabicPeriod" startAt="2"/>
            </a:pPr>
            <a:r>
              <a:rPr lang="pl-PL" sz="2900" b="1" dirty="0" smtClean="0"/>
              <a:t>DECYZJA (o szczególnej nazwie)</a:t>
            </a:r>
          </a:p>
          <a:p>
            <a:pPr marL="457200" indent="-457200" algn="just">
              <a:buFont typeface="+mj-lt"/>
              <a:buAutoNum type="alphaUcPeriod"/>
            </a:pPr>
            <a:r>
              <a:rPr lang="pl-PL" sz="2300" b="1" dirty="0" smtClean="0"/>
              <a:t>ZEZWOLENIE- </a:t>
            </a:r>
            <a:r>
              <a:rPr lang="pl-PL" sz="2400" dirty="0" smtClean="0"/>
              <a:t>forma aktu administracyjnego, który ustala uprawnienia w sferze prawa administracyjnego lub wyraża zgodę na dokonanie przedsięwzięcia lub podjęcia czynności dopuszczonej normami prawa administracyjnego:</a:t>
            </a:r>
          </a:p>
          <a:p>
            <a:pPr algn="just">
              <a:buFont typeface="Wingdings" pitchFamily="2" charset="2"/>
              <a:buChar char="v"/>
            </a:pPr>
            <a:r>
              <a:rPr lang="pl-PL" sz="2400" dirty="0" smtClean="0"/>
              <a:t>oznacza nabycie uprawnienia lub zgody na np. czynność, zachowanie, działanie, które bez zezwolenia jest zakazane, np. </a:t>
            </a:r>
            <a:r>
              <a:rPr lang="pl-PL" sz="2400" b="1" dirty="0" smtClean="0"/>
              <a:t>zezwolenie </a:t>
            </a:r>
            <a:r>
              <a:rPr lang="pl-PL" sz="2400" dirty="0" smtClean="0"/>
              <a:t>(nie koncesja) </a:t>
            </a:r>
            <a:r>
              <a:rPr lang="pl-PL" sz="2400" b="1" dirty="0" smtClean="0"/>
              <a:t>na sprzedaż alkoholu</a:t>
            </a:r>
            <a:r>
              <a:rPr lang="pl-PL" sz="2400" dirty="0" smtClean="0"/>
              <a:t>,</a:t>
            </a:r>
          </a:p>
          <a:p>
            <a:pPr algn="just">
              <a:buFont typeface="Wingdings" pitchFamily="2" charset="2"/>
              <a:buChar char="v"/>
            </a:pPr>
            <a:r>
              <a:rPr lang="pl-PL" sz="2400" dirty="0" smtClean="0"/>
              <a:t>czasami zezwolenie bywa nazywane pozwoleniem, zgodą, kartą,</a:t>
            </a:r>
          </a:p>
          <a:p>
            <a:pPr algn="just">
              <a:buFont typeface="Wingdings" pitchFamily="2" charset="2"/>
              <a:buChar char="v"/>
            </a:pPr>
            <a:r>
              <a:rPr lang="pl-PL" sz="2400" dirty="0" smtClean="0"/>
              <a:t>zezwolenia wydawane są na czas oznaczony lub nieoznaczony.</a:t>
            </a:r>
          </a:p>
          <a:p>
            <a:pPr marL="514350" indent="-514350" algn="just">
              <a:buAutoNum type="alphaUcPeriod"/>
            </a:pPr>
            <a:endParaRPr lang="pl-PL" sz="2300" dirty="0" smtClean="0"/>
          </a:p>
          <a:p>
            <a:pPr marL="514350" indent="-514350" algn="just">
              <a:buFont typeface="+mj-lt"/>
              <a:buAutoNum type="alphaUcPeriod" startAt="2"/>
            </a:pPr>
            <a:r>
              <a:rPr lang="pl-PL" sz="2300" dirty="0" smtClean="0"/>
              <a:t>KONCESJA</a:t>
            </a:r>
          </a:p>
          <a:p>
            <a:pPr marL="514350" indent="-514350" algn="just">
              <a:buAutoNum type="alphaUcPeriod" startAt="2"/>
            </a:pPr>
            <a:r>
              <a:rPr lang="pl-PL" sz="2300" dirty="0" smtClean="0"/>
              <a:t>LICENCJA</a:t>
            </a:r>
          </a:p>
          <a:p>
            <a:pPr marL="514350" indent="-514350" algn="just">
              <a:buAutoNum type="alphaUcPeriod" startAt="2"/>
            </a:pPr>
            <a:endParaRPr lang="pl-PL" sz="2300" dirty="0" smtClean="0"/>
          </a:p>
          <a:p>
            <a:pPr marL="514350" indent="-514350" algn="just">
              <a:buNone/>
            </a:pPr>
            <a:r>
              <a:rPr lang="pl-PL" sz="2100" dirty="0" smtClean="0"/>
              <a:t>Źródło: http://kobiecastronaprawa.pl/formy-aktow-administracyjnych/</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dirty="0" smtClean="0">
                <a:solidFill>
                  <a:srgbClr val="002060"/>
                </a:solidFill>
              </a:rPr>
              <a:t>FORMY AKTÓW ADMINISTRACYJNYCH</a:t>
            </a:r>
            <a:endParaRPr lang="pl-PL" dirty="0">
              <a:solidFill>
                <a:srgbClr val="002060"/>
              </a:solidFill>
            </a:endParaRPr>
          </a:p>
        </p:txBody>
      </p:sp>
      <p:sp>
        <p:nvSpPr>
          <p:cNvPr id="3" name="Symbol zastępczy zawartości 2"/>
          <p:cNvSpPr>
            <a:spLocks noGrp="1"/>
          </p:cNvSpPr>
          <p:nvPr>
            <p:ph idx="1"/>
          </p:nvPr>
        </p:nvSpPr>
        <p:spPr/>
        <p:txBody>
          <a:bodyPr>
            <a:normAutofit fontScale="77500" lnSpcReduction="20000"/>
          </a:bodyPr>
          <a:lstStyle/>
          <a:p>
            <a:pPr marL="457200" indent="-457200">
              <a:buFont typeface="+mj-lt"/>
              <a:buAutoNum type="alphaUcPeriod" startAt="2"/>
            </a:pPr>
            <a:r>
              <a:rPr lang="pl-PL" sz="2300" b="1" dirty="0" smtClean="0"/>
              <a:t>KONCESJA-</a:t>
            </a:r>
            <a:r>
              <a:rPr lang="pl-PL" sz="2300" dirty="0" smtClean="0"/>
              <a:t> </a:t>
            </a:r>
            <a:r>
              <a:rPr lang="pl-PL" sz="2400" dirty="0" smtClean="0"/>
              <a:t>akt administracyjny, który osobie fizycznej lub prawnej nadaje uprawnienia do wykonania określonej działalności (najczęściej produkcyjnej lub usługowej).</a:t>
            </a:r>
          </a:p>
          <a:p>
            <a:pPr marL="457200" indent="-457200">
              <a:buNone/>
            </a:pPr>
            <a:endParaRPr lang="pl-PL" sz="2400" dirty="0" smtClean="0"/>
          </a:p>
          <a:p>
            <a:pPr>
              <a:buFont typeface="Wingdings" pitchFamily="2" charset="2"/>
              <a:buChar char="v"/>
            </a:pPr>
            <a:r>
              <a:rPr lang="pl-PL" sz="2400" dirty="0" smtClean="0"/>
              <a:t>organ wydając koncesję może nałożyć na adresata określone uprawnienia, obowiązki, ale też może określić warunki, które koncesjonariusz powinien spełnić,</a:t>
            </a:r>
          </a:p>
          <a:p>
            <a:pPr>
              <a:buFont typeface="Wingdings" pitchFamily="2" charset="2"/>
              <a:buChar char="v"/>
            </a:pPr>
            <a:r>
              <a:rPr lang="pl-PL" sz="2400" dirty="0" smtClean="0"/>
              <a:t>jest to podstawowy instrument realizacji funkcji reglamentacyjnej państwa – przykłady: </a:t>
            </a:r>
            <a:r>
              <a:rPr lang="pl-PL" sz="2400" b="1" dirty="0" smtClean="0"/>
              <a:t>koncesja na wydobycie węgla</a:t>
            </a:r>
            <a:endParaRPr lang="pl-PL" sz="2400" dirty="0" smtClean="0"/>
          </a:p>
          <a:p>
            <a:pPr>
              <a:buFont typeface="Wingdings" pitchFamily="2" charset="2"/>
              <a:buChar char="v"/>
            </a:pPr>
            <a:r>
              <a:rPr lang="pl-PL" sz="2400" dirty="0" smtClean="0"/>
              <a:t>może być udzielona na czas oznaczony lub nieoznaczony,</a:t>
            </a:r>
          </a:p>
          <a:p>
            <a:pPr>
              <a:buFont typeface="Wingdings" pitchFamily="2" charset="2"/>
              <a:buChar char="v"/>
            </a:pPr>
            <a:r>
              <a:rPr lang="pl-PL" sz="2400" dirty="0" smtClean="0"/>
              <a:t>wykonywanie działalności objętej koncesją podlega kontroli organu koncesyjnego, który jest uprawniony do cofnięcia koncesji w ściśle określonych przypadkach,</a:t>
            </a:r>
          </a:p>
          <a:p>
            <a:pPr>
              <a:buFont typeface="Wingdings" pitchFamily="2" charset="2"/>
              <a:buChar char="v"/>
            </a:pPr>
            <a:r>
              <a:rPr lang="pl-PL" sz="2400" dirty="0" smtClean="0"/>
              <a:t>koncesjonariusz nie może powierzyć wykonania koncesji innej osobie.</a:t>
            </a:r>
          </a:p>
          <a:p>
            <a:pPr marL="514350" indent="-514350">
              <a:buFont typeface="+mj-lt"/>
              <a:buAutoNum type="alphaUcPeriod" startAt="2"/>
            </a:pPr>
            <a:endParaRPr lang="pl-PL" sz="2100" dirty="0" smtClean="0"/>
          </a:p>
          <a:p>
            <a:pPr marL="514350" indent="-514350">
              <a:buNone/>
            </a:pPr>
            <a:r>
              <a:rPr lang="pl-PL" sz="2100" dirty="0" smtClean="0"/>
              <a:t>Źródło: http://kobiecastronaprawa.pl/formy-aktow-administracyjnych/</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dirty="0" smtClean="0">
                <a:solidFill>
                  <a:srgbClr val="002060"/>
                </a:solidFill>
              </a:rPr>
              <a:t>FORMY AKTÓW ADMINISTRACYJNYCH</a:t>
            </a:r>
            <a:endParaRPr lang="pl-PL" dirty="0">
              <a:solidFill>
                <a:srgbClr val="002060"/>
              </a:solidFill>
            </a:endParaRPr>
          </a:p>
        </p:txBody>
      </p:sp>
      <p:sp>
        <p:nvSpPr>
          <p:cNvPr id="3" name="Symbol zastępczy zawartości 2"/>
          <p:cNvSpPr>
            <a:spLocks noGrp="1"/>
          </p:cNvSpPr>
          <p:nvPr>
            <p:ph idx="1"/>
          </p:nvPr>
        </p:nvSpPr>
        <p:spPr/>
        <p:txBody>
          <a:bodyPr>
            <a:normAutofit fontScale="85000" lnSpcReduction="10000"/>
          </a:bodyPr>
          <a:lstStyle/>
          <a:p>
            <a:pPr marL="457200" indent="-457200">
              <a:buFont typeface="+mj-lt"/>
              <a:buAutoNum type="alphaUcPeriod" startAt="3"/>
            </a:pPr>
            <a:r>
              <a:rPr lang="pl-PL" sz="2300" b="1" dirty="0" smtClean="0"/>
              <a:t>LICENCJA-</a:t>
            </a:r>
            <a:r>
              <a:rPr lang="pl-PL" sz="2300" dirty="0" smtClean="0"/>
              <a:t> </a:t>
            </a:r>
            <a:r>
              <a:rPr lang="pl-PL" sz="2400" dirty="0" smtClean="0"/>
              <a:t>akt administracyjny ustalający uprawnienia do wykonywania określonej działalności lub pracy zawodowej, gdy wykonywanie takiej działalności związane jest z posiadaniem odpowiednich kwalifikacji.</a:t>
            </a:r>
          </a:p>
          <a:p>
            <a:pPr marL="457200" indent="-457200">
              <a:buFont typeface="Wingdings" pitchFamily="2" charset="2"/>
              <a:buChar char="v"/>
            </a:pPr>
            <a:r>
              <a:rPr lang="pl-PL" sz="2400" dirty="0" smtClean="0"/>
              <a:t>następuje tutaj: połączenie nabycia uprawnienia do wykonywania określonej działalności oraz element zezwolenia na tę działalność np.: licencje lotnicze,</a:t>
            </a:r>
          </a:p>
          <a:p>
            <a:pPr marL="457200" indent="-457200">
              <a:buFont typeface="Wingdings" pitchFamily="2" charset="2"/>
              <a:buChar char="v"/>
            </a:pPr>
            <a:r>
              <a:rPr lang="pl-PL" sz="2400" dirty="0" smtClean="0"/>
              <a:t>zazwyczaj warunkiem wydania licencji, jest posiadanie określonego zasobu wiedzy i umiejętności, stwierdzonych pozytywnie zdanym egzaminem, który stanowi podstawę nabycia uprawnień ujętych w licencji,</a:t>
            </a:r>
          </a:p>
          <a:p>
            <a:pPr marL="457200" indent="-457200">
              <a:buFont typeface="Wingdings" pitchFamily="2" charset="2"/>
              <a:buChar char="v"/>
            </a:pPr>
            <a:r>
              <a:rPr lang="pl-PL" sz="2400" dirty="0" smtClean="0"/>
              <a:t>może być udzielona na czas oznaczony lub nieoznaczony,</a:t>
            </a:r>
          </a:p>
          <a:p>
            <a:pPr marL="457200" indent="-457200">
              <a:buFont typeface="Wingdings" pitchFamily="2" charset="2"/>
              <a:buChar char="v"/>
            </a:pPr>
            <a:r>
              <a:rPr lang="pl-PL" sz="2400" dirty="0" smtClean="0"/>
              <a:t>wykonywanie działalności objętej licencją podlega kontroli (organu, który udzielił).</a:t>
            </a:r>
          </a:p>
          <a:p>
            <a:pPr marL="514350" indent="-514350">
              <a:buFont typeface="+mj-lt"/>
              <a:buAutoNum type="alphaUcPeriod" startAt="2"/>
            </a:pPr>
            <a:endParaRPr lang="pl-PL" sz="1900" dirty="0" smtClean="0"/>
          </a:p>
          <a:p>
            <a:pPr marL="514350" indent="-514350">
              <a:buNone/>
            </a:pPr>
            <a:r>
              <a:rPr lang="pl-PL" sz="1900" dirty="0" smtClean="0"/>
              <a:t>Źródło: http://kobiecastronaprawa.pl/formy-aktow-administracyjnych/</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dirty="0" smtClean="0">
                <a:solidFill>
                  <a:srgbClr val="002060"/>
                </a:solidFill>
              </a:rPr>
              <a:t>POJĘCIE DECYZJI z KPA</a:t>
            </a:r>
            <a:endParaRPr lang="pl-PL" dirty="0">
              <a:solidFill>
                <a:srgbClr val="002060"/>
              </a:solidFill>
            </a:endParaRPr>
          </a:p>
        </p:txBody>
      </p:sp>
      <p:sp>
        <p:nvSpPr>
          <p:cNvPr id="3" name="Symbol zastępczy zawartości 2"/>
          <p:cNvSpPr>
            <a:spLocks noGrp="1"/>
          </p:cNvSpPr>
          <p:nvPr>
            <p:ph idx="1"/>
          </p:nvPr>
        </p:nvSpPr>
        <p:spPr/>
        <p:txBody>
          <a:bodyPr>
            <a:normAutofit/>
          </a:bodyPr>
          <a:lstStyle/>
          <a:p>
            <a:pPr>
              <a:buNone/>
            </a:pPr>
            <a:r>
              <a:rPr lang="pl-PL" sz="2000" dirty="0" smtClean="0"/>
              <a:t>Art.  104 k.p.a. [Pojęcie decyzji]</a:t>
            </a:r>
          </a:p>
          <a:p>
            <a:pPr>
              <a:buNone/>
            </a:pPr>
            <a:r>
              <a:rPr lang="pl-PL" sz="2000" dirty="0" smtClean="0"/>
              <a:t>§  1 Organ administracji publicznej załatwia sprawę przez</a:t>
            </a:r>
          </a:p>
          <a:p>
            <a:pPr>
              <a:buNone/>
            </a:pPr>
            <a:r>
              <a:rPr lang="pl-PL" sz="2000" dirty="0" smtClean="0"/>
              <a:t>wydanie decyzji, chyba że przepisy kodeksu stanowią</a:t>
            </a:r>
          </a:p>
          <a:p>
            <a:pPr>
              <a:buNone/>
            </a:pPr>
            <a:r>
              <a:rPr lang="pl-PL" sz="2000" dirty="0" smtClean="0"/>
              <a:t>inaczej.</a:t>
            </a:r>
          </a:p>
          <a:p>
            <a:pPr>
              <a:buNone/>
            </a:pPr>
            <a:r>
              <a:rPr lang="pl-PL" sz="2000" dirty="0" smtClean="0"/>
              <a:t>§  2. Decyzje rozstrzygają sprawę co do jej istoty w całości</a:t>
            </a:r>
          </a:p>
          <a:p>
            <a:pPr>
              <a:buNone/>
            </a:pPr>
            <a:r>
              <a:rPr lang="pl-PL" sz="2000" dirty="0" smtClean="0"/>
              <a:t>lub w części albo w inny sposób kończą sprawę w danej</a:t>
            </a:r>
          </a:p>
          <a:p>
            <a:pPr>
              <a:buNone/>
            </a:pPr>
            <a:r>
              <a:rPr lang="pl-PL" sz="2000" dirty="0" smtClean="0"/>
              <a:t>instancji.</a:t>
            </a:r>
          </a:p>
          <a:p>
            <a:pPr marL="457200" indent="-457200">
              <a:buNone/>
            </a:pPr>
            <a:endParaRPr lang="pl-PL" sz="19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600" dirty="0" smtClean="0">
                <a:solidFill>
                  <a:srgbClr val="002060"/>
                </a:solidFill>
              </a:rPr>
              <a:t>ELEMENTY DECYZJI ART. 107 KPA</a:t>
            </a:r>
            <a:endParaRPr lang="pl-PL" sz="3600" dirty="0">
              <a:solidFill>
                <a:srgbClr val="002060"/>
              </a:solidFill>
            </a:endParaRPr>
          </a:p>
        </p:txBody>
      </p:sp>
      <p:sp>
        <p:nvSpPr>
          <p:cNvPr id="3" name="Symbol zastępczy zawartości 2"/>
          <p:cNvSpPr>
            <a:spLocks noGrp="1"/>
          </p:cNvSpPr>
          <p:nvPr>
            <p:ph idx="1"/>
          </p:nvPr>
        </p:nvSpPr>
        <p:spPr/>
        <p:txBody>
          <a:bodyPr>
            <a:normAutofit lnSpcReduction="10000"/>
          </a:bodyPr>
          <a:lstStyle/>
          <a:p>
            <a:r>
              <a:rPr lang="pl-PL" sz="2000" dirty="0" smtClean="0"/>
              <a:t>§  1. Decyzja powinna zawierać: oznaczenie organu administracji publicznej, datę wydania, oznaczenie strony lub stron, powołanie podstawy prawnej, rozstrzygnięcie, uzasadnienie faktyczne i prawne, pouczenie, czy i w jakim trybie służy od niej odwołanie, podpis z podaniem imienia i nazwiska oraz stanowiska służbowego osoby upoważnionej do wydania decyzji lub, jeżeli decyzja wydana została w formie dokumentu elektronicznego, powinna być opatrzona kwalifikowanym podpisem elektronicznym. Decyzja, w stosunku do której może być wniesione powództwo do sądu powszechnego lub skarga do sądu administracyjnego, powinna zawierać ponadto pouczenie o dopuszczalności wniesienia powództwa lub skargi.</a:t>
            </a:r>
          </a:p>
          <a:p>
            <a:r>
              <a:rPr lang="pl-PL" sz="2000" dirty="0" smtClean="0"/>
              <a:t>§  2. Przepisy szczególne mogą określać także inne składniki, które powinna zawierać decyzja.</a:t>
            </a:r>
          </a:p>
          <a:p>
            <a:pPr marL="457200" indent="-457200">
              <a:buNone/>
            </a:pPr>
            <a:endParaRPr lang="pl-PL" sz="1900"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600" dirty="0" smtClean="0">
                <a:solidFill>
                  <a:srgbClr val="002060"/>
                </a:solidFill>
              </a:rPr>
              <a:t>ELEMENTY DECYZJI ART. 107 KPA</a:t>
            </a:r>
            <a:endParaRPr lang="pl-PL" sz="3600" dirty="0">
              <a:solidFill>
                <a:srgbClr val="002060"/>
              </a:solidFill>
            </a:endParaRPr>
          </a:p>
        </p:txBody>
      </p:sp>
      <p:sp>
        <p:nvSpPr>
          <p:cNvPr id="3" name="Symbol zastępczy zawartości 2"/>
          <p:cNvSpPr>
            <a:spLocks noGrp="1"/>
          </p:cNvSpPr>
          <p:nvPr>
            <p:ph idx="1"/>
          </p:nvPr>
        </p:nvSpPr>
        <p:spPr/>
        <p:txBody>
          <a:bodyPr>
            <a:normAutofit lnSpcReduction="10000"/>
          </a:bodyPr>
          <a:lstStyle/>
          <a:p>
            <a:r>
              <a:rPr lang="pl-PL" sz="2000" dirty="0" smtClean="0"/>
              <a:t>§  3. Uzasadnienie faktyczne decyzji powinno w szczególności zawierać wskazanie faktów, które organ uznał za udowodnione, dowodów, na których się oparł, oraz przyczyn, z powodu których innym dowodom odmówił wiarygodności i mocy dowodowej, zaś uzasadnienie prawne - wyjaśnienie podstawy prawnej decyzji, z przytoczeniem przepisów prawa.</a:t>
            </a:r>
          </a:p>
          <a:p>
            <a:r>
              <a:rPr lang="pl-PL" sz="2000" dirty="0" smtClean="0"/>
              <a:t>§  4. Można odstąpić od uzasadnienia decyzji, gdy uwzględnia ona w całości żądanie strony; nie dotyczy to jednak decyzji rozstrzygających sporne interesy stron oraz decyzji wydanych na skutek odwołania.</a:t>
            </a:r>
          </a:p>
          <a:p>
            <a:r>
              <a:rPr lang="pl-PL" sz="2000" dirty="0" smtClean="0"/>
              <a:t>§  5. Organ może odstąpić od uzasadnienia decyzji również w przypadkach, w których z dotychczasowych przepisów ustawowych wynikała możliwość zaniechania lub ograniczenia uzasadnienia ze względu na interes bezpieczeństwa Państwa lub porządek publiczny.</a:t>
            </a:r>
          </a:p>
          <a:p>
            <a:pPr marL="457200" indent="-457200">
              <a:buNone/>
            </a:pPr>
            <a:endParaRPr lang="pl-PL" sz="1900"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solidFill>
                  <a:srgbClr val="002060"/>
                </a:solidFill>
              </a:rPr>
              <a:t>DECYZJA ADMINISTRACYJNA A POLECENIE SŁUŻBOWE</a:t>
            </a:r>
            <a:endParaRPr lang="pl-PL" dirty="0">
              <a:solidFill>
                <a:srgbClr val="002060"/>
              </a:solidFill>
            </a:endParaRPr>
          </a:p>
        </p:txBody>
      </p:sp>
      <p:sp>
        <p:nvSpPr>
          <p:cNvPr id="3" name="Symbol zastępczy zawartości 2"/>
          <p:cNvSpPr>
            <a:spLocks noGrp="1"/>
          </p:cNvSpPr>
          <p:nvPr>
            <p:ph idx="1"/>
          </p:nvPr>
        </p:nvSpPr>
        <p:spPr/>
        <p:txBody>
          <a:bodyPr>
            <a:normAutofit fontScale="70000" lnSpcReduction="20000"/>
          </a:bodyPr>
          <a:lstStyle/>
          <a:p>
            <a:pPr>
              <a:buNone/>
            </a:pPr>
            <a:r>
              <a:rPr lang="pl-PL" dirty="0" smtClean="0"/>
              <a:t>	Dominującym w doktrynie kryterium rozgraniczenia sfery wewnętrznej od sfery zewnętrznej administracji z punktu widzenia form działania, jest – podobnie jak w przypadku różnicowania obu sfer z punktu widzenia podstaw prawnych działań – </a:t>
            </a:r>
            <a:r>
              <a:rPr lang="pl-PL" b="1" dirty="0" smtClean="0"/>
              <a:t>kryterium adresata </a:t>
            </a:r>
            <a:r>
              <a:rPr lang="pl-PL" dirty="0" smtClean="0"/>
              <a:t>(w tym wypadku: adresata czynności). </a:t>
            </a:r>
          </a:p>
          <a:p>
            <a:pPr>
              <a:buNone/>
            </a:pPr>
            <a:r>
              <a:rPr lang="pl-PL" dirty="0" smtClean="0"/>
              <a:t>	</a:t>
            </a:r>
            <a:r>
              <a:rPr lang="pl-PL" b="1" dirty="0" smtClean="0"/>
              <a:t>Przez sferę zewnętrzną </a:t>
            </a:r>
            <a:r>
              <a:rPr lang="pl-PL" dirty="0" smtClean="0"/>
              <a:t>rozumiana jest działalność administracji publicznej podejmowana w stosunku do podmiotów niepodporządkowanych organizacyjną ani służbową podległością danemu organowi administracji. A zatem będzie to sfera stosunków tej administracji z osobami fizycznymi, osobami prawnymi oraz jednostkami organizacyjnymi niebędącymi osobami prawnymi niepodporządkowanymi organizacyjnie ani służbowo organowi administracji publicznej podejmującemu określone prawem działania. </a:t>
            </a:r>
          </a:p>
          <a:p>
            <a:pPr>
              <a:buNone/>
            </a:pPr>
            <a:r>
              <a:rPr lang="pl-PL" dirty="0" smtClean="0"/>
              <a:t>	Natomiast działalność administracji publicznej </a:t>
            </a:r>
            <a:r>
              <a:rPr lang="pl-PL" b="1" dirty="0" smtClean="0"/>
              <a:t>w sferze wewnętrznej </a:t>
            </a:r>
            <a:r>
              <a:rPr lang="pl-PL" dirty="0" smtClean="0"/>
              <a:t>obejmuje stosunki z organami czy jednostkami organizacyjnie podporządkowanymi bądź pracownikami służbowo podporządkowanymi danemu organowi administracji publicznej.</a:t>
            </a:r>
          </a:p>
          <a:p>
            <a:pPr>
              <a:buNone/>
            </a:pPr>
            <a:r>
              <a:rPr lang="pl-PL" sz="1900" dirty="0" smtClean="0"/>
              <a:t>	Źródło: http://www.samorzad.lex.pl/czytaj/-/artykul/mit-o-adresacie-decyzji-administracyjnej/3</a:t>
            </a:r>
            <a:endParaRPr lang="pl-PL" sz="19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876712"/>
          </a:xfrm>
        </p:spPr>
        <p:txBody>
          <a:bodyPr>
            <a:normAutofit/>
          </a:bodyPr>
          <a:lstStyle/>
          <a:p>
            <a:r>
              <a:rPr lang="pl-PL" sz="3200" dirty="0" smtClean="0">
                <a:solidFill>
                  <a:srgbClr val="002060"/>
                </a:solidFill>
              </a:rPr>
              <a:t>Plan ZAJĘĆ</a:t>
            </a:r>
            <a:endParaRPr lang="pl-PL" sz="3200" dirty="0">
              <a:solidFill>
                <a:srgbClr val="002060"/>
              </a:solidFill>
            </a:endParaRPr>
          </a:p>
        </p:txBody>
      </p:sp>
      <p:sp>
        <p:nvSpPr>
          <p:cNvPr id="3" name="Symbol zastępczy zawartości 2"/>
          <p:cNvSpPr>
            <a:spLocks noGrp="1"/>
          </p:cNvSpPr>
          <p:nvPr>
            <p:ph idx="1"/>
          </p:nvPr>
        </p:nvSpPr>
        <p:spPr>
          <a:xfrm>
            <a:off x="457200" y="1484784"/>
            <a:ext cx="7239000" cy="4970952"/>
          </a:xfrm>
        </p:spPr>
        <p:txBody>
          <a:bodyPr>
            <a:normAutofit fontScale="85000" lnSpcReduction="20000"/>
          </a:bodyPr>
          <a:lstStyle/>
          <a:p>
            <a:pPr marL="514350" indent="-514350">
              <a:buAutoNum type="arabicPeriod"/>
            </a:pPr>
            <a:r>
              <a:rPr lang="pl-PL" dirty="0" smtClean="0"/>
              <a:t>Formy działania administracji.</a:t>
            </a:r>
          </a:p>
          <a:p>
            <a:pPr marL="514350" indent="-514350">
              <a:buAutoNum type="arabicPeriod"/>
            </a:pPr>
            <a:r>
              <a:rPr lang="pl-PL" dirty="0" smtClean="0"/>
              <a:t>Akt normatywny.</a:t>
            </a:r>
          </a:p>
          <a:p>
            <a:pPr marL="514350" indent="-514350">
              <a:buAutoNum type="arabicPeriod"/>
            </a:pPr>
            <a:r>
              <a:rPr lang="pl-PL" dirty="0" smtClean="0"/>
              <a:t>Akt administracyjny.</a:t>
            </a:r>
          </a:p>
          <a:p>
            <a:pPr marL="514350" indent="-514350">
              <a:buAutoNum type="arabicPeriod"/>
            </a:pPr>
            <a:r>
              <a:rPr lang="pl-PL" dirty="0" smtClean="0"/>
              <a:t>Elementy decyzji administracyjnej.</a:t>
            </a:r>
          </a:p>
          <a:p>
            <a:pPr marL="514350" indent="-514350">
              <a:buAutoNum type="arabicPeriod"/>
            </a:pPr>
            <a:r>
              <a:rPr lang="pl-PL" dirty="0" smtClean="0"/>
              <a:t>Decyzja administracyjna a polecenie służbowe.</a:t>
            </a:r>
          </a:p>
          <a:p>
            <a:pPr marL="514350" indent="-514350">
              <a:buAutoNum type="arabicPeriod"/>
            </a:pPr>
            <a:r>
              <a:rPr lang="pl-PL" dirty="0" smtClean="0"/>
              <a:t>Czynności faktyczne.</a:t>
            </a:r>
          </a:p>
          <a:p>
            <a:pPr marL="514350" indent="-514350">
              <a:buAutoNum type="arabicPeriod"/>
            </a:pPr>
            <a:r>
              <a:rPr lang="pl-PL" dirty="0" smtClean="0"/>
              <a:t>Umowy.</a:t>
            </a:r>
          </a:p>
          <a:p>
            <a:pPr marL="514350" indent="-514350" algn="just">
              <a:buAutoNum type="arabicPeriod"/>
            </a:pPr>
            <a:r>
              <a:rPr lang="pl-PL" dirty="0" smtClean="0"/>
              <a:t>Pojęcie organu administracji publicznej.</a:t>
            </a:r>
          </a:p>
          <a:p>
            <a:pPr marL="514350" indent="-514350" algn="just">
              <a:buAutoNum type="arabicPeriod"/>
            </a:pPr>
            <a:r>
              <a:rPr lang="pl-PL" dirty="0" smtClean="0"/>
              <a:t>Urząd w administracji publicznej</a:t>
            </a:r>
          </a:p>
          <a:p>
            <a:pPr marL="514350" indent="-514350" algn="just">
              <a:buAutoNum type="arabicPeriod"/>
            </a:pPr>
            <a:r>
              <a:rPr lang="pl-PL" dirty="0" smtClean="0"/>
              <a:t>Samodzielność organu administracji publicznej w podejmowaniu decyzji administracyjnych.</a:t>
            </a:r>
          </a:p>
          <a:p>
            <a:pPr marL="514350" indent="-514350" algn="just">
              <a:buAutoNum type="arabicPeriod"/>
            </a:pPr>
            <a:r>
              <a:rPr lang="pl-PL" dirty="0" smtClean="0"/>
              <a:t>Uznanie administracyjne.</a:t>
            </a:r>
          </a:p>
          <a:p>
            <a:pPr marL="514350" indent="-514350" algn="just">
              <a:buAutoNum type="arabicPeriod"/>
            </a:pPr>
            <a:r>
              <a:rPr lang="pl-PL" dirty="0" smtClean="0"/>
              <a:t>Uznanie administracyjne a sądowa kontrola organów administracji publicznej.</a:t>
            </a:r>
          </a:p>
          <a:p>
            <a:pPr marL="514350" indent="-514350">
              <a:buAutoNum type="arabicPeriod" startAt="6"/>
            </a:pPr>
            <a:endParaRPr lang="pl-PL"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solidFill>
                  <a:srgbClr val="002060"/>
                </a:solidFill>
              </a:rPr>
              <a:t>DECYZJA ADMINISTRACYJNA A POLECENIE SŁUŻBOWE</a:t>
            </a:r>
            <a:endParaRPr lang="pl-PL" dirty="0">
              <a:solidFill>
                <a:srgbClr val="002060"/>
              </a:solidFill>
            </a:endParaRPr>
          </a:p>
        </p:txBody>
      </p:sp>
      <p:sp>
        <p:nvSpPr>
          <p:cNvPr id="3" name="Symbol zastępczy zawartości 2"/>
          <p:cNvSpPr>
            <a:spLocks noGrp="1"/>
          </p:cNvSpPr>
          <p:nvPr>
            <p:ph idx="1"/>
          </p:nvPr>
        </p:nvSpPr>
        <p:spPr/>
        <p:txBody>
          <a:bodyPr>
            <a:normAutofit fontScale="70000" lnSpcReduction="20000"/>
          </a:bodyPr>
          <a:lstStyle/>
          <a:p>
            <a:pPr algn="just">
              <a:buNone/>
            </a:pPr>
            <a:r>
              <a:rPr lang="pl-PL" dirty="0" smtClean="0"/>
              <a:t>	</a:t>
            </a:r>
          </a:p>
          <a:p>
            <a:pPr algn="just">
              <a:buNone/>
            </a:pPr>
            <a:r>
              <a:rPr lang="pl-PL" b="1" dirty="0" smtClean="0"/>
              <a:t>	Do „aktów sfery wewnętrznej” o charakterze indywidualnym należą polecenia służbowe. </a:t>
            </a:r>
          </a:p>
          <a:p>
            <a:pPr algn="just">
              <a:buNone/>
            </a:pPr>
            <a:r>
              <a:rPr lang="pl-PL" b="1" dirty="0" smtClean="0"/>
              <a:t>	</a:t>
            </a:r>
            <a:r>
              <a:rPr lang="pl-PL" dirty="0" smtClean="0"/>
              <a:t>Polecenie służbowe jest </a:t>
            </a:r>
            <a:r>
              <a:rPr lang="pl-PL" b="1" dirty="0" smtClean="0"/>
              <a:t>zaliczane do najważniejszych wewnętrznych form działania administracji publicznej. </a:t>
            </a:r>
            <a:r>
              <a:rPr lang="pl-PL" dirty="0" smtClean="0"/>
              <a:t>Stanowi ono formę określenia sposobu wykonywania obowiązku prawnie ciążącego na adresacie tego polecenia. </a:t>
            </a:r>
          </a:p>
          <a:p>
            <a:pPr algn="just">
              <a:buNone/>
            </a:pPr>
            <a:r>
              <a:rPr lang="pl-PL" dirty="0" smtClean="0"/>
              <a:t>	J. Łętowski traktował </a:t>
            </a:r>
            <a:r>
              <a:rPr lang="pl-PL" b="1" dirty="0" smtClean="0"/>
              <a:t>polecenie jako akt należący ogólnie do grupy aktów administracyjnych</a:t>
            </a:r>
            <a:r>
              <a:rPr lang="pl-PL" dirty="0" smtClean="0"/>
              <a:t>. Argumentował, że jest ono wydawane przez podmiot sprawujący administrację państwową, nie we własnym imieniu, na podstawie przepisów prawa administracyjnego (które nie jest „ani lepsze, ani gorsze niż to, które reguluje całokształt działalności administracji”), a poza tym – rozwiązuje konkretne zagadnienie indywidualnego podmiotu i ma charakter wiążący, gdyż jego realizację zabezpieczają sankcje w postaci środków dyscyplinarnych. </a:t>
            </a:r>
            <a:endParaRPr lang="pl-PL" sz="1900" dirty="0" smtClean="0"/>
          </a:p>
          <a:p>
            <a:pPr>
              <a:buNone/>
            </a:pPr>
            <a:endParaRPr lang="pl-PL" sz="1900" dirty="0" smtClean="0"/>
          </a:p>
          <a:p>
            <a:pPr>
              <a:buNone/>
            </a:pPr>
            <a:endParaRPr lang="pl-PL" sz="1900" dirty="0" smtClean="0"/>
          </a:p>
          <a:p>
            <a:pPr>
              <a:buNone/>
            </a:pPr>
            <a:r>
              <a:rPr lang="pl-PL" sz="1900" dirty="0" smtClean="0"/>
              <a:t>Źródło: http://www.samorzad.lex.pl/czytaj/-/artykul/mit-o-adresacie-decyzji-administracyjnej/3</a:t>
            </a:r>
            <a:endParaRPr lang="pl-PL" sz="19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solidFill>
                  <a:srgbClr val="002060"/>
                </a:solidFill>
              </a:rPr>
              <a:t>DECYZJA ADMINISTRACYJNA A POLECENIE SŁUŻBOWE</a:t>
            </a:r>
            <a:endParaRPr lang="pl-PL" dirty="0">
              <a:solidFill>
                <a:srgbClr val="002060"/>
              </a:solidFill>
            </a:endParaRPr>
          </a:p>
        </p:txBody>
      </p:sp>
      <p:sp>
        <p:nvSpPr>
          <p:cNvPr id="3" name="Symbol zastępczy zawartości 2"/>
          <p:cNvSpPr>
            <a:spLocks noGrp="1"/>
          </p:cNvSpPr>
          <p:nvPr>
            <p:ph idx="1"/>
          </p:nvPr>
        </p:nvSpPr>
        <p:spPr/>
        <p:txBody>
          <a:bodyPr>
            <a:normAutofit fontScale="70000" lnSpcReduction="20000"/>
          </a:bodyPr>
          <a:lstStyle/>
          <a:p>
            <a:pPr>
              <a:buNone/>
            </a:pPr>
            <a:r>
              <a:rPr lang="pl-PL" dirty="0" smtClean="0"/>
              <a:t>	</a:t>
            </a:r>
          </a:p>
          <a:p>
            <a:pPr>
              <a:buNone/>
            </a:pPr>
            <a:r>
              <a:rPr lang="pl-PL" dirty="0" smtClean="0"/>
              <a:t>	Zasadniczą różnicę między poleceniem a aktem administracyjnym sensu </a:t>
            </a:r>
            <a:r>
              <a:rPr lang="pl-PL" dirty="0" err="1" smtClean="0"/>
              <a:t>stricto</a:t>
            </a:r>
            <a:r>
              <a:rPr lang="pl-PL" dirty="0" smtClean="0"/>
              <a:t> (np. decyzją) J. Łętowski dostrzegał natomiast – pomijając uznaniowy z reguły charakter poleceń, a także odmienności trybu wydawania, formy, środków prawnych i sankcji – w braku możliwości nabycia cechy prawomocności (ostateczności) przez polecenie służbowe. </a:t>
            </a:r>
          </a:p>
          <a:p>
            <a:pPr>
              <a:buNone/>
            </a:pPr>
            <a:r>
              <a:rPr lang="pl-PL" dirty="0" smtClean="0"/>
              <a:t>	Również T. Kuta uważał polecenie służbowe za swoisty rodzaj aktu administracyjnego, w swej treści zawierającego wiążącą dyrektywę działania, skierowaną przez przełożonego do podwładnych. </a:t>
            </a:r>
          </a:p>
          <a:p>
            <a:pPr>
              <a:buNone/>
            </a:pPr>
            <a:r>
              <a:rPr lang="pl-PL" dirty="0" smtClean="0"/>
              <a:t>	Treścią polecenia służbowego jest obowiązek określający miejsce, czas, a także sposób wykonania danej konkretnej pracy lub zaniechania czegoś (...). W żadnym razie polecenie służbowe nie może być sprzeczne z prawem, skoro jest aktem przestrzegania prawa.</a:t>
            </a:r>
            <a:endParaRPr lang="pl-PL" sz="1900" dirty="0" smtClean="0"/>
          </a:p>
          <a:p>
            <a:pPr>
              <a:buNone/>
            </a:pPr>
            <a:endParaRPr lang="pl-PL" sz="1900" dirty="0" smtClean="0"/>
          </a:p>
          <a:p>
            <a:pPr>
              <a:buNone/>
            </a:pPr>
            <a:r>
              <a:rPr lang="pl-PL" sz="1900" dirty="0" smtClean="0"/>
              <a:t>Źródło: http://www.samorzad.lex.pl/czytaj/-/artykul/mit-o-adresacie-decyzji-administracyjnej/3</a:t>
            </a:r>
            <a:endParaRPr lang="pl-PL" sz="19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solidFill>
                  <a:srgbClr val="002060"/>
                </a:solidFill>
              </a:rPr>
              <a:t>DZIAŁANIA FAKTYCZNE</a:t>
            </a:r>
            <a:endParaRPr lang="pl-PL" dirty="0">
              <a:solidFill>
                <a:srgbClr val="002060"/>
              </a:solidFill>
            </a:endParaRPr>
          </a:p>
        </p:txBody>
      </p:sp>
      <p:sp>
        <p:nvSpPr>
          <p:cNvPr id="3" name="Symbol zastępczy zawartości 2"/>
          <p:cNvSpPr>
            <a:spLocks noGrp="1"/>
          </p:cNvSpPr>
          <p:nvPr>
            <p:ph idx="1"/>
          </p:nvPr>
        </p:nvSpPr>
        <p:spPr/>
        <p:txBody>
          <a:bodyPr>
            <a:normAutofit fontScale="92500" lnSpcReduction="20000"/>
          </a:bodyPr>
          <a:lstStyle/>
          <a:p>
            <a:pPr marL="0" indent="0">
              <a:buNone/>
            </a:pPr>
            <a:r>
              <a:rPr lang="pl-PL" sz="2400" dirty="0" smtClean="0"/>
              <a:t>Działania te uzupełniają działania prawne.                          Są podejmowane w procesie stosowania prawa. </a:t>
            </a:r>
          </a:p>
          <a:p>
            <a:pPr marL="0" lvl="0" indent="0" algn="just">
              <a:buNone/>
            </a:pPr>
            <a:endParaRPr lang="pl-PL" sz="2400" b="1" dirty="0" smtClean="0">
              <a:solidFill>
                <a:schemeClr val="bg2">
                  <a:lumMod val="10000"/>
                </a:schemeClr>
              </a:solidFill>
            </a:endParaRPr>
          </a:p>
          <a:p>
            <a:pPr marL="0" lvl="0" indent="0" algn="just">
              <a:buNone/>
            </a:pPr>
            <a:r>
              <a:rPr lang="pl-PL" sz="2400" b="1" dirty="0" smtClean="0">
                <a:solidFill>
                  <a:schemeClr val="bg2">
                    <a:lumMod val="10000"/>
                  </a:schemeClr>
                </a:solidFill>
              </a:rPr>
              <a:t>Podział czynności faktycznych:</a:t>
            </a:r>
          </a:p>
          <a:p>
            <a:pPr lvl="0" algn="just"/>
            <a:r>
              <a:rPr lang="pl-PL" sz="2400" b="1" dirty="0" smtClean="0">
                <a:solidFill>
                  <a:schemeClr val="bg2">
                    <a:lumMod val="10000"/>
                  </a:schemeClr>
                </a:solidFill>
              </a:rPr>
              <a:t>czynności społeczno – organizatorskie </a:t>
            </a:r>
            <a:r>
              <a:rPr lang="pl-PL" sz="2400" dirty="0" smtClean="0">
                <a:solidFill>
                  <a:schemeClr val="bg2">
                    <a:lumMod val="10000"/>
                  </a:schemeClr>
                </a:solidFill>
              </a:rPr>
              <a:t>- niewładcze działania, którymi administracja chce kształtować postawy społeczne</a:t>
            </a:r>
          </a:p>
          <a:p>
            <a:pPr lvl="0" algn="just"/>
            <a:r>
              <a:rPr lang="pl-PL" sz="2400" b="1" dirty="0" smtClean="0">
                <a:solidFill>
                  <a:schemeClr val="bg2">
                    <a:lumMod val="10000"/>
                  </a:schemeClr>
                </a:solidFill>
              </a:rPr>
              <a:t>czynności materialno – techniczne </a:t>
            </a:r>
            <a:r>
              <a:rPr lang="pl-PL" sz="2400" dirty="0" smtClean="0">
                <a:solidFill>
                  <a:schemeClr val="bg2">
                    <a:lumMod val="10000"/>
                  </a:schemeClr>
                </a:solidFill>
              </a:rPr>
              <a:t>- podejmowane na wyraźnej podstawie prawnej czynności faktyczne, wywołujące pośrednio skutki prawne poprzez pewne zdarzenia, a nie stanowienie aktów administracyjnych czy normatywnych</a:t>
            </a:r>
          </a:p>
          <a:p>
            <a:pPr lvl="0" algn="just"/>
            <a:r>
              <a:rPr lang="pl-PL" sz="2400" b="1" dirty="0" smtClean="0">
                <a:solidFill>
                  <a:schemeClr val="bg2">
                    <a:lumMod val="10000"/>
                  </a:schemeClr>
                </a:solidFill>
              </a:rPr>
              <a:t>zaświadczenia</a:t>
            </a:r>
            <a:r>
              <a:rPr lang="pl-PL" sz="2400" dirty="0" smtClean="0">
                <a:solidFill>
                  <a:schemeClr val="bg2">
                    <a:lumMod val="10000"/>
                  </a:schemeClr>
                </a:solidFill>
              </a:rPr>
              <a:t> - wydawane przez organy administracji dokumenty, które same nie tworzą nowych stanów prawnych, lecz które o nich świadczą.</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solidFill>
                  <a:srgbClr val="002060"/>
                </a:solidFill>
              </a:rPr>
              <a:t>Umowy</a:t>
            </a:r>
            <a:endParaRPr lang="pl-PL" dirty="0">
              <a:solidFill>
                <a:srgbClr val="002060"/>
              </a:solidFill>
            </a:endParaRPr>
          </a:p>
        </p:txBody>
      </p:sp>
      <p:sp>
        <p:nvSpPr>
          <p:cNvPr id="3" name="Symbol zastępczy zawartości 2"/>
          <p:cNvSpPr>
            <a:spLocks noGrp="1"/>
          </p:cNvSpPr>
          <p:nvPr>
            <p:ph idx="1"/>
          </p:nvPr>
        </p:nvSpPr>
        <p:spPr/>
        <p:txBody>
          <a:bodyPr>
            <a:normAutofit/>
          </a:bodyPr>
          <a:lstStyle/>
          <a:p>
            <a:pPr marL="514350" indent="-514350">
              <a:buNone/>
            </a:pPr>
            <a:r>
              <a:rPr lang="pl-PL" sz="2000" dirty="0" smtClean="0"/>
              <a:t>Wyróżniamy następujące umowy będące formą działania</a:t>
            </a:r>
          </a:p>
          <a:p>
            <a:pPr marL="514350" indent="-514350">
              <a:buNone/>
            </a:pPr>
            <a:r>
              <a:rPr lang="pl-PL" sz="2000" dirty="0" smtClean="0"/>
              <a:t>administracji publicznej:</a:t>
            </a:r>
          </a:p>
          <a:p>
            <a:pPr marL="514350" indent="-514350">
              <a:buFont typeface="+mj-lt"/>
              <a:buAutoNum type="arabicPeriod"/>
            </a:pPr>
            <a:endParaRPr lang="pl-PL" sz="2000" dirty="0" smtClean="0"/>
          </a:p>
          <a:p>
            <a:pPr marL="514350" indent="-514350">
              <a:buFont typeface="+mj-lt"/>
              <a:buAutoNum type="arabicPeriod"/>
            </a:pPr>
            <a:r>
              <a:rPr lang="pl-PL" sz="2000" dirty="0" smtClean="0"/>
              <a:t>Umowa cywilnoprawna – jej zawarcie związane jest z </a:t>
            </a:r>
          </a:p>
          <a:p>
            <a:pPr marL="514350" indent="-514350">
              <a:buNone/>
            </a:pPr>
            <a:r>
              <a:rPr lang="pl-PL" sz="2000" dirty="0" smtClean="0"/>
              <a:t>	dysponowaniem majątkiem Skarbu Państwa lub jednostki</a:t>
            </a:r>
          </a:p>
          <a:p>
            <a:pPr marL="514350" indent="-514350">
              <a:buNone/>
            </a:pPr>
            <a:r>
              <a:rPr lang="pl-PL" sz="2000" dirty="0" smtClean="0"/>
              <a:t>	samorządu terytorialnego, np. umowa najmu, sprzedaży.</a:t>
            </a:r>
          </a:p>
          <a:p>
            <a:pPr marL="457200" indent="-457200">
              <a:buFont typeface="+mj-lt"/>
              <a:buAutoNum type="arabicPeriod" startAt="2"/>
            </a:pPr>
            <a:r>
              <a:rPr lang="pl-PL" sz="2000" dirty="0" smtClean="0"/>
              <a:t>Umowa publicznoprawna – zostaje zawarta pomiędzy dwoma podmiotami administracji, związek jednostek samorządu terytorialnego lub porozumienia między </a:t>
            </a:r>
            <a:r>
              <a:rPr lang="pl-PL" sz="2000" dirty="0" err="1" smtClean="0"/>
              <a:t>jst</a:t>
            </a:r>
            <a:r>
              <a:rPr lang="pl-PL" sz="2000" dirty="0" smtClean="0"/>
              <a: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000" dirty="0" smtClean="0">
                <a:solidFill>
                  <a:srgbClr val="002060"/>
                </a:solidFill>
              </a:rPr>
              <a:t>Pojęcie organu administracji publicznej</a:t>
            </a:r>
          </a:p>
        </p:txBody>
      </p:sp>
      <p:sp>
        <p:nvSpPr>
          <p:cNvPr id="3" name="Symbol zastępczy zawartości 2"/>
          <p:cNvSpPr>
            <a:spLocks noGrp="1"/>
          </p:cNvSpPr>
          <p:nvPr>
            <p:ph idx="1"/>
          </p:nvPr>
        </p:nvSpPr>
        <p:spPr>
          <a:xfrm>
            <a:off x="457200" y="1609416"/>
            <a:ext cx="7715200" cy="4846320"/>
          </a:xfrm>
        </p:spPr>
        <p:txBody>
          <a:bodyPr>
            <a:normAutofit fontScale="92500" lnSpcReduction="10000"/>
          </a:bodyPr>
          <a:lstStyle/>
          <a:p>
            <a:pPr marL="514350" indent="-514350" algn="just">
              <a:buNone/>
            </a:pPr>
            <a:r>
              <a:rPr lang="pl-PL" sz="2000" b="1" dirty="0" smtClean="0"/>
              <a:t>Organ administracji publicznej </a:t>
            </a:r>
            <a:r>
              <a:rPr lang="pl-PL" sz="2000" dirty="0" smtClean="0"/>
              <a:t>– pojęcie zarezerwowane dla</a:t>
            </a:r>
          </a:p>
          <a:p>
            <a:pPr marL="514350" indent="-514350" algn="just">
              <a:buNone/>
            </a:pPr>
            <a:r>
              <a:rPr lang="pl-PL" sz="2000" dirty="0" smtClean="0"/>
              <a:t>podmiotów działających za państwo:</a:t>
            </a:r>
          </a:p>
          <a:p>
            <a:pPr marL="514350" indent="-514350" algn="just">
              <a:buAutoNum type="arabicPeriod"/>
            </a:pPr>
            <a:r>
              <a:rPr lang="pl-PL" sz="2000" dirty="0" smtClean="0"/>
              <a:t>bezpośrednio – organy administracji państwowej, </a:t>
            </a:r>
          </a:p>
          <a:p>
            <a:pPr marL="514350" indent="-514350" algn="just">
              <a:buAutoNum type="arabicPeriod"/>
            </a:pPr>
            <a:r>
              <a:rPr lang="pl-PL" sz="2000" dirty="0" smtClean="0"/>
              <a:t>pośrednio- organy administracji samorządowej,</a:t>
            </a:r>
          </a:p>
          <a:p>
            <a:pPr marL="514350" indent="-514350" algn="just">
              <a:buNone/>
            </a:pPr>
            <a:endParaRPr lang="pl-PL" sz="2000" dirty="0" smtClean="0"/>
          </a:p>
          <a:p>
            <a:pPr marL="514350" indent="-514350" algn="just">
              <a:buNone/>
            </a:pPr>
            <a:r>
              <a:rPr lang="pl-PL" sz="2000" dirty="0" smtClean="0"/>
              <a:t>	</a:t>
            </a:r>
            <a:r>
              <a:rPr lang="pl-PL" sz="2000" b="1" dirty="0" smtClean="0"/>
              <a:t>Cechy organu administracyjnego</a:t>
            </a:r>
            <a:r>
              <a:rPr lang="pl-PL" sz="2000" dirty="0" smtClean="0"/>
              <a:t>:</a:t>
            </a:r>
          </a:p>
          <a:p>
            <a:pPr marL="514350" indent="-514350" algn="just">
              <a:buFont typeface="+mj-lt"/>
              <a:buAutoNum type="arabicPeriod"/>
            </a:pPr>
            <a:r>
              <a:rPr lang="pl-PL" sz="2000" dirty="0" smtClean="0"/>
              <a:t>człowiek lub grupa ludzi wykonujących określoną funkcję, przy czym sam organ istnieje niezależnie od swojej obsady personalnej (piastuna organu),</a:t>
            </a:r>
          </a:p>
          <a:p>
            <a:pPr marL="514350" indent="-514350" algn="just">
              <a:buFont typeface="+mj-lt"/>
              <a:buAutoNum type="arabicPeriod"/>
            </a:pPr>
            <a:r>
              <a:rPr lang="pl-PL" sz="2000" dirty="0" smtClean="0"/>
              <a:t>wyodrębnienie organizacyjne – kryteria pozwalające odróżnić jeden organ od drugiego,</a:t>
            </a:r>
          </a:p>
          <a:p>
            <a:pPr marL="514350" indent="-514350" algn="just">
              <a:buFont typeface="+mj-lt"/>
              <a:buAutoNum type="arabicPeriod"/>
            </a:pPr>
            <a:r>
              <a:rPr lang="pl-PL" sz="2000" dirty="0" smtClean="0"/>
              <a:t>prawne umocowanie do działania rangi ustawy,</a:t>
            </a:r>
          </a:p>
          <a:p>
            <a:pPr marL="514350" indent="-514350" algn="just">
              <a:buFont typeface="+mj-lt"/>
              <a:buAutoNum type="arabicPeriod"/>
            </a:pPr>
            <a:r>
              <a:rPr lang="pl-PL" sz="2000" dirty="0" smtClean="0"/>
              <a:t>wyposażenie we władztwo państwowe,</a:t>
            </a:r>
          </a:p>
          <a:p>
            <a:pPr marL="514350" indent="-514350" algn="just">
              <a:buFont typeface="+mj-lt"/>
              <a:buAutoNum type="arabicPeriod"/>
            </a:pPr>
            <a:r>
              <a:rPr lang="pl-PL" sz="2000" dirty="0" smtClean="0"/>
              <a:t>ma przyznaną kompetencję, która jest istotą jego wyodrębnienia i podstawą działania</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9512" y="228600"/>
            <a:ext cx="7920880" cy="464096"/>
          </a:xfrm>
        </p:spPr>
        <p:txBody>
          <a:bodyPr/>
          <a:lstStyle/>
          <a:p>
            <a:r>
              <a:rPr lang="pl-PL" dirty="0">
                <a:solidFill>
                  <a:srgbClr val="002060"/>
                </a:solidFill>
              </a:rPr>
              <a:t>Pojęcie organu administracji publicznej</a:t>
            </a:r>
            <a:endParaRPr lang="pl-PL" dirty="0"/>
          </a:p>
        </p:txBody>
      </p:sp>
      <p:sp>
        <p:nvSpPr>
          <p:cNvPr id="3" name="Symbol zastępczy tekstu 2"/>
          <p:cNvSpPr>
            <a:spLocks noGrp="1"/>
          </p:cNvSpPr>
          <p:nvPr>
            <p:ph type="body" idx="2"/>
          </p:nvPr>
        </p:nvSpPr>
        <p:spPr>
          <a:xfrm>
            <a:off x="179512" y="908720"/>
            <a:ext cx="7920880" cy="648072"/>
          </a:xfrm>
        </p:spPr>
        <p:txBody>
          <a:bodyPr>
            <a:normAutofit/>
          </a:bodyPr>
          <a:lstStyle/>
          <a:p>
            <a:r>
              <a:rPr lang="pl-PL" dirty="0" smtClean="0"/>
              <a:t>Źródło: Maciąg A., Prawo Administracyjne – 7, prezentacja, https://prawo.uni.wroc.pl/sites/default/files/students-resources/SSA-L-PA-7%20-%20podmioty%20i%20uk%C5%82ad%20administracji%20publicznej.pdf</a:t>
            </a:r>
            <a:endParaRPr lang="pl-PL" dirty="0"/>
          </a:p>
        </p:txBody>
      </p:sp>
      <p:pic>
        <p:nvPicPr>
          <p:cNvPr id="5" name="Symbol zastępczy zawartości 4" descr="zrzut 1.png"/>
          <p:cNvPicPr>
            <a:picLocks noGrp="1" noChangeAspect="1"/>
          </p:cNvPicPr>
          <p:nvPr>
            <p:ph sz="half" idx="1"/>
          </p:nvPr>
        </p:nvPicPr>
        <p:blipFill>
          <a:blip r:embed="rId2" cstate="print"/>
          <a:stretch>
            <a:fillRect/>
          </a:stretch>
        </p:blipFill>
        <p:spPr>
          <a:xfrm>
            <a:off x="251520" y="1628800"/>
            <a:ext cx="7848872" cy="4531997"/>
          </a:xfrm>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9512" y="320040"/>
            <a:ext cx="7848872" cy="516672"/>
          </a:xfrm>
        </p:spPr>
        <p:txBody>
          <a:bodyPr>
            <a:noAutofit/>
          </a:bodyPr>
          <a:lstStyle/>
          <a:p>
            <a:r>
              <a:rPr lang="pl-PL" sz="2400" dirty="0" smtClean="0">
                <a:solidFill>
                  <a:srgbClr val="002060"/>
                </a:solidFill>
              </a:rPr>
              <a:t>Pojęcie organu administracji publicznej</a:t>
            </a:r>
            <a:endParaRPr lang="pl-PL" sz="2400" dirty="0">
              <a:solidFill>
                <a:srgbClr val="002060"/>
              </a:solidFill>
            </a:endParaRPr>
          </a:p>
        </p:txBody>
      </p:sp>
      <p:sp>
        <p:nvSpPr>
          <p:cNvPr id="3" name="Symbol zastępczy zawartości 2"/>
          <p:cNvSpPr>
            <a:spLocks noGrp="1"/>
          </p:cNvSpPr>
          <p:nvPr>
            <p:ph idx="1"/>
          </p:nvPr>
        </p:nvSpPr>
        <p:spPr>
          <a:xfrm>
            <a:off x="323528" y="980728"/>
            <a:ext cx="7704856" cy="5475008"/>
          </a:xfrm>
        </p:spPr>
        <p:txBody>
          <a:bodyPr>
            <a:normAutofit fontScale="92500" lnSpcReduction="10000"/>
          </a:bodyPr>
          <a:lstStyle/>
          <a:p>
            <a:pPr marL="0" indent="0" algn="just">
              <a:buNone/>
            </a:pPr>
            <a:r>
              <a:rPr lang="pl-PL" sz="2400" b="1" dirty="0" smtClean="0"/>
              <a:t>Zadanie organu administracyjnego</a:t>
            </a:r>
            <a:r>
              <a:rPr lang="pl-PL" sz="2400" dirty="0" smtClean="0"/>
              <a:t>- podstawowym i de facto jedynym jego zadaniem jest sprawowanie administracji publicznej.</a:t>
            </a:r>
          </a:p>
          <a:p>
            <a:pPr marL="0" indent="0" algn="just">
              <a:buNone/>
            </a:pPr>
            <a:endParaRPr lang="pl-PL" sz="1800" dirty="0" smtClean="0"/>
          </a:p>
          <a:p>
            <a:pPr marL="0" indent="0" algn="just">
              <a:buNone/>
            </a:pPr>
            <a:r>
              <a:rPr lang="pl-PL" sz="2400" b="1" dirty="0" smtClean="0"/>
              <a:t>Kompetencja</a:t>
            </a:r>
            <a:r>
              <a:rPr lang="pl-PL" sz="2400" dirty="0" smtClean="0"/>
              <a:t>– zdolność organu do skonkretyzowanego aktualizowania potencjalnego, sformułowanego przez prawo obowiązku działania. To jednocześnie możność (uprawnienie) i obowiązek korzystania z określonej formy działania.</a:t>
            </a:r>
          </a:p>
          <a:p>
            <a:pPr marL="0" indent="0" algn="just">
              <a:buNone/>
            </a:pPr>
            <a:endParaRPr lang="pl-PL" sz="2400" dirty="0" smtClean="0"/>
          </a:p>
          <a:p>
            <a:pPr marL="0" indent="0" algn="just">
              <a:buNone/>
            </a:pPr>
            <a:r>
              <a:rPr lang="pl-PL" sz="2400" b="1" dirty="0" smtClean="0"/>
              <a:t>Upoważnienie (pełnomocnictwo) administracyjne </a:t>
            </a:r>
            <a:r>
              <a:rPr lang="pl-PL" sz="2400" dirty="0" smtClean="0"/>
              <a:t>-uregulowane w art. 268a k.p.a., </a:t>
            </a:r>
            <a:r>
              <a:rPr lang="vi-VN" sz="2400" dirty="0" smtClean="0"/>
              <a:t>to</a:t>
            </a:r>
            <a:r>
              <a:rPr lang="pl-PL" sz="2400" dirty="0" smtClean="0"/>
              <a:t> </a:t>
            </a:r>
            <a:r>
              <a:rPr lang="vi-VN" sz="2400" dirty="0" smtClean="0"/>
              <a:t>przejaw</a:t>
            </a:r>
            <a:r>
              <a:rPr lang="pl-PL" sz="2400" dirty="0" smtClean="0"/>
              <a:t> </a:t>
            </a:r>
            <a:r>
              <a:rPr lang="vi-VN" sz="2400" dirty="0" smtClean="0"/>
              <a:t>dekoncentracji</a:t>
            </a:r>
            <a:r>
              <a:rPr lang="pl-PL" sz="2400" dirty="0" smtClean="0"/>
              <a:t> </a:t>
            </a:r>
            <a:r>
              <a:rPr lang="vi-VN" sz="2400" dirty="0" smtClean="0"/>
              <a:t>wewnętrznej,</a:t>
            </a:r>
            <a:r>
              <a:rPr lang="pl-PL" sz="2400" dirty="0" smtClean="0"/>
              <a:t> k</a:t>
            </a:r>
            <a:r>
              <a:rPr lang="vi-VN" sz="2400" dirty="0" smtClean="0"/>
              <a:t>tóry</a:t>
            </a:r>
            <a:r>
              <a:rPr lang="pl-PL" sz="2400" dirty="0" smtClean="0"/>
              <a:t> </a:t>
            </a:r>
            <a:r>
              <a:rPr lang="vi-VN" sz="2400" dirty="0" smtClean="0"/>
              <a:t>umożliwia</a:t>
            </a:r>
            <a:r>
              <a:rPr lang="pl-PL" sz="2400" dirty="0" smtClean="0"/>
              <a:t> </a:t>
            </a:r>
            <a:r>
              <a:rPr lang="vi-VN" sz="2400" dirty="0" smtClean="0"/>
              <a:t>delegowanie</a:t>
            </a:r>
            <a:r>
              <a:rPr lang="pl-PL" sz="2400" dirty="0" smtClean="0"/>
              <a:t> </a:t>
            </a:r>
            <a:r>
              <a:rPr lang="vi-VN" sz="2400" dirty="0" smtClean="0"/>
              <a:t>w</a:t>
            </a:r>
            <a:r>
              <a:rPr lang="pl-PL" sz="2400" dirty="0" smtClean="0"/>
              <a:t> </a:t>
            </a:r>
            <a:r>
              <a:rPr lang="vi-VN" sz="2400" dirty="0" smtClean="0"/>
              <a:t>strukturach</a:t>
            </a:r>
            <a:r>
              <a:rPr lang="pl-PL" sz="2400" dirty="0" smtClean="0"/>
              <a:t> </a:t>
            </a:r>
            <a:r>
              <a:rPr lang="vi-VN" sz="2400" dirty="0" smtClean="0"/>
              <a:t>urzędu</a:t>
            </a:r>
            <a:r>
              <a:rPr lang="pl-PL" sz="2400" dirty="0" smtClean="0"/>
              <a:t> o</a:t>
            </a:r>
            <a:r>
              <a:rPr lang="vi-VN" sz="2400" dirty="0" smtClean="0"/>
              <a:t>kreślonego</a:t>
            </a:r>
            <a:r>
              <a:rPr lang="pl-PL" sz="2400" dirty="0" smtClean="0"/>
              <a:t> </a:t>
            </a:r>
            <a:r>
              <a:rPr lang="vi-VN" sz="2400" dirty="0" smtClean="0"/>
              <a:t>organu</a:t>
            </a:r>
            <a:r>
              <a:rPr lang="pl-PL" sz="2400" dirty="0" smtClean="0"/>
              <a:t> </a:t>
            </a:r>
            <a:r>
              <a:rPr lang="vi-VN" sz="2400" dirty="0" smtClean="0"/>
              <a:t>wykonywanie</a:t>
            </a:r>
            <a:r>
              <a:rPr lang="pl-PL" sz="2400" dirty="0" smtClean="0"/>
              <a:t> </a:t>
            </a:r>
            <a:r>
              <a:rPr lang="vi-VN" sz="2400" dirty="0" smtClean="0"/>
              <a:t>kompetencji</a:t>
            </a:r>
            <a:r>
              <a:rPr lang="pl-PL" sz="2400" dirty="0" smtClean="0"/>
              <a:t> </a:t>
            </a:r>
            <a:r>
              <a:rPr lang="vi-VN" sz="2400" dirty="0" smtClean="0"/>
              <a:t>organu</a:t>
            </a:r>
            <a:r>
              <a:rPr lang="pl-PL" sz="2400" dirty="0" smtClean="0"/>
              <a:t>  p</a:t>
            </a:r>
            <a:r>
              <a:rPr lang="vi-VN" sz="2400" dirty="0" smtClean="0"/>
              <a:t>rzez</a:t>
            </a:r>
            <a:r>
              <a:rPr lang="pl-PL" sz="2400" dirty="0" smtClean="0"/>
              <a:t> </a:t>
            </a:r>
            <a:r>
              <a:rPr lang="vi-VN" sz="2400" dirty="0" smtClean="0"/>
              <a:t>określonych</a:t>
            </a:r>
            <a:r>
              <a:rPr lang="pl-PL" sz="2400" dirty="0" smtClean="0"/>
              <a:t> </a:t>
            </a:r>
            <a:r>
              <a:rPr lang="vi-VN" sz="2400" dirty="0" smtClean="0"/>
              <a:t>pracowników.</a:t>
            </a:r>
            <a:r>
              <a:rPr lang="pl-PL" sz="2400" dirty="0" smtClean="0"/>
              <a:t> </a:t>
            </a:r>
            <a:r>
              <a:rPr lang="vi-VN" sz="2400" dirty="0" smtClean="0"/>
              <a:t>Pracownik</a:t>
            </a:r>
            <a:r>
              <a:rPr lang="pl-PL" sz="2400" dirty="0" smtClean="0"/>
              <a:t> </a:t>
            </a:r>
            <a:r>
              <a:rPr lang="vi-VN" sz="2400" dirty="0" smtClean="0"/>
              <a:t>działa</a:t>
            </a:r>
            <a:r>
              <a:rPr lang="pl-PL" sz="2400" dirty="0" smtClean="0"/>
              <a:t> </a:t>
            </a:r>
            <a:r>
              <a:rPr lang="vi-VN" sz="2400" dirty="0" smtClean="0"/>
              <a:t>wtedy</a:t>
            </a:r>
            <a:r>
              <a:rPr lang="pl-PL" sz="2400" dirty="0" smtClean="0"/>
              <a:t> </a:t>
            </a:r>
            <a:r>
              <a:rPr lang="vi-VN" sz="2400" dirty="0" smtClean="0"/>
              <a:t>w</a:t>
            </a:r>
            <a:r>
              <a:rPr lang="pl-PL" sz="2400" dirty="0" smtClean="0"/>
              <a:t> </a:t>
            </a:r>
            <a:r>
              <a:rPr lang="vi-VN" sz="2400" dirty="0" smtClean="0"/>
              <a:t>imieniuorganu.</a:t>
            </a:r>
            <a:endParaRPr lang="pl-PL" sz="24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9512" y="228600"/>
            <a:ext cx="7920880" cy="464096"/>
          </a:xfrm>
        </p:spPr>
        <p:txBody>
          <a:bodyPr/>
          <a:lstStyle/>
          <a:p>
            <a:r>
              <a:rPr lang="pl-PL" dirty="0" smtClean="0">
                <a:solidFill>
                  <a:srgbClr val="002060"/>
                </a:solidFill>
              </a:rPr>
              <a:t>URZĄD W administracji </a:t>
            </a:r>
            <a:r>
              <a:rPr lang="pl-PL" dirty="0">
                <a:solidFill>
                  <a:srgbClr val="002060"/>
                </a:solidFill>
              </a:rPr>
              <a:t>publicznej</a:t>
            </a:r>
            <a:endParaRPr lang="pl-PL" dirty="0"/>
          </a:p>
        </p:txBody>
      </p:sp>
      <p:sp>
        <p:nvSpPr>
          <p:cNvPr id="3" name="Symbol zastępczy tekstu 2"/>
          <p:cNvSpPr>
            <a:spLocks noGrp="1"/>
          </p:cNvSpPr>
          <p:nvPr>
            <p:ph type="body" idx="2"/>
          </p:nvPr>
        </p:nvSpPr>
        <p:spPr>
          <a:xfrm>
            <a:off x="179512" y="908720"/>
            <a:ext cx="7920880" cy="648072"/>
          </a:xfrm>
        </p:spPr>
        <p:txBody>
          <a:bodyPr>
            <a:normAutofit/>
          </a:bodyPr>
          <a:lstStyle/>
          <a:p>
            <a:r>
              <a:rPr lang="pl-PL" dirty="0" smtClean="0"/>
              <a:t>Źródło: Maciąg A., Prawo Administracyjne – 7, prezentacja, https://prawo.uni.wroc.pl/sites/default/files/students-resources/SSA-L-PA-7%20-%20podmioty%20i%20uk%C5%82ad%20administracji%20publicznej.pdf</a:t>
            </a:r>
            <a:endParaRPr lang="pl-PL" dirty="0"/>
          </a:p>
        </p:txBody>
      </p:sp>
      <p:pic>
        <p:nvPicPr>
          <p:cNvPr id="7" name="Symbol zastępczy zawartości 6" descr="ZRZUT 2.png"/>
          <p:cNvPicPr>
            <a:picLocks noGrp="1" noChangeAspect="1"/>
          </p:cNvPicPr>
          <p:nvPr>
            <p:ph sz="half" idx="1"/>
          </p:nvPr>
        </p:nvPicPr>
        <p:blipFill>
          <a:blip r:embed="rId2" cstate="print"/>
          <a:stretch>
            <a:fillRect/>
          </a:stretch>
        </p:blipFill>
        <p:spPr>
          <a:xfrm>
            <a:off x="251520" y="1988840"/>
            <a:ext cx="7704856" cy="4032448"/>
          </a:xfrm>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9512" y="320040"/>
            <a:ext cx="7848872" cy="516672"/>
          </a:xfrm>
        </p:spPr>
        <p:txBody>
          <a:bodyPr>
            <a:noAutofit/>
          </a:bodyPr>
          <a:lstStyle/>
          <a:p>
            <a:r>
              <a:rPr lang="pl-PL" sz="2400" dirty="0" smtClean="0">
                <a:solidFill>
                  <a:srgbClr val="002060"/>
                </a:solidFill>
              </a:rPr>
              <a:t>UZRĄD W administracji publicznej</a:t>
            </a:r>
            <a:endParaRPr lang="pl-PL" sz="2400" dirty="0">
              <a:solidFill>
                <a:srgbClr val="002060"/>
              </a:solidFill>
            </a:endParaRPr>
          </a:p>
        </p:txBody>
      </p:sp>
      <p:sp>
        <p:nvSpPr>
          <p:cNvPr id="3" name="Symbol zastępczy zawartości 2"/>
          <p:cNvSpPr>
            <a:spLocks noGrp="1"/>
          </p:cNvSpPr>
          <p:nvPr>
            <p:ph idx="1"/>
          </p:nvPr>
        </p:nvSpPr>
        <p:spPr>
          <a:xfrm>
            <a:off x="323528" y="980728"/>
            <a:ext cx="7704856" cy="5475008"/>
          </a:xfrm>
        </p:spPr>
        <p:txBody>
          <a:bodyPr>
            <a:normAutofit/>
          </a:bodyPr>
          <a:lstStyle/>
          <a:p>
            <a:pPr marL="0" indent="0" algn="just">
              <a:buNone/>
            </a:pPr>
            <a:r>
              <a:rPr lang="pl-PL" sz="2400" b="1" dirty="0" smtClean="0"/>
              <a:t>UWAGA: </a:t>
            </a:r>
            <a:r>
              <a:rPr lang="pl-PL" sz="2400" dirty="0" smtClean="0"/>
              <a:t>urząd nie ma samoistnej władzy i możliwości podejmowania decyzji. Urzędy to struktury, które służą do realizacji zadań nałożonych ustawami na poszczególne organy administracji publicznej.</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2400" dirty="0" smtClean="0">
                <a:solidFill>
                  <a:srgbClr val="002060"/>
                </a:solidFill>
              </a:rPr>
              <a:t>SAMODZIELNOŚĆ ORGANU ADMINISTRACJI PUBLICZNEJ W PODEJMOWANIU DECYZJI ADMINISTRACYJNYCH</a:t>
            </a:r>
            <a:endParaRPr lang="pl-PL" sz="2400" dirty="0">
              <a:solidFill>
                <a:srgbClr val="002060"/>
              </a:solidFill>
            </a:endParaRPr>
          </a:p>
        </p:txBody>
      </p:sp>
      <p:sp>
        <p:nvSpPr>
          <p:cNvPr id="3" name="Symbol zastępczy zawartości 2"/>
          <p:cNvSpPr>
            <a:spLocks noGrp="1"/>
          </p:cNvSpPr>
          <p:nvPr>
            <p:ph idx="1"/>
          </p:nvPr>
        </p:nvSpPr>
        <p:spPr/>
        <p:txBody>
          <a:bodyPr>
            <a:normAutofit/>
          </a:bodyPr>
          <a:lstStyle/>
          <a:p>
            <a:pPr marL="0" indent="0">
              <a:buNone/>
            </a:pPr>
            <a:r>
              <a:rPr lang="pl-PL" dirty="0" smtClean="0"/>
              <a:t>Organ administracji publicznej może być samodzielny w zakresie:</a:t>
            </a:r>
          </a:p>
          <a:p>
            <a:pPr marL="514350" indent="-514350">
              <a:buAutoNum type="arabicPeriod"/>
            </a:pPr>
            <a:r>
              <a:rPr lang="pl-PL" dirty="0" smtClean="0"/>
              <a:t>określania stanu faktycznego, </a:t>
            </a:r>
          </a:p>
          <a:p>
            <a:pPr marL="514350" indent="-514350">
              <a:buAutoNum type="arabicPeriod"/>
            </a:pPr>
            <a:r>
              <a:rPr lang="pl-PL" dirty="0" smtClean="0"/>
              <a:t>wykładni prawa (stosowanych przepisów), </a:t>
            </a:r>
          </a:p>
          <a:p>
            <a:pPr marL="514350" indent="-514350">
              <a:buAutoNum type="arabicPeriod"/>
            </a:pPr>
            <a:r>
              <a:rPr lang="pl-PL" dirty="0" smtClean="0"/>
              <a:t>wyboru treści rozstrzygnięcia,</a:t>
            </a:r>
          </a:p>
          <a:p>
            <a:pPr marL="514350" indent="-514350">
              <a:buAutoNum type="arabicPeriod"/>
            </a:pPr>
            <a:r>
              <a:rPr lang="pl-PL" dirty="0" smtClean="0"/>
              <a:t>wartościowaniu związanym z ww. wyborem.</a:t>
            </a:r>
          </a:p>
          <a:p>
            <a:pPr marL="514350" indent="-514350">
              <a:buNone/>
            </a:pPr>
            <a:r>
              <a:rPr lang="pl-PL" dirty="0" smtClean="0"/>
              <a:t>	przy czym owa samodzielność jest ograniczona przez:</a:t>
            </a:r>
          </a:p>
          <a:p>
            <a:pPr marL="514350" indent="-514350"/>
            <a:r>
              <a:rPr lang="pl-PL" dirty="0" smtClean="0"/>
              <a:t>przepisy prawa</a:t>
            </a:r>
          </a:p>
          <a:p>
            <a:pPr marL="514350" indent="-514350"/>
            <a:r>
              <a:rPr lang="pl-PL" dirty="0" smtClean="0"/>
              <a:t>orzecznictwo</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88640"/>
            <a:ext cx="7239000" cy="936104"/>
          </a:xfrm>
        </p:spPr>
        <p:txBody>
          <a:bodyPr>
            <a:normAutofit fontScale="90000"/>
          </a:bodyPr>
          <a:lstStyle/>
          <a:p>
            <a:pPr marL="514350" indent="-514350"/>
            <a:r>
              <a:rPr lang="pl-PL" dirty="0" smtClean="0">
                <a:solidFill>
                  <a:srgbClr val="002060"/>
                </a:solidFill>
              </a:rPr>
              <a:t>Formy działania administracji</a:t>
            </a:r>
          </a:p>
        </p:txBody>
      </p:sp>
      <p:sp>
        <p:nvSpPr>
          <p:cNvPr id="3" name="Symbol zastępczy zawartości 2"/>
          <p:cNvSpPr>
            <a:spLocks noGrp="1"/>
          </p:cNvSpPr>
          <p:nvPr>
            <p:ph idx="1"/>
          </p:nvPr>
        </p:nvSpPr>
        <p:spPr/>
        <p:txBody>
          <a:bodyPr>
            <a:normAutofit fontScale="92500" lnSpcReduction="20000"/>
          </a:bodyPr>
          <a:lstStyle/>
          <a:p>
            <a:pPr marL="514350" indent="-514350">
              <a:buNone/>
            </a:pPr>
            <a:r>
              <a:rPr lang="pl-PL" dirty="0" smtClean="0">
                <a:solidFill>
                  <a:schemeClr val="bg2">
                    <a:lumMod val="10000"/>
                  </a:schemeClr>
                </a:solidFill>
              </a:rPr>
              <a:t>Definicja: to poszczególne typy czynności, jakie</a:t>
            </a:r>
          </a:p>
          <a:p>
            <a:pPr marL="514350" indent="-514350">
              <a:buNone/>
            </a:pPr>
            <a:r>
              <a:rPr lang="pl-PL" dirty="0" smtClean="0">
                <a:solidFill>
                  <a:schemeClr val="bg2">
                    <a:lumMod val="10000"/>
                  </a:schemeClr>
                </a:solidFill>
              </a:rPr>
              <a:t>organy mogą podejmować na podstawie prawa</a:t>
            </a:r>
          </a:p>
          <a:p>
            <a:pPr marL="514350" indent="-514350">
              <a:buNone/>
            </a:pPr>
            <a:endParaRPr lang="pl-PL" dirty="0" smtClean="0">
              <a:solidFill>
                <a:schemeClr val="bg2">
                  <a:lumMod val="10000"/>
                </a:schemeClr>
              </a:solidFill>
            </a:endParaRPr>
          </a:p>
          <a:p>
            <a:pPr marL="0" lvl="0" indent="0" algn="just">
              <a:buNone/>
            </a:pPr>
            <a:r>
              <a:rPr lang="pl-PL" dirty="0" smtClean="0">
                <a:solidFill>
                  <a:schemeClr val="bg2">
                    <a:lumMod val="10000"/>
                  </a:schemeClr>
                </a:solidFill>
              </a:rPr>
              <a:t>Formy działania administracji dzieli się na podstawie różnych kryteriów, m.in.:</a:t>
            </a:r>
          </a:p>
          <a:p>
            <a:pPr lvl="0" algn="just"/>
            <a:r>
              <a:rPr lang="pl-PL" b="1" dirty="0" smtClean="0">
                <a:solidFill>
                  <a:schemeClr val="bg2">
                    <a:lumMod val="10000"/>
                  </a:schemeClr>
                </a:solidFill>
              </a:rPr>
              <a:t>władztwa</a:t>
            </a:r>
            <a:r>
              <a:rPr lang="pl-PL" dirty="0" smtClean="0">
                <a:solidFill>
                  <a:schemeClr val="bg2">
                    <a:lumMod val="10000"/>
                  </a:schemeClr>
                </a:solidFill>
              </a:rPr>
              <a:t> (działania władcze albo niewładcze)</a:t>
            </a:r>
          </a:p>
          <a:p>
            <a:pPr lvl="0" algn="just"/>
            <a:r>
              <a:rPr lang="pl-PL" b="1" dirty="0" smtClean="0">
                <a:solidFill>
                  <a:schemeClr val="bg2">
                    <a:lumMod val="10000"/>
                  </a:schemeClr>
                </a:solidFill>
              </a:rPr>
              <a:t>adresata</a:t>
            </a:r>
            <a:r>
              <a:rPr lang="pl-PL" dirty="0" smtClean="0">
                <a:solidFill>
                  <a:schemeClr val="bg2">
                    <a:lumMod val="10000"/>
                  </a:schemeClr>
                </a:solidFill>
              </a:rPr>
              <a:t> (oznaczonego indywidualnie albo generalnie)</a:t>
            </a:r>
          </a:p>
          <a:p>
            <a:pPr lvl="0" algn="just"/>
            <a:r>
              <a:rPr lang="pl-PL" b="1" dirty="0" smtClean="0">
                <a:solidFill>
                  <a:schemeClr val="bg2">
                    <a:lumMod val="10000"/>
                  </a:schemeClr>
                </a:solidFill>
              </a:rPr>
              <a:t>prawnego charakteru </a:t>
            </a:r>
            <a:r>
              <a:rPr lang="pl-PL" dirty="0" smtClean="0">
                <a:solidFill>
                  <a:schemeClr val="bg2">
                    <a:lumMod val="10000"/>
                  </a:schemeClr>
                </a:solidFill>
              </a:rPr>
              <a:t>(czynności prawne albo faktyczne)</a:t>
            </a:r>
          </a:p>
          <a:p>
            <a:pPr lvl="0" algn="just"/>
            <a:r>
              <a:rPr lang="pl-PL" b="1" dirty="0" smtClean="0">
                <a:solidFill>
                  <a:schemeClr val="bg2">
                    <a:lumMod val="10000"/>
                  </a:schemeClr>
                </a:solidFill>
              </a:rPr>
              <a:t>pozycji podmiotów</a:t>
            </a:r>
            <a:r>
              <a:rPr lang="pl-PL" dirty="0" smtClean="0">
                <a:solidFill>
                  <a:schemeClr val="bg2">
                    <a:lumMod val="10000"/>
                  </a:schemeClr>
                </a:solidFill>
              </a:rPr>
              <a:t>, których działanie dotyczy - czynności wielostronne (najczęściej dwustronne) i pozostałe</a:t>
            </a:r>
          </a:p>
          <a:p>
            <a:pPr marL="514350" indent="-514350">
              <a:buNone/>
            </a:pPr>
            <a:endParaRPr lang="pl-PL" dirty="0" smtClean="0"/>
          </a:p>
          <a:p>
            <a:pPr marL="514350" indent="-514350"/>
            <a:endParaRPr lang="pl-PL"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588680"/>
          </a:xfrm>
        </p:spPr>
        <p:txBody>
          <a:bodyPr>
            <a:noAutofit/>
          </a:bodyPr>
          <a:lstStyle/>
          <a:p>
            <a:r>
              <a:rPr lang="pl-PL" sz="2800" dirty="0" smtClean="0">
                <a:solidFill>
                  <a:srgbClr val="002060"/>
                </a:solidFill>
              </a:rPr>
              <a:t>UZNANIE ADMINISTRACYJNE</a:t>
            </a:r>
            <a:r>
              <a:rPr lang="pl-PL" sz="2400" dirty="0" smtClean="0">
                <a:solidFill>
                  <a:srgbClr val="002060"/>
                </a:solidFill>
              </a:rPr>
              <a:t/>
            </a:r>
            <a:br>
              <a:rPr lang="pl-PL" sz="2400" dirty="0" smtClean="0">
                <a:solidFill>
                  <a:srgbClr val="002060"/>
                </a:solidFill>
              </a:rPr>
            </a:br>
            <a:endParaRPr lang="pl-PL" sz="2400" dirty="0">
              <a:solidFill>
                <a:srgbClr val="002060"/>
              </a:solidFill>
            </a:endParaRPr>
          </a:p>
        </p:txBody>
      </p:sp>
      <p:sp>
        <p:nvSpPr>
          <p:cNvPr id="3" name="Symbol zastępczy zawartości 2"/>
          <p:cNvSpPr>
            <a:spLocks noGrp="1"/>
          </p:cNvSpPr>
          <p:nvPr>
            <p:ph idx="1"/>
          </p:nvPr>
        </p:nvSpPr>
        <p:spPr>
          <a:xfrm>
            <a:off x="457200" y="764704"/>
            <a:ext cx="7239000" cy="5691032"/>
          </a:xfrm>
        </p:spPr>
        <p:txBody>
          <a:bodyPr>
            <a:normAutofit fontScale="62500" lnSpcReduction="20000"/>
          </a:bodyPr>
          <a:lstStyle/>
          <a:p>
            <a:pPr marL="514350" indent="-514350" algn="just"/>
            <a:r>
              <a:rPr lang="pl-PL" sz="3000" dirty="0" smtClean="0"/>
              <a:t>szczególna forma upoważnienia przez ustawę organów administracji państwowej do określonego zachowania się (działania lub zaniechania), polegająca na przyznaniu organom administracji możności dokonania wyboru spośród dwóch lub więcej dopuszczalnych przez ustawę, a równowartościowych prawnie rozwiązań,</a:t>
            </a:r>
          </a:p>
          <a:p>
            <a:pPr marL="514350" indent="-514350" algn="just"/>
            <a:r>
              <a:rPr lang="pl-PL" sz="3000" dirty="0" smtClean="0"/>
              <a:t>szczególna forma wykonywania przepisów prawa - nie ustawodawca, lecz organ stosujący prawo ma uwzględnić indywidualne warunki każdego wypadku, których stwierdzenie jest możliwe tylko na tym stopniu, by móc wydać decyzję zgodną z wolą ustawodawcy,</a:t>
            </a:r>
          </a:p>
          <a:p>
            <a:pPr marL="514350" indent="-514350" algn="just"/>
            <a:r>
              <a:rPr lang="pl-PL" sz="3000" dirty="0" smtClean="0"/>
              <a:t>samodzielne realizowanie wartości przez organ administracyjny na podstawie upoważnienia ustawowego,</a:t>
            </a:r>
          </a:p>
          <a:p>
            <a:pPr marL="514350" indent="-514350" algn="just"/>
            <a:r>
              <a:rPr lang="pl-PL" sz="3000" dirty="0" smtClean="0"/>
              <a:t>przewidziana w normie prawnej możliwość wyboru przez organ następstwa prawnego.</a:t>
            </a:r>
          </a:p>
          <a:p>
            <a:pPr marL="514350" indent="-514350" algn="just">
              <a:buNone/>
            </a:pPr>
            <a:endParaRPr lang="pl-PL" dirty="0" smtClean="0"/>
          </a:p>
          <a:p>
            <a:pPr marL="514350" indent="-514350" algn="just">
              <a:buNone/>
            </a:pPr>
            <a:r>
              <a:rPr lang="pl-PL" dirty="0" smtClean="0"/>
              <a:t>	</a:t>
            </a:r>
            <a:r>
              <a:rPr lang="pl-PL" sz="2900" i="1" u="sng" dirty="0" err="1" smtClean="0"/>
              <a:t>Wg</a:t>
            </a:r>
            <a:r>
              <a:rPr lang="pl-PL" sz="2900" i="1" u="sng" dirty="0" smtClean="0"/>
              <a:t>. M. Zimmermanna swobodne uznanie jest przekazaniem przez władzę ustawodawczą innym organom państwa kompetencji rozstrzygania w pewnych przypadkach i granicach w sposób nieskrępowany przez normę prawną.</a:t>
            </a:r>
            <a:endParaRPr lang="pl-PL" i="1" u="sng" dirty="0" smtClean="0"/>
          </a:p>
          <a:p>
            <a:pPr marL="514350" indent="-514350" algn="just">
              <a:buNone/>
            </a:pPr>
            <a:endParaRPr lang="pl-PL" dirty="0" smtClean="0"/>
          </a:p>
          <a:p>
            <a:pPr algn="just">
              <a:buNone/>
            </a:pPr>
            <a:r>
              <a:rPr lang="pl-PL" sz="2000" dirty="0" smtClean="0"/>
              <a:t>	Źródło: Wojciech Jakimowicz, artykuł </a:t>
            </a:r>
            <a:r>
              <a:rPr lang="pl-PL" sz="2000" dirty="0" err="1" smtClean="0"/>
              <a:t>PiP</a:t>
            </a:r>
            <a:r>
              <a:rPr lang="pl-PL" sz="2000" dirty="0" smtClean="0"/>
              <a:t> 2010/5/42-54, Zewnętrzne granice uznania administracyjnego.</a:t>
            </a:r>
          </a:p>
          <a:p>
            <a:pPr marL="514350" indent="-514350" algn="just">
              <a:buNone/>
            </a:pPr>
            <a:endParaRPr lang="pl-PL"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588680"/>
          </a:xfrm>
        </p:spPr>
        <p:txBody>
          <a:bodyPr>
            <a:noAutofit/>
          </a:bodyPr>
          <a:lstStyle/>
          <a:p>
            <a:r>
              <a:rPr lang="pl-PL" sz="2800" dirty="0" smtClean="0">
                <a:solidFill>
                  <a:srgbClr val="002060"/>
                </a:solidFill>
              </a:rPr>
              <a:t>UZNANIE ADMINISTRACYJNE</a:t>
            </a:r>
            <a:r>
              <a:rPr lang="pl-PL" sz="2400" dirty="0" smtClean="0">
                <a:solidFill>
                  <a:srgbClr val="002060"/>
                </a:solidFill>
              </a:rPr>
              <a:t/>
            </a:r>
            <a:br>
              <a:rPr lang="pl-PL" sz="2400" dirty="0" smtClean="0">
                <a:solidFill>
                  <a:srgbClr val="002060"/>
                </a:solidFill>
              </a:rPr>
            </a:br>
            <a:endParaRPr lang="pl-PL" sz="2400" dirty="0">
              <a:solidFill>
                <a:srgbClr val="002060"/>
              </a:solidFill>
            </a:endParaRPr>
          </a:p>
        </p:txBody>
      </p:sp>
      <p:sp>
        <p:nvSpPr>
          <p:cNvPr id="3" name="Symbol zastępczy zawartości 2"/>
          <p:cNvSpPr>
            <a:spLocks noGrp="1"/>
          </p:cNvSpPr>
          <p:nvPr>
            <p:ph idx="1"/>
          </p:nvPr>
        </p:nvSpPr>
        <p:spPr>
          <a:xfrm>
            <a:off x="457200" y="764704"/>
            <a:ext cx="7239000" cy="5691032"/>
          </a:xfrm>
        </p:spPr>
        <p:txBody>
          <a:bodyPr>
            <a:normAutofit/>
          </a:bodyPr>
          <a:lstStyle/>
          <a:p>
            <a:pPr marL="0" indent="0" algn="just">
              <a:buNone/>
            </a:pPr>
            <a:endParaRPr lang="pl-PL" sz="1800" dirty="0" smtClean="0"/>
          </a:p>
          <a:p>
            <a:pPr marL="0" indent="0" algn="just">
              <a:buNone/>
            </a:pPr>
            <a:r>
              <a:rPr lang="pl-PL" sz="1800" dirty="0" smtClean="0"/>
              <a:t>Uznanie administracyjne obecnie zamyka się w możliwości wyboru konsekwencji prawnych rozstrzygnięcia. </a:t>
            </a:r>
            <a:r>
              <a:rPr lang="pl-PL" sz="1800" b="1" dirty="0" smtClean="0"/>
              <a:t>Istnieje więc wówczas, gdy norma prawna nie determinuje w sposób jednoznaczny skutku prawnego, lecz pozostawia w sposób wyraźny dokonanie takiego wyboru organowi administracyjnemu.</a:t>
            </a:r>
            <a:r>
              <a:rPr lang="pl-PL" sz="1800" dirty="0" smtClean="0"/>
              <a:t> Innymi słowy, ustawa pozwala na wybór następstwa prawnego, przy czym można dokonać wyboru między dwiema lub więcej możliwościami. Jednak i ten wybór może być zdeterminowany przez prawodawcę dodatkowymi aspektami, tzw. wskazaniami kierunkowymi, jakimi będzie musiał posłużyć się organ przy dokonywaniu wyboru. </a:t>
            </a:r>
            <a:endParaRPr lang="pl-PL" dirty="0" smtClean="0"/>
          </a:p>
          <a:p>
            <a:pPr>
              <a:buNone/>
            </a:pPr>
            <a:r>
              <a:rPr lang="pl-PL" sz="1100" dirty="0" smtClean="0"/>
              <a:t>	</a:t>
            </a:r>
          </a:p>
          <a:p>
            <a:pPr>
              <a:buNone/>
            </a:pPr>
            <a:r>
              <a:rPr lang="pl-PL" sz="1100" dirty="0" smtClean="0"/>
              <a:t>	Źródło: http://www.wspolnota.org.pl/index.php?id=9&amp;tx_news_pi1%5Bcontroller%5D=News&amp;tx_news_pi1%5Baction%5D=detail&amp;tx_news_pi1%5Bnews%5D=24485&amp;cHash=cfa424fed767f1281aedfb0f814c8594</a:t>
            </a:r>
          </a:p>
          <a:p>
            <a:pPr marL="514350" indent="-514350">
              <a:buNone/>
            </a:pPr>
            <a:endParaRPr lang="pl-PL"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588680"/>
          </a:xfrm>
        </p:spPr>
        <p:txBody>
          <a:bodyPr>
            <a:noAutofit/>
          </a:bodyPr>
          <a:lstStyle/>
          <a:p>
            <a:r>
              <a:rPr lang="pl-PL" sz="2800" dirty="0" smtClean="0">
                <a:solidFill>
                  <a:srgbClr val="002060"/>
                </a:solidFill>
              </a:rPr>
              <a:t>UZNANIE ADMINISTRACYJNE</a:t>
            </a:r>
            <a:r>
              <a:rPr lang="pl-PL" sz="2400" dirty="0" smtClean="0">
                <a:solidFill>
                  <a:srgbClr val="002060"/>
                </a:solidFill>
              </a:rPr>
              <a:t/>
            </a:r>
            <a:br>
              <a:rPr lang="pl-PL" sz="2400" dirty="0" smtClean="0">
                <a:solidFill>
                  <a:srgbClr val="002060"/>
                </a:solidFill>
              </a:rPr>
            </a:br>
            <a:endParaRPr lang="pl-PL" sz="2400" dirty="0">
              <a:solidFill>
                <a:srgbClr val="002060"/>
              </a:solidFill>
            </a:endParaRPr>
          </a:p>
        </p:txBody>
      </p:sp>
      <p:sp>
        <p:nvSpPr>
          <p:cNvPr id="3" name="Symbol zastępczy zawartości 2"/>
          <p:cNvSpPr>
            <a:spLocks noGrp="1"/>
          </p:cNvSpPr>
          <p:nvPr>
            <p:ph idx="1"/>
          </p:nvPr>
        </p:nvSpPr>
        <p:spPr>
          <a:xfrm>
            <a:off x="457200" y="764704"/>
            <a:ext cx="7239000" cy="5691032"/>
          </a:xfrm>
        </p:spPr>
        <p:txBody>
          <a:bodyPr>
            <a:normAutofit lnSpcReduction="10000"/>
          </a:bodyPr>
          <a:lstStyle/>
          <a:p>
            <a:pPr algn="just">
              <a:buNone/>
            </a:pPr>
            <a:r>
              <a:rPr lang="pl-PL" sz="1800" dirty="0" smtClean="0"/>
              <a:t>	Uznanie zapewnia ustawodawca, musi ono wnikać z normy prawnej. Wyraża się ono najczęściej poprzez użycie wyrażeń, że organ "może", "jest upoważniony" do podjęcia jakiejś decyzji. Wykluczone jest natomiast uznanie administracyjne, gdy przepis stanowi, że organ "wyda" decyzję, "ustali" , "nakazuje”.</a:t>
            </a:r>
          </a:p>
          <a:p>
            <a:pPr algn="just">
              <a:buNone/>
            </a:pPr>
            <a:r>
              <a:rPr lang="pl-PL" sz="1800" dirty="0" smtClean="0"/>
              <a:t>	Uznanie może polegać na tym, że administracja musi się zdecydować, czy dany środek można w ogóle zastosować albo też jaki środek wybrać. </a:t>
            </a:r>
          </a:p>
          <a:p>
            <a:pPr algn="just">
              <a:buNone/>
            </a:pPr>
            <a:r>
              <a:rPr lang="pl-PL" sz="1800" dirty="0" smtClean="0"/>
              <a:t>	Uznanie może polegać na tym, że: </a:t>
            </a:r>
          </a:p>
          <a:p>
            <a:pPr algn="just"/>
            <a:r>
              <a:rPr lang="pl-PL" sz="1800" dirty="0" smtClean="0"/>
              <a:t>organ administracji publicznej musi się zdecydować, czy w ogóle może i chce podjąć działanie ("w razie zaistnienia określonego danym przepisem stanu faktycznego organ ma możliwość określonego zachowania się, nie musi jednak podejmować danego działania"), </a:t>
            </a:r>
          </a:p>
          <a:p>
            <a:pPr algn="just"/>
            <a:r>
              <a:rPr lang="pl-PL" sz="1800" dirty="0" smtClean="0"/>
              <a:t>organ administracji publicznej musi podjąć decyzję, jaki środek zastosować oraz </a:t>
            </a:r>
          </a:p>
          <a:p>
            <a:pPr algn="just"/>
            <a:r>
              <a:rPr lang="pl-PL" sz="1800" dirty="0" smtClean="0"/>
              <a:t>organ administracji publicznej musi podjąć decyzję, przeciw komu dany środek ma być zastosowany. </a:t>
            </a:r>
          </a:p>
          <a:p>
            <a:pPr algn="just"/>
            <a:endParaRPr lang="pl-PL" sz="1800" dirty="0" smtClean="0"/>
          </a:p>
          <a:p>
            <a:pPr algn="just">
              <a:buNone/>
            </a:pPr>
            <a:r>
              <a:rPr lang="pl-PL" sz="1600" dirty="0" smtClean="0"/>
              <a:t>	</a:t>
            </a:r>
            <a:r>
              <a:rPr lang="pl-PL" sz="1400" dirty="0" smtClean="0"/>
              <a:t>Źródło: http://www.openlaw.com.pl/wikka.php?wakka=UznanieAdministracyjne</a:t>
            </a:r>
            <a:endParaRPr lang="pl-PL" sz="2400"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588680"/>
          </a:xfrm>
        </p:spPr>
        <p:txBody>
          <a:bodyPr>
            <a:noAutofit/>
          </a:bodyPr>
          <a:lstStyle/>
          <a:p>
            <a:r>
              <a:rPr lang="pl-PL" sz="2800" dirty="0" smtClean="0">
                <a:solidFill>
                  <a:srgbClr val="002060"/>
                </a:solidFill>
              </a:rPr>
              <a:t>UZNANIE ADMINISTRACYJNE</a:t>
            </a:r>
            <a:r>
              <a:rPr lang="pl-PL" sz="2400" dirty="0" smtClean="0">
                <a:solidFill>
                  <a:srgbClr val="002060"/>
                </a:solidFill>
              </a:rPr>
              <a:t/>
            </a:r>
            <a:br>
              <a:rPr lang="pl-PL" sz="2400" dirty="0" smtClean="0">
                <a:solidFill>
                  <a:srgbClr val="002060"/>
                </a:solidFill>
              </a:rPr>
            </a:br>
            <a:endParaRPr lang="pl-PL" sz="2400" dirty="0">
              <a:solidFill>
                <a:srgbClr val="002060"/>
              </a:solidFill>
            </a:endParaRPr>
          </a:p>
        </p:txBody>
      </p:sp>
      <p:sp>
        <p:nvSpPr>
          <p:cNvPr id="3" name="Symbol zastępczy zawartości 2"/>
          <p:cNvSpPr>
            <a:spLocks noGrp="1"/>
          </p:cNvSpPr>
          <p:nvPr>
            <p:ph idx="1"/>
          </p:nvPr>
        </p:nvSpPr>
        <p:spPr>
          <a:xfrm>
            <a:off x="457200" y="764704"/>
            <a:ext cx="7239000" cy="5691032"/>
          </a:xfrm>
        </p:spPr>
        <p:txBody>
          <a:bodyPr>
            <a:normAutofit lnSpcReduction="10000"/>
          </a:bodyPr>
          <a:lstStyle/>
          <a:p>
            <a:pPr algn="just">
              <a:buNone/>
            </a:pPr>
            <a:r>
              <a:rPr lang="pl-PL" sz="1800" dirty="0" smtClean="0"/>
              <a:t>	Uznanie administracyjne polega na </a:t>
            </a:r>
            <a:r>
              <a:rPr lang="pl-PL" sz="1800" b="1" dirty="0" smtClean="0"/>
              <a:t>możliwości wyboru konsekwencji prawnych przy ustalonym stanie faktycznym</a:t>
            </a:r>
            <a:r>
              <a:rPr lang="pl-PL" sz="1800" dirty="0" smtClean="0"/>
              <a:t>. Uznanie administracyjne nie polega zatem na swobodzie organu administracji co do ustalania stanu faktycznego. Przeciwnie, w orzecznictwie podkreśla się, że organ administracji korzystający z uznania administracyjnego jest obowiązany szczegółowo zbadać stan faktyczny i utrwalić w aktach wyniki postępowania dowodowego. Obowiązki organu w tym zakresie są nawet większe niż przy wydawaniu decyzji związanych (zob. wyrok NSA z 16.11.1999 r., sygn. akt III S.A. 7900/98 – LEX nr 47243).</a:t>
            </a:r>
          </a:p>
          <a:p>
            <a:pPr algn="just">
              <a:buNone/>
            </a:pPr>
            <a:r>
              <a:rPr lang="pl-PL" sz="1800" dirty="0" smtClean="0"/>
              <a:t> 	</a:t>
            </a:r>
          </a:p>
          <a:p>
            <a:pPr algn="just">
              <a:buNone/>
            </a:pPr>
            <a:r>
              <a:rPr lang="pl-PL" sz="1800" dirty="0" smtClean="0"/>
              <a:t>	Zgodnie z wyrokiem NSA z 19 marca 1981 r.: „Uprawnienie organu administracji do wydawania decyzji o charakterze uznaniowym nie zwalnia tego organu z obowiązku </a:t>
            </a:r>
            <a:r>
              <a:rPr lang="pl-PL" sz="1800" b="1" dirty="0" smtClean="0"/>
              <a:t>zgromadzenia i wszechstronnego zbadania materiału dowodowego i wydania decyzji o treści przekonującej pod względem prawnym i faktycznym</a:t>
            </a:r>
            <a:r>
              <a:rPr lang="pl-PL" sz="1800" dirty="0" smtClean="0"/>
              <a:t>”. Organ administracyjny jest zobowiązany zatem do wyjaśnienia czym kierował się podejmując określone rozstrzygnięcie, jakie okoliczności skłoniły go do wydania takiej, a nie innej decyzji.</a:t>
            </a:r>
            <a:endParaRPr lang="pl-PL" sz="2400"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88640"/>
            <a:ext cx="7239000" cy="1152128"/>
          </a:xfrm>
        </p:spPr>
        <p:txBody>
          <a:bodyPr>
            <a:noAutofit/>
          </a:bodyPr>
          <a:lstStyle/>
          <a:p>
            <a:r>
              <a:rPr lang="pl-PL" sz="2400" dirty="0" smtClean="0">
                <a:solidFill>
                  <a:srgbClr val="002060"/>
                </a:solidFill>
              </a:rPr>
              <a:t>UZNANIE ADMINISTRACYJNE A SĄDOWA KONTROLA ORGANÓW ADMINISTRACJI PUBLICZNEJ</a:t>
            </a:r>
            <a:br>
              <a:rPr lang="pl-PL" sz="2400" dirty="0" smtClean="0">
                <a:solidFill>
                  <a:srgbClr val="002060"/>
                </a:solidFill>
              </a:rPr>
            </a:br>
            <a:endParaRPr lang="pl-PL" sz="2400" dirty="0">
              <a:solidFill>
                <a:srgbClr val="002060"/>
              </a:solidFill>
            </a:endParaRPr>
          </a:p>
        </p:txBody>
      </p:sp>
      <p:sp>
        <p:nvSpPr>
          <p:cNvPr id="3" name="Symbol zastępczy zawartości 2"/>
          <p:cNvSpPr>
            <a:spLocks noGrp="1"/>
          </p:cNvSpPr>
          <p:nvPr>
            <p:ph idx="1"/>
          </p:nvPr>
        </p:nvSpPr>
        <p:spPr>
          <a:xfrm>
            <a:off x="457200" y="1196752"/>
            <a:ext cx="7239000" cy="5258984"/>
          </a:xfrm>
        </p:spPr>
        <p:txBody>
          <a:bodyPr>
            <a:normAutofit fontScale="92500" lnSpcReduction="10000"/>
          </a:bodyPr>
          <a:lstStyle/>
          <a:p>
            <a:pPr algn="just">
              <a:buNone/>
            </a:pPr>
            <a:r>
              <a:rPr lang="pl-PL" sz="1800" dirty="0" smtClean="0"/>
              <a:t>	</a:t>
            </a:r>
            <a:r>
              <a:rPr lang="pl-PL" sz="1600" dirty="0" smtClean="0"/>
              <a:t>Uznaniowy charakter decyzji jest poddany sądowej kontroli (WSA, NSA), przy czym zakres tej kontroli jest ograniczony, tzn. </a:t>
            </a:r>
            <a:r>
              <a:rPr lang="pl-PL" sz="1600" b="1" dirty="0" smtClean="0"/>
              <a:t>ogranicza się do kontroli zgodności decyzji z normami dopełnienia. </a:t>
            </a:r>
          </a:p>
          <a:p>
            <a:pPr algn="just">
              <a:buNone/>
            </a:pPr>
            <a:r>
              <a:rPr lang="pl-PL" sz="1600" dirty="0" smtClean="0"/>
              <a:t>	Sprowadza się ona do badania, </a:t>
            </a:r>
            <a:r>
              <a:rPr lang="pl-PL" sz="1600" b="1" dirty="0" smtClean="0"/>
              <a:t>czy wydanie decyzji zostało poprzedzone prawidłowo przeprowadzonym postępowaniem</a:t>
            </a:r>
            <a:r>
              <a:rPr lang="pl-PL" sz="1600" dirty="0" smtClean="0"/>
              <a:t>, z zachowaniem przepisów procedury administracyjnej, zarówno przepisów szczegółowych, jak i zasad ogólnych określonych w rozdziale 2 KPA. </a:t>
            </a:r>
          </a:p>
          <a:p>
            <a:pPr algn="just">
              <a:buNone/>
            </a:pPr>
            <a:r>
              <a:rPr lang="pl-PL" sz="1600" dirty="0" smtClean="0"/>
              <a:t>	W szczególności sąd kontroluje, </a:t>
            </a:r>
            <a:r>
              <a:rPr lang="pl-PL" sz="1600" b="1" dirty="0" smtClean="0"/>
              <a:t>czy w toku tego postępowania podjęto wszelkie niezbędne kroki do dokładnego wyjaśnienia stanu faktycznego</a:t>
            </a:r>
            <a:r>
              <a:rPr lang="pl-PL" sz="1600" dirty="0" smtClean="0"/>
              <a:t>, czy zebrano zatem wszystkie dowody w celu ustalenia istnienia bądź nieistnienia ustawowych przesłanek decyzji uznaniowej oraz </a:t>
            </a:r>
            <a:r>
              <a:rPr lang="pl-PL" sz="1600" b="1" dirty="0" smtClean="0"/>
              <a:t>czy podjęta na ich podstawie decyzja nie wykracza poza granice uznania administracyjnego</a:t>
            </a:r>
            <a:r>
              <a:rPr lang="pl-PL" sz="1600" dirty="0" smtClean="0"/>
              <a:t>, czyli nie nosi cech dowolności. </a:t>
            </a:r>
          </a:p>
          <a:p>
            <a:pPr algn="just">
              <a:buNone/>
            </a:pPr>
            <a:r>
              <a:rPr lang="pl-PL" sz="1600" dirty="0" smtClean="0"/>
              <a:t>	</a:t>
            </a:r>
            <a:r>
              <a:rPr lang="pl-PL" sz="1600" b="1" dirty="0" smtClean="0"/>
              <a:t>Sam wybór rozstrzygnięcia, dokonywany w kryteriach słuszności i celowości, pozostaje już poza kontrolą sądowo-administracyjną</a:t>
            </a:r>
            <a:r>
              <a:rPr lang="pl-PL" sz="1600" dirty="0" smtClean="0"/>
              <a:t>. Oznacza to, że sądowa kontrola tego rodzaju orzeczeń obejmuje samo postępowanie poprzedzające jego wydanie, ale już nie rozstrzygnięcie będące wynikiem dokonania przez właściwy organ wyboru jednego z możliwych sposobów rozstrzygnięcia sprawy. Sąd administracyjny nie jest bowiem władny kwestionować celowości rozstrzygnięcia organu, jeżeli organ administracji państwowej wydając decyzję rozważył wszystkie okoliczności i postępowanie prowadził zgodnie z regułami k.p.a.</a:t>
            </a:r>
            <a:endParaRPr lang="pl-PL" sz="1800" dirty="0" smtClean="0"/>
          </a:p>
          <a:p>
            <a:pPr>
              <a:buNone/>
            </a:pPr>
            <a:r>
              <a:rPr lang="pl-PL" sz="1600" dirty="0" smtClean="0"/>
              <a:t>	</a:t>
            </a:r>
            <a:r>
              <a:rPr lang="pl-PL" sz="1400" dirty="0" smtClean="0"/>
              <a:t>Źródło: http://www.openlaw.com.pl/wikka.php?wakka=UznanieAdministracyjne</a:t>
            </a:r>
            <a:endParaRPr lang="pl-PL" sz="2400" dirty="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88640"/>
            <a:ext cx="7239000" cy="1152128"/>
          </a:xfrm>
        </p:spPr>
        <p:txBody>
          <a:bodyPr>
            <a:noAutofit/>
          </a:bodyPr>
          <a:lstStyle/>
          <a:p>
            <a:r>
              <a:rPr lang="pl-PL" sz="2400" dirty="0" smtClean="0">
                <a:solidFill>
                  <a:srgbClr val="002060"/>
                </a:solidFill>
              </a:rPr>
              <a:t>UZNANIE ADMINISTRACYJNE A SĄDOWA KONTROLA ORGANÓW ADMINISTRACJI PUBLICZNEJ</a:t>
            </a:r>
            <a:br>
              <a:rPr lang="pl-PL" sz="2400" dirty="0" smtClean="0">
                <a:solidFill>
                  <a:srgbClr val="002060"/>
                </a:solidFill>
              </a:rPr>
            </a:br>
            <a:endParaRPr lang="pl-PL" sz="2400" dirty="0">
              <a:solidFill>
                <a:srgbClr val="002060"/>
              </a:solidFill>
            </a:endParaRPr>
          </a:p>
        </p:txBody>
      </p:sp>
      <p:sp>
        <p:nvSpPr>
          <p:cNvPr id="3" name="Symbol zastępczy zawartości 2"/>
          <p:cNvSpPr>
            <a:spLocks noGrp="1"/>
          </p:cNvSpPr>
          <p:nvPr>
            <p:ph idx="1"/>
          </p:nvPr>
        </p:nvSpPr>
        <p:spPr>
          <a:xfrm>
            <a:off x="457200" y="1196752"/>
            <a:ext cx="7239000" cy="5472608"/>
          </a:xfrm>
        </p:spPr>
        <p:txBody>
          <a:bodyPr>
            <a:normAutofit fontScale="70000" lnSpcReduction="20000"/>
          </a:bodyPr>
          <a:lstStyle/>
          <a:p>
            <a:pPr>
              <a:buNone/>
            </a:pPr>
            <a:r>
              <a:rPr lang="pl-PL" sz="1800" b="1" dirty="0" smtClean="0"/>
              <a:t>	</a:t>
            </a:r>
            <a:r>
              <a:rPr lang="pl-PL" sz="2400" b="1" dirty="0" smtClean="0"/>
              <a:t>Kontrola sądowa polega na sprawdzeniu, czy organ podejmując decyzję oparł się na właściwym przepisie prawa materialnego. Decyzje uznaniowe są więc badane pod tym kątem, czy organy administracji orzekające w sprawie prawidłowo zinterpretowały i zastosowały przepisy prawa na podstawie należycie ustalonego stanu faktycznego. </a:t>
            </a:r>
          </a:p>
          <a:p>
            <a:pPr>
              <a:buNone/>
            </a:pPr>
            <a:endParaRPr lang="pl-PL" sz="2400" dirty="0" smtClean="0"/>
          </a:p>
          <a:p>
            <a:pPr>
              <a:buNone/>
            </a:pPr>
            <a:r>
              <a:rPr lang="pl-PL" sz="2000" dirty="0" smtClean="0"/>
              <a:t>	Źródło: http://www.openlaw.com.pl/wikka.php?wakka=UznanieAdministracyjne</a:t>
            </a:r>
          </a:p>
          <a:p>
            <a:pPr>
              <a:buNone/>
            </a:pPr>
            <a:endParaRPr lang="pl-PL" sz="2000" dirty="0" smtClean="0"/>
          </a:p>
          <a:p>
            <a:pPr>
              <a:buNone/>
            </a:pPr>
            <a:r>
              <a:rPr lang="pl-PL" sz="2400" b="1" dirty="0" smtClean="0"/>
              <a:t>PRZYKŁADY NORM UZNANIOWYCH</a:t>
            </a:r>
          </a:p>
          <a:p>
            <a:r>
              <a:rPr lang="pl-PL" sz="2400" dirty="0" smtClean="0"/>
              <a:t>Art. 89  ust. 7 pkt. 1) ustawy o pomocy społecznej”</a:t>
            </a:r>
          </a:p>
          <a:p>
            <a:pPr>
              <a:buNone/>
            </a:pPr>
            <a:r>
              <a:rPr lang="pl-PL" sz="2400" dirty="0" smtClean="0"/>
              <a:t>	Przyznania pomocy pieniężnej na usamodzielnienie i pomocy pieniężnej na kontynuowanie nauki można odmówić w przypadku, gdy istnieje uzasadnione przypuszczenie, że pomoc pieniężna zostanie wykorzystana niezgodnie z celem, na jaki została przyznana; </a:t>
            </a:r>
          </a:p>
          <a:p>
            <a:r>
              <a:rPr lang="pl-PL" sz="2400" dirty="0" smtClean="0"/>
              <a:t>art. 98 k.p.a.: „Organ administracji publicznej może zawiesić postępowanie, jeżeli wystąpi o to strona, na której żądanie postępowanie zostało wszczęte, a nie sprzeciwiają się temu inne strony oraz nie zagraża to interesowi społecznemu”. W tym przypadku organ może wybrać rozstrzygnięcie w postaci zawieszenia postępowania lub odmowy zawieszenia postępowania.</a:t>
            </a:r>
          </a:p>
          <a:p>
            <a:endParaRPr lang="pl-PL" sz="2400" dirty="0" smtClean="0"/>
          </a:p>
          <a:p>
            <a:pPr>
              <a:buNone/>
            </a:pPr>
            <a:r>
              <a:rPr lang="pl-PL" sz="2400" dirty="0" smtClean="0"/>
              <a:t>	</a:t>
            </a:r>
          </a:p>
          <a:p>
            <a:pPr>
              <a:buNone/>
            </a:pPr>
            <a:endParaRPr lang="pl-PL" sz="2400" dirty="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algn="ctr">
              <a:buNone/>
            </a:pPr>
            <a:endParaRPr lang="pl-PL" b="1" dirty="0" smtClean="0">
              <a:latin typeface="Cambria" pitchFamily="18" charset="0"/>
            </a:endParaRPr>
          </a:p>
          <a:p>
            <a:pPr algn="ctr">
              <a:buNone/>
            </a:pPr>
            <a:endParaRPr lang="pl-PL" b="1" dirty="0" smtClean="0">
              <a:latin typeface="Cambria" pitchFamily="18" charset="0"/>
            </a:endParaRPr>
          </a:p>
          <a:p>
            <a:pPr algn="ctr">
              <a:buNone/>
            </a:pPr>
            <a:r>
              <a:rPr lang="pl-PL" sz="4000" b="1" dirty="0" smtClean="0">
                <a:latin typeface="Cambria" pitchFamily="18" charset="0"/>
              </a:rPr>
              <a:t>Dziękuję za uwagę </a:t>
            </a:r>
          </a:p>
        </p:txBody>
      </p:sp>
      <p:sp>
        <p:nvSpPr>
          <p:cNvPr id="2" name="Tytuł 1"/>
          <p:cNvSpPr>
            <a:spLocks noGrp="1"/>
          </p:cNvSpPr>
          <p:nvPr>
            <p:ph type="title"/>
          </p:nvPr>
        </p:nvSpPr>
        <p:spPr>
          <a:xfrm>
            <a:off x="457200" y="320040"/>
            <a:ext cx="7239000" cy="732696"/>
          </a:xfrm>
        </p:spPr>
        <p:txBody>
          <a:bodyPr>
            <a:normAutofit/>
          </a:bodyPr>
          <a:lstStyle/>
          <a:p>
            <a:r>
              <a:rPr lang="pl-PL" b="1" dirty="0" smtClean="0">
                <a:solidFill>
                  <a:srgbClr val="002060"/>
                </a:solidFill>
              </a:rPr>
              <a:t>Dziękuję za uwagę…</a:t>
            </a:r>
            <a:endParaRPr lang="pl-PL" b="1" dirty="0">
              <a:solidFill>
                <a:srgbClr val="002060"/>
              </a:solidFill>
            </a:endParaRPr>
          </a:p>
        </p:txBody>
      </p:sp>
      <p:pic>
        <p:nvPicPr>
          <p:cNvPr id="4" name="Obraz 3" descr="dziękuję za uwagę.jpg"/>
          <p:cNvPicPr>
            <a:picLocks noChangeAspect="1"/>
          </p:cNvPicPr>
          <p:nvPr/>
        </p:nvPicPr>
        <p:blipFill>
          <a:blip r:embed="rId2" cstate="print"/>
          <a:stretch>
            <a:fillRect/>
          </a:stretch>
        </p:blipFill>
        <p:spPr>
          <a:xfrm>
            <a:off x="323528" y="1340768"/>
            <a:ext cx="7560840" cy="4826014"/>
          </a:xfrm>
          <a:prstGeom prst="rect">
            <a:avLst/>
          </a:prstGeom>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solidFill>
                  <a:srgbClr val="002060"/>
                </a:solidFill>
              </a:rPr>
              <a:t>UWAGA…</a:t>
            </a:r>
            <a:endParaRPr lang="pl-PL" dirty="0">
              <a:solidFill>
                <a:srgbClr val="002060"/>
              </a:solidFill>
            </a:endParaRPr>
          </a:p>
        </p:txBody>
      </p:sp>
      <p:sp>
        <p:nvSpPr>
          <p:cNvPr id="3" name="Symbol zastępczy zawartości 2"/>
          <p:cNvSpPr>
            <a:spLocks noGrp="1"/>
          </p:cNvSpPr>
          <p:nvPr>
            <p:ph idx="1"/>
          </p:nvPr>
        </p:nvSpPr>
        <p:spPr/>
        <p:txBody>
          <a:bodyPr>
            <a:normAutofit fontScale="92500" lnSpcReduction="10000"/>
          </a:bodyPr>
          <a:lstStyle/>
          <a:p>
            <a:pPr>
              <a:buNone/>
            </a:pPr>
            <a:r>
              <a:rPr lang="pl-PL" sz="2800" i="1" dirty="0" smtClean="0">
                <a:latin typeface="+mj-lt"/>
              </a:rPr>
              <a:t>Powyższa </a:t>
            </a:r>
            <a:r>
              <a:rPr lang="pl-PL" sz="2800" i="1" smtClean="0">
                <a:latin typeface="+mj-lt"/>
              </a:rPr>
              <a:t>prezentacja- 37 </a:t>
            </a:r>
            <a:r>
              <a:rPr lang="pl-PL" sz="2800" i="1" dirty="0" smtClean="0">
                <a:latin typeface="+mj-lt"/>
              </a:rPr>
              <a:t>kolejno</a:t>
            </a:r>
          </a:p>
          <a:p>
            <a:pPr>
              <a:buNone/>
            </a:pPr>
            <a:r>
              <a:rPr lang="pl-PL" sz="2800" i="1" dirty="0" smtClean="0">
                <a:latin typeface="+mj-lt"/>
              </a:rPr>
              <a:t>ponumerowanych slajdów- została</a:t>
            </a:r>
          </a:p>
          <a:p>
            <a:pPr>
              <a:buNone/>
            </a:pPr>
            <a:r>
              <a:rPr lang="pl-PL" sz="2800" i="1" dirty="0" smtClean="0">
                <a:latin typeface="+mj-lt"/>
              </a:rPr>
              <a:t>przygotowana wyłączanie w celach</a:t>
            </a:r>
          </a:p>
          <a:p>
            <a:pPr>
              <a:buNone/>
            </a:pPr>
            <a:r>
              <a:rPr lang="pl-PL" sz="2800" i="1" dirty="0" smtClean="0">
                <a:latin typeface="+mj-lt"/>
              </a:rPr>
              <a:t>ogólnoinformacyjnych i szkoleniowych. </a:t>
            </a:r>
          </a:p>
          <a:p>
            <a:pPr>
              <a:buNone/>
            </a:pPr>
            <a:endParaRPr lang="pl-PL" sz="2800" dirty="0" smtClean="0">
              <a:latin typeface="+mj-lt"/>
            </a:endParaRPr>
          </a:p>
          <a:p>
            <a:pPr>
              <a:buNone/>
            </a:pPr>
            <a:r>
              <a:rPr lang="pl-PL" sz="2800" i="1" dirty="0" smtClean="0">
                <a:latin typeface="+mj-lt"/>
              </a:rPr>
              <a:t>Małgorzata Kozłowska wszelkie prawa </a:t>
            </a:r>
          </a:p>
          <a:p>
            <a:pPr>
              <a:buNone/>
            </a:pPr>
            <a:r>
              <a:rPr lang="pl-PL" sz="2800" i="1" dirty="0" smtClean="0">
                <a:latin typeface="+mj-lt"/>
              </a:rPr>
              <a:t>zastrzeżone.</a:t>
            </a:r>
          </a:p>
          <a:p>
            <a:pPr>
              <a:buNone/>
            </a:pPr>
            <a:endParaRPr lang="pl-PL" sz="2800" dirty="0" smtClean="0">
              <a:latin typeface="+mj-lt"/>
            </a:endParaRPr>
          </a:p>
          <a:p>
            <a:pPr>
              <a:buNone/>
            </a:pPr>
            <a:r>
              <a:rPr lang="pl-PL" sz="2800" i="1" dirty="0" smtClean="0">
                <a:latin typeface="+mj-lt"/>
              </a:rPr>
              <a:t>Materiały szkoleniowe przekazane wyłącznie</a:t>
            </a:r>
          </a:p>
          <a:p>
            <a:pPr>
              <a:buNone/>
            </a:pPr>
            <a:r>
              <a:rPr lang="pl-PL" sz="2800" i="1" dirty="0" smtClean="0">
                <a:latin typeface="+mj-lt"/>
              </a:rPr>
              <a:t>do użytku wewnętrznego. Nie podlegają</a:t>
            </a:r>
          </a:p>
          <a:p>
            <a:pPr>
              <a:buNone/>
            </a:pPr>
            <a:r>
              <a:rPr lang="pl-PL" sz="2800" i="1" dirty="0" smtClean="0">
                <a:latin typeface="+mj-lt"/>
              </a:rPr>
              <a:t>rozpowszechnianiu.</a:t>
            </a:r>
            <a:endParaRPr lang="pl-PL" sz="2800" dirty="0" smtClean="0">
              <a:latin typeface="+mj-lt"/>
            </a:endParaRPr>
          </a:p>
          <a:p>
            <a:endParaRPr lang="pl-P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88640"/>
            <a:ext cx="7239000" cy="936104"/>
          </a:xfrm>
        </p:spPr>
        <p:txBody>
          <a:bodyPr>
            <a:normAutofit fontScale="90000"/>
          </a:bodyPr>
          <a:lstStyle/>
          <a:p>
            <a:pPr marL="514350" indent="-514350"/>
            <a:r>
              <a:rPr lang="pl-PL" dirty="0" smtClean="0">
                <a:solidFill>
                  <a:srgbClr val="002060"/>
                </a:solidFill>
              </a:rPr>
              <a:t>Formy działania administracji</a:t>
            </a:r>
          </a:p>
        </p:txBody>
      </p:sp>
      <p:sp>
        <p:nvSpPr>
          <p:cNvPr id="3" name="Symbol zastępczy zawartości 2"/>
          <p:cNvSpPr>
            <a:spLocks noGrp="1"/>
          </p:cNvSpPr>
          <p:nvPr>
            <p:ph idx="1"/>
          </p:nvPr>
        </p:nvSpPr>
        <p:spPr/>
        <p:txBody>
          <a:bodyPr>
            <a:normAutofit fontScale="70000" lnSpcReduction="20000"/>
          </a:bodyPr>
          <a:lstStyle/>
          <a:p>
            <a:pPr marL="0" lvl="0" indent="0" algn="just">
              <a:lnSpc>
                <a:spcPct val="110000"/>
              </a:lnSpc>
              <a:buNone/>
            </a:pPr>
            <a:r>
              <a:rPr lang="pl-PL" sz="2800" dirty="0" smtClean="0">
                <a:solidFill>
                  <a:schemeClr val="bg2">
                    <a:lumMod val="10000"/>
                  </a:schemeClr>
                </a:solidFill>
              </a:rPr>
              <a:t>Prawnie określony typ konkretnej czynności organu administracji publicznej</a:t>
            </a:r>
          </a:p>
          <a:p>
            <a:pPr algn="just">
              <a:lnSpc>
                <a:spcPct val="110000"/>
              </a:lnSpc>
            </a:pPr>
            <a:r>
              <a:rPr lang="pl-PL" sz="2800" b="1" dirty="0" smtClean="0">
                <a:solidFill>
                  <a:schemeClr val="bg2">
                    <a:lumMod val="10000"/>
                  </a:schemeClr>
                </a:solidFill>
              </a:rPr>
              <a:t>Akty normatywne </a:t>
            </a:r>
            <a:r>
              <a:rPr lang="pl-PL" sz="2800" dirty="0" smtClean="0">
                <a:solidFill>
                  <a:schemeClr val="bg2">
                    <a:lumMod val="10000"/>
                  </a:schemeClr>
                </a:solidFill>
              </a:rPr>
              <a:t>- akty wydane na podstawie upoważnienia zawartego w ustawie, zawierające normy prawne, czyli reguły postępowania skierowanie do generalnie oznaczonych adresatów znajdujących się w abstrakcyjnie oznaczonych okolicznościach. Akty normatywne nie są wydawane w związku z konkretnymi sprawami poszczególnych osób (rozporządzenie, uchwała).</a:t>
            </a:r>
          </a:p>
          <a:p>
            <a:pPr lvl="0" algn="just">
              <a:lnSpc>
                <a:spcPct val="110000"/>
              </a:lnSpc>
            </a:pPr>
            <a:r>
              <a:rPr lang="pl-PL" sz="2800" b="1" dirty="0" smtClean="0">
                <a:solidFill>
                  <a:schemeClr val="bg2">
                    <a:lumMod val="10000"/>
                  </a:schemeClr>
                </a:solidFill>
              </a:rPr>
              <a:t>Akty administracyjne </a:t>
            </a:r>
            <a:r>
              <a:rPr lang="pl-PL" sz="2800" dirty="0" smtClean="0">
                <a:solidFill>
                  <a:schemeClr val="bg2">
                    <a:lumMod val="10000"/>
                  </a:schemeClr>
                </a:solidFill>
              </a:rPr>
              <a:t>- jednostronne i władcze rozstrzygnięcie przez organ administracji publicznej indywidualnej, konkretnej sprawy konkretnego obywatela, dokonane na podstawie prawa (decyzje, postanowienia).</a:t>
            </a:r>
          </a:p>
          <a:p>
            <a:pPr lvl="0" algn="just"/>
            <a:r>
              <a:rPr lang="pl-PL" sz="2800" b="1" dirty="0" smtClean="0">
                <a:solidFill>
                  <a:schemeClr val="bg2">
                    <a:lumMod val="10000"/>
                  </a:schemeClr>
                </a:solidFill>
              </a:rPr>
              <a:t>Czynności faktyczne</a:t>
            </a:r>
            <a:r>
              <a:rPr lang="pl-PL" sz="2800" dirty="0" smtClean="0">
                <a:solidFill>
                  <a:schemeClr val="bg2">
                    <a:lumMod val="10000"/>
                  </a:schemeClr>
                </a:solidFill>
              </a:rPr>
              <a:t> - nie są nastawione na wywoływanie skutków prawnych w sposób bezpośredni.</a:t>
            </a:r>
          </a:p>
          <a:p>
            <a:pPr lvl="0" algn="just"/>
            <a:r>
              <a:rPr lang="pl-PL" sz="2800" b="1" dirty="0" smtClean="0">
                <a:solidFill>
                  <a:schemeClr val="bg2">
                    <a:lumMod val="10000"/>
                  </a:schemeClr>
                </a:solidFill>
              </a:rPr>
              <a:t>Umowy </a:t>
            </a:r>
            <a:r>
              <a:rPr lang="pl-PL" sz="2800" dirty="0" smtClean="0">
                <a:solidFill>
                  <a:schemeClr val="bg2">
                    <a:lumMod val="10000"/>
                  </a:schemeClr>
                </a:solidFill>
              </a:rPr>
              <a:t>– cywilnoprawne i publicznoprawne.</a:t>
            </a:r>
          </a:p>
          <a:p>
            <a:pPr lvl="0" algn="just">
              <a:lnSpc>
                <a:spcPct val="110000"/>
              </a:lnSpc>
            </a:pPr>
            <a:endParaRPr lang="pl-PL" sz="2800" dirty="0" smtClean="0">
              <a:solidFill>
                <a:schemeClr val="bg2">
                  <a:lumMod val="10000"/>
                </a:schemeClr>
              </a:solidFill>
            </a:endParaRPr>
          </a:p>
          <a:p>
            <a:pPr marL="514350" indent="-514350">
              <a:buNone/>
            </a:pPr>
            <a:endParaRPr lang="pl-PL" dirty="0" smtClean="0">
              <a:solidFill>
                <a:schemeClr val="bg2">
                  <a:lumMod val="10000"/>
                </a:schemeClr>
              </a:solidFill>
            </a:endParaRPr>
          </a:p>
          <a:p>
            <a:pPr marL="514350" indent="-514350"/>
            <a:endParaRPr lang="pl-PL" dirty="0" smtClean="0">
              <a:solidFill>
                <a:schemeClr val="bg2">
                  <a:lumMod val="10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88640"/>
            <a:ext cx="7239000" cy="936104"/>
          </a:xfrm>
        </p:spPr>
        <p:txBody>
          <a:bodyPr>
            <a:normAutofit/>
          </a:bodyPr>
          <a:lstStyle/>
          <a:p>
            <a:pPr marL="514350" indent="-514350"/>
            <a:r>
              <a:rPr lang="pl-PL" dirty="0" smtClean="0">
                <a:solidFill>
                  <a:srgbClr val="002060"/>
                </a:solidFill>
              </a:rPr>
              <a:t>AKT NORMATYWNY</a:t>
            </a:r>
          </a:p>
        </p:txBody>
      </p:sp>
      <p:sp>
        <p:nvSpPr>
          <p:cNvPr id="3" name="Symbol zastępczy zawartości 2"/>
          <p:cNvSpPr>
            <a:spLocks noGrp="1"/>
          </p:cNvSpPr>
          <p:nvPr>
            <p:ph idx="1"/>
          </p:nvPr>
        </p:nvSpPr>
        <p:spPr>
          <a:xfrm>
            <a:off x="395536" y="1412776"/>
            <a:ext cx="7300664" cy="5042960"/>
          </a:xfrm>
        </p:spPr>
        <p:txBody>
          <a:bodyPr>
            <a:normAutofit/>
          </a:bodyPr>
          <a:lstStyle/>
          <a:p>
            <a:pPr marL="0" lvl="0" indent="0" algn="just">
              <a:buNone/>
            </a:pPr>
            <a:r>
              <a:rPr lang="pl-PL" sz="2400" dirty="0" smtClean="0"/>
              <a:t>Akt normatywny to jednostronne rozstrzygnięcie władzy publicznej zawierające normy postępowania skierowane do ogólnie określonego adresata w abstrakcyjnie określonej sytuacji – a zatem jest to akt o charakterze generalnym normujący sytuacje, które mają charakter powtarzalny. </a:t>
            </a:r>
          </a:p>
          <a:p>
            <a:pPr marL="0" lvl="0" indent="0" algn="just">
              <a:buNone/>
            </a:pPr>
            <a:r>
              <a:rPr lang="pl-PL" sz="2400" dirty="0" smtClean="0"/>
              <a:t>Upoważnienie do wydania aktu normatywnego musi być zawarte w ustawie, ale może mieć ono charakter obligatoryjny lub fakultatywny. Ponadto powinno zawierać zarówno elementy proceduralne wydania aktu, jak i elementy materialne dotyczące jego treści. </a:t>
            </a:r>
            <a:endParaRPr lang="pl-PL" sz="2800" dirty="0" smtClean="0">
              <a:solidFill>
                <a:schemeClr val="bg2">
                  <a:lumMod val="10000"/>
                </a:schemeClr>
              </a:solidFill>
            </a:endParaRPr>
          </a:p>
          <a:p>
            <a:pPr marL="514350" indent="-514350">
              <a:buNone/>
            </a:pPr>
            <a:endParaRPr lang="pl-PL" dirty="0" smtClean="0">
              <a:solidFill>
                <a:schemeClr val="bg2">
                  <a:lumMod val="10000"/>
                </a:schemeClr>
              </a:solidFill>
            </a:endParaRPr>
          </a:p>
          <a:p>
            <a:pPr marL="514350" indent="-514350"/>
            <a:endParaRPr lang="pl-PL" dirty="0" smtClean="0">
              <a:solidFill>
                <a:schemeClr val="bg2">
                  <a:lumMod val="1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88640"/>
            <a:ext cx="7239000" cy="936104"/>
          </a:xfrm>
        </p:spPr>
        <p:txBody>
          <a:bodyPr>
            <a:normAutofit/>
          </a:bodyPr>
          <a:lstStyle/>
          <a:p>
            <a:pPr marL="514350" indent="-514350"/>
            <a:r>
              <a:rPr lang="pl-PL" dirty="0" smtClean="0">
                <a:solidFill>
                  <a:srgbClr val="002060"/>
                </a:solidFill>
              </a:rPr>
              <a:t>AKT NORMATYWNY</a:t>
            </a:r>
          </a:p>
        </p:txBody>
      </p:sp>
      <p:sp>
        <p:nvSpPr>
          <p:cNvPr id="3" name="Symbol zastępczy zawartości 2"/>
          <p:cNvSpPr>
            <a:spLocks noGrp="1"/>
          </p:cNvSpPr>
          <p:nvPr>
            <p:ph idx="1"/>
          </p:nvPr>
        </p:nvSpPr>
        <p:spPr>
          <a:xfrm>
            <a:off x="395536" y="1412776"/>
            <a:ext cx="7300664" cy="5042960"/>
          </a:xfrm>
        </p:spPr>
        <p:txBody>
          <a:bodyPr>
            <a:normAutofit/>
          </a:bodyPr>
          <a:lstStyle/>
          <a:p>
            <a:pPr marL="0" lvl="0" indent="0" algn="just">
              <a:buNone/>
            </a:pPr>
            <a:r>
              <a:rPr lang="pl-PL" sz="2800" dirty="0" smtClean="0"/>
              <a:t>Akty normatywne są </a:t>
            </a:r>
            <a:r>
              <a:rPr lang="pl-PL" sz="2800" b="1" dirty="0" smtClean="0"/>
              <a:t>władczą formą działania administracji</a:t>
            </a:r>
            <a:r>
              <a:rPr lang="pl-PL" sz="2800" dirty="0" smtClean="0"/>
              <a:t> i stanowione są zarówno przez organy administracji rządowej, jak i organy samorządu terytorialnego. </a:t>
            </a:r>
          </a:p>
          <a:p>
            <a:pPr marL="0" indent="0" algn="just">
              <a:buNone/>
            </a:pPr>
            <a:endParaRPr lang="pl-PL" dirty="0" smtClean="0">
              <a:solidFill>
                <a:schemeClr val="bg2">
                  <a:lumMod val="10000"/>
                </a:schemeClr>
              </a:solidFill>
            </a:endParaRPr>
          </a:p>
          <a:p>
            <a:pPr marL="0" indent="0" algn="just">
              <a:buNone/>
            </a:pPr>
            <a:r>
              <a:rPr lang="pl-PL" b="1" dirty="0" smtClean="0">
                <a:solidFill>
                  <a:schemeClr val="bg2">
                    <a:lumMod val="10000"/>
                  </a:schemeClr>
                </a:solidFill>
              </a:rPr>
              <a:t>Akty normatywne będące formą działania administracji to:</a:t>
            </a:r>
          </a:p>
          <a:p>
            <a:pPr marL="514350" indent="-514350" algn="just">
              <a:buAutoNum type="arabicPeriod"/>
            </a:pPr>
            <a:r>
              <a:rPr lang="pl-PL" dirty="0" smtClean="0">
                <a:solidFill>
                  <a:schemeClr val="bg2">
                    <a:lumMod val="10000"/>
                  </a:schemeClr>
                </a:solidFill>
              </a:rPr>
              <a:t>Rozporządzenia.</a:t>
            </a:r>
          </a:p>
          <a:p>
            <a:pPr marL="514350" indent="-514350" algn="just">
              <a:buAutoNum type="arabicPeriod"/>
            </a:pPr>
            <a:r>
              <a:rPr lang="pl-PL" dirty="0" smtClean="0">
                <a:solidFill>
                  <a:schemeClr val="bg2">
                    <a:lumMod val="10000"/>
                  </a:schemeClr>
                </a:solidFill>
              </a:rPr>
              <a:t>Akty prawa miejscowego.</a:t>
            </a:r>
          </a:p>
          <a:p>
            <a:pPr marL="514350" indent="-514350">
              <a:buNone/>
            </a:pPr>
            <a:endParaRPr lang="pl-PL" dirty="0" smtClean="0">
              <a:solidFill>
                <a:schemeClr val="bg2">
                  <a:lumMod val="10000"/>
                </a:schemeClr>
              </a:solidFill>
            </a:endParaRPr>
          </a:p>
          <a:p>
            <a:pPr marL="514350" indent="-514350"/>
            <a:endParaRPr lang="pl-PL" dirty="0" smtClean="0">
              <a:solidFill>
                <a:schemeClr val="bg2">
                  <a:lumMod val="10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solidFill>
                  <a:srgbClr val="002060"/>
                </a:solidFill>
              </a:rPr>
              <a:t>AKT ADMINISTRACYJNY</a:t>
            </a:r>
            <a:endParaRPr lang="pl-PL" dirty="0">
              <a:solidFill>
                <a:srgbClr val="002060"/>
              </a:solidFill>
            </a:endParaRPr>
          </a:p>
        </p:txBody>
      </p:sp>
      <p:sp>
        <p:nvSpPr>
          <p:cNvPr id="3" name="Symbol zastępczy zawartości 2"/>
          <p:cNvSpPr>
            <a:spLocks noGrp="1"/>
          </p:cNvSpPr>
          <p:nvPr>
            <p:ph idx="1"/>
          </p:nvPr>
        </p:nvSpPr>
        <p:spPr/>
        <p:txBody>
          <a:bodyPr>
            <a:normAutofit/>
          </a:bodyPr>
          <a:lstStyle/>
          <a:p>
            <a:pPr marL="514350" indent="-514350">
              <a:buNone/>
            </a:pPr>
            <a:r>
              <a:rPr lang="pl-PL" dirty="0" smtClean="0"/>
              <a:t>AKT ADMINISTRACYJNY to podstawowa forma</a:t>
            </a:r>
          </a:p>
          <a:p>
            <a:pPr marL="514350" indent="-514350">
              <a:buNone/>
            </a:pPr>
            <a:r>
              <a:rPr lang="pl-PL" dirty="0" smtClean="0"/>
              <a:t>działania administracji publicznej</a:t>
            </a:r>
          </a:p>
          <a:p>
            <a:pPr marL="514350" indent="-514350">
              <a:buNone/>
            </a:pPr>
            <a:r>
              <a:rPr lang="pl-PL" dirty="0" smtClean="0"/>
              <a:t>podejmowana:</a:t>
            </a:r>
          </a:p>
          <a:p>
            <a:pPr>
              <a:buFont typeface="Wingdings" pitchFamily="2" charset="2"/>
              <a:buChar char="v"/>
            </a:pPr>
            <a:r>
              <a:rPr lang="pl-PL" dirty="0" smtClean="0"/>
              <a:t>w oparciu o wyraźne przepisy prawa; </a:t>
            </a:r>
          </a:p>
          <a:p>
            <a:pPr>
              <a:buFont typeface="Wingdings" pitchFamily="2" charset="2"/>
              <a:buChar char="v"/>
            </a:pPr>
            <a:r>
              <a:rPr lang="pl-PL" dirty="0" smtClean="0"/>
              <a:t>na podstawie ustalonego stanu faktycznego; </a:t>
            </a:r>
          </a:p>
          <a:p>
            <a:pPr>
              <a:buFont typeface="Wingdings" pitchFamily="2" charset="2"/>
              <a:buChar char="v"/>
            </a:pPr>
            <a:r>
              <a:rPr lang="pl-PL" dirty="0" smtClean="0"/>
              <a:t>w sposób władczy i jednostronny; </a:t>
            </a:r>
          </a:p>
          <a:p>
            <a:pPr>
              <a:buNone/>
            </a:pPr>
            <a:r>
              <a:rPr lang="pl-PL" dirty="0" smtClean="0"/>
              <a:t>Rozstrzyga o prawach lub obowiązkach</a:t>
            </a:r>
          </a:p>
          <a:p>
            <a:pPr>
              <a:buNone/>
            </a:pPr>
            <a:r>
              <a:rPr lang="pl-PL" dirty="0" smtClean="0"/>
              <a:t>konkretnego adresata, a jego wykonanie</a:t>
            </a:r>
          </a:p>
          <a:p>
            <a:pPr>
              <a:buNone/>
            </a:pPr>
            <a:r>
              <a:rPr lang="pl-PL" dirty="0" smtClean="0"/>
              <a:t>zagwarantowane jest przymusem państwowym.</a:t>
            </a:r>
          </a:p>
          <a:p>
            <a:pPr marL="514350" indent="-514350">
              <a:buNone/>
            </a:pPr>
            <a:endParaRPr lang="pl-PL" dirty="0" smtClean="0"/>
          </a:p>
          <a:p>
            <a:pPr marL="514350" indent="-514350"/>
            <a:endParaRPr lang="pl-PL"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dirty="0" smtClean="0">
                <a:solidFill>
                  <a:srgbClr val="002060"/>
                </a:solidFill>
              </a:rPr>
              <a:t>AKT ADMINISTRACYJNY</a:t>
            </a:r>
            <a:endParaRPr lang="pl-PL" dirty="0">
              <a:solidFill>
                <a:srgbClr val="002060"/>
              </a:solidFill>
            </a:endParaRPr>
          </a:p>
        </p:txBody>
      </p:sp>
      <p:sp>
        <p:nvSpPr>
          <p:cNvPr id="3" name="Symbol zastępczy zawartości 2"/>
          <p:cNvSpPr>
            <a:spLocks noGrp="1"/>
          </p:cNvSpPr>
          <p:nvPr>
            <p:ph idx="1"/>
          </p:nvPr>
        </p:nvSpPr>
        <p:spPr/>
        <p:txBody>
          <a:bodyPr>
            <a:normAutofit/>
          </a:bodyPr>
          <a:lstStyle/>
          <a:p>
            <a:pPr algn="just">
              <a:buNone/>
            </a:pPr>
            <a:r>
              <a:rPr lang="pl-PL" dirty="0" smtClean="0"/>
              <a:t>Definicja aktu administracyjnego:</a:t>
            </a:r>
          </a:p>
          <a:p>
            <a:pPr marL="514350" indent="-514350" algn="just">
              <a:buFont typeface="+mj-lt"/>
              <a:buAutoNum type="arabicPeriod"/>
            </a:pPr>
            <a:r>
              <a:rPr lang="pl-PL" b="1" dirty="0" smtClean="0"/>
              <a:t>Sformalizowany </a:t>
            </a:r>
            <a:r>
              <a:rPr lang="pl-PL" dirty="0" smtClean="0"/>
              <a:t>– wydawany w wyniku postępowania;</a:t>
            </a:r>
          </a:p>
          <a:p>
            <a:pPr marL="514350" indent="-514350" algn="just">
              <a:buFont typeface="+mj-lt"/>
              <a:buAutoNum type="arabicPeriod"/>
            </a:pPr>
            <a:r>
              <a:rPr lang="pl-PL" b="1" dirty="0" smtClean="0"/>
              <a:t>Objaw woli organu </a:t>
            </a:r>
            <a:r>
              <a:rPr lang="pl-PL" dirty="0" smtClean="0"/>
              <a:t>– na podstawie i w granicach przepisów prawa; </a:t>
            </a:r>
          </a:p>
          <a:p>
            <a:pPr marL="514350" indent="-514350" algn="just">
              <a:buFont typeface="+mj-lt"/>
              <a:buAutoNum type="arabicPeriod"/>
            </a:pPr>
            <a:r>
              <a:rPr lang="pl-PL" b="1" dirty="0" smtClean="0"/>
              <a:t>Skierowany do zindywidualizowanego adresata</a:t>
            </a:r>
            <a:r>
              <a:rPr lang="pl-PL" dirty="0" smtClean="0"/>
              <a:t>; </a:t>
            </a:r>
          </a:p>
          <a:p>
            <a:pPr marL="514350" indent="-514350" algn="just">
              <a:buFont typeface="+mj-lt"/>
              <a:buAutoNum type="arabicPeriod"/>
            </a:pPr>
            <a:r>
              <a:rPr lang="pl-PL" b="1" dirty="0" smtClean="0"/>
              <a:t>W konkretnej sprawie; </a:t>
            </a:r>
          </a:p>
          <a:p>
            <a:pPr marL="514350" indent="-514350" algn="just">
              <a:buFont typeface="+mj-lt"/>
              <a:buAutoNum type="arabicPeriod"/>
            </a:pPr>
            <a:r>
              <a:rPr lang="pl-PL" b="1" dirty="0" smtClean="0"/>
              <a:t>Z reguły w sferze prawa administracyjnego.</a:t>
            </a:r>
            <a:r>
              <a:rPr lang="pl-PL" dirty="0" smtClean="0"/>
              <a:t> </a:t>
            </a:r>
          </a:p>
          <a:p>
            <a:pPr marL="514350" indent="-514350">
              <a:buNone/>
            </a:pPr>
            <a:endParaRPr lang="pl-PL"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dirty="0" smtClean="0">
                <a:solidFill>
                  <a:srgbClr val="002060"/>
                </a:solidFill>
              </a:rPr>
              <a:t>AKT ADMINISTRACYJNY</a:t>
            </a:r>
            <a:endParaRPr lang="pl-PL" dirty="0">
              <a:solidFill>
                <a:srgbClr val="002060"/>
              </a:solidFill>
            </a:endParaRPr>
          </a:p>
        </p:txBody>
      </p:sp>
      <p:sp>
        <p:nvSpPr>
          <p:cNvPr id="3" name="Symbol zastępczy zawartości 2"/>
          <p:cNvSpPr>
            <a:spLocks noGrp="1"/>
          </p:cNvSpPr>
          <p:nvPr>
            <p:ph idx="1"/>
          </p:nvPr>
        </p:nvSpPr>
        <p:spPr/>
        <p:txBody>
          <a:bodyPr>
            <a:normAutofit/>
          </a:bodyPr>
          <a:lstStyle/>
          <a:p>
            <a:pPr algn="just">
              <a:buNone/>
            </a:pPr>
            <a:r>
              <a:rPr lang="pl-PL" b="1" dirty="0" smtClean="0"/>
              <a:t>Prawidłowy akt administracyjny musi być</a:t>
            </a:r>
          </a:p>
          <a:p>
            <a:pPr algn="just">
              <a:buNone/>
            </a:pPr>
            <a:r>
              <a:rPr lang="pl-PL" b="1" dirty="0" smtClean="0"/>
              <a:t>zgodny z: </a:t>
            </a:r>
          </a:p>
          <a:p>
            <a:pPr algn="just">
              <a:buFont typeface="Wingdings" pitchFamily="2" charset="2"/>
              <a:buChar char="v"/>
            </a:pPr>
            <a:r>
              <a:rPr lang="pl-PL" dirty="0" smtClean="0"/>
              <a:t>prawem materialnym – dotyczy praw i obowiązków określonych w prawie materialnym;</a:t>
            </a:r>
          </a:p>
          <a:p>
            <a:pPr algn="just">
              <a:buFont typeface="Wingdings" pitchFamily="2" charset="2"/>
              <a:buChar char="v"/>
            </a:pPr>
            <a:r>
              <a:rPr lang="pl-PL" dirty="0" smtClean="0"/>
              <a:t>prawem ustrojowym – kompetentny organ; </a:t>
            </a:r>
          </a:p>
          <a:p>
            <a:pPr algn="just">
              <a:buFont typeface="Wingdings" pitchFamily="2" charset="2"/>
              <a:buChar char="v"/>
            </a:pPr>
            <a:r>
              <a:rPr lang="pl-PL" dirty="0" smtClean="0"/>
              <a:t>prawem procesowym – w odpowiednim trybie. </a:t>
            </a:r>
          </a:p>
          <a:p>
            <a:pPr marL="514350" indent="-514350">
              <a:buNone/>
            </a:pPr>
            <a:endParaRPr lang="pl-PL"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ogaty">
  <a:themeElements>
    <a:clrScheme name="Bogaty">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Bogaty">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ogaty">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759</TotalTime>
  <Words>1275</Words>
  <Application>Microsoft Office PowerPoint</Application>
  <PresentationFormat>Pokaz na ekranie (4:3)</PresentationFormat>
  <Paragraphs>263</Paragraphs>
  <Slides>37</Slides>
  <Notes>2</Notes>
  <HiddenSlides>0</HiddenSlides>
  <MMClips>0</MMClips>
  <ScaleCrop>false</ScaleCrop>
  <HeadingPairs>
    <vt:vector size="4" baseType="variant">
      <vt:variant>
        <vt:lpstr>Motyw</vt:lpstr>
      </vt:variant>
      <vt:variant>
        <vt:i4>1</vt:i4>
      </vt:variant>
      <vt:variant>
        <vt:lpstr>Tytuły slajdów</vt:lpstr>
      </vt:variant>
      <vt:variant>
        <vt:i4>37</vt:i4>
      </vt:variant>
    </vt:vector>
  </HeadingPairs>
  <TitlesOfParts>
    <vt:vector size="38" baseType="lpstr">
      <vt:lpstr>Bogaty</vt:lpstr>
      <vt:lpstr>PRAWO ADMINISTRACYJNE</vt:lpstr>
      <vt:lpstr>Plan ZAJĘĆ</vt:lpstr>
      <vt:lpstr>Formy działania administracji</vt:lpstr>
      <vt:lpstr>Formy działania administracji</vt:lpstr>
      <vt:lpstr>AKT NORMATYWNY</vt:lpstr>
      <vt:lpstr>AKT NORMATYWNY</vt:lpstr>
      <vt:lpstr>AKT ADMINISTRACYJNY</vt:lpstr>
      <vt:lpstr>AKT ADMINISTRACYJNY</vt:lpstr>
      <vt:lpstr>AKT ADMINISTRACYJNY</vt:lpstr>
      <vt:lpstr>AKT ADMINISTRACYJNY - PODZIAŁ</vt:lpstr>
      <vt:lpstr>AKT ADMINISTRACYJNY - PODZIAŁ</vt:lpstr>
      <vt:lpstr>FORMY AKTÓW ADMINISTRACYJNYCH</vt:lpstr>
      <vt:lpstr>FORMY AKTÓW ADMINISTRACYJNYCH</vt:lpstr>
      <vt:lpstr>FORMY AKTÓW ADMINISTRACYJNYCH</vt:lpstr>
      <vt:lpstr>FORMY AKTÓW ADMINISTRACYJNYCH</vt:lpstr>
      <vt:lpstr>POJĘCIE DECYZJI z KPA</vt:lpstr>
      <vt:lpstr>ELEMENTY DECYZJI ART. 107 KPA</vt:lpstr>
      <vt:lpstr>ELEMENTY DECYZJI ART. 107 KPA</vt:lpstr>
      <vt:lpstr>DECYZJA ADMINISTRACYJNA A POLECENIE SŁUŻBOWE</vt:lpstr>
      <vt:lpstr>DECYZJA ADMINISTRACYJNA A POLECENIE SŁUŻBOWE</vt:lpstr>
      <vt:lpstr>DECYZJA ADMINISTRACYJNA A POLECENIE SŁUŻBOWE</vt:lpstr>
      <vt:lpstr>DZIAŁANIA FAKTYCZNE</vt:lpstr>
      <vt:lpstr>Umowy</vt:lpstr>
      <vt:lpstr>Pojęcie organu administracji publicznej</vt:lpstr>
      <vt:lpstr>Pojęcie organu administracji publicznej</vt:lpstr>
      <vt:lpstr>Pojęcie organu administracji publicznej</vt:lpstr>
      <vt:lpstr>URZĄD W administracji publicznej</vt:lpstr>
      <vt:lpstr>UZRĄD W administracji publicznej</vt:lpstr>
      <vt:lpstr>SAMODZIELNOŚĆ ORGANU ADMINISTRACJI PUBLICZNEJ W PODEJMOWANIU DECYZJI ADMINISTRACYJNYCH</vt:lpstr>
      <vt:lpstr>UZNANIE ADMINISTRACYJNE </vt:lpstr>
      <vt:lpstr>UZNANIE ADMINISTRACYJNE </vt:lpstr>
      <vt:lpstr>UZNANIE ADMINISTRACYJNE </vt:lpstr>
      <vt:lpstr>UZNANIE ADMINISTRACYJNE </vt:lpstr>
      <vt:lpstr>UZNANIE ADMINISTRACYJNE A SĄDOWA KONTROLA ORGANÓW ADMINISTRACJI PUBLICZNEJ </vt:lpstr>
      <vt:lpstr>UZNANIE ADMINISTRACYJNE A SĄDOWA KONTROLA ORGANÓW ADMINISTRACJI PUBLICZNEJ </vt:lpstr>
      <vt:lpstr>Dziękuję za uwagę…</vt:lpstr>
      <vt:lpstr>UWAGA…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ŹRÓDŁA PRAWA ADMINISTRACYJNEGO</dc:title>
  <dc:creator>Maciek</dc:creator>
  <cp:lastModifiedBy>Malgosia</cp:lastModifiedBy>
  <cp:revision>232</cp:revision>
  <dcterms:created xsi:type="dcterms:W3CDTF">2015-10-17T13:09:51Z</dcterms:created>
  <dcterms:modified xsi:type="dcterms:W3CDTF">2021-03-12T10:33:27Z</dcterms:modified>
</cp:coreProperties>
</file>