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9" r:id="rId2"/>
    <p:sldId id="374" r:id="rId3"/>
    <p:sldId id="375" r:id="rId4"/>
    <p:sldId id="376" r:id="rId5"/>
    <p:sldId id="377" r:id="rId6"/>
    <p:sldId id="379" r:id="rId7"/>
    <p:sldId id="380" r:id="rId8"/>
    <p:sldId id="383" r:id="rId9"/>
    <p:sldId id="384" r:id="rId10"/>
    <p:sldId id="352" r:id="rId11"/>
    <p:sldId id="382" r:id="rId12"/>
    <p:sldId id="385" r:id="rId13"/>
    <p:sldId id="389" r:id="rId14"/>
    <p:sldId id="391" r:id="rId15"/>
    <p:sldId id="390" r:id="rId16"/>
    <p:sldId id="392" r:id="rId17"/>
    <p:sldId id="393" r:id="rId18"/>
    <p:sldId id="386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394" r:id="rId29"/>
    <p:sldId id="387" r:id="rId30"/>
    <p:sldId id="395" r:id="rId31"/>
    <p:sldId id="388" r:id="rId32"/>
    <p:sldId id="397" r:id="rId33"/>
    <p:sldId id="399" r:id="rId34"/>
    <p:sldId id="400" r:id="rId35"/>
    <p:sldId id="398" r:id="rId36"/>
    <p:sldId id="396" r:id="rId37"/>
    <p:sldId id="401" r:id="rId38"/>
    <p:sldId id="402" r:id="rId39"/>
    <p:sldId id="337" r:id="rId40"/>
    <p:sldId id="338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594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764A1-0B6F-47AC-AAD1-B75309A4FDE8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07A4-4BD2-476A-B22E-149CA21DDF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D07A4-4BD2-476A-B22E-149CA21DDFAF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PRAWO ADMINISTRACYJNE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2132856"/>
            <a:ext cx="7772400" cy="3816424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marL="449263" algn="ctr"/>
            <a:r>
              <a:rPr lang="pl-PL" dirty="0" smtClean="0"/>
              <a:t>Dr Małgorzata Kozłowska</a:t>
            </a:r>
          </a:p>
          <a:p>
            <a:pPr marL="449263" algn="ctr"/>
            <a:r>
              <a:rPr lang="pl-PL" dirty="0" smtClean="0"/>
              <a:t>Instytut Nauk Administracyjnych</a:t>
            </a:r>
          </a:p>
          <a:p>
            <a:pPr marL="449263" algn="ctr"/>
            <a:r>
              <a:rPr lang="pl-PL" dirty="0" smtClean="0"/>
              <a:t>Zakład Prawa Administracyjnego</a:t>
            </a:r>
          </a:p>
          <a:p>
            <a:pPr algn="ctr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7920880" cy="464096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STRUKTURA ADMINISTRACJI PUBLICZNEJ W POLSCE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7920880" cy="288032"/>
          </a:xfrm>
        </p:spPr>
        <p:txBody>
          <a:bodyPr>
            <a:normAutofit/>
          </a:bodyPr>
          <a:lstStyle/>
          <a:p>
            <a:r>
              <a:rPr lang="pl-PL" dirty="0" smtClean="0"/>
              <a:t>Źródło: https://www.slaskie.pl/content/struktura-wladzy-w-polsce</a:t>
            </a:r>
            <a:endParaRPr lang="pl-PL" dirty="0"/>
          </a:p>
        </p:txBody>
      </p:sp>
      <p:pic>
        <p:nvPicPr>
          <p:cNvPr id="7" name="Symbol zastępczy zawartości 6" descr="zrzut 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848872" cy="5164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7920880" cy="464096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STRUKTURA ADMINISTRACJI PUBLICZNEJ W POLSCE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7920880" cy="28803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6" name="Symbol zastępczy zawartości 5" descr="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7358114" cy="4648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Rodzaje gmin; ustalanie siedziby władz gmin, nazewnictwo organów </a:t>
            </a:r>
            <a:r>
              <a:rPr lang="pl-PL" sz="2000" dirty="0" smtClean="0">
                <a:solidFill>
                  <a:srgbClr val="002060"/>
                </a:solidFill>
              </a:rPr>
              <a:t>gminy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Rodzaje </a:t>
            </a:r>
            <a:r>
              <a:rPr lang="pl-PL" sz="1600" dirty="0" smtClean="0"/>
              <a:t>gmin oraz obszary miejskie i wiejskie w statystyce publicznej </a:t>
            </a:r>
            <a:r>
              <a:rPr lang="pl-PL" sz="1600" dirty="0" smtClean="0"/>
              <a:t>wyodrębnia</a:t>
            </a:r>
          </a:p>
          <a:p>
            <a:pPr>
              <a:buNone/>
            </a:pPr>
            <a:r>
              <a:rPr lang="pl-PL" sz="1600" dirty="0" smtClean="0"/>
              <a:t>się </a:t>
            </a:r>
            <a:r>
              <a:rPr lang="pl-PL" sz="1600" dirty="0" smtClean="0"/>
              <a:t>na podstawie podziału terytorialnego kraju przy użyciu </a:t>
            </a:r>
            <a:r>
              <a:rPr lang="pl-PL" sz="1600" dirty="0" smtClean="0"/>
              <a:t>identyfikatorów</a:t>
            </a:r>
          </a:p>
          <a:p>
            <a:pPr>
              <a:buNone/>
            </a:pPr>
            <a:r>
              <a:rPr lang="pl-PL" sz="1600" dirty="0" smtClean="0"/>
              <a:t>Krajowego </a:t>
            </a:r>
            <a:r>
              <a:rPr lang="pl-PL" sz="1600" dirty="0" smtClean="0"/>
              <a:t>Rejestru Urzędowego Podziału Terytorialnego Kraju (TERYT).</a:t>
            </a:r>
          </a:p>
          <a:p>
            <a:pPr>
              <a:buNone/>
            </a:pPr>
            <a:r>
              <a:rPr lang="pl-PL" sz="1600" b="1" dirty="0" smtClean="0"/>
              <a:t>Jest to podział formalny, oparty wyłącznie na kryterium administracyjnym.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Wyróżniane </a:t>
            </a:r>
            <a:r>
              <a:rPr lang="pl-PL" sz="1600" b="1" dirty="0" smtClean="0"/>
              <a:t>są trzy rodzaje gmin: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gminy </a:t>
            </a:r>
            <a:r>
              <a:rPr lang="pl-PL" sz="1600" dirty="0" smtClean="0"/>
              <a:t>miejskie, których granice pokrywają się z granicą miasta tworzącego gminę (gminy miejskie mogą być także miastami na prawach powiatu);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gminy </a:t>
            </a:r>
            <a:r>
              <a:rPr lang="pl-PL" sz="1600" dirty="0" smtClean="0"/>
              <a:t>miejsko-wiejskie, w których skład wchodzą zarówno miasta w granicach administracyjnych, jak i obszary poza granicami miast;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gminy </a:t>
            </a:r>
            <a:r>
              <a:rPr lang="pl-PL" sz="1600" dirty="0" smtClean="0"/>
              <a:t>wiejskie, które na swoim obszarze nie posiadają miast.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Rodzaje gmin oraz zasięg obszarów miejskich i wiejskich aktualizowany jest </a:t>
            </a:r>
            <a:r>
              <a:rPr lang="pl-PL" sz="1600" dirty="0" smtClean="0"/>
              <a:t>co</a:t>
            </a:r>
          </a:p>
          <a:p>
            <a:pPr>
              <a:buNone/>
            </a:pPr>
            <a:r>
              <a:rPr lang="pl-PL" sz="1600" dirty="0" smtClean="0"/>
              <a:t>roku</a:t>
            </a:r>
            <a:r>
              <a:rPr lang="pl-PL" sz="1600" dirty="0" smtClean="0"/>
              <a:t>, w dniu 1 stycznia, w wyniku zmian w podziale administracyjnym </a:t>
            </a:r>
            <a:r>
              <a:rPr lang="pl-PL" sz="1600" dirty="0" smtClean="0"/>
              <a:t>Polski</a:t>
            </a:r>
          </a:p>
          <a:p>
            <a:pPr>
              <a:buNone/>
            </a:pPr>
            <a:r>
              <a:rPr lang="pl-PL" sz="1600" dirty="0" smtClean="0"/>
              <a:t>ogłaszanych </a:t>
            </a:r>
            <a:r>
              <a:rPr lang="pl-PL" sz="1600" dirty="0" smtClean="0"/>
              <a:t>rozporządzeniami Rady Ministrów dotyczącymi ustalenia granic gmin </a:t>
            </a:r>
            <a:r>
              <a:rPr lang="pl-PL" sz="1600" dirty="0" smtClean="0"/>
              <a:t>i</a:t>
            </a:r>
          </a:p>
          <a:p>
            <a:pPr>
              <a:buNone/>
            </a:pPr>
            <a:r>
              <a:rPr lang="pl-PL" sz="1600" dirty="0" smtClean="0"/>
              <a:t>miast </a:t>
            </a:r>
            <a:r>
              <a:rPr lang="pl-PL" sz="1600" dirty="0" smtClean="0"/>
              <a:t>oraz nadania miejscowościom statusu miasta. 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55160" cy="752128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Rodzaje gmin; ustalanie siedziby władz gmin, nazewnictwo organów gminy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7355160" cy="1047192"/>
          </a:xfrm>
        </p:spPr>
        <p:txBody>
          <a:bodyPr>
            <a:normAutofit/>
          </a:bodyPr>
          <a:lstStyle/>
          <a:p>
            <a:r>
              <a:rPr lang="pl-PL" dirty="0" smtClean="0"/>
              <a:t>W </a:t>
            </a:r>
            <a:r>
              <a:rPr lang="pl-PL" dirty="0" smtClean="0"/>
              <a:t>2021 roku zwiększono obszar 15 miast (w tym czterech gmin miejskich, z czego trzy to miasta na prawach powiatu), zmniejszono obszar dwóch miast (miasta na prawach powiatu i miasta w gminie miejsko-wiejskiej) oraz utworzono 10 nowych miast (w związku z czym 10 gmin wiejskich stało się gminami miejsko-wiejskimi).</a:t>
            </a:r>
            <a:endParaRPr lang="pl-PL" dirty="0"/>
          </a:p>
        </p:txBody>
      </p:sp>
      <p:pic>
        <p:nvPicPr>
          <p:cNvPr id="5" name="Symbol zastępczy zawartości 4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3600"/>
            <a:ext cx="5760640" cy="4371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Rodzaje gmin; ustalanie siedziby władz gmin, nazewnictwo organów </a:t>
            </a:r>
            <a:r>
              <a:rPr lang="pl-PL" sz="2000" dirty="0" smtClean="0">
                <a:solidFill>
                  <a:srgbClr val="002060"/>
                </a:solidFill>
              </a:rPr>
              <a:t>gminy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Podstawowy akt prawny dotyczący organizacji i funkcjonowania samorządu</a:t>
            </a:r>
          </a:p>
          <a:p>
            <a:pPr>
              <a:buNone/>
            </a:pPr>
            <a:r>
              <a:rPr lang="pl-PL" sz="1600" dirty="0" smtClean="0"/>
              <a:t>gminnego </a:t>
            </a:r>
            <a:r>
              <a:rPr lang="pl-PL" sz="1600" dirty="0" smtClean="0"/>
              <a:t>to </a:t>
            </a:r>
            <a:r>
              <a:rPr lang="pl-PL" sz="1600" dirty="0" smtClean="0"/>
              <a:t>ustawa z </a:t>
            </a:r>
            <a:r>
              <a:rPr lang="pl-PL" sz="1600" dirty="0" smtClean="0"/>
              <a:t>dnia 8 marca 1990 r</a:t>
            </a:r>
            <a:r>
              <a:rPr lang="pl-PL" sz="1600" dirty="0" smtClean="0"/>
              <a:t>. o </a:t>
            </a:r>
            <a:r>
              <a:rPr lang="pl-PL" sz="1600" dirty="0" smtClean="0"/>
              <a:t>samorządzie gminnym (</a:t>
            </a:r>
            <a:r>
              <a:rPr lang="pl-PL" sz="1600" dirty="0" smtClean="0"/>
              <a:t>Dz.U.2020.713</a:t>
            </a:r>
          </a:p>
          <a:p>
            <a:pPr>
              <a:buNone/>
            </a:pPr>
            <a:r>
              <a:rPr lang="pl-PL" sz="1600" dirty="0" err="1" smtClean="0"/>
              <a:t>t.j</a:t>
            </a:r>
            <a:r>
              <a:rPr lang="pl-PL" sz="1600" dirty="0" smtClean="0"/>
              <a:t>. z dnia </a:t>
            </a:r>
            <a:r>
              <a:rPr lang="pl-PL" sz="1600" dirty="0" smtClean="0"/>
              <a:t>2020.04.21).</a:t>
            </a:r>
            <a:endParaRPr lang="pl-PL" sz="1600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Art</a:t>
            </a:r>
            <a:r>
              <a:rPr lang="pl-PL" sz="1600" b="1" dirty="0" smtClean="0"/>
              <a:t>.  </a:t>
            </a:r>
            <a:r>
              <a:rPr lang="pl-PL" sz="1600" b="1" dirty="0" smtClean="0"/>
              <a:t>4 </a:t>
            </a:r>
            <a:r>
              <a:rPr lang="pl-PL" sz="1600" b="1" dirty="0" err="1" smtClean="0"/>
              <a:t>u.s.g</a:t>
            </a:r>
            <a:r>
              <a:rPr lang="pl-PL" sz="1600" b="1" dirty="0" smtClean="0"/>
              <a:t>.</a:t>
            </a:r>
            <a:r>
              <a:rPr lang="pl-PL" sz="1600" b="1" dirty="0" smtClean="0"/>
              <a:t>  [Zmiany terytorialne gmin, nadawanie statusu miasta, ustalanie </a:t>
            </a:r>
            <a:r>
              <a:rPr lang="pl-PL" sz="1600" b="1" dirty="0" smtClean="0"/>
              <a:t>i</a:t>
            </a:r>
          </a:p>
          <a:p>
            <a:pPr>
              <a:buNone/>
            </a:pPr>
            <a:r>
              <a:rPr lang="pl-PL" sz="1600" b="1" dirty="0" smtClean="0"/>
              <a:t>zmiany </a:t>
            </a:r>
            <a:r>
              <a:rPr lang="pl-PL" sz="1600" b="1" dirty="0" smtClean="0"/>
              <a:t>nazw gmin]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Rada Ministrów, w drodze rozporządzenia</a:t>
            </a:r>
            <a:r>
              <a:rPr lang="pl-PL" sz="1600" dirty="0" smtClean="0"/>
              <a:t>: </a:t>
            </a:r>
          </a:p>
          <a:p>
            <a:pPr marL="342900" indent="-342900">
              <a:buAutoNum type="arabicParenR" startAt="3"/>
            </a:pPr>
            <a:r>
              <a:rPr lang="pl-PL" sz="1600" b="1" dirty="0" smtClean="0"/>
              <a:t>ustala </a:t>
            </a:r>
            <a:r>
              <a:rPr lang="pl-PL" sz="1600" b="1" dirty="0" smtClean="0"/>
              <a:t>i zmienia nazwy gmin oraz siedziby ich władz</a:t>
            </a:r>
            <a:r>
              <a:rPr lang="pl-PL" sz="1600" b="1" dirty="0" smtClean="0"/>
              <a:t>.</a:t>
            </a:r>
          </a:p>
          <a:p>
            <a:pPr marL="342900" indent="-342900">
              <a:buNone/>
            </a:pP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Rozporządzenie Rady Ministrów z </a:t>
            </a:r>
            <a:r>
              <a:rPr lang="pl-PL" sz="1600" dirty="0" smtClean="0"/>
              <a:t>dnia 31 lipca 2020 r</a:t>
            </a:r>
            <a:r>
              <a:rPr lang="pl-PL" sz="1600" dirty="0" smtClean="0"/>
              <a:t>. w </a:t>
            </a:r>
            <a:r>
              <a:rPr lang="pl-PL" sz="1600" dirty="0" smtClean="0"/>
              <a:t>sprawie ustalenia </a:t>
            </a:r>
            <a:r>
              <a:rPr lang="pl-PL" sz="1600" dirty="0" smtClean="0"/>
              <a:t>granic</a:t>
            </a:r>
          </a:p>
          <a:p>
            <a:pPr>
              <a:buNone/>
            </a:pPr>
            <a:r>
              <a:rPr lang="pl-PL" sz="1600" dirty="0" smtClean="0"/>
              <a:t>niektórych </a:t>
            </a:r>
            <a:r>
              <a:rPr lang="pl-PL" sz="1600" dirty="0" smtClean="0"/>
              <a:t>gmin i miast, nadania niektórym miejscowościom statusu miasta, </a:t>
            </a:r>
            <a:r>
              <a:rPr lang="pl-PL" sz="1600" dirty="0" smtClean="0"/>
              <a:t>zmiany</a:t>
            </a:r>
          </a:p>
          <a:p>
            <a:pPr>
              <a:buNone/>
            </a:pPr>
            <a:r>
              <a:rPr lang="pl-PL" sz="1600" dirty="0" smtClean="0"/>
              <a:t>nazwy </a:t>
            </a:r>
            <a:r>
              <a:rPr lang="pl-PL" sz="1600" dirty="0" smtClean="0"/>
              <a:t>gminy oraz siedziby władz </a:t>
            </a:r>
            <a:r>
              <a:rPr lang="pl-PL" sz="1600" dirty="0" smtClean="0"/>
              <a:t>gminy</a:t>
            </a:r>
          </a:p>
          <a:p>
            <a:pPr>
              <a:buNone/>
            </a:pPr>
            <a:r>
              <a:rPr lang="pl-PL" sz="1600" dirty="0" smtClean="0"/>
              <a:t>§  5.  Z dniem 1 stycznia 2021 r. w województwie mazowieckim, w powiecie </a:t>
            </a:r>
            <a:r>
              <a:rPr lang="pl-PL" sz="1600" dirty="0" smtClean="0"/>
              <a:t>płockim</a:t>
            </a:r>
          </a:p>
          <a:p>
            <a:pPr>
              <a:buNone/>
            </a:pPr>
            <a:r>
              <a:rPr lang="pl-PL" sz="1600" dirty="0" smtClean="0"/>
              <a:t>zmienia </a:t>
            </a:r>
            <a:r>
              <a:rPr lang="pl-PL" sz="1600" dirty="0" smtClean="0"/>
              <a:t>się </a:t>
            </a:r>
            <a:r>
              <a:rPr lang="pl-PL" sz="1600" i="1" dirty="0" smtClean="0"/>
              <a:t>siedzibę </a:t>
            </a:r>
            <a:r>
              <a:rPr lang="pl-PL" sz="1600" dirty="0" smtClean="0"/>
              <a:t>władz gminy Bodzanów z Bodzanowa na Chodkowo.</a:t>
            </a:r>
          </a:p>
          <a:p>
            <a:pPr>
              <a:buNone/>
            </a:pPr>
            <a:r>
              <a:rPr lang="pl-PL" sz="1600" dirty="0" smtClean="0"/>
              <a:t>§  6.  Rozporządzenie wchodzi w życie z dniem 1 stycznia 2021 r.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55160" cy="752128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Rodzaje gmin; ustalanie siedziby władz gmin, nazewnictwo organów gminy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7355160" cy="504056"/>
          </a:xfrm>
        </p:spPr>
        <p:txBody>
          <a:bodyPr>
            <a:normAutofit/>
          </a:bodyPr>
          <a:lstStyle/>
          <a:p>
            <a:r>
              <a:rPr lang="pl-PL" dirty="0" smtClean="0"/>
              <a:t>Źródło: https://</a:t>
            </a:r>
            <a:r>
              <a:rPr lang="pl-PL" dirty="0" smtClean="0"/>
              <a:t>eteryt.stat.gov.pl/eTeryt/rejestr_teryt/aktualnosci/aktualnosci.aspx, dostęp: 28.02.2021 r.</a:t>
            </a:r>
            <a:endParaRPr lang="pl-PL" dirty="0"/>
          </a:p>
        </p:txBody>
      </p:sp>
      <p:pic>
        <p:nvPicPr>
          <p:cNvPr id="7" name="Symbol zastępczy zawartości 6" descr="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7704856" cy="46805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Rodzaje gmin; ustalanie siedziby władz gmin, nazewnictwo organów </a:t>
            </a:r>
            <a:r>
              <a:rPr lang="pl-PL" sz="2000" dirty="0" smtClean="0">
                <a:solidFill>
                  <a:srgbClr val="002060"/>
                </a:solidFill>
              </a:rPr>
              <a:t>gminy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/>
              <a:t>Art.  </a:t>
            </a:r>
            <a:r>
              <a:rPr lang="pl-PL" sz="1400" b="1" dirty="0" smtClean="0"/>
              <a:t>11a </a:t>
            </a:r>
            <a:r>
              <a:rPr lang="pl-PL" sz="1400" b="1" dirty="0" err="1" smtClean="0"/>
              <a:t>u.s.g</a:t>
            </a:r>
            <a:r>
              <a:rPr lang="pl-PL" sz="1400" b="1" dirty="0" smtClean="0"/>
              <a:t>.</a:t>
            </a:r>
            <a:r>
              <a:rPr lang="pl-PL" sz="1400" b="1" dirty="0" smtClean="0"/>
              <a:t>  [Organy gminy] </a:t>
            </a:r>
          </a:p>
          <a:p>
            <a:pPr>
              <a:buNone/>
            </a:pPr>
            <a:r>
              <a:rPr lang="pl-PL" sz="1400" dirty="0" smtClean="0"/>
              <a:t>1.  Organami gminy są</a:t>
            </a:r>
            <a:r>
              <a:rPr lang="pl-PL" sz="1400" dirty="0" smtClean="0"/>
              <a:t>:</a:t>
            </a:r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) rada gminy;</a:t>
            </a:r>
          </a:p>
          <a:p>
            <a:pPr>
              <a:buNone/>
            </a:pPr>
            <a:r>
              <a:rPr lang="pl-PL" sz="1400" dirty="0" smtClean="0"/>
              <a:t>2) wójt (burmistrz, prezydent miasta).</a:t>
            </a:r>
          </a:p>
          <a:p>
            <a:pPr>
              <a:buNone/>
            </a:pPr>
            <a:r>
              <a:rPr lang="pl-PL" sz="1400" dirty="0" smtClean="0"/>
              <a:t>2.  Zasady i tryb przeprowadzania wyborów do rady gminy oraz wyboru </a:t>
            </a:r>
            <a:r>
              <a:rPr lang="pl-PL" sz="1400" dirty="0" smtClean="0"/>
              <a:t>wójta (burmistrza,</a:t>
            </a:r>
          </a:p>
          <a:p>
            <a:pPr>
              <a:buNone/>
            </a:pPr>
            <a:r>
              <a:rPr lang="pl-PL" sz="1400" dirty="0" smtClean="0"/>
              <a:t>prezydenta </a:t>
            </a:r>
            <a:r>
              <a:rPr lang="pl-PL" sz="1400" dirty="0" smtClean="0"/>
              <a:t>miasta) określają odrębne ustawy.</a:t>
            </a:r>
          </a:p>
          <a:p>
            <a:pPr>
              <a:buNone/>
            </a:pPr>
            <a:r>
              <a:rPr lang="pl-PL" sz="1400" dirty="0" smtClean="0"/>
              <a:t>3.  Ilekroć w ustawie jest mowa o wójcie, należy przez to rozumieć </a:t>
            </a:r>
            <a:r>
              <a:rPr lang="pl-PL" sz="1400" dirty="0" smtClean="0"/>
              <a:t>także burmistrza oraz</a:t>
            </a:r>
          </a:p>
          <a:p>
            <a:pPr>
              <a:buNone/>
            </a:pPr>
            <a:r>
              <a:rPr lang="pl-PL" sz="1400" dirty="0" smtClean="0"/>
              <a:t>prezydenta </a:t>
            </a:r>
            <a:r>
              <a:rPr lang="pl-PL" sz="1400" dirty="0" smtClean="0"/>
              <a:t>miasta.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Ustawa </a:t>
            </a:r>
            <a:r>
              <a:rPr lang="pl-PL" sz="1400" dirty="0" smtClean="0"/>
              <a:t>wymienia </a:t>
            </a:r>
            <a:r>
              <a:rPr lang="pl-PL" sz="1400" dirty="0" smtClean="0"/>
              <a:t>dwa organy gminy: są nimi rada gminy i wójt, burmistrz </a:t>
            </a:r>
            <a:r>
              <a:rPr lang="pl-PL" sz="1400" dirty="0" smtClean="0"/>
              <a:t>lub prezydent miasta.</a:t>
            </a:r>
          </a:p>
          <a:p>
            <a:pPr>
              <a:buNone/>
            </a:pPr>
            <a:r>
              <a:rPr lang="pl-PL" sz="1400" dirty="0" smtClean="0"/>
              <a:t>Poza </a:t>
            </a:r>
            <a:r>
              <a:rPr lang="pl-PL" sz="1400" dirty="0" smtClean="0"/>
              <a:t>wyjątkami regulowanymi ustawą o referendum </a:t>
            </a:r>
            <a:r>
              <a:rPr lang="pl-PL" sz="1400" dirty="0" smtClean="0"/>
              <a:t>lokalnym, rada </a:t>
            </a:r>
            <a:r>
              <a:rPr lang="pl-PL" sz="1400" dirty="0" smtClean="0"/>
              <a:t>gminy jest </a:t>
            </a:r>
            <a:r>
              <a:rPr lang="pl-PL" sz="1400" dirty="0" smtClean="0"/>
              <a:t>organem</a:t>
            </a:r>
          </a:p>
          <a:p>
            <a:pPr>
              <a:buNone/>
            </a:pPr>
            <a:r>
              <a:rPr lang="pl-PL" sz="1400" dirty="0" smtClean="0"/>
              <a:t>stanowiącym </a:t>
            </a:r>
            <a:r>
              <a:rPr lang="pl-PL" sz="1400" dirty="0" smtClean="0"/>
              <a:t>i kontrolnym (art. 15 ust. 1 </a:t>
            </a:r>
            <a:r>
              <a:rPr lang="pl-PL" sz="1400" dirty="0" err="1" smtClean="0"/>
              <a:t>u.s.g</a:t>
            </a:r>
            <a:r>
              <a:rPr lang="pl-PL" sz="1400" dirty="0" smtClean="0"/>
              <a:t>.), a </a:t>
            </a:r>
            <a:r>
              <a:rPr lang="pl-PL" sz="1400" dirty="0" smtClean="0"/>
              <a:t>wójt lub </a:t>
            </a:r>
            <a:r>
              <a:rPr lang="pl-PL" sz="1400" dirty="0" smtClean="0"/>
              <a:t>burmistrz oraz prezydent miasta – </a:t>
            </a:r>
            <a:r>
              <a:rPr lang="pl-PL" sz="1400" dirty="0" smtClean="0"/>
              <a:t>są</a:t>
            </a:r>
          </a:p>
          <a:p>
            <a:pPr>
              <a:buNone/>
            </a:pPr>
            <a:r>
              <a:rPr lang="pl-PL" sz="1400" dirty="0" smtClean="0"/>
              <a:t>organami </a:t>
            </a:r>
            <a:r>
              <a:rPr lang="pl-PL" sz="1400" dirty="0" smtClean="0"/>
              <a:t>wykonawczymi (art. 26 ust. </a:t>
            </a:r>
            <a:r>
              <a:rPr lang="pl-PL" sz="1400" dirty="0" smtClean="0"/>
              <a:t>1 </a:t>
            </a:r>
            <a:r>
              <a:rPr lang="pl-PL" sz="1400" dirty="0" err="1" smtClean="0"/>
              <a:t>u.s.g</a:t>
            </a:r>
            <a:r>
              <a:rPr lang="pl-PL" sz="1400" dirty="0" smtClean="0"/>
              <a:t>.). 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Przepisy zawarte w art. 11a mają charakter norm bezwzględnie obowiązujących, </a:t>
            </a:r>
            <a:r>
              <a:rPr lang="pl-PL" sz="1400" dirty="0" smtClean="0"/>
              <a:t>co oznacza</a:t>
            </a:r>
            <a:r>
              <a:rPr lang="pl-PL" sz="1400" dirty="0" smtClean="0"/>
              <a:t>, </a:t>
            </a:r>
            <a:r>
              <a:rPr lang="pl-PL" sz="1400" dirty="0" smtClean="0"/>
              <a:t>że</a:t>
            </a:r>
          </a:p>
          <a:p>
            <a:pPr>
              <a:buNone/>
            </a:pPr>
            <a:r>
              <a:rPr lang="pl-PL" sz="1400" dirty="0" smtClean="0"/>
              <a:t>nie </a:t>
            </a:r>
            <a:r>
              <a:rPr lang="pl-PL" sz="1400" dirty="0" smtClean="0"/>
              <a:t>jest dopuszczalne tworzenie jakichkolwiek innych organów </a:t>
            </a:r>
            <a:r>
              <a:rPr lang="pl-PL" sz="1400" dirty="0" smtClean="0"/>
              <a:t>gminy ponad </a:t>
            </a:r>
            <a:r>
              <a:rPr lang="pl-PL" sz="1400" dirty="0" smtClean="0"/>
              <a:t>te, które </a:t>
            </a:r>
            <a:r>
              <a:rPr lang="pl-PL" sz="1400" dirty="0" smtClean="0"/>
              <a:t>określa</a:t>
            </a:r>
          </a:p>
          <a:p>
            <a:pPr>
              <a:buNone/>
            </a:pPr>
            <a:r>
              <a:rPr lang="pl-PL" sz="1400" dirty="0" smtClean="0"/>
              <a:t>ustawa</a:t>
            </a:r>
            <a:r>
              <a:rPr lang="pl-PL" sz="1400" dirty="0" smtClean="0"/>
              <a:t>. </a:t>
            </a:r>
            <a:endParaRPr lang="pl-PL" sz="14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Rodzaje gmin; ustalanie siedziby władz gmin, nazewnictwo organów </a:t>
            </a:r>
            <a:r>
              <a:rPr lang="pl-PL" sz="2000" dirty="0" smtClean="0">
                <a:solidFill>
                  <a:srgbClr val="002060"/>
                </a:solidFill>
              </a:rPr>
              <a:t>gminy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200" dirty="0" smtClean="0"/>
              <a:t>UWAGA: organem gminy nie jest urząd gminy (urząd miasta), stanowiący </a:t>
            </a:r>
            <a:r>
              <a:rPr lang="pl-PL" sz="1200" dirty="0" smtClean="0"/>
              <a:t>aparat pomocniczy </a:t>
            </a:r>
            <a:r>
              <a:rPr lang="pl-PL" sz="1200" dirty="0" smtClean="0"/>
              <a:t>organów gminy, </a:t>
            </a:r>
            <a:r>
              <a:rPr lang="pl-PL" sz="1200" dirty="0" smtClean="0"/>
              <a:t>za</a:t>
            </a:r>
          </a:p>
          <a:p>
            <a:pPr>
              <a:buNone/>
            </a:pPr>
            <a:r>
              <a:rPr lang="pl-PL" sz="1200" dirty="0" smtClean="0"/>
              <a:t>pomocą </a:t>
            </a:r>
            <a:r>
              <a:rPr lang="pl-PL" sz="1200" dirty="0" smtClean="0"/>
              <a:t>którego organy gminy wykonują </a:t>
            </a:r>
            <a:r>
              <a:rPr lang="pl-PL" sz="1200" dirty="0" smtClean="0"/>
              <a:t>swoje zadania </a:t>
            </a:r>
            <a:r>
              <a:rPr lang="pl-PL" sz="1200" dirty="0" smtClean="0"/>
              <a:t>i realizują </a:t>
            </a:r>
            <a:r>
              <a:rPr lang="pl-PL" sz="1200" dirty="0" smtClean="0"/>
              <a:t>kompetencje.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Podział </a:t>
            </a:r>
            <a:r>
              <a:rPr lang="pl-PL" sz="1200" b="1" dirty="0" smtClean="0"/>
              <a:t>gmin na wiejskie i miejskie w sposób bezpośredni wpływa na </a:t>
            </a:r>
            <a:r>
              <a:rPr lang="pl-PL" sz="1200" b="1" dirty="0" smtClean="0"/>
              <a:t>nazewnictwo organów gminy.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Art.  15.  [Rada gminy (miejska) jako organ stanowiący i kontrolny] </a:t>
            </a:r>
            <a:endParaRPr lang="pl-PL" sz="1200" b="1" dirty="0" smtClean="0"/>
          </a:p>
          <a:p>
            <a:pPr>
              <a:buNone/>
            </a:pPr>
            <a:r>
              <a:rPr lang="pl-PL" sz="1200" dirty="0" smtClean="0"/>
              <a:t>1</a:t>
            </a:r>
            <a:r>
              <a:rPr lang="pl-PL" sz="1200" dirty="0" smtClean="0"/>
              <a:t>.  Z zastrzeżeniem art. 12 organem stanowiącym i kontrolnym w gminie jest rada gminy.</a:t>
            </a:r>
          </a:p>
          <a:p>
            <a:pPr>
              <a:buNone/>
            </a:pPr>
            <a:r>
              <a:rPr lang="pl-PL" sz="1200" dirty="0" smtClean="0"/>
              <a:t>2.  Jeżeli siedziba rady gminy znajduje się w mieście położonym na terytorium tej gminy, rada nosi nazwę rady miejskiej.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1200" b="1" dirty="0" smtClean="0"/>
              <a:t>Art.  26.  [Wójt jako organ wykonawczy] </a:t>
            </a:r>
            <a:endParaRPr lang="pl-PL" sz="1200" b="1" dirty="0" smtClean="0"/>
          </a:p>
          <a:p>
            <a:pPr>
              <a:buNone/>
            </a:pPr>
            <a:r>
              <a:rPr lang="pl-PL" sz="1200" dirty="0" smtClean="0"/>
              <a:t>1</a:t>
            </a:r>
            <a:r>
              <a:rPr lang="pl-PL" sz="1200" dirty="0" smtClean="0"/>
              <a:t>.  Organem wykonawczym gminy jest wójt.</a:t>
            </a:r>
          </a:p>
          <a:p>
            <a:pPr>
              <a:buNone/>
            </a:pPr>
            <a:r>
              <a:rPr lang="pl-PL" sz="1200" dirty="0" smtClean="0"/>
              <a:t>2.  Kadencja wójta rozpoczyna się w dniu rozpoczęcia kadencji rady gminy lub wyboru go przez radę gminy i upływa z dniem upływu kadencji rady gminy.</a:t>
            </a:r>
          </a:p>
          <a:p>
            <a:pPr>
              <a:buNone/>
            </a:pPr>
            <a:r>
              <a:rPr lang="pl-PL" sz="1200" dirty="0" smtClean="0"/>
              <a:t>2a.  Wójtem (burmistrzem, prezydentem miasta) nie może być osoba, która nie jest obywatelem polskim.</a:t>
            </a:r>
          </a:p>
          <a:p>
            <a:pPr>
              <a:buNone/>
            </a:pPr>
            <a:r>
              <a:rPr lang="pl-PL" sz="1200" dirty="0" smtClean="0"/>
              <a:t>3.  Burmistrz jest organem wykonawczym w gminie, w której siedziba władz znajduje się w mieście położonym na terytorium tej gminy.</a:t>
            </a:r>
          </a:p>
          <a:p>
            <a:pPr>
              <a:buNone/>
            </a:pPr>
            <a:r>
              <a:rPr lang="pl-PL" sz="1200" dirty="0" smtClean="0"/>
              <a:t>4.  W miastach powyżej 100 000 mieszkańców organem wykonawczym jest prezydent miasta. Dotyczy to również miast, w których do dnia wejścia w życie niniejszej ustawy prezydent miasta był organem wykonawczo-zarządzającym.</a:t>
            </a:r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Art</a:t>
            </a:r>
            <a:r>
              <a:rPr lang="pl-PL" sz="1600" b="1" dirty="0" smtClean="0"/>
              <a:t>.  </a:t>
            </a:r>
            <a:r>
              <a:rPr lang="pl-PL" sz="1600" b="1" dirty="0" smtClean="0"/>
              <a:t>4 </a:t>
            </a:r>
            <a:r>
              <a:rPr lang="pl-PL" sz="1600" b="1" dirty="0" err="1" smtClean="0"/>
              <a:t>u.s.g</a:t>
            </a:r>
            <a:r>
              <a:rPr lang="pl-PL" sz="1600" b="1" dirty="0" smtClean="0"/>
              <a:t>. [Zmiany </a:t>
            </a:r>
            <a:r>
              <a:rPr lang="pl-PL" sz="1600" b="1" dirty="0" smtClean="0"/>
              <a:t>terytorialne gmin, nadawanie statusu miasta, ustalanie </a:t>
            </a:r>
            <a:r>
              <a:rPr lang="pl-PL" sz="1600" b="1" dirty="0" smtClean="0"/>
              <a:t>i</a:t>
            </a:r>
          </a:p>
          <a:p>
            <a:pPr>
              <a:buNone/>
            </a:pPr>
            <a:r>
              <a:rPr lang="pl-PL" sz="1600" b="1" dirty="0" smtClean="0"/>
              <a:t>zmiany </a:t>
            </a:r>
            <a:r>
              <a:rPr lang="pl-PL" sz="1600" b="1" dirty="0" smtClean="0"/>
              <a:t>nazw gmin]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Rada Ministrów, w drodze rozporządzenia</a:t>
            </a:r>
            <a:r>
              <a:rPr lang="pl-PL" sz="1600" dirty="0" smtClean="0"/>
              <a:t>:</a:t>
            </a:r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) tworzy, łączy, dzieli i znosi gminy oraz ustala ich granice;</a:t>
            </a:r>
          </a:p>
          <a:p>
            <a:pPr>
              <a:buNone/>
            </a:pPr>
            <a:r>
              <a:rPr lang="pl-PL" sz="1600" dirty="0" smtClean="0"/>
              <a:t>2.  Rozporządzenie, o którym mowa w ust. 1, może być wydane także na wniosek zainteresowanej rady gminy.</a:t>
            </a:r>
          </a:p>
          <a:p>
            <a:pPr>
              <a:buNone/>
            </a:pPr>
            <a:r>
              <a:rPr lang="pl-PL" sz="1600" dirty="0" smtClean="0"/>
              <a:t>3.  Ustalenie i zmiana granic gmin dokonywane są w sposób zapewniający </a:t>
            </a:r>
            <a:r>
              <a:rPr lang="pl-PL" sz="1600" dirty="0" smtClean="0"/>
              <a:t>gminie i</a:t>
            </a:r>
          </a:p>
          <a:p>
            <a:pPr>
              <a:buNone/>
            </a:pPr>
            <a:r>
              <a:rPr lang="pl-PL" sz="1600" dirty="0" smtClean="0"/>
              <a:t>terytorium </a:t>
            </a:r>
            <a:r>
              <a:rPr lang="pl-PL" sz="1600" dirty="0" smtClean="0"/>
              <a:t>możliwie jednorodne ze względu na układ osadniczy i </a:t>
            </a:r>
            <a:r>
              <a:rPr lang="pl-PL" sz="1600" dirty="0" smtClean="0"/>
              <a:t>przestrzenny,</a:t>
            </a:r>
          </a:p>
          <a:p>
            <a:pPr>
              <a:buNone/>
            </a:pPr>
            <a:r>
              <a:rPr lang="pl-PL" sz="1600" dirty="0" smtClean="0"/>
              <a:t>uwzględniający </a:t>
            </a:r>
            <a:r>
              <a:rPr lang="pl-PL" sz="1600" dirty="0" smtClean="0"/>
              <a:t>więzi społeczne, gospodarcze i kulturowe oraz </a:t>
            </a:r>
            <a:r>
              <a:rPr lang="pl-PL" sz="1600" dirty="0" smtClean="0"/>
              <a:t>zapewniający</a:t>
            </a:r>
          </a:p>
          <a:p>
            <a:pPr>
              <a:buNone/>
            </a:pPr>
            <a:r>
              <a:rPr lang="pl-PL" sz="1600" dirty="0" smtClean="0"/>
              <a:t>zdolność </a:t>
            </a:r>
            <a:r>
              <a:rPr lang="pl-PL" sz="1600" dirty="0" smtClean="0"/>
              <a:t>wykonywania zadań publicznych.</a:t>
            </a:r>
          </a:p>
          <a:p>
            <a:pPr>
              <a:buNone/>
            </a:pPr>
            <a:r>
              <a:rPr lang="pl-PL" sz="1600" dirty="0" smtClean="0"/>
              <a:t>4.  Nadanie gminie lub miejscowości statusu miasta, ustalenie jego granic i </a:t>
            </a:r>
            <a:r>
              <a:rPr lang="pl-PL" sz="1600" dirty="0" smtClean="0"/>
              <a:t>ich</a:t>
            </a:r>
          </a:p>
          <a:p>
            <a:pPr>
              <a:buNone/>
            </a:pPr>
            <a:r>
              <a:rPr lang="pl-PL" sz="1600" dirty="0" smtClean="0"/>
              <a:t>zmiana </a:t>
            </a:r>
            <a:r>
              <a:rPr lang="pl-PL" sz="1600" dirty="0" smtClean="0"/>
              <a:t>dokonywane są w sposób uwzględniający infrastrukturę społeczną </a:t>
            </a:r>
            <a:r>
              <a:rPr lang="pl-PL" sz="1600" dirty="0" smtClean="0"/>
              <a:t>i</a:t>
            </a:r>
          </a:p>
          <a:p>
            <a:pPr>
              <a:buNone/>
            </a:pPr>
            <a:r>
              <a:rPr lang="pl-PL" sz="1600" dirty="0" smtClean="0"/>
              <a:t>techniczną </a:t>
            </a:r>
            <a:r>
              <a:rPr lang="pl-PL" sz="1600" dirty="0" smtClean="0"/>
              <a:t>oraz układ urbanistyczny i charakter zabudowy.</a:t>
            </a:r>
          </a:p>
          <a:p>
            <a:pPr>
              <a:buNone/>
            </a:pPr>
            <a:r>
              <a:rPr lang="pl-PL" sz="1600" dirty="0" smtClean="0"/>
              <a:t>5.  Zmiany, o których mowa w ust. 1, następują z dniem 1 stycznia.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Art.  4a.  [Konsultacje poprzedzające wydanie rozporządzenia]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Wydanie rozporządzenia, o którym mowa w art. 4 ust. 1, wymaga zasięgnięcia przez ministra właściwego do spraw administracji publicznej opinii zainteresowanych rad gmin, poprzedzonych przeprowadzeniem przez te rady konsultacji z mieszkańcami, a w przypadku zmian granic gmin naruszających granice powiatów lub województw - dodatkowo opinii odpowiednich rad powiatów lub sejmików województw, z zastrzeżeniem ust. 2.</a:t>
            </a:r>
          </a:p>
          <a:p>
            <a:pPr>
              <a:buNone/>
            </a:pPr>
            <a:r>
              <a:rPr lang="pl-PL" sz="1600" dirty="0" smtClean="0"/>
              <a:t>2.  Konsultacje z mieszkańcami w sprawach zmiany granic gmin lub granic miasta polegającej na wyłączeniu obszaru lub części obszaru jednostki pomocniczej gminy i jego włączeniu do sąsiedniej jednostki pomocniczej tej gminy lub do sąsiedniej gminy mogą zostać ograniczone do:1) mieszkańców jednostki pomocniczej gminy objętych zmianą - przez odpowiednie rady gmin;</a:t>
            </a:r>
          </a:p>
          <a:p>
            <a:pPr>
              <a:buNone/>
            </a:pPr>
            <a:r>
              <a:rPr lang="pl-PL" sz="1600" dirty="0" smtClean="0"/>
              <a:t>2) mieszkańców gmin objętych zmianą naruszającą granice powiatów lub województw - przez odpowiednie rady powiatów lub sejmiki województw.</a:t>
            </a:r>
          </a:p>
          <a:p>
            <a:pPr>
              <a:buNone/>
            </a:pPr>
            <a:r>
              <a:rPr lang="pl-PL" sz="1600" dirty="0" smtClean="0"/>
              <a:t>3.  W przypadku niewyrażenia opinii, o której mowa w ust. 1, w terminie 3 miesięcy od dnia otrzymania wystąpienia o opinię, wymóg zasięgnięcia opinii uznaje się za spełniony.</a:t>
            </a:r>
          </a:p>
          <a:p>
            <a:pPr>
              <a:buNone/>
            </a:pPr>
            <a:r>
              <a:rPr lang="pl-PL" sz="1600" dirty="0" smtClean="0"/>
              <a:t>4.  W przypadku przeprowadzenia referendum lokalnego w sprawie utworzenia, połączenia, podziału i zniesienia gminy oraz ustalenia granic gminy, o którym mowa w art. 4c, konsultacji z mieszkańcami, o których mowa w ust. 1 i 2, nie przeprowadza się</a:t>
            </a:r>
            <a:r>
              <a:rPr lang="pl-PL" sz="1600" dirty="0" smtClean="0"/>
              <a:t>.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7606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2060"/>
                </a:solidFill>
              </a:rPr>
              <a:t>Plan ZAJĘĆ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dirty="0" smtClean="0"/>
              <a:t>Typy podziału terytorialnego państwa; jednostki podziału terytorialnego; rodzaje miejscowości,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Rodzaje gmin; ustalanie siedziby władz gmin, nazewnictwo organów gminy,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Zasady i tryb wprowadzania zmian w podziale terytorialnym państwa.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Jednostki pomocnicze gminy; szczególny status dzielnic m.st. Warszawy,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Miasto na prawach powiatu jako jednostka podziału terytorialnego i jako jednostka samorządu terytorialnego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 startAt="6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Art</a:t>
            </a:r>
            <a:r>
              <a:rPr lang="pl-PL" sz="1600" b="1" dirty="0" smtClean="0"/>
              <a:t>.  </a:t>
            </a:r>
            <a:r>
              <a:rPr lang="pl-PL" sz="1600" b="1" dirty="0" smtClean="0"/>
              <a:t>4b </a:t>
            </a:r>
            <a:r>
              <a:rPr lang="pl-PL" sz="1600" b="1" dirty="0" err="1" smtClean="0"/>
              <a:t>u.s.g</a:t>
            </a:r>
            <a:r>
              <a:rPr lang="pl-PL" sz="1600" b="1" dirty="0" smtClean="0"/>
              <a:t> </a:t>
            </a:r>
            <a:r>
              <a:rPr lang="pl-PL" sz="1600" b="1" dirty="0" smtClean="0"/>
              <a:t>. </a:t>
            </a:r>
            <a:r>
              <a:rPr lang="pl-PL" sz="1600" b="1" dirty="0" smtClean="0"/>
              <a:t>[Wniosek rady gminy o wydanie rozporządzenia]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Wydanie rozporządzenia, o którym mowa w art. 4 ust. 1, na wniosek rady gminy wymaga</a:t>
            </a:r>
            <a:r>
              <a:rPr lang="pl-PL" sz="1600" dirty="0" smtClean="0"/>
              <a:t>:</a:t>
            </a:r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) wniosku rady gminy poprzedzonego przeprowadzeniem przez tę radę </a:t>
            </a:r>
            <a:r>
              <a:rPr lang="pl-PL" sz="1600" dirty="0" smtClean="0"/>
              <a:t>konsultacji z </a:t>
            </a:r>
            <a:r>
              <a:rPr lang="pl-PL" sz="1600" dirty="0" smtClean="0"/>
              <a:t>mieszkańcami, wraz z uzasadnieniem oraz niezbędnymi dokumentami, mapami i informacjami potwierdzającymi zasadność wniosku;</a:t>
            </a:r>
          </a:p>
          <a:p>
            <a:pPr>
              <a:buNone/>
            </a:pPr>
            <a:r>
              <a:rPr lang="pl-PL" sz="1600" dirty="0" smtClean="0"/>
              <a:t>2) opinii rad gmin objętych wnioskiem, poprzedzonych przeprowadzeniem przez te rady konsultacji z mieszkańcami, a w przypadku zmiany granic gminy naruszającej granice powiatów lub województw - opinii odpowiednich rad powiatów lub sejmików województw;</a:t>
            </a:r>
          </a:p>
          <a:p>
            <a:pPr>
              <a:buNone/>
            </a:pPr>
            <a:r>
              <a:rPr lang="pl-PL" sz="1600" dirty="0" smtClean="0"/>
              <a:t>3) opinii wojewody właściwego dla gminy lub gmin objętych wnioskiem.</a:t>
            </a:r>
          </a:p>
          <a:p>
            <a:pPr>
              <a:buNone/>
            </a:pPr>
            <a:r>
              <a:rPr lang="pl-PL" sz="1600" dirty="0" smtClean="0"/>
              <a:t>2.  Do wniosku i opinii, o których mowa w ust. 1, przepisy art. 4a ust. 2 i 3 stosuje się odpowiednio.</a:t>
            </a:r>
          </a:p>
          <a:p>
            <a:pPr>
              <a:buNone/>
            </a:pPr>
            <a:r>
              <a:rPr lang="pl-PL" sz="1600" dirty="0" smtClean="0"/>
              <a:t>3.  Rada gminy występuje z wnioskiem, o którym mowa w ust. 1, do ministra właściwego do spraw administracji publicznej za pośrednictwem wojewody, w terminie do dnia 31 marca.</a:t>
            </a:r>
          </a:p>
          <a:p>
            <a:pPr>
              <a:buNone/>
            </a:pPr>
            <a:r>
              <a:rPr lang="pl-PL" sz="1600" dirty="0" smtClean="0"/>
              <a:t>4.  Rada Ministrów określi, w drodze rozporządzenia, tryb postępowania przy składaniu wniosków, o których mowa w ust. 1, oraz dokumenty, które należy dołączyć do wniosku.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l-PL" sz="1600" dirty="0" smtClean="0"/>
              <a:t>Art</a:t>
            </a:r>
            <a:r>
              <a:rPr lang="pl-PL" sz="1600" dirty="0" smtClean="0"/>
              <a:t>. 4, 4a i 4b stanowią wspólnie całościową normę prawną określającą podstawę i warunki, jakie muszą zostać spełnione, aby rząd (Rada Ministrów) mógł w drodze rozporządzenia ustalać lub zmieniać granice </a:t>
            </a:r>
            <a:r>
              <a:rPr lang="pl-PL" sz="1600" dirty="0" smtClean="0"/>
              <a:t>gmin.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A</a:t>
            </a:r>
            <a:r>
              <a:rPr lang="pl-PL" sz="1600" dirty="0" smtClean="0"/>
              <a:t>rt</a:t>
            </a:r>
            <a:r>
              <a:rPr lang="pl-PL" sz="1600" dirty="0" smtClean="0"/>
              <a:t>. 4a i 4b mają charakter szczegółowych instrukcji określających wymagania, jakie muszą zostać spełnione, aby Rada Ministrów mogła wydać rozporządzenie w sprawach, o których mowa w art. 4 ust. 1, zwłaszcza w przypadku takich zmian granic gmin, które naruszają granice powiatów lub województw, przy czym art. 4b odnosi to do sytuacji przewidzianej w art. 4 ust. 2, tj. gdy zmiana inicjowana jest na wniosek zainteresowanej rady gminy, w pozostałych zaś przypadkach zastosowanie ma art. 4a</a:t>
            </a:r>
            <a:r>
              <a:rPr lang="pl-PL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Kompetencja Rady Ministrów do tworzenia, dzielenia i znoszenia gmin wynika z faktu, że gmina jest podstawową jednostką zasadniczego podziału terytorialnego państwa. Na Radzie Ministrów, jako strażniku interesu publicznego, ciąży w tym przypadku obowiązek racjonalnego ukształtowania podziału terytorialnego</a:t>
            </a:r>
            <a:r>
              <a:rPr lang="pl-PL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Do wydania </a:t>
            </a:r>
            <a:r>
              <a:rPr lang="pl-PL" sz="1600" dirty="0" smtClean="0"/>
              <a:t>rozporządzenia obejmującego zmianę sytuacji prawnej i faktycznej danej gminy w zakresie korekty jej granic, połączenia jej z inną gminą, podziału lub jej całkowitego zniesienia (art. 4 ust. 1 </a:t>
            </a:r>
            <a:r>
              <a:rPr lang="pl-PL" sz="1600" dirty="0" err="1" smtClean="0"/>
              <a:t>pkt</a:t>
            </a:r>
            <a:r>
              <a:rPr lang="pl-PL" sz="1600" dirty="0" smtClean="0"/>
              <a:t> 1), </a:t>
            </a:r>
            <a:r>
              <a:rPr lang="pl-PL" sz="1600" dirty="0" smtClean="0"/>
              <a:t>wymagane </a:t>
            </a:r>
            <a:r>
              <a:rPr lang="pl-PL" sz="1600" dirty="0" smtClean="0"/>
              <a:t>jest zasięgnięcie opinii zainteresowanych rad gmin. Przedmiotem opinii jest projekt </a:t>
            </a:r>
            <a:r>
              <a:rPr lang="pl-PL" sz="1600" dirty="0" smtClean="0"/>
              <a:t> rozporządzenia </a:t>
            </a:r>
            <a:r>
              <a:rPr lang="pl-PL" sz="1600" dirty="0" smtClean="0"/>
              <a:t>Rady Ministrów w konkretnym zakresie.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l-PL" sz="1600" dirty="0" smtClean="0"/>
              <a:t>Zgodnie z art. 4a i 4b, wszelkie decyzje i czynności Rady Ministrów w sprawach podziału, łączenia, dzielenia i znoszenia gmin, jak też w sprawie ustalania ich granic i siedzib władz powinny być podejmowane po przeprowadzeniu konsultacji z mieszkańcami. Ustawa jednak nie określa ich formy, stanowiąc jedynie, że zasady i tryb konsultacji powinny zostać określone uchwałą rady gminy (art. 5a ust. 2). Tym samym konsultacje mogą mieć formę dowolną, w tym nawet </a:t>
            </a:r>
            <a:r>
              <a:rPr lang="pl-PL" sz="1600" dirty="0" smtClean="0"/>
              <a:t>referendalną.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1600" dirty="0" smtClean="0"/>
              <a:t>W przypadku ustalania lub zmiany granic gmin Rada Ministrów musi uwzględnić następujące przesłanki wynikające z art. 4 ust. 3 </a:t>
            </a:r>
            <a:r>
              <a:rPr lang="pl-PL" sz="1600" dirty="0" err="1" smtClean="0"/>
              <a:t>u.s.g</a:t>
            </a:r>
            <a:r>
              <a:rPr lang="pl-PL" sz="1600" dirty="0" smtClean="0"/>
              <a:t>.: wymóg zapewnienia maksymalnej jednorodności (spójności) terytorialnej poprzez analizę układu osadniczego i przestrzennego w zakresie występowania więzi społecznych, gospodarczych oraz kulturowych; wymóg takiego kształtowania granic jednostek podziału terytorialnego, który zapewni zdolność wykonywania zadań publicznych</a:t>
            </a:r>
            <a:r>
              <a:rPr lang="pl-PL" sz="1600" dirty="0" smtClean="0"/>
              <a:t>.</a:t>
            </a:r>
          </a:p>
          <a:p>
            <a:pPr marL="342900" indent="-342900"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114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300" b="1" dirty="0" smtClean="0"/>
              <a:t>Art.  </a:t>
            </a:r>
            <a:r>
              <a:rPr lang="pl-PL" sz="1300" b="1" dirty="0" smtClean="0"/>
              <a:t>4c </a:t>
            </a:r>
            <a:r>
              <a:rPr lang="pl-PL" sz="1300" b="1" dirty="0" err="1" smtClean="0"/>
              <a:t>u.s.g</a:t>
            </a:r>
            <a:r>
              <a:rPr lang="pl-PL" sz="1300" b="1" dirty="0" smtClean="0"/>
              <a:t>.</a:t>
            </a:r>
            <a:r>
              <a:rPr lang="pl-PL" sz="1300" b="1" dirty="0" smtClean="0"/>
              <a:t>  [Referendum lokalne z inicjatywy mieszkańców] </a:t>
            </a:r>
            <a:endParaRPr lang="pl-PL" sz="1300" b="1" dirty="0" smtClean="0"/>
          </a:p>
          <a:p>
            <a:pPr>
              <a:buNone/>
            </a:pPr>
            <a:r>
              <a:rPr lang="pl-PL" sz="1300" dirty="0" smtClean="0"/>
              <a:t>1</a:t>
            </a:r>
            <a:r>
              <a:rPr lang="pl-PL" sz="1300" dirty="0" smtClean="0"/>
              <a:t>.  W sprawie utworzenia, połączenia, podziału i zniesienia gminy oraz ustalenia granic gminy może być przeprowadzone referendum lokalne z inicjatywy mieszkańców.</a:t>
            </a:r>
          </a:p>
          <a:p>
            <a:pPr>
              <a:buNone/>
            </a:pPr>
            <a:r>
              <a:rPr lang="pl-PL" sz="1300" dirty="0" smtClean="0"/>
              <a:t>2.  Z inicjatywą przeprowadzenia referendum, o którym mowa w ust. 1, wystąpić może jedynie grupa co najmniej 15 obywateli, o której mowa w art. 11 ust. 1a ustawy z dnia 15 września 2000 r. o referendum </a:t>
            </a:r>
            <a:r>
              <a:rPr lang="pl-PL" sz="1300" dirty="0" smtClean="0"/>
              <a:t>lokalnym.</a:t>
            </a:r>
            <a:endParaRPr lang="pl-PL" sz="1300" dirty="0" smtClean="0"/>
          </a:p>
          <a:p>
            <a:pPr>
              <a:buNone/>
            </a:pPr>
            <a:r>
              <a:rPr lang="pl-PL" sz="1300" dirty="0" smtClean="0"/>
              <a:t>3.  Referendum, o którym mowa w ust. 1, nie przeprowadza się, jeżeli z analizy przeprowadzonej przed referendum wynika, iż na skutek podziału lub ustalenia nowych granic gminy</a:t>
            </a:r>
            <a:r>
              <a:rPr lang="pl-PL" sz="1300" dirty="0" smtClean="0"/>
              <a:t>:</a:t>
            </a:r>
          </a:p>
          <a:p>
            <a:pPr>
              <a:buNone/>
            </a:pPr>
            <a:r>
              <a:rPr lang="pl-PL" sz="1300" dirty="0" smtClean="0"/>
              <a:t>1</a:t>
            </a:r>
            <a:r>
              <a:rPr lang="pl-PL" sz="1300" dirty="0" smtClean="0"/>
              <a:t>) dochody podatkowe na mieszkańca gminy w zmienionych granicach lub gminy utworzonej byłyby niższe od najniższych dochodów podatkowych na mieszkańca ustalonych dla poszczególnych gmin zgodnie z ustawą z dnia 13 listopada 2003 r. o dochodach jednostek samorządu </a:t>
            </a:r>
            <a:r>
              <a:rPr lang="pl-PL" sz="1300" dirty="0" smtClean="0"/>
              <a:t>terytorialnego;</a:t>
            </a:r>
            <a:endParaRPr lang="pl-PL" sz="1300" dirty="0" smtClean="0"/>
          </a:p>
          <a:p>
            <a:pPr>
              <a:buNone/>
            </a:pPr>
            <a:r>
              <a:rPr lang="pl-PL" sz="1300" dirty="0" smtClean="0"/>
              <a:t>2) gmina w zmienionych granicach lub gmina utworzona byłaby mniejsza od najmniejszej pod względem liczby mieszkańców gminy w Polsce według stanu na dzień 31 grudnia roku poprzedzającego ogłoszenie rozporządzenia, o którym mowa w art. 4.</a:t>
            </a:r>
          </a:p>
          <a:p>
            <a:pPr>
              <a:buNone/>
            </a:pPr>
            <a:r>
              <a:rPr lang="pl-PL" sz="1300" dirty="0" smtClean="0"/>
              <a:t>4.  Analizy, o której mowa w ust. 3, dokonuje właściwy </a:t>
            </a:r>
            <a:r>
              <a:rPr lang="pl-PL" sz="1300" dirty="0" smtClean="0"/>
              <a:t>wojewoda.</a:t>
            </a:r>
          </a:p>
          <a:p>
            <a:pPr>
              <a:buNone/>
            </a:pPr>
            <a:r>
              <a:rPr lang="pl-PL" sz="1300" dirty="0" smtClean="0"/>
              <a:t>5</a:t>
            </a:r>
            <a:r>
              <a:rPr lang="pl-PL" sz="1300" dirty="0" smtClean="0"/>
              <a:t>.  W przypadku przeprowadzania z inicjatywy mieszkańców referendum, o którym mowa w ust. 1, pytanie zawarte we wniosku, o którym mowa w art. 15 ust. 2 ustawy z dnia 15 września 2000 r. o referendum lokalnym, powinno określać szczegółowo proponowane zmiany w podziale terytorialnym państwa.</a:t>
            </a:r>
          </a:p>
          <a:p>
            <a:pPr>
              <a:buNone/>
            </a:pPr>
            <a:r>
              <a:rPr lang="pl-PL" sz="1300" dirty="0" smtClean="0"/>
              <a:t>6.  Wojewoda przekazuje ministrowi właściwemu do spraw administracji publicznej informację o publikacji w wojewódzkim dzienniku urzędowym protokołu wyniku referendum, o którym mowa w ust. 1.</a:t>
            </a:r>
          </a:p>
          <a:p>
            <a:pPr marL="342900" indent="-342900">
              <a:buNone/>
            </a:pPr>
            <a:endParaRPr lang="pl-PL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06489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300" b="1" dirty="0" smtClean="0"/>
              <a:t>Art.  </a:t>
            </a:r>
            <a:r>
              <a:rPr lang="pl-PL" sz="1300" b="1" dirty="0" smtClean="0"/>
              <a:t>4d </a:t>
            </a:r>
            <a:r>
              <a:rPr lang="pl-PL" sz="1300" b="1" dirty="0" err="1" smtClean="0"/>
              <a:t>u.s.g</a:t>
            </a:r>
            <a:r>
              <a:rPr lang="pl-PL" sz="1300" b="1" dirty="0" smtClean="0"/>
              <a:t>.</a:t>
            </a:r>
            <a:r>
              <a:rPr lang="pl-PL" sz="1300" b="1" dirty="0" smtClean="0"/>
              <a:t>  [Wyłączenie zmian terytorialnych gmin] </a:t>
            </a:r>
            <a:endParaRPr lang="pl-PL" sz="1300" b="1" dirty="0" smtClean="0"/>
          </a:p>
          <a:p>
            <a:pPr>
              <a:buNone/>
            </a:pPr>
            <a:r>
              <a:rPr lang="pl-PL" sz="1300" dirty="0" smtClean="0"/>
              <a:t>Rada </a:t>
            </a:r>
            <a:r>
              <a:rPr lang="pl-PL" sz="1300" dirty="0" smtClean="0"/>
              <a:t>Ministrów nie przeprowadza zmian, o których mowa w art. 4 ust. 1 </a:t>
            </a:r>
            <a:r>
              <a:rPr lang="pl-PL" sz="1300" dirty="0" err="1" smtClean="0"/>
              <a:t>pkt</a:t>
            </a:r>
            <a:r>
              <a:rPr lang="pl-PL" sz="1300" dirty="0" smtClean="0"/>
              <a:t> 1, jeżeli:</a:t>
            </a:r>
          </a:p>
          <a:p>
            <a:pPr>
              <a:buNone/>
            </a:pPr>
            <a:r>
              <a:rPr lang="pl-PL" sz="1300" dirty="0" smtClean="0"/>
              <a:t>1</a:t>
            </a:r>
            <a:r>
              <a:rPr lang="pl-PL" sz="1300" dirty="0" smtClean="0"/>
              <a:t>)  </a:t>
            </a:r>
            <a:r>
              <a:rPr lang="pl-PL" sz="1300" dirty="0" smtClean="0"/>
              <a:t>dochody podatkowe na mieszkańca gminy w zmienionych granicach lub gminy utworzonej byłyby niższe od najniższych dochodów podatkowych na mieszkańca ustalonych dla poszczególnych gmin zgodnie z ustawą z dnia 13 listopada 2003 r. o dochodach jednostek samorządu terytorialnego;</a:t>
            </a:r>
          </a:p>
          <a:p>
            <a:pPr>
              <a:buNone/>
            </a:pPr>
            <a:r>
              <a:rPr lang="pl-PL" sz="1300" dirty="0" smtClean="0"/>
              <a:t>2) </a:t>
            </a:r>
            <a:r>
              <a:rPr lang="pl-PL" sz="1300" dirty="0" smtClean="0"/>
              <a:t> gmina </a:t>
            </a:r>
            <a:r>
              <a:rPr lang="pl-PL" sz="1300" dirty="0" smtClean="0"/>
              <a:t>w zmienionych granicach lub gmina utworzona byłaby mniejsza od najmniejszej pod względem liczby mieszkańców gminy w Polsce według stanu na dzień 31 grudnia roku poprzedzającego ogłoszenie rozporządzenia, o którym mowa w art. 4.</a:t>
            </a:r>
          </a:p>
          <a:p>
            <a:pPr>
              <a:buNone/>
            </a:pPr>
            <a:r>
              <a:rPr lang="pl-PL" sz="1300" b="1" dirty="0" smtClean="0"/>
              <a:t>Art.  </a:t>
            </a:r>
            <a:r>
              <a:rPr lang="pl-PL" sz="1300" b="1" dirty="0" smtClean="0"/>
              <a:t>4ea </a:t>
            </a:r>
            <a:r>
              <a:rPr lang="pl-PL" sz="1300" b="1" dirty="0" err="1" smtClean="0"/>
              <a:t>u.s.g</a:t>
            </a:r>
            <a:r>
              <a:rPr lang="pl-PL" sz="1300" b="1" dirty="0" smtClean="0"/>
              <a:t>.</a:t>
            </a:r>
            <a:r>
              <a:rPr lang="pl-PL" sz="1300" b="1" dirty="0" smtClean="0"/>
              <a:t>  [Następstwo prawne gminy powstałej w wyniku połączenia gmin] </a:t>
            </a:r>
            <a:endParaRPr lang="pl-PL" sz="1300" b="1" dirty="0" smtClean="0"/>
          </a:p>
          <a:p>
            <a:pPr>
              <a:buNone/>
            </a:pPr>
            <a:r>
              <a:rPr lang="pl-PL" sz="1300" dirty="0" smtClean="0"/>
              <a:t>1</a:t>
            </a:r>
            <a:r>
              <a:rPr lang="pl-PL" sz="1300" dirty="0" smtClean="0"/>
              <a:t>.  Gmina powstała w wyniku połączenia gmin wstępuje we wszystkie prawa i obowiązki połączonych gmin, w tym prawa i obowiązki wynikające z zezwoleń, koncesji oraz innych aktów administracyjnych.</a:t>
            </a:r>
          </a:p>
          <a:p>
            <a:pPr>
              <a:buNone/>
            </a:pPr>
            <a:r>
              <a:rPr lang="pl-PL" sz="1300" dirty="0" smtClean="0"/>
              <a:t>2.  Organy gminy powstałej w wyniku połączenia gmin stają się organami właściwymi lub stronami wszczętych i niezakończonych postępowań administracyjnych i sądowych.</a:t>
            </a:r>
          </a:p>
          <a:p>
            <a:pPr>
              <a:buNone/>
            </a:pPr>
            <a:r>
              <a:rPr lang="pl-PL" sz="1300" dirty="0" smtClean="0"/>
              <a:t>3.</a:t>
            </a:r>
            <a:r>
              <a:rPr lang="pl-PL" sz="1300" dirty="0" smtClean="0"/>
              <a:t>  Ujawnienie w księgach wieczystych lub w rejestrach przejścia na gminę, o której mowa w ust. 1, praw ujawnionych w tych księgach lub rejestrach następuje na wniosek gminy.</a:t>
            </a:r>
          </a:p>
          <a:p>
            <a:pPr>
              <a:buNone/>
            </a:pPr>
            <a:r>
              <a:rPr lang="pl-PL" sz="1300" dirty="0" smtClean="0"/>
              <a:t>4. </a:t>
            </a:r>
            <a:r>
              <a:rPr lang="pl-PL" sz="1300" dirty="0" smtClean="0"/>
              <a:t> W przypadku gdy rozporządzenie w sprawie połączenia gmin zostało wydane na wniosek poparty przez wszystkie zainteresowane rady gmin, gminy te zawierają porozumienie, o którym mowa w art. 44 </a:t>
            </a:r>
            <a:r>
              <a:rPr lang="pl-PL" sz="1300" dirty="0" err="1" smtClean="0"/>
              <a:t>pkt</a:t>
            </a:r>
            <a:r>
              <a:rPr lang="pl-PL" sz="1300" dirty="0" smtClean="0"/>
              <a:t> 2.</a:t>
            </a:r>
          </a:p>
          <a:p>
            <a:pPr>
              <a:buNone/>
            </a:pPr>
            <a:r>
              <a:rPr lang="pl-PL" sz="1300" dirty="0" smtClean="0"/>
              <a:t>5.  Akty prawa miejscowego ustanowione przez organy gmin przed połączeniem gmin stają się aktami prawa miejscowego gminy powstałej w wyniku połączenia gmin, obowiązującymi na obszarze działania organów, które je ustanowiły, do dnia wejścia w życie nowych aktów prawa miejscowego ustanowionych przez organ gminy powstałej w wyniku połączenia gmin, jednak nie dłużej niż przez okres 3 lat od dnia połączenia.</a:t>
            </a:r>
          </a:p>
          <a:p>
            <a:pPr marL="342900" indent="-342900">
              <a:buNone/>
            </a:pPr>
            <a:endParaRPr lang="pl-PL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06489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/>
              <a:t>Art.  </a:t>
            </a:r>
            <a:r>
              <a:rPr lang="pl-PL" sz="1400" b="1" dirty="0" smtClean="0"/>
              <a:t>4eb </a:t>
            </a:r>
            <a:r>
              <a:rPr lang="pl-PL" sz="1400" b="1" dirty="0" err="1" smtClean="0"/>
              <a:t>u.s.g</a:t>
            </a:r>
            <a:r>
              <a:rPr lang="pl-PL" sz="1400" b="1" dirty="0" smtClean="0"/>
              <a:t>.</a:t>
            </a:r>
            <a:r>
              <a:rPr lang="pl-PL" sz="1400" b="1" dirty="0" smtClean="0"/>
              <a:t>  [Następstwo prawne w przypadku zmiany granic gmin</a:t>
            </a:r>
            <a:r>
              <a:rPr lang="pl-PL" sz="1400" b="1" dirty="0" smtClean="0"/>
              <a:t>]</a:t>
            </a:r>
          </a:p>
          <a:p>
            <a:pPr>
              <a:buNone/>
            </a:pPr>
            <a:r>
              <a:rPr lang="pl-PL" sz="1400" dirty="0" smtClean="0"/>
              <a:t> </a:t>
            </a:r>
            <a:r>
              <a:rPr lang="pl-PL" sz="1400" dirty="0" smtClean="0"/>
              <a:t>1.  W przypadku zmiany granic gmin polegającej na wyłączeniu części obszaru gminy i jego włączeniu do sąsiedniej gminy, gmina, do której został włączony ten obszar, wstępuje we wszystkie prawa i obowiązki gminy na tym obszarze, w tym prawa i obowiązki wynikające z zezwoleń, koncesji oraz innych aktów administracyjnych.</a:t>
            </a:r>
          </a:p>
          <a:p>
            <a:pPr>
              <a:buNone/>
            </a:pPr>
            <a:r>
              <a:rPr lang="pl-PL" sz="1400" dirty="0" smtClean="0"/>
              <a:t>2.  Akty prawa miejscowego z zakresu planowania i zagospodarowania przestrzennego ustanowione przez organ gminy przed zmianą granic</a:t>
            </a:r>
            <a:r>
              <a:rPr lang="pl-PL" sz="1400" dirty="0" smtClean="0"/>
              <a:t>:</a:t>
            </a:r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) </a:t>
            </a:r>
            <a:r>
              <a:rPr lang="pl-PL" sz="1400" dirty="0" smtClean="0"/>
              <a:t> w </a:t>
            </a:r>
            <a:r>
              <a:rPr lang="pl-PL" sz="1400" dirty="0" smtClean="0"/>
              <a:t>części dotyczącej obszaru, który został wyłączony z tej gminy, stają się aktami prawa miejscowego gminy, do której ten obszar został włączony i obowiązują do dnia wejścia w życie nowych aktów prawa miejscowego ustanowionych przez organ tej gminy, jednak nie dłużej niż przez okres 3 lat od dnia zmiany granic gminy;</a:t>
            </a:r>
          </a:p>
          <a:p>
            <a:pPr>
              <a:buNone/>
            </a:pPr>
            <a:r>
              <a:rPr lang="pl-PL" sz="1400" dirty="0" smtClean="0"/>
              <a:t>2) </a:t>
            </a:r>
            <a:r>
              <a:rPr lang="pl-PL" sz="1400" dirty="0" smtClean="0"/>
              <a:t> w </a:t>
            </a:r>
            <a:r>
              <a:rPr lang="pl-PL" sz="1400" dirty="0" smtClean="0"/>
              <a:t>części dotyczącej obszaru, który nie został wyłączony z tej gminy, pozostają w mocy.</a:t>
            </a:r>
          </a:p>
          <a:p>
            <a:pPr marL="342900" indent="-342900">
              <a:buNone/>
            </a:pPr>
            <a:endParaRPr lang="pl-P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06489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/>
              <a:t>Art.  </a:t>
            </a:r>
            <a:r>
              <a:rPr lang="pl-PL" sz="1400" b="1" dirty="0" smtClean="0"/>
              <a:t>3 </a:t>
            </a:r>
            <a:r>
              <a:rPr lang="pl-PL" sz="1400" b="1" dirty="0" err="1" smtClean="0"/>
              <a:t>u.s.p</a:t>
            </a:r>
            <a:r>
              <a:rPr lang="pl-PL" sz="1400" b="1" dirty="0" smtClean="0"/>
              <a:t>.</a:t>
            </a:r>
            <a:r>
              <a:rPr lang="pl-PL" sz="1400" b="1" dirty="0" smtClean="0"/>
              <a:t>  [Zmiany terytorialne powiatów] </a:t>
            </a:r>
            <a:endParaRPr lang="pl-PL" sz="1400" b="1" dirty="0" smtClean="0"/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.  Rada Ministrów, w drodze </a:t>
            </a:r>
            <a:r>
              <a:rPr lang="pl-PL" sz="1400" dirty="0" smtClean="0"/>
              <a:t>rozporządzenia: </a:t>
            </a:r>
          </a:p>
          <a:p>
            <a:pPr>
              <a:buNone/>
            </a:pPr>
            <a:r>
              <a:rPr lang="pl-PL" sz="1400" dirty="0" smtClean="0"/>
              <a:t>1) </a:t>
            </a:r>
            <a:r>
              <a:rPr lang="pl-PL" sz="1400" dirty="0" smtClean="0"/>
              <a:t>tworzy, łączy, dzieli i znosi powiaty oraz ustala ich granice;</a:t>
            </a:r>
          </a:p>
          <a:p>
            <a:pPr>
              <a:buNone/>
            </a:pPr>
            <a:r>
              <a:rPr lang="pl-PL" sz="1400" dirty="0" smtClean="0"/>
              <a:t>2</a:t>
            </a:r>
            <a:r>
              <a:rPr lang="pl-PL" sz="1400" dirty="0" smtClean="0"/>
              <a:t>.  Rozporządzenie, o którym mowa w ust. 1, może być wydane także na wniosek zainteresowanej rady powiatu, rady miasta na prawach powiatu lub rady gminy.</a:t>
            </a:r>
          </a:p>
          <a:p>
            <a:pPr>
              <a:buNone/>
            </a:pPr>
            <a:r>
              <a:rPr lang="pl-PL" sz="1400" dirty="0" smtClean="0"/>
              <a:t>3.  Ustalenie granic powiatu następuje poprzez wskazanie gmin wchodzących w skład powiatu, a zmiana jego granic dokonywana jest w sposób zapewniający powiatowi terytorium możliwie jednorodne ze względu na układ osadniczy i przestrzenny, uwzględniający więzi społeczne, gospodarcze i kulturowe oraz zapewniający zdolność wykonywania zadań publicznych.</a:t>
            </a:r>
          </a:p>
          <a:p>
            <a:pPr>
              <a:buNone/>
            </a:pPr>
            <a:r>
              <a:rPr lang="pl-PL" sz="1400" dirty="0" smtClean="0"/>
              <a:t>4.  Przez łączenie powiatów należy również rozumieć połączenie miasta na prawach powiatu z powiatem mającym siedzibę władz w tym mieście. Z dniem połączenia wygasają prawa powiatu posiadane dotychczas przez miasto.</a:t>
            </a:r>
          </a:p>
          <a:p>
            <a:pPr>
              <a:buNone/>
            </a:pPr>
            <a:r>
              <a:rPr lang="pl-PL" sz="1400" dirty="0" smtClean="0"/>
              <a:t>5.  Przez dzielenie powiatów należy również rozumieć wyłączenie jednej lub więcej gmin z terytorium powiatu z jednoczesnym</a:t>
            </a:r>
            <a:r>
              <a:rPr lang="pl-PL" sz="1400" dirty="0" smtClean="0"/>
              <a:t>:</a:t>
            </a:r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) włączeniem tej gminy lub gmin do innego powiatu;</a:t>
            </a:r>
          </a:p>
          <a:p>
            <a:pPr>
              <a:buNone/>
            </a:pPr>
            <a:r>
              <a:rPr lang="pl-PL" sz="1400" dirty="0" smtClean="0"/>
              <a:t>2) utworzeniem powiatu z tych gmin albo z tych gmin i </a:t>
            </a:r>
            <a:r>
              <a:rPr lang="pl-PL" sz="1400" i="1" dirty="0" smtClean="0"/>
              <a:t>miasta na prawach powiatu</a:t>
            </a:r>
            <a:r>
              <a:rPr lang="pl-PL" sz="1400" dirty="0" smtClean="0"/>
              <a:t>; z dniem utworzenia powiatu wygasają prawa powiatu posiadane dotychczas przez miasto;</a:t>
            </a:r>
          </a:p>
          <a:p>
            <a:pPr>
              <a:buNone/>
            </a:pPr>
            <a:r>
              <a:rPr lang="pl-PL" sz="1400" dirty="0" smtClean="0"/>
              <a:t>3) przywróceniem statusu miasta na prawach powiatu miastu, które w trybie ust. 4 zostało połączone z powiatem mającym siedzibę władz w tym mieście.</a:t>
            </a:r>
          </a:p>
          <a:p>
            <a:pPr>
              <a:buNone/>
            </a:pPr>
            <a:r>
              <a:rPr lang="pl-PL" sz="1400" dirty="0" smtClean="0"/>
              <a:t>6.  Zmiany, o których mowa w ust. 1, następują z dniem 1 stycznia.</a:t>
            </a:r>
          </a:p>
          <a:p>
            <a:pPr marL="342900" indent="-342900">
              <a:buNone/>
            </a:pPr>
            <a:r>
              <a:rPr lang="pl-PL" sz="1600" b="1" dirty="0" smtClean="0"/>
              <a:t>UWAGA: proszę zapoznać się z art. 3a – 3d </a:t>
            </a:r>
            <a:r>
              <a:rPr lang="pl-PL" sz="1600" b="1" dirty="0" err="1" smtClean="0"/>
              <a:t>u.s.p</a:t>
            </a:r>
            <a:r>
              <a:rPr lang="pl-PL" sz="16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Zasady i tryb wprowadzania zmian w podziale terytorialnym </a:t>
            </a:r>
            <a:r>
              <a:rPr lang="pl-PL" sz="2000" dirty="0" smtClean="0">
                <a:solidFill>
                  <a:srgbClr val="002060"/>
                </a:solidFill>
              </a:rPr>
              <a:t>państwa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06489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Art.  5a. </a:t>
            </a:r>
            <a:r>
              <a:rPr lang="pl-PL" sz="1600" dirty="0" smtClean="0"/>
              <a:t>3 ustawy </a:t>
            </a:r>
            <a:r>
              <a:rPr lang="pl-PL" sz="1600" dirty="0" smtClean="0"/>
              <a:t>o </a:t>
            </a:r>
            <a:r>
              <a:rPr lang="pl-PL" sz="1600" dirty="0" smtClean="0"/>
              <a:t>wprowadzeniu </a:t>
            </a:r>
            <a:r>
              <a:rPr lang="pl-PL" sz="1600" dirty="0" smtClean="0"/>
              <a:t>zasadniczego trójstopniowego podziału terytorialnego </a:t>
            </a:r>
            <a:r>
              <a:rPr lang="pl-PL" sz="1600" dirty="0" smtClean="0"/>
              <a:t>państwa </a:t>
            </a:r>
          </a:p>
          <a:p>
            <a:pPr>
              <a:buNone/>
            </a:pPr>
            <a:r>
              <a:rPr lang="pl-PL" sz="1600" dirty="0" smtClean="0"/>
              <a:t>[</a:t>
            </a:r>
            <a:r>
              <a:rPr lang="pl-PL" sz="1600" dirty="0" smtClean="0"/>
              <a:t>Zmiany granic województw w następstwie tworzenia, łączenia, dzielenia </a:t>
            </a:r>
            <a:r>
              <a:rPr lang="pl-PL" sz="1600" dirty="0" smtClean="0"/>
              <a:t>lub</a:t>
            </a:r>
          </a:p>
          <a:p>
            <a:pPr>
              <a:buNone/>
            </a:pPr>
            <a:r>
              <a:rPr lang="pl-PL" sz="1600" dirty="0" smtClean="0"/>
              <a:t>znoszenia </a:t>
            </a:r>
            <a:r>
              <a:rPr lang="pl-PL" sz="1600" dirty="0" smtClean="0"/>
              <a:t>powiatów] 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Rada </a:t>
            </a:r>
            <a:r>
              <a:rPr lang="pl-PL" sz="1600" dirty="0" smtClean="0"/>
              <a:t>Ministrów, w drodze rozporządzeń, dokonuje zmian granic województw związanych z tworzeniem, łączeniem, dzieleniem lub znoszeniem powiatów po zasięgnięciu opinii organów stanowiących jednostek samorządu terytorialnego, których zmiany dotyczą. Przy dokonywaniu zmian granic województw należy dążyć do poprawienia warunków wykonywania zadań publicznych o charakterze </a:t>
            </a:r>
            <a:r>
              <a:rPr lang="pl-PL" sz="1600" dirty="0" smtClean="0"/>
              <a:t>wojewódzkim </a:t>
            </a:r>
            <a:r>
              <a:rPr lang="pl-PL" sz="1600" dirty="0" smtClean="0"/>
              <a:t>oraz zachowania regionalnych więzi społecznych, gospodarczych i kulturowych.</a:t>
            </a:r>
          </a:p>
          <a:p>
            <a:pPr>
              <a:buNone/>
            </a:pPr>
            <a:endParaRPr lang="pl-P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</a:t>
            </a:r>
            <a:r>
              <a:rPr lang="pl-PL" sz="2000" dirty="0" smtClean="0">
                <a:solidFill>
                  <a:srgbClr val="002060"/>
                </a:solidFill>
              </a:rPr>
              <a:t>Warszawy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Art.  </a:t>
            </a:r>
            <a:r>
              <a:rPr lang="pl-PL" sz="1600" b="1" dirty="0" smtClean="0"/>
              <a:t>35 </a:t>
            </a:r>
            <a:r>
              <a:rPr lang="pl-PL" sz="1600" b="1" dirty="0" err="1" smtClean="0"/>
              <a:t>u.s.g</a:t>
            </a:r>
            <a:r>
              <a:rPr lang="pl-PL" sz="1600" b="1" dirty="0" smtClean="0"/>
              <a:t>.</a:t>
            </a:r>
            <a:r>
              <a:rPr lang="pl-PL" sz="1600" b="1" dirty="0" smtClean="0"/>
              <a:t>  [Jednostka pomocnicza gminy i jej statut]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Organizację i zakres działania jednostki pomocniczej określa rada gminy odrębnym statutem, po przeprowadzeniu konsultacji z mieszkańcami.</a:t>
            </a:r>
          </a:p>
          <a:p>
            <a:pPr>
              <a:buNone/>
            </a:pPr>
            <a:r>
              <a:rPr lang="pl-PL" sz="1600" dirty="0" smtClean="0"/>
              <a:t>2.  Statut może przewidywać powołanie jednostki niższego rzędu w ramach jednostki pomocniczej.</a:t>
            </a:r>
          </a:p>
          <a:p>
            <a:pPr>
              <a:buNone/>
            </a:pPr>
            <a:r>
              <a:rPr lang="pl-PL" sz="1600" dirty="0" smtClean="0"/>
              <a:t>3.  Statut jednostki pomocniczej określa w </a:t>
            </a:r>
            <a:r>
              <a:rPr lang="pl-PL" sz="1600" dirty="0" smtClean="0"/>
              <a:t>szczególności:</a:t>
            </a:r>
          </a:p>
          <a:p>
            <a:pPr>
              <a:buNone/>
            </a:pPr>
            <a:r>
              <a:rPr lang="pl-PL" sz="1600" dirty="0" smtClean="0"/>
              <a:t>1) </a:t>
            </a:r>
            <a:r>
              <a:rPr lang="pl-PL" sz="1600" dirty="0" smtClean="0"/>
              <a:t>nazwę i obszar jednostki pomocniczej;</a:t>
            </a:r>
          </a:p>
          <a:p>
            <a:pPr>
              <a:buNone/>
            </a:pPr>
            <a:r>
              <a:rPr lang="pl-PL" sz="1600" dirty="0" smtClean="0"/>
              <a:t>2) zasady i tryb wyborów organów jednostki pomocniczej;</a:t>
            </a:r>
          </a:p>
          <a:p>
            <a:pPr>
              <a:buNone/>
            </a:pPr>
            <a:r>
              <a:rPr lang="pl-PL" sz="1600" dirty="0" smtClean="0"/>
              <a:t>3) organizację i zadania organów jednostki pomocniczej;</a:t>
            </a:r>
          </a:p>
          <a:p>
            <a:pPr>
              <a:buNone/>
            </a:pPr>
            <a:r>
              <a:rPr lang="pl-PL" sz="1600" dirty="0" smtClean="0"/>
              <a:t>4) zakres zadań przekazywanych jednostce przez gminę oraz sposób ich realizacji;</a:t>
            </a:r>
          </a:p>
          <a:p>
            <a:pPr>
              <a:buNone/>
            </a:pPr>
            <a:r>
              <a:rPr lang="pl-PL" sz="1600" dirty="0" smtClean="0"/>
              <a:t>5) zakres i formy kontroli oraz nadzoru organów gminy nad działalnością </a:t>
            </a:r>
            <a:r>
              <a:rPr lang="pl-PL" sz="1600" dirty="0" smtClean="0"/>
              <a:t>organów</a:t>
            </a:r>
          </a:p>
          <a:p>
            <a:pPr>
              <a:buNone/>
            </a:pPr>
            <a:r>
              <a:rPr lang="pl-PL" sz="1600" dirty="0" smtClean="0"/>
              <a:t>jednostki </a:t>
            </a:r>
            <a:r>
              <a:rPr lang="pl-PL" sz="1600" dirty="0" smtClean="0"/>
              <a:t>pomocniczej.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b="1" dirty="0" smtClean="0"/>
              <a:t>Vide: </a:t>
            </a:r>
          </a:p>
          <a:p>
            <a:pPr>
              <a:buNone/>
            </a:pPr>
            <a:r>
              <a:rPr lang="pl-PL" sz="1600" b="1" dirty="0" smtClean="0"/>
              <a:t>1) UCHWAŁA </a:t>
            </a:r>
            <a:r>
              <a:rPr lang="pl-PL" sz="1600" b="1" dirty="0" smtClean="0"/>
              <a:t>- Nr </a:t>
            </a:r>
            <a:r>
              <a:rPr lang="pl-PL" sz="1600" b="1" dirty="0" smtClean="0"/>
              <a:t>XLVIII/240/02 Rady </a:t>
            </a:r>
            <a:r>
              <a:rPr lang="pl-PL" sz="1600" b="1" dirty="0" smtClean="0"/>
              <a:t>Gminy </a:t>
            </a:r>
            <a:r>
              <a:rPr lang="pl-PL" sz="1600" b="1" dirty="0" smtClean="0"/>
              <a:t>Pcim z</a:t>
            </a:r>
            <a:r>
              <a:rPr lang="pl-PL" sz="1600" b="1" dirty="0" smtClean="0"/>
              <a:t> dnia 10 </a:t>
            </a:r>
            <a:r>
              <a:rPr lang="pl-PL" sz="1600" b="1" dirty="0" smtClean="0"/>
              <a:t>października</a:t>
            </a:r>
          </a:p>
          <a:p>
            <a:pPr>
              <a:buNone/>
            </a:pPr>
            <a:r>
              <a:rPr lang="pl-PL" sz="1600" b="1" dirty="0" smtClean="0"/>
              <a:t>2002 </a:t>
            </a:r>
            <a:r>
              <a:rPr lang="pl-PL" sz="1600" b="1" dirty="0" smtClean="0"/>
              <a:t>r</a:t>
            </a:r>
            <a:r>
              <a:rPr lang="pl-PL" sz="1600" b="1" dirty="0" smtClean="0"/>
              <a:t>. w </a:t>
            </a:r>
            <a:r>
              <a:rPr lang="pl-PL" sz="1600" b="1" dirty="0" smtClean="0"/>
              <a:t>sprawie: uchwalenia Statutu Gminy </a:t>
            </a:r>
            <a:r>
              <a:rPr lang="pl-PL" sz="1600" b="1" dirty="0" smtClean="0"/>
              <a:t>Pcim</a:t>
            </a:r>
          </a:p>
          <a:p>
            <a:pPr>
              <a:buNone/>
            </a:pPr>
            <a:r>
              <a:rPr lang="pl-PL" sz="1600" b="1" dirty="0" smtClean="0"/>
              <a:t>2) Statut sołectwa 	Pcim Sucha i Działy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</a:t>
            </a:r>
            <a:r>
              <a:rPr lang="pl-PL" sz="2000" dirty="0" smtClean="0">
                <a:solidFill>
                  <a:srgbClr val="002060"/>
                </a:solidFill>
              </a:rPr>
              <a:t>Warszawy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500" dirty="0" smtClean="0"/>
              <a:t>Statut jednostki pomocniczej jest dokumentem organizacyjno-prawnym </a:t>
            </a:r>
            <a:r>
              <a:rPr lang="pl-PL" sz="1500" b="1" dirty="0" smtClean="0"/>
              <a:t>odrębnym</a:t>
            </a: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od </a:t>
            </a:r>
            <a:r>
              <a:rPr lang="pl-PL" sz="1500" dirty="0" smtClean="0"/>
              <a:t>statutu gminy, jak również od statutów innych jednostek </a:t>
            </a:r>
            <a:r>
              <a:rPr lang="pl-PL" sz="1500" dirty="0" smtClean="0"/>
              <a:t>pomocniczych</a:t>
            </a:r>
          </a:p>
          <a:p>
            <a:pPr>
              <a:buNone/>
            </a:pPr>
            <a:r>
              <a:rPr lang="pl-PL" sz="1500" dirty="0" smtClean="0"/>
              <a:t>utworzonych </a:t>
            </a:r>
            <a:r>
              <a:rPr lang="pl-PL" sz="1500" dirty="0" smtClean="0"/>
              <a:t>na obszarze danej gminy (podwójna odrębność statutu </a:t>
            </a:r>
            <a:r>
              <a:rPr lang="pl-PL" sz="1500" dirty="0" smtClean="0"/>
              <a:t>jednostki</a:t>
            </a:r>
          </a:p>
          <a:p>
            <a:pPr>
              <a:buNone/>
            </a:pPr>
            <a:r>
              <a:rPr lang="pl-PL" sz="1500" dirty="0" smtClean="0"/>
              <a:t>pomocniczej </a:t>
            </a:r>
            <a:r>
              <a:rPr lang="pl-PL" sz="1500" dirty="0" smtClean="0"/>
              <a:t>gminy). </a:t>
            </a:r>
            <a:endParaRPr lang="pl-PL" sz="1500" dirty="0" smtClean="0"/>
          </a:p>
          <a:p>
            <a:pPr>
              <a:buNone/>
            </a:pPr>
            <a:r>
              <a:rPr lang="pl-PL" sz="1500" dirty="0" smtClean="0"/>
              <a:t>Rada </a:t>
            </a:r>
            <a:r>
              <a:rPr lang="pl-PL" sz="1500" dirty="0" smtClean="0"/>
              <a:t>gminy nie może uchwalić statutu konkretnej jednostki pomocniczej </a:t>
            </a:r>
            <a:r>
              <a:rPr lang="pl-PL" sz="1500" dirty="0" smtClean="0"/>
              <a:t>jako</a:t>
            </a:r>
          </a:p>
          <a:p>
            <a:pPr>
              <a:buNone/>
            </a:pPr>
            <a:r>
              <a:rPr lang="pl-PL" sz="1500" b="1" dirty="0" smtClean="0"/>
              <a:t>załącznika</a:t>
            </a:r>
            <a:r>
              <a:rPr lang="pl-PL" sz="1500" dirty="0" smtClean="0"/>
              <a:t> </a:t>
            </a:r>
            <a:r>
              <a:rPr lang="pl-PL" sz="1500" dirty="0" smtClean="0"/>
              <a:t>do statutu </a:t>
            </a:r>
            <a:r>
              <a:rPr lang="pl-PL" sz="1500" dirty="0" smtClean="0"/>
              <a:t>gminy, ani też mnie może podjąć </a:t>
            </a:r>
            <a:r>
              <a:rPr lang="pl-PL" sz="1500" dirty="0" smtClean="0"/>
              <a:t>uchwały o ustaleniu </a:t>
            </a:r>
            <a:r>
              <a:rPr lang="pl-PL" sz="1500" dirty="0" smtClean="0"/>
              <a:t>jednego</a:t>
            </a:r>
          </a:p>
          <a:p>
            <a:pPr>
              <a:buNone/>
            </a:pPr>
            <a:r>
              <a:rPr lang="pl-PL" sz="1500" dirty="0" smtClean="0"/>
              <a:t>statutu </a:t>
            </a:r>
            <a:r>
              <a:rPr lang="pl-PL" sz="1500" dirty="0" smtClean="0"/>
              <a:t>dla wszystkich sołectw na jej </a:t>
            </a:r>
            <a:r>
              <a:rPr lang="pl-PL" sz="1500" dirty="0" smtClean="0"/>
              <a:t>terenie.</a:t>
            </a:r>
          </a:p>
          <a:p>
            <a:pPr>
              <a:buNone/>
            </a:pPr>
            <a:r>
              <a:rPr lang="pl-PL" sz="1500" dirty="0" smtClean="0"/>
              <a:t>Rada gminy może </a:t>
            </a:r>
            <a:r>
              <a:rPr lang="pl-PL" sz="1500" b="1" dirty="0" smtClean="0"/>
              <a:t>w </a:t>
            </a:r>
            <a:r>
              <a:rPr lang="pl-PL" sz="1500" b="1" dirty="0" smtClean="0"/>
              <a:t>statucie gminy</a:t>
            </a:r>
            <a:r>
              <a:rPr lang="pl-PL" sz="1500" dirty="0" smtClean="0"/>
              <a:t> ustalić wzorcowy (ramowy) statut </a:t>
            </a:r>
            <a:r>
              <a:rPr lang="pl-PL" sz="1500" dirty="0" smtClean="0"/>
              <a:t>jednostki</a:t>
            </a:r>
          </a:p>
          <a:p>
            <a:pPr>
              <a:buNone/>
            </a:pPr>
            <a:r>
              <a:rPr lang="pl-PL" sz="1500" dirty="0" smtClean="0"/>
              <a:t>pomocniczej.</a:t>
            </a:r>
          </a:p>
          <a:p>
            <a:pPr>
              <a:buNone/>
            </a:pPr>
            <a:r>
              <a:rPr lang="pl-PL" sz="1500" b="1" dirty="0" smtClean="0"/>
              <a:t>UWAGA</a:t>
            </a:r>
            <a:r>
              <a:rPr lang="pl-PL" sz="1500" b="1" dirty="0" smtClean="0"/>
              <a:t>: </a:t>
            </a:r>
            <a:r>
              <a:rPr lang="pl-PL" sz="1500" dirty="0" smtClean="0"/>
              <a:t>Jednostki pomocnicze są elementem pomocniczego </a:t>
            </a:r>
            <a:r>
              <a:rPr lang="pl-PL" sz="1500" dirty="0" smtClean="0"/>
              <a:t>podziału administracyjnego,</a:t>
            </a:r>
          </a:p>
          <a:p>
            <a:pPr>
              <a:buNone/>
            </a:pPr>
            <a:r>
              <a:rPr lang="pl-PL" sz="1500" dirty="0" smtClean="0"/>
              <a:t>pochodną </a:t>
            </a:r>
            <a:r>
              <a:rPr lang="pl-PL" sz="1500" dirty="0" smtClean="0"/>
              <a:t>zasadniczego podziału terytorialnego i </a:t>
            </a:r>
            <a:r>
              <a:rPr lang="pl-PL" sz="1500" dirty="0" smtClean="0"/>
              <a:t>stanowią istotny instrument</a:t>
            </a:r>
          </a:p>
          <a:p>
            <a:pPr>
              <a:buNone/>
            </a:pPr>
            <a:r>
              <a:rPr lang="pl-PL" sz="1500" dirty="0" smtClean="0"/>
              <a:t>partycypacyjny</a:t>
            </a:r>
            <a:r>
              <a:rPr lang="pl-PL" sz="1500" dirty="0" smtClean="0"/>
              <a:t>, usprawniający realizację zadań gminy</a:t>
            </a:r>
            <a:r>
              <a:rPr lang="pl-PL" sz="1500" dirty="0" smtClean="0"/>
              <a:t>.</a:t>
            </a:r>
          </a:p>
          <a:p>
            <a:pPr>
              <a:buNone/>
            </a:pPr>
            <a:r>
              <a:rPr lang="pl-PL" sz="1500" b="1" dirty="0" smtClean="0"/>
              <a:t>UWAGA: </a:t>
            </a:r>
            <a:r>
              <a:rPr lang="pl-PL" sz="1500" dirty="0" smtClean="0"/>
              <a:t>Statut </a:t>
            </a:r>
            <a:r>
              <a:rPr lang="pl-PL" sz="1500" dirty="0" smtClean="0"/>
              <a:t>jednostki pomocniczej uchwalony przez radę gminy jest </a:t>
            </a:r>
            <a:r>
              <a:rPr lang="pl-PL" sz="1500" dirty="0" smtClean="0"/>
              <a:t>aktem</a:t>
            </a:r>
          </a:p>
          <a:p>
            <a:pPr>
              <a:buNone/>
            </a:pPr>
            <a:r>
              <a:rPr lang="pl-PL" sz="1500" dirty="0" smtClean="0"/>
              <a:t>prawa </a:t>
            </a:r>
            <a:r>
              <a:rPr lang="pl-PL" sz="1500" dirty="0" smtClean="0"/>
              <a:t>miejscowego </a:t>
            </a:r>
            <a:r>
              <a:rPr lang="pl-PL" sz="1500" dirty="0" smtClean="0"/>
              <a:t>(</a:t>
            </a:r>
            <a:r>
              <a:rPr lang="pl-PL" sz="1500" dirty="0" smtClean="0"/>
              <a:t>wyrok NSA z dnia 9 lutego 1994 r., SA/Gd </a:t>
            </a:r>
            <a:r>
              <a:rPr lang="pl-PL" sz="1500" dirty="0" smtClean="0"/>
              <a:t>2470/93).</a:t>
            </a:r>
          </a:p>
          <a:p>
            <a:pPr>
              <a:buNone/>
            </a:pPr>
            <a:r>
              <a:rPr lang="pl-PL" sz="1500" b="1" dirty="0" smtClean="0"/>
              <a:t>UWAGA: </a:t>
            </a:r>
            <a:r>
              <a:rPr lang="pl-PL" sz="1500" dirty="0" smtClean="0"/>
              <a:t>jednostki pomocnicze występują wyłącznie w gminie!</a:t>
            </a:r>
          </a:p>
          <a:p>
            <a:pPr>
              <a:buNone/>
            </a:pPr>
            <a:r>
              <a:rPr lang="pl-PL" sz="1400" b="1" dirty="0" smtClean="0"/>
              <a:t>UWAGA:</a:t>
            </a:r>
            <a:r>
              <a:rPr lang="pl-PL" sz="1400" dirty="0" smtClean="0"/>
              <a:t> W piśmiennictwie wskazuje się, że organy jednostek pomocniczych </a:t>
            </a:r>
            <a:r>
              <a:rPr lang="pl-PL" sz="1400" dirty="0" smtClean="0"/>
              <a:t>gminy nie są</a:t>
            </a:r>
          </a:p>
          <a:p>
            <a:pPr>
              <a:buNone/>
            </a:pPr>
            <a:r>
              <a:rPr lang="pl-PL" sz="1400" dirty="0" smtClean="0"/>
              <a:t>organami </a:t>
            </a:r>
            <a:r>
              <a:rPr lang="pl-PL" sz="1400" dirty="0" smtClean="0"/>
              <a:t>gminy, nie należą także do zakresu pojęcia </a:t>
            </a:r>
            <a:r>
              <a:rPr lang="pl-PL" sz="1400" dirty="0" smtClean="0"/>
              <a:t>organizacja samorządowa</a:t>
            </a:r>
            <a:r>
              <a:rPr lang="pl-PL" sz="1400" dirty="0" smtClean="0"/>
              <a:t>!</a:t>
            </a:r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  <a:p>
            <a:pPr>
              <a:buNone/>
            </a:pPr>
            <a:endParaRPr lang="pl-PL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sz="2000" b="1" dirty="0" smtClean="0"/>
              <a:t>ISTOTA ORGANIZACJI TERYTORIALNEJ PAŃSTWA: </a:t>
            </a:r>
            <a:r>
              <a:rPr lang="pl-PL" sz="2000" dirty="0" smtClean="0"/>
              <a:t>państwo dążąc do</a:t>
            </a:r>
          </a:p>
          <a:p>
            <a:pPr algn="just">
              <a:buNone/>
            </a:pPr>
            <a:r>
              <a:rPr lang="pl-PL" sz="2000" dirty="0" smtClean="0"/>
              <a:t>efektywnego i sprawnego wykonywania swoich funkcji dzieli własne terytorium</a:t>
            </a:r>
          </a:p>
          <a:p>
            <a:pPr algn="just">
              <a:buNone/>
            </a:pPr>
            <a:r>
              <a:rPr lang="pl-PL" sz="2000" dirty="0" smtClean="0"/>
              <a:t>na mniejsze jednostki uwzględniając uwarunkowania ustrojowo-systemowe i</a:t>
            </a:r>
          </a:p>
          <a:p>
            <a:pPr algn="just">
              <a:buNone/>
            </a:pPr>
            <a:r>
              <a:rPr lang="pl-PL" sz="2000" dirty="0" smtClean="0"/>
              <a:t>kierunki prowadzonej polityki publicznej.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b="1" dirty="0" smtClean="0"/>
              <a:t>PODZIAŁ ADMINISTRACYJNY PAŃSTWA (podział terytorialny) </a:t>
            </a:r>
            <a:r>
              <a:rPr lang="pl-PL" sz="2000" dirty="0" smtClean="0"/>
              <a:t>– podział</a:t>
            </a:r>
          </a:p>
          <a:p>
            <a:pPr algn="just">
              <a:buNone/>
            </a:pPr>
            <a:r>
              <a:rPr lang="pl-PL" sz="2000" dirty="0" smtClean="0"/>
              <a:t>terytorium państwa na mniejsze obszary, którego celem jest m.in.</a:t>
            </a:r>
          </a:p>
          <a:p>
            <a:pPr algn="just">
              <a:buNone/>
            </a:pPr>
            <a:r>
              <a:rPr lang="pl-PL" sz="2000" dirty="0" smtClean="0"/>
              <a:t>usprawnienie realizacji zadań przez organy administracji publicznej. Obszary</a:t>
            </a:r>
          </a:p>
          <a:p>
            <a:pPr algn="just">
              <a:buNone/>
            </a:pPr>
            <a:r>
              <a:rPr lang="pl-PL" sz="2000" dirty="0" smtClean="0"/>
              <a:t>te nazywane są jednostkami podziału terytorialnego kraju, jednostkami</a:t>
            </a:r>
          </a:p>
          <a:p>
            <a:pPr algn="just">
              <a:buNone/>
            </a:pPr>
            <a:r>
              <a:rPr lang="pl-PL" sz="2000" dirty="0" smtClean="0"/>
              <a:t>podziału terytorialnego państwa lub jednostkami podziału administracyjnego. 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 smtClean="0"/>
              <a:t>Podział administracyjny jest </a:t>
            </a:r>
            <a:r>
              <a:rPr lang="pl-PL" sz="2000" b="1" dirty="0" smtClean="0"/>
              <a:t>RODZAJEM REGIONALIZACJI</a:t>
            </a:r>
            <a:r>
              <a:rPr lang="pl-PL" sz="2000" dirty="0" smtClean="0"/>
              <a:t>, tzn. podziału</a:t>
            </a:r>
          </a:p>
          <a:p>
            <a:pPr algn="just">
              <a:buNone/>
            </a:pPr>
            <a:r>
              <a:rPr lang="pl-PL" sz="2000" dirty="0" smtClean="0"/>
              <a:t>państwa na regiony (nazywane regionami administracyjnymi) uwzględniającego</a:t>
            </a:r>
          </a:p>
          <a:p>
            <a:pPr algn="just">
              <a:buNone/>
            </a:pPr>
            <a:r>
              <a:rPr lang="pl-PL" sz="2000" dirty="0" smtClean="0"/>
              <a:t>pewne kryteria geograficzne, historyczne, gospodarcze, społeczne lub prawno</a:t>
            </a:r>
          </a:p>
          <a:p>
            <a:pPr algn="just">
              <a:buNone/>
            </a:pPr>
            <a:r>
              <a:rPr lang="pl-PL" sz="2000" dirty="0" smtClean="0"/>
              <a:t>administracyjne. Trudność takiego podziału polega na tym, że granice regionów</a:t>
            </a:r>
          </a:p>
          <a:p>
            <a:pPr algn="just">
              <a:buNone/>
            </a:pPr>
            <a:r>
              <a:rPr lang="pl-PL" sz="2000" dirty="0" smtClean="0"/>
              <a:t>geograficznych tworzą strefy przejściowe, podczas gdy granice regionów</a:t>
            </a:r>
          </a:p>
          <a:p>
            <a:pPr algn="just">
              <a:buNone/>
            </a:pPr>
            <a:r>
              <a:rPr lang="pl-PL" sz="2000" dirty="0" smtClean="0"/>
              <a:t>administracyjnych muszą być jednoznaczne. Podział administracyjny jest</a:t>
            </a:r>
          </a:p>
          <a:p>
            <a:pPr algn="just">
              <a:buNone/>
            </a:pPr>
            <a:r>
              <a:rPr lang="pl-PL" sz="2000" dirty="0" smtClean="0"/>
              <a:t>zatem wynikiem pewnych kompromisów. Obecnie dużą wagę przywiązuje się</a:t>
            </a:r>
          </a:p>
          <a:p>
            <a:pPr algn="just">
              <a:buNone/>
            </a:pPr>
            <a:r>
              <a:rPr lang="pl-PL" sz="2000" dirty="0" smtClean="0"/>
              <a:t>do opinii społeczności lokalnych.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</a:t>
            </a:r>
            <a:r>
              <a:rPr lang="pl-PL" sz="2000" dirty="0" smtClean="0">
                <a:solidFill>
                  <a:srgbClr val="002060"/>
                </a:solidFill>
              </a:rPr>
              <a:t>Warszawy</a:t>
            </a:r>
            <a:endParaRPr lang="pl-PL" sz="2000" dirty="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dirty="0" smtClean="0"/>
              <a:t>Art</a:t>
            </a:r>
            <a:r>
              <a:rPr lang="pl-PL" sz="1400" dirty="0" smtClean="0"/>
              <a:t>.  </a:t>
            </a:r>
            <a:r>
              <a:rPr lang="pl-PL" sz="1400" dirty="0" smtClean="0"/>
              <a:t>36 </a:t>
            </a:r>
            <a:r>
              <a:rPr lang="pl-PL" sz="1400" dirty="0" err="1" smtClean="0"/>
              <a:t>u.s.g</a:t>
            </a:r>
            <a:r>
              <a:rPr lang="pl-PL" sz="1400" dirty="0" smtClean="0"/>
              <a:t>.</a:t>
            </a:r>
            <a:r>
              <a:rPr lang="pl-PL" sz="1400" dirty="0" smtClean="0"/>
              <a:t>  [Sołectwo. Zebranie wiejskie i sołtys] 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.  Organem uchwałodawczym w sołectwie jest zebranie wiejskie, a wykonawczym - sołtys. Działalność sołtysa wspomaga rada sołecka.</a:t>
            </a:r>
          </a:p>
          <a:p>
            <a:pPr>
              <a:buNone/>
            </a:pPr>
            <a:r>
              <a:rPr lang="pl-PL" sz="1400" dirty="0" smtClean="0"/>
              <a:t>2.  Sołtys oraz członkowie rady sołeckiej wybierani są w głosowaniu tajnym, </a:t>
            </a:r>
            <a:r>
              <a:rPr lang="pl-PL" sz="1400" dirty="0" smtClean="0"/>
              <a:t>bezpośrednim</a:t>
            </a:r>
            <a:r>
              <a:rPr lang="pl-PL" sz="1400" dirty="0" smtClean="0"/>
              <a:t>, spośród nieograniczonej liczby kandydatów, przez stałych mieszkańców sołectwa uprawnionych do głosowania.</a:t>
            </a:r>
          </a:p>
          <a:p>
            <a:pPr>
              <a:buNone/>
            </a:pPr>
            <a:r>
              <a:rPr lang="pl-PL" sz="1400" dirty="0" smtClean="0"/>
              <a:t>3.  Sołtys korzysta z ochrony prawnej przysługującej funkcjonariuszom publicznym</a:t>
            </a:r>
            <a:r>
              <a:rPr lang="pl-PL" sz="1400" dirty="0" smtClean="0"/>
              <a:t>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Sołectwa, co do zasady, </a:t>
            </a:r>
            <a:r>
              <a:rPr lang="pl-PL" sz="1400" dirty="0" smtClean="0"/>
              <a:t>są jednostkami pomocniczymi gmin wiejskich. 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W </a:t>
            </a:r>
            <a:r>
              <a:rPr lang="pl-PL" sz="1400" dirty="0" smtClean="0"/>
              <a:t>literaturze samorządowej wyrażono wszakże pogląd, iż nie ma </a:t>
            </a:r>
            <a:r>
              <a:rPr lang="pl-PL" sz="1400" dirty="0" smtClean="0"/>
              <a:t>przeszkód formalnych, aby</a:t>
            </a:r>
          </a:p>
          <a:p>
            <a:pPr>
              <a:buNone/>
            </a:pPr>
            <a:r>
              <a:rPr lang="pl-PL" sz="1400" dirty="0" smtClean="0"/>
              <a:t>tego </a:t>
            </a:r>
            <a:r>
              <a:rPr lang="pl-PL" sz="1400" dirty="0" smtClean="0"/>
              <a:t>typu jednostki tworzone były także w gminach </a:t>
            </a:r>
            <a:r>
              <a:rPr lang="pl-PL" sz="1400" dirty="0" smtClean="0"/>
              <a:t>miejskich. Praktyka </a:t>
            </a:r>
            <a:r>
              <a:rPr lang="pl-PL" sz="1400" dirty="0" smtClean="0"/>
              <a:t>potwierdza słuszność </a:t>
            </a:r>
            <a:r>
              <a:rPr lang="pl-PL" sz="1400" dirty="0" smtClean="0"/>
              <a:t>tej</a:t>
            </a:r>
          </a:p>
          <a:p>
            <a:pPr>
              <a:buNone/>
            </a:pPr>
            <a:r>
              <a:rPr lang="pl-PL" sz="1400" dirty="0" smtClean="0"/>
              <a:t>wykładni </a:t>
            </a:r>
            <a:r>
              <a:rPr lang="pl-PL" sz="1400" dirty="0" smtClean="0"/>
              <a:t>(np. w przypadku miasta Mikołów, </a:t>
            </a:r>
            <a:r>
              <a:rPr lang="pl-PL" sz="1400" dirty="0" smtClean="0"/>
              <a:t>w którym </a:t>
            </a:r>
            <a:r>
              <a:rPr lang="pl-PL" sz="1400" dirty="0" smtClean="0"/>
              <a:t>sołectwa są dominującym typem </a:t>
            </a:r>
            <a:r>
              <a:rPr lang="pl-PL" sz="1400" dirty="0" smtClean="0"/>
              <a:t>jednostek</a:t>
            </a:r>
          </a:p>
          <a:p>
            <a:pPr>
              <a:buNone/>
            </a:pPr>
            <a:r>
              <a:rPr lang="pl-PL" sz="1400" dirty="0" smtClean="0"/>
              <a:t>pomocniczych </a:t>
            </a:r>
            <a:r>
              <a:rPr lang="pl-PL" sz="1400" dirty="0" smtClean="0"/>
              <a:t>miasta</a:t>
            </a:r>
            <a:r>
              <a:rPr lang="pl-PL" sz="1400" dirty="0" smtClean="0"/>
              <a:t>).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W </a:t>
            </a:r>
            <a:r>
              <a:rPr lang="pl-PL" sz="1400" b="1" dirty="0" smtClean="0"/>
              <a:t>sołectwie działają:</a:t>
            </a:r>
          </a:p>
          <a:p>
            <a:pPr>
              <a:buNone/>
            </a:pPr>
            <a:r>
              <a:rPr lang="pl-PL" sz="1400" dirty="0" smtClean="0"/>
              <a:t>1)zebranie wiejskie - jako organ uchwałodawczy,</a:t>
            </a:r>
          </a:p>
          <a:p>
            <a:pPr>
              <a:buNone/>
            </a:pPr>
            <a:r>
              <a:rPr lang="pl-PL" sz="1400" dirty="0" smtClean="0"/>
              <a:t>2)sołtys - jako organ wykonawczy,</a:t>
            </a:r>
          </a:p>
          <a:p>
            <a:pPr>
              <a:buNone/>
            </a:pPr>
            <a:r>
              <a:rPr lang="pl-PL" sz="1400" dirty="0" smtClean="0"/>
              <a:t>3)rada sołecka - jako organ wspomagający </a:t>
            </a:r>
            <a:r>
              <a:rPr lang="pl-PL" sz="1400" dirty="0" smtClean="0"/>
              <a:t>sołtysa.</a:t>
            </a: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UWAGA: </a:t>
            </a:r>
            <a:r>
              <a:rPr lang="pl-PL" sz="1400" dirty="0" smtClean="0"/>
              <a:t>"Nie </a:t>
            </a:r>
            <a:r>
              <a:rPr lang="pl-PL" sz="1400" dirty="0" smtClean="0"/>
              <a:t>przewidziano innych organów sołectwa, a także ich stworzenia przez </a:t>
            </a:r>
            <a:r>
              <a:rPr lang="pl-PL" sz="1400" dirty="0" smtClean="0"/>
              <a:t>zebranie</a:t>
            </a:r>
          </a:p>
          <a:p>
            <a:pPr>
              <a:buNone/>
            </a:pPr>
            <a:r>
              <a:rPr lang="pl-PL" sz="1400" dirty="0" smtClean="0"/>
              <a:t>wiejskie</a:t>
            </a:r>
            <a:r>
              <a:rPr lang="pl-PL" sz="1400" dirty="0" smtClean="0"/>
              <a:t>" (wyrok WSA w Lublinie z dnia 29 maja 2008 r., III SA/Lu 178/08, LEX nr 511466).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Warszawy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Ustawa </a:t>
            </a:r>
            <a:r>
              <a:rPr lang="pl-PL" sz="1600" dirty="0" smtClean="0"/>
              <a:t>nie określa zasad podziału kompetencji pomiędzy powyższe organy.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W </a:t>
            </a:r>
            <a:r>
              <a:rPr lang="pl-PL" sz="1600" dirty="0" smtClean="0"/>
              <a:t>doktrynie prawa samorządowego podkreślono natomiast, że: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podział </a:t>
            </a:r>
            <a:r>
              <a:rPr lang="pl-PL" sz="1600" dirty="0" smtClean="0"/>
              <a:t>kompetencji pomiędzy zebraniem wiejskim jako organem stanowiącym </a:t>
            </a:r>
            <a:r>
              <a:rPr lang="pl-PL" sz="1600" dirty="0" smtClean="0"/>
              <a:t>i</a:t>
            </a:r>
          </a:p>
          <a:p>
            <a:pPr marL="342900" indent="15875">
              <a:buNone/>
            </a:pPr>
            <a:r>
              <a:rPr lang="pl-PL" sz="1600" dirty="0" smtClean="0"/>
              <a:t>sołtysem </a:t>
            </a:r>
            <a:r>
              <a:rPr lang="pl-PL" sz="1600" dirty="0" smtClean="0"/>
              <a:t>powinien być wzorowany na przepisach regulujących ten podział </a:t>
            </a:r>
            <a:r>
              <a:rPr lang="pl-PL" sz="1600" dirty="0" smtClean="0"/>
              <a:t>między radą </a:t>
            </a:r>
            <a:r>
              <a:rPr lang="pl-PL" sz="1600" dirty="0" smtClean="0"/>
              <a:t>gminy a </a:t>
            </a:r>
            <a:r>
              <a:rPr lang="pl-PL" sz="1600" dirty="0" smtClean="0"/>
              <a:t>wójtem</a:t>
            </a:r>
            <a:r>
              <a:rPr lang="pl-PL" sz="1600" i="1" dirty="0" smtClean="0"/>
              <a:t>,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pl-PL" sz="1600" dirty="0" smtClean="0"/>
              <a:t>podział </a:t>
            </a:r>
            <a:r>
              <a:rPr lang="pl-PL" sz="1600" dirty="0" smtClean="0"/>
              <a:t>ten powinien opierać się na domniemaniu właściwości </a:t>
            </a:r>
            <a:r>
              <a:rPr lang="pl-PL" sz="1600" dirty="0" smtClean="0"/>
              <a:t>zebrania wiejskiego we </a:t>
            </a:r>
            <a:r>
              <a:rPr lang="pl-PL" sz="1600" dirty="0" smtClean="0"/>
              <a:t>wszystkich sprawach niezastrzeżonych na rzecz sołtysa i rady </a:t>
            </a:r>
            <a:r>
              <a:rPr lang="pl-PL" sz="1600" dirty="0" smtClean="0"/>
              <a:t>sołeckiej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W </a:t>
            </a:r>
            <a:r>
              <a:rPr lang="pl-PL" sz="1600" dirty="0" smtClean="0"/>
              <a:t>judykaturze podkreślono ponadto, że źródłem obowiązków sołtysa jest </a:t>
            </a:r>
            <a:r>
              <a:rPr lang="pl-PL" sz="1600" dirty="0" smtClean="0"/>
              <a:t>statut</a:t>
            </a:r>
          </a:p>
          <a:p>
            <a:pPr>
              <a:buNone/>
            </a:pPr>
            <a:r>
              <a:rPr lang="pl-PL" sz="1600" dirty="0" smtClean="0"/>
              <a:t>sołectwa </a:t>
            </a:r>
            <a:r>
              <a:rPr lang="pl-PL" sz="1600" dirty="0" smtClean="0"/>
              <a:t>- wyrok SA w Krakowie z dnia 29 października 2002 r., II </a:t>
            </a:r>
            <a:r>
              <a:rPr lang="pl-PL" sz="1600" dirty="0" err="1" smtClean="0"/>
              <a:t>AKa</a:t>
            </a:r>
            <a:r>
              <a:rPr lang="pl-PL" sz="1600" dirty="0" smtClean="0"/>
              <a:t> </a:t>
            </a:r>
            <a:r>
              <a:rPr lang="pl-PL" sz="1600" dirty="0" smtClean="0"/>
              <a:t>258/02.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Sołtys</a:t>
            </a:r>
            <a:r>
              <a:rPr lang="pl-PL" sz="1600" b="1" dirty="0" smtClean="0"/>
              <a:t> </a:t>
            </a:r>
            <a:r>
              <a:rPr lang="pl-PL" sz="1600" dirty="0" smtClean="0"/>
              <a:t>jest </a:t>
            </a:r>
            <a:r>
              <a:rPr lang="pl-PL" sz="1600" dirty="0" smtClean="0"/>
              <a:t>organem wykonawczym sołectwa, stanowi więc swego rodzaju "</a:t>
            </a:r>
            <a:r>
              <a:rPr lang="pl-PL" sz="1600" dirty="0" smtClean="0"/>
              <a:t>zarząd</a:t>
            </a:r>
          </a:p>
          <a:p>
            <a:pPr>
              <a:buNone/>
            </a:pPr>
            <a:r>
              <a:rPr lang="pl-PL" sz="1600" dirty="0" smtClean="0"/>
              <a:t>sołectwa</a:t>
            </a:r>
            <a:r>
              <a:rPr lang="pl-PL" sz="1600" dirty="0" smtClean="0"/>
              <a:t>". Do jego zadań należy wykonywanie uchwał zebrania wiejskiego, a </a:t>
            </a:r>
            <a:r>
              <a:rPr lang="pl-PL" sz="1600" dirty="0" smtClean="0"/>
              <a:t>także</a:t>
            </a:r>
          </a:p>
          <a:p>
            <a:pPr>
              <a:buNone/>
            </a:pPr>
            <a:r>
              <a:rPr lang="pl-PL" sz="1600" dirty="0" smtClean="0"/>
              <a:t>zadań </a:t>
            </a:r>
            <a:r>
              <a:rPr lang="pl-PL" sz="1600" dirty="0" smtClean="0"/>
              <a:t>wynikających z uchwał rad gminy (np. inkasowanie podatków i </a:t>
            </a:r>
            <a:r>
              <a:rPr lang="pl-PL" sz="1600" dirty="0" smtClean="0"/>
              <a:t>opłat</a:t>
            </a:r>
          </a:p>
          <a:p>
            <a:pPr>
              <a:buNone/>
            </a:pPr>
            <a:r>
              <a:rPr lang="pl-PL" sz="1600" dirty="0" smtClean="0"/>
              <a:t>lokalnych</a:t>
            </a:r>
            <a:r>
              <a:rPr lang="pl-PL" sz="1600" dirty="0" smtClean="0"/>
              <a:t>) oraz z przepisów prawa.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Warszawy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Art.  </a:t>
            </a:r>
            <a:r>
              <a:rPr lang="pl-PL" sz="1600" dirty="0" smtClean="0"/>
              <a:t>37 </a:t>
            </a:r>
            <a:r>
              <a:rPr lang="pl-PL" sz="1600" dirty="0" err="1" smtClean="0"/>
              <a:t>u.s.g</a:t>
            </a:r>
            <a:r>
              <a:rPr lang="pl-PL" sz="1600" dirty="0" smtClean="0"/>
              <a:t>.</a:t>
            </a:r>
            <a:r>
              <a:rPr lang="pl-PL" sz="1600" dirty="0" smtClean="0"/>
              <a:t>  [Dzielnica. Rada i zarząd]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1</a:t>
            </a:r>
            <a:r>
              <a:rPr lang="pl-PL" sz="1600" dirty="0" smtClean="0"/>
              <a:t>.  Organem uchwałodawczym w dzielnicy (osiedlu) jest rada o liczbie członków ustalonej według art. 17, nie więcej jednak niż 21.</a:t>
            </a:r>
          </a:p>
          <a:p>
            <a:pPr>
              <a:buNone/>
            </a:pPr>
            <a:r>
              <a:rPr lang="pl-PL" sz="1600" dirty="0" smtClean="0"/>
              <a:t>2.  Organem wykonawczym w dzielnicy (osiedlu) jest zarząd. Na czele zarządu stoi przewodniczący.</a:t>
            </a:r>
          </a:p>
          <a:p>
            <a:pPr>
              <a:buNone/>
            </a:pPr>
            <a:r>
              <a:rPr lang="pl-PL" sz="1600" dirty="0" smtClean="0"/>
              <a:t>3.  Przewodniczący zarządu korzysta z ochrony prawnej przysługującej funkcjonariuszom publicznym.</a:t>
            </a:r>
          </a:p>
          <a:p>
            <a:pPr>
              <a:buNone/>
            </a:pPr>
            <a:r>
              <a:rPr lang="pl-PL" sz="1600" dirty="0" smtClean="0"/>
              <a:t>4.  Statut osiedla może ustalić, że w osiedlu organem uchwałodawczym jest ogólne zebranie mieszkańców. Ogólne zebranie wybiera zarząd osiedla; art. 36 ust. 2 stosuje się odpowiednio.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W odróżnieniu od sołectw, których ustrój oparto na zasadach </a:t>
            </a:r>
            <a:r>
              <a:rPr lang="pl-PL" sz="1600" dirty="0" smtClean="0"/>
              <a:t>demokracji</a:t>
            </a:r>
          </a:p>
          <a:p>
            <a:pPr>
              <a:buNone/>
            </a:pPr>
            <a:r>
              <a:rPr lang="pl-PL" sz="1600" dirty="0" smtClean="0"/>
              <a:t>bezpośredniej, ustrój </a:t>
            </a:r>
            <a:r>
              <a:rPr lang="pl-PL" sz="1600" dirty="0" smtClean="0"/>
              <a:t>dzielnic i osiedli opiera się w zasadzie na formie </a:t>
            </a:r>
            <a:r>
              <a:rPr lang="pl-PL" sz="1600" dirty="0" smtClean="0"/>
              <a:t>demokracji</a:t>
            </a:r>
          </a:p>
          <a:p>
            <a:pPr>
              <a:buNone/>
            </a:pPr>
            <a:r>
              <a:rPr lang="pl-PL" sz="1600" dirty="0" smtClean="0"/>
              <a:t>pośredniej</a:t>
            </a:r>
            <a:r>
              <a:rPr lang="pl-PL" sz="1600" dirty="0" smtClean="0"/>
              <a:t>, w której rozstrzygnięcia podejmuje pochodzący z wyborów </a:t>
            </a:r>
            <a:r>
              <a:rPr lang="pl-PL" sz="1600" dirty="0" smtClean="0"/>
              <a:t>organ</a:t>
            </a:r>
          </a:p>
          <a:p>
            <a:pPr>
              <a:buNone/>
            </a:pPr>
            <a:r>
              <a:rPr lang="pl-PL" sz="1600" dirty="0" smtClean="0"/>
              <a:t>przedstawicielski </a:t>
            </a:r>
            <a:r>
              <a:rPr lang="pl-PL" sz="1600" dirty="0" smtClean="0"/>
              <a:t>(rada), a funkcje wykonawcze pełni </a:t>
            </a:r>
            <a:r>
              <a:rPr lang="pl-PL" sz="1600" dirty="0" smtClean="0"/>
              <a:t>zarząd.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Warszawy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500" dirty="0" smtClean="0"/>
              <a:t>Status dzielnic m.st. Warszawy reguluje odrębny akt prawny, tj.</a:t>
            </a:r>
            <a:r>
              <a:rPr lang="pl-PL" sz="1500" dirty="0" smtClean="0"/>
              <a:t> </a:t>
            </a:r>
            <a:r>
              <a:rPr lang="pl-PL" sz="1500" dirty="0" smtClean="0"/>
              <a:t>ustawa z </a:t>
            </a:r>
            <a:r>
              <a:rPr lang="pl-PL" sz="1500" dirty="0" smtClean="0"/>
              <a:t>dnia </a:t>
            </a:r>
            <a:r>
              <a:rPr lang="pl-PL" sz="1500" dirty="0" smtClean="0"/>
              <a:t>15</a:t>
            </a:r>
          </a:p>
          <a:p>
            <a:pPr>
              <a:buNone/>
            </a:pPr>
            <a:r>
              <a:rPr lang="pl-PL" sz="1500" dirty="0" smtClean="0"/>
              <a:t>marca </a:t>
            </a:r>
            <a:r>
              <a:rPr lang="pl-PL" sz="1500" dirty="0" smtClean="0"/>
              <a:t>2002 r</a:t>
            </a:r>
            <a:r>
              <a:rPr lang="pl-PL" sz="1500" dirty="0" smtClean="0"/>
              <a:t>. o </a:t>
            </a:r>
            <a:r>
              <a:rPr lang="pl-PL" sz="1500" dirty="0" smtClean="0"/>
              <a:t>ustroju miasta stołecznego </a:t>
            </a:r>
            <a:r>
              <a:rPr lang="pl-PL" sz="1500" dirty="0" smtClean="0"/>
              <a:t>Warszawy (Dz.U.2018, poz.1817 </a:t>
            </a:r>
            <a:r>
              <a:rPr lang="pl-PL" sz="1500" dirty="0" err="1" smtClean="0"/>
              <a:t>t.j</a:t>
            </a:r>
            <a:r>
              <a:rPr lang="pl-PL" sz="1500" dirty="0" smtClean="0"/>
              <a:t>.)</a:t>
            </a:r>
          </a:p>
          <a:p>
            <a:pPr>
              <a:buNone/>
            </a:pPr>
            <a:r>
              <a:rPr lang="pl-PL" sz="1500" b="1" dirty="0" smtClean="0"/>
              <a:t>Art.  5.  [Dzielnice m.st. Warszawy] </a:t>
            </a:r>
            <a:endParaRPr lang="pl-PL" sz="1500" b="1" dirty="0" smtClean="0"/>
          </a:p>
          <a:p>
            <a:pPr>
              <a:buNone/>
            </a:pPr>
            <a:r>
              <a:rPr lang="pl-PL" sz="1500" dirty="0" smtClean="0"/>
              <a:t>1</a:t>
            </a:r>
            <a:r>
              <a:rPr lang="pl-PL" sz="1500" dirty="0" smtClean="0"/>
              <a:t>.  W m.st. Warszawie utworzenie jednostek pomocniczych - dzielnic m.st. Warszawy, zwanych dalej "dzielnicami", jest obowiązkowe.</a:t>
            </a:r>
          </a:p>
          <a:p>
            <a:pPr>
              <a:buNone/>
            </a:pPr>
            <a:r>
              <a:rPr lang="pl-PL" sz="1500" dirty="0" smtClean="0"/>
              <a:t>2.  Rada m.st. Warszawy, w drodze uchwały, po przeprowadzeniu konsultacji z mieszkańcami lub z ich inicjatywy tworzy, łączy, dzieli i znosi jednostki pomocnicze. Przepis art. 4 ust. 3 ustawy z dnia 8 marca 1990 r. o samorządzie gminnym (Dz. U. z 2018 r. poz. 994, 1000, 1349 i 1432) stosuje się odpowiednio.</a:t>
            </a:r>
          </a:p>
          <a:p>
            <a:pPr>
              <a:buNone/>
            </a:pPr>
            <a:r>
              <a:rPr lang="pl-PL" sz="1500" dirty="0" smtClean="0"/>
              <a:t>3.  Zmiany, o których mowa w ust. 2, następują z dniem 1 stycznia, a w roku, w którym odbywają się wybory do rad gmin, mogą następować z dniem wyborów.</a:t>
            </a:r>
          </a:p>
          <a:p>
            <a:pPr>
              <a:buNone/>
            </a:pPr>
            <a:r>
              <a:rPr lang="pl-PL" sz="1500" dirty="0" smtClean="0"/>
              <a:t>4.  Statut dzielnicy nadany przez Radę m.st. Warszawy określa nazwę dzielnicy, jej granice, zadania i kompetencje oraz zasady i tryb funkcjonowania jej organów.</a:t>
            </a:r>
          </a:p>
          <a:p>
            <a:pPr>
              <a:buNone/>
            </a:pPr>
            <a:r>
              <a:rPr lang="pl-PL" sz="1500" b="1" dirty="0" smtClean="0"/>
              <a:t>Art.  14.  [Dzielnice m.st. Warszawy] </a:t>
            </a:r>
            <a:endParaRPr lang="pl-PL" sz="1500" b="1" dirty="0" smtClean="0"/>
          </a:p>
          <a:p>
            <a:pPr>
              <a:buNone/>
            </a:pPr>
            <a:r>
              <a:rPr lang="pl-PL" sz="1500" dirty="0" smtClean="0"/>
              <a:t>Dzielnicami </a:t>
            </a:r>
            <a:r>
              <a:rPr lang="pl-PL" sz="1500" dirty="0" smtClean="0"/>
              <a:t>m.st. Warszawy, w dniu wejścia w życie ustawy, są: Bemowo, </a:t>
            </a:r>
            <a:r>
              <a:rPr lang="pl-PL" sz="1500" dirty="0" smtClean="0"/>
              <a:t>Białołęka,</a:t>
            </a:r>
          </a:p>
          <a:p>
            <a:pPr>
              <a:buNone/>
            </a:pPr>
            <a:r>
              <a:rPr lang="pl-PL" sz="1500" dirty="0" smtClean="0"/>
              <a:t>Bielany</a:t>
            </a:r>
            <a:r>
              <a:rPr lang="pl-PL" sz="1500" dirty="0" smtClean="0"/>
              <a:t>, Mokotów, Ochota, Praga-Południe, Praga-Północ, Rembertów, </a:t>
            </a:r>
            <a:r>
              <a:rPr lang="pl-PL" sz="1500" dirty="0" smtClean="0"/>
              <a:t>Śródmieście,</a:t>
            </a:r>
          </a:p>
          <a:p>
            <a:pPr>
              <a:buNone/>
            </a:pPr>
            <a:r>
              <a:rPr lang="pl-PL" sz="1500" dirty="0" smtClean="0"/>
              <a:t>Targówek</a:t>
            </a:r>
            <a:r>
              <a:rPr lang="pl-PL" sz="1500" dirty="0" smtClean="0"/>
              <a:t>, Ursus, Ursynów, Wawer, Wesoła, Wilanów, Włochy, Wola i Żoliborz </a:t>
            </a:r>
            <a:r>
              <a:rPr lang="pl-PL" sz="1500" dirty="0" smtClean="0"/>
              <a:t>w</a:t>
            </a:r>
          </a:p>
          <a:p>
            <a:pPr>
              <a:buNone/>
            </a:pPr>
            <a:r>
              <a:rPr lang="pl-PL" sz="1500" dirty="0" smtClean="0"/>
              <a:t>granicach </a:t>
            </a:r>
            <a:r>
              <a:rPr lang="pl-PL" sz="1500" dirty="0" smtClean="0"/>
              <a:t>dotychczasowych, odpowiednio, gmin warszawskich, gminy Wesoła </a:t>
            </a:r>
            <a:r>
              <a:rPr lang="pl-PL" sz="1500" dirty="0" smtClean="0"/>
              <a:t>lub</a:t>
            </a:r>
          </a:p>
          <a:p>
            <a:pPr>
              <a:buNone/>
            </a:pPr>
            <a:r>
              <a:rPr lang="pl-PL" sz="1500" dirty="0" smtClean="0"/>
              <a:t>dzielnic </a:t>
            </a:r>
            <a:r>
              <a:rPr lang="pl-PL" sz="1500" dirty="0" smtClean="0"/>
              <a:t>w gminie Warszawa-Centrum.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Warszawy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Warszawa jest jedyną gminą w </a:t>
            </a:r>
            <a:r>
              <a:rPr lang="pl-PL" sz="1600" dirty="0" smtClean="0"/>
              <a:t>Polsce (gmina na prawach powiatu), </a:t>
            </a:r>
            <a:r>
              <a:rPr lang="pl-PL" sz="1600" dirty="0" smtClean="0"/>
              <a:t>w </a:t>
            </a:r>
            <a:r>
              <a:rPr lang="pl-PL" sz="1600" dirty="0" smtClean="0"/>
              <a:t>której</a:t>
            </a:r>
          </a:p>
          <a:p>
            <a:pPr>
              <a:buNone/>
            </a:pPr>
            <a:r>
              <a:rPr lang="pl-PL" sz="1600" dirty="0" smtClean="0"/>
              <a:t>funkcjonują obligatoryjne </a:t>
            </a:r>
            <a:r>
              <a:rPr lang="pl-PL" sz="1600" dirty="0" smtClean="0"/>
              <a:t>jednostki podziału pomocniczego (dzielnice), przy </a:t>
            </a:r>
            <a:r>
              <a:rPr lang="pl-PL" sz="1600" dirty="0" smtClean="0"/>
              <a:t>czym</a:t>
            </a:r>
          </a:p>
          <a:p>
            <a:pPr>
              <a:buNone/>
            </a:pPr>
            <a:r>
              <a:rPr lang="pl-PL" sz="1600" dirty="0" smtClean="0"/>
              <a:t>dzielnice te jako </a:t>
            </a:r>
            <a:r>
              <a:rPr lang="pl-PL" sz="1600" dirty="0" smtClean="0"/>
              <a:t>jedyne w kraju mają ustawowo określony zakres </a:t>
            </a:r>
            <a:r>
              <a:rPr lang="pl-PL" sz="1600" dirty="0" smtClean="0"/>
              <a:t>zadań </a:t>
            </a:r>
          </a:p>
          <a:p>
            <a:pPr>
              <a:buNone/>
            </a:pPr>
            <a:r>
              <a:rPr lang="pl-PL" sz="1600" dirty="0" smtClean="0"/>
              <a:t>wykonywanych na zasadzie </a:t>
            </a:r>
            <a:r>
              <a:rPr lang="pl-PL" sz="1600" dirty="0" smtClean="0"/>
              <a:t>wyłączności przez </a:t>
            </a:r>
            <a:r>
              <a:rPr lang="pl-PL" sz="1600" dirty="0" smtClean="0"/>
              <a:t>dzielnice.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S</a:t>
            </a:r>
            <a:r>
              <a:rPr lang="pl-PL" sz="1600" dirty="0" smtClean="0"/>
              <a:t>tatut </a:t>
            </a:r>
            <a:r>
              <a:rPr lang="pl-PL" sz="1600" dirty="0" smtClean="0"/>
              <a:t>dzielnicy jest nadawany przez Radę. m. st. Warszawy, co następuje </a:t>
            </a:r>
            <a:r>
              <a:rPr lang="pl-PL" sz="1600" dirty="0" smtClean="0"/>
              <a:t>po</a:t>
            </a:r>
          </a:p>
          <a:p>
            <a:pPr>
              <a:buNone/>
            </a:pPr>
            <a:r>
              <a:rPr lang="pl-PL" sz="1600" dirty="0" smtClean="0"/>
              <a:t>zasięgnięciu </a:t>
            </a:r>
            <a:r>
              <a:rPr lang="pl-PL" sz="1600" dirty="0" smtClean="0"/>
              <a:t>opinii rady dzielnicy. Statut dzielnicy jest przyjmowany przez Radę </a:t>
            </a:r>
            <a:r>
              <a:rPr lang="pl-PL" sz="1600" dirty="0" smtClean="0"/>
              <a:t>m.</a:t>
            </a:r>
          </a:p>
          <a:p>
            <a:pPr>
              <a:buNone/>
            </a:pPr>
            <a:r>
              <a:rPr lang="pl-PL" sz="1600" dirty="0" smtClean="0"/>
              <a:t>st</a:t>
            </a:r>
            <a:r>
              <a:rPr lang="pl-PL" sz="1600" dirty="0" smtClean="0"/>
              <a:t>. Warszawy w formie załącznika do uchwały</a:t>
            </a:r>
            <a:r>
              <a:rPr lang="pl-PL" sz="1600" dirty="0" smtClean="0"/>
              <a:t>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Dzielnice m. st. Warszawy posiadają szeroką autonomię, co zauważył także </a:t>
            </a:r>
            <a:r>
              <a:rPr lang="pl-PL" sz="1600" dirty="0" smtClean="0"/>
              <a:t>Trybunał</a:t>
            </a:r>
          </a:p>
          <a:p>
            <a:pPr>
              <a:buNone/>
            </a:pPr>
            <a:r>
              <a:rPr lang="pl-PL" sz="1600" dirty="0" smtClean="0"/>
              <a:t>Konstytucyjny </a:t>
            </a:r>
            <a:r>
              <a:rPr lang="pl-PL" sz="1600" dirty="0" smtClean="0"/>
              <a:t>w wyroku z dnia 18 lutego 2003 r. (K </a:t>
            </a:r>
            <a:r>
              <a:rPr lang="pl-PL" sz="1600" dirty="0" smtClean="0"/>
              <a:t>24/02), wskazując</a:t>
            </a:r>
            <a:r>
              <a:rPr lang="pl-PL" sz="1600" dirty="0" smtClean="0"/>
              <a:t>, </a:t>
            </a:r>
            <a:r>
              <a:rPr lang="pl-PL" sz="1600" dirty="0" smtClean="0"/>
              <a:t>że</a:t>
            </a:r>
          </a:p>
          <a:p>
            <a:pPr>
              <a:buNone/>
            </a:pPr>
            <a:r>
              <a:rPr lang="pl-PL" sz="1600" dirty="0" smtClean="0"/>
              <a:t>„zastąpienie </a:t>
            </a:r>
            <a:r>
              <a:rPr lang="pl-PL" sz="1600" dirty="0" smtClean="0"/>
              <a:t>jedną jednostką samorządu terytorialnego (obejmującą m. </a:t>
            </a:r>
            <a:r>
              <a:rPr lang="pl-PL" sz="1600" dirty="0" smtClean="0"/>
              <a:t>st.</a:t>
            </a:r>
          </a:p>
          <a:p>
            <a:pPr>
              <a:buNone/>
            </a:pPr>
            <a:r>
              <a:rPr lang="pl-PL" sz="1600" dirty="0" smtClean="0"/>
              <a:t>Warszawę</a:t>
            </a:r>
            <a:r>
              <a:rPr lang="pl-PL" sz="1600" dirty="0" smtClean="0"/>
              <a:t>) ustawowo podzieloną na dzielnice o bardzo wzmocnionym statusie, </a:t>
            </a:r>
            <a:r>
              <a:rPr lang="pl-PL" sz="1600" dirty="0" smtClean="0"/>
              <a:t>w</a:t>
            </a:r>
          </a:p>
          <a:p>
            <a:pPr>
              <a:buNone/>
            </a:pPr>
            <a:r>
              <a:rPr lang="pl-PL" sz="1600" dirty="0" smtClean="0"/>
              <a:t>którym </a:t>
            </a:r>
            <a:r>
              <a:rPr lang="pl-PL" sz="1600" dirty="0" smtClean="0"/>
              <a:t>będzie nadal odbywać się obsługa mieszkańców dotychczasowego </a:t>
            </a:r>
            <a:r>
              <a:rPr lang="pl-PL" sz="1600" dirty="0" smtClean="0"/>
              <a:t>związku</a:t>
            </a:r>
          </a:p>
          <a:p>
            <a:pPr>
              <a:buNone/>
            </a:pPr>
            <a:r>
              <a:rPr lang="pl-PL" sz="1600" dirty="0" smtClean="0"/>
              <a:t>komunalnego </a:t>
            </a:r>
            <a:r>
              <a:rPr lang="pl-PL" sz="1600" dirty="0" smtClean="0"/>
              <a:t>samodzielnych gmin warszawskich, przyczyni się do </a:t>
            </a:r>
            <a:r>
              <a:rPr lang="pl-PL" sz="1600" dirty="0" smtClean="0"/>
              <a:t>poprawy</a:t>
            </a:r>
          </a:p>
          <a:p>
            <a:pPr>
              <a:buNone/>
            </a:pPr>
            <a:r>
              <a:rPr lang="pl-PL" sz="1600" dirty="0" smtClean="0"/>
              <a:t>zarządzania </a:t>
            </a:r>
            <a:r>
              <a:rPr lang="pl-PL" sz="1600" dirty="0" smtClean="0"/>
              <a:t>w skali </a:t>
            </a:r>
            <a:r>
              <a:rPr lang="pl-PL" sz="1600" dirty="0" err="1" smtClean="0"/>
              <a:t>ogólnomiejskiej</a:t>
            </a:r>
            <a:r>
              <a:rPr lang="pl-PL" sz="1600" dirty="0" smtClean="0"/>
              <a:t> i nie naruszy rzeczywistych </a:t>
            </a:r>
            <a:r>
              <a:rPr lang="pl-PL" sz="1600" dirty="0" smtClean="0"/>
              <a:t>uprawnień</a:t>
            </a:r>
          </a:p>
          <a:p>
            <a:pPr>
              <a:buNone/>
            </a:pPr>
            <a:r>
              <a:rPr lang="pl-PL" sz="1600" dirty="0" smtClean="0"/>
              <a:t>samorządowych </a:t>
            </a:r>
            <a:r>
              <a:rPr lang="pl-PL" sz="1600" dirty="0" smtClean="0"/>
              <a:t>mieszkańców Warszawy”.</a:t>
            </a: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</a:t>
            </a: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Jednostki pomocnicze gminy; szczególny status dzielnic m.st. Warszawy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792088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dirty="0" smtClean="0"/>
              <a:t>Art</a:t>
            </a:r>
            <a:r>
              <a:rPr lang="pl-PL" sz="1600" b="1" dirty="0" smtClean="0"/>
              <a:t>.  6.  [Organy dzielnic] 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Organem </a:t>
            </a:r>
            <a:r>
              <a:rPr lang="pl-PL" sz="1600" dirty="0" smtClean="0"/>
              <a:t>stanowiącym i kontrolnym </a:t>
            </a:r>
            <a:r>
              <a:rPr lang="pl-PL" sz="1600" dirty="0" smtClean="0"/>
              <a:t>dzielnicy </a:t>
            </a:r>
            <a:r>
              <a:rPr lang="pl-PL" sz="1600" dirty="0" smtClean="0"/>
              <a:t>jest rada dzielnicy, a </a:t>
            </a:r>
            <a:r>
              <a:rPr lang="pl-PL" sz="1600" dirty="0" smtClean="0"/>
              <a:t>organem</a:t>
            </a:r>
          </a:p>
          <a:p>
            <a:pPr>
              <a:buNone/>
            </a:pPr>
            <a:r>
              <a:rPr lang="pl-PL" sz="1600" dirty="0" smtClean="0"/>
              <a:t>wykonawczym </a:t>
            </a:r>
            <a:r>
              <a:rPr lang="pl-PL" sz="1600" dirty="0" smtClean="0"/>
              <a:t>- zarząd dzielnicy.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</a:t>
            </a:r>
            <a:r>
              <a:rPr lang="pl-PL" sz="1600" b="1" dirty="0" smtClean="0"/>
              <a:t>Zobacz także: art. 7 – 11 omawianej ustawy.</a:t>
            </a:r>
            <a:endParaRPr lang="pl-PL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Miasto na prawach powiatu jako jednostka podziału terytorialnego i jako jednostka samorządu terytorialnego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dirty="0" smtClean="0"/>
              <a:t>Zagadnienia związane z organizacją i funkcjonowaniem miast na prawach powiatu (MPP)</a:t>
            </a:r>
          </a:p>
          <a:p>
            <a:pPr>
              <a:buNone/>
            </a:pPr>
            <a:r>
              <a:rPr lang="pl-PL" sz="1400" dirty="0" smtClean="0"/>
              <a:t>reguluje ustawa </a:t>
            </a:r>
            <a:r>
              <a:rPr lang="pl-PL" sz="1400" dirty="0" smtClean="0"/>
              <a:t>z dnia 5 czerwca 1998 r</a:t>
            </a:r>
            <a:r>
              <a:rPr lang="pl-PL" sz="1400" dirty="0" smtClean="0"/>
              <a:t>. o </a:t>
            </a:r>
            <a:r>
              <a:rPr lang="pl-PL" sz="1400" dirty="0" smtClean="0"/>
              <a:t>samorządzie </a:t>
            </a:r>
            <a:r>
              <a:rPr lang="pl-PL" sz="1400" dirty="0" smtClean="0"/>
              <a:t>powiatowym (Dz.U.2020, poz.920 </a:t>
            </a:r>
            <a:r>
              <a:rPr lang="pl-PL" sz="1400" dirty="0" err="1" smtClean="0"/>
              <a:t>t.j</a:t>
            </a:r>
            <a:r>
              <a:rPr lang="pl-PL" sz="1400" dirty="0" smtClean="0"/>
              <a:t>.).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Art</a:t>
            </a:r>
            <a:r>
              <a:rPr lang="pl-PL" sz="1400" b="1" dirty="0" smtClean="0"/>
              <a:t>.  91.  [Przyznanie miastom praw powiatu] </a:t>
            </a:r>
            <a:endParaRPr lang="pl-PL" sz="1400" b="1" dirty="0" smtClean="0"/>
          </a:p>
          <a:p>
            <a:pPr>
              <a:buNone/>
            </a:pPr>
            <a:r>
              <a:rPr lang="pl-PL" sz="1400" dirty="0" smtClean="0"/>
              <a:t>Prawa </a:t>
            </a:r>
            <a:r>
              <a:rPr lang="pl-PL" sz="1400" dirty="0" smtClean="0"/>
              <a:t>powiatu przysługują miastom, które w dniu 31 grudnia 1998 r. liczyły </a:t>
            </a:r>
            <a:r>
              <a:rPr lang="pl-PL" sz="1400" dirty="0" smtClean="0"/>
              <a:t>więcej niż </a:t>
            </a:r>
            <a:r>
              <a:rPr lang="pl-PL" sz="1400" dirty="0" smtClean="0"/>
              <a:t>100 </a:t>
            </a:r>
            <a:r>
              <a:rPr lang="pl-PL" sz="1400" dirty="0" smtClean="0"/>
              <a:t>000</a:t>
            </a:r>
          </a:p>
          <a:p>
            <a:pPr>
              <a:buNone/>
            </a:pPr>
            <a:r>
              <a:rPr lang="pl-PL" sz="1400" dirty="0" smtClean="0"/>
              <a:t>mieszkańców</a:t>
            </a:r>
            <a:r>
              <a:rPr lang="pl-PL" sz="1400" dirty="0" smtClean="0"/>
              <a:t>, a także miastom, które z tym dniem przestały </a:t>
            </a:r>
            <a:r>
              <a:rPr lang="pl-PL" sz="1400" dirty="0" smtClean="0"/>
              <a:t>być siedzibami </a:t>
            </a:r>
            <a:r>
              <a:rPr lang="pl-PL" sz="1400" dirty="0" smtClean="0"/>
              <a:t>wojewodów, </a:t>
            </a:r>
            <a:r>
              <a:rPr lang="pl-PL" sz="1400" dirty="0" smtClean="0"/>
              <a:t>chyba</a:t>
            </a:r>
          </a:p>
          <a:p>
            <a:pPr>
              <a:buNone/>
            </a:pPr>
            <a:r>
              <a:rPr lang="pl-PL" sz="1400" dirty="0" smtClean="0"/>
              <a:t>że </a:t>
            </a:r>
            <a:r>
              <a:rPr lang="pl-PL" sz="1400" dirty="0" smtClean="0"/>
              <a:t>na wniosek właściwej rady miejskiej </a:t>
            </a:r>
            <a:r>
              <a:rPr lang="pl-PL" sz="1400" dirty="0" smtClean="0"/>
              <a:t>odstąpiono od </a:t>
            </a:r>
            <a:r>
              <a:rPr lang="pl-PL" sz="1400" dirty="0" smtClean="0"/>
              <a:t>nadania miastu praw powiatu, oraz </a:t>
            </a:r>
            <a:r>
              <a:rPr lang="pl-PL" sz="1400" dirty="0" smtClean="0"/>
              <a:t>tym,</a:t>
            </a:r>
          </a:p>
          <a:p>
            <a:pPr>
              <a:buNone/>
            </a:pPr>
            <a:r>
              <a:rPr lang="pl-PL" sz="1400" dirty="0" smtClean="0"/>
              <a:t>którym </a:t>
            </a:r>
            <a:r>
              <a:rPr lang="pl-PL" sz="1400" dirty="0" smtClean="0"/>
              <a:t>nadano status miasta </a:t>
            </a:r>
            <a:r>
              <a:rPr lang="pl-PL" sz="1400" dirty="0" smtClean="0"/>
              <a:t>na prawach </a:t>
            </a:r>
            <a:r>
              <a:rPr lang="pl-PL" sz="1400" dirty="0" smtClean="0"/>
              <a:t>powiatu, przy dokonywaniu pierwszego </a:t>
            </a:r>
            <a:r>
              <a:rPr lang="pl-PL" sz="1400" dirty="0" smtClean="0"/>
              <a:t>podziału</a:t>
            </a:r>
          </a:p>
          <a:p>
            <a:pPr>
              <a:buNone/>
            </a:pPr>
            <a:r>
              <a:rPr lang="pl-PL" sz="1400" dirty="0" smtClean="0"/>
              <a:t>administracyjnego kraju na </a:t>
            </a:r>
            <a:r>
              <a:rPr lang="pl-PL" sz="1400" dirty="0" smtClean="0"/>
              <a:t>powiaty</a:t>
            </a:r>
            <a:r>
              <a:rPr lang="pl-PL" sz="1400" dirty="0" smtClean="0"/>
              <a:t>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Art.  92.  [Ustrój miast na prawach powiatu] </a:t>
            </a:r>
            <a:endParaRPr lang="pl-PL" sz="1400" b="1" dirty="0" smtClean="0"/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.  Funkcje organów powiatu w miastach na prawach powiatu sprawuje</a:t>
            </a:r>
            <a:r>
              <a:rPr lang="pl-PL" sz="1400" dirty="0" smtClean="0"/>
              <a:t>:</a:t>
            </a:r>
          </a:p>
          <a:p>
            <a:pPr>
              <a:buNone/>
            </a:pPr>
            <a:r>
              <a:rPr lang="pl-PL" sz="1400" dirty="0" smtClean="0"/>
              <a:t>1</a:t>
            </a:r>
            <a:r>
              <a:rPr lang="pl-PL" sz="1400" dirty="0" smtClean="0"/>
              <a:t>) rada miasta;</a:t>
            </a:r>
          </a:p>
          <a:p>
            <a:pPr>
              <a:buNone/>
            </a:pPr>
            <a:r>
              <a:rPr lang="pl-PL" sz="1400" dirty="0" smtClean="0"/>
              <a:t>2) prezydent miasta.</a:t>
            </a:r>
          </a:p>
          <a:p>
            <a:pPr>
              <a:buNone/>
            </a:pPr>
            <a:r>
              <a:rPr lang="pl-PL" sz="1400" dirty="0" smtClean="0"/>
              <a:t>2.  Miasto na prawach powiatu jest gminą wykonującą zadania powiatu na zasadach określonych w tej ustawie.</a:t>
            </a:r>
          </a:p>
          <a:p>
            <a:pPr>
              <a:buNone/>
            </a:pPr>
            <a:r>
              <a:rPr lang="pl-PL" sz="1400" dirty="0" smtClean="0"/>
              <a:t>3.  Ustrój i działanie organów miasta na prawach powiatu, w tym nazwę, skład, liczebność oraz ich powoływanie i odwoływanie, a także zasady sprawowania nadzoru określa ustawa o samorządzie gminnym.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endParaRPr 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Miasto na prawach powiatu jako jednostka podziału terytorialnego i jako jednostka samorządu terytorialnego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l-PL" sz="1400" dirty="0" smtClean="0"/>
              <a:t>MPP utworzono w 1999 r. Są to </a:t>
            </a:r>
            <a:r>
              <a:rPr lang="pl-PL" sz="1400" dirty="0" smtClean="0"/>
              <a:t>jednostki samorządowe wypełniające </a:t>
            </a:r>
            <a:r>
              <a:rPr lang="pl-PL" sz="1400" dirty="0" smtClean="0"/>
              <a:t>zarówno zadania </a:t>
            </a:r>
            <a:r>
              <a:rPr lang="pl-PL" sz="1400" dirty="0" smtClean="0"/>
              <a:t>gminne, jak </a:t>
            </a:r>
            <a:r>
              <a:rPr lang="pl-PL" sz="1400" dirty="0" smtClean="0"/>
              <a:t>i </a:t>
            </a:r>
            <a:r>
              <a:rPr lang="pl-PL" sz="1400" dirty="0" smtClean="0"/>
              <a:t>powiatowe.</a:t>
            </a:r>
          </a:p>
          <a:p>
            <a:pPr marL="342900" indent="-342900">
              <a:buAutoNum type="arabicPeriod"/>
            </a:pPr>
            <a:r>
              <a:rPr lang="pl-PL" sz="1400" dirty="0" smtClean="0"/>
              <a:t>Ustawodawca zatem deleguje wykonywanie praw powiatu na poziom najmniejszej jednostki zasadniczego podziału terytorialnego państwa, czyli na obszar gminy, przyznając prawa powiatu istniejącej tam gminie będącej podstawową </a:t>
            </a:r>
            <a:r>
              <a:rPr lang="pl-PL" sz="1400" dirty="0" err="1" smtClean="0"/>
              <a:t>jst</a:t>
            </a:r>
            <a:r>
              <a:rPr lang="pl-PL" sz="1400" dirty="0" smtClean="0"/>
              <a:t>.</a:t>
            </a:r>
          </a:p>
          <a:p>
            <a:pPr marL="342900" indent="-342900">
              <a:buAutoNum type="arabicPeriod"/>
            </a:pPr>
            <a:endParaRPr lang="pl-PL" sz="1400" dirty="0" smtClean="0"/>
          </a:p>
          <a:p>
            <a:pPr marL="342900" indent="-342900">
              <a:buNone/>
            </a:pPr>
            <a:r>
              <a:rPr lang="pl-PL" sz="1400" b="1" dirty="0" smtClean="0"/>
              <a:t>UWAGA: </a:t>
            </a:r>
            <a:r>
              <a:rPr lang="pl-PL" sz="1400" dirty="0" smtClean="0"/>
              <a:t>miasto na prawach powiatu jest gminą wykonującą zadania powiatu na </a:t>
            </a:r>
            <a:r>
              <a:rPr lang="pl-PL" sz="1400" dirty="0" smtClean="0"/>
              <a:t>zasadach</a:t>
            </a:r>
          </a:p>
          <a:p>
            <a:pPr marL="342900" indent="-342900">
              <a:buNone/>
            </a:pPr>
            <a:r>
              <a:rPr lang="pl-PL" sz="1400" dirty="0" smtClean="0"/>
              <a:t>określonych </a:t>
            </a:r>
            <a:r>
              <a:rPr lang="pl-PL" sz="1400" dirty="0" smtClean="0"/>
              <a:t>w tej ustawie, zaś ustrój i działanie organów miasta na prawach powiatu, w </a:t>
            </a:r>
            <a:r>
              <a:rPr lang="pl-PL" sz="1400" dirty="0" smtClean="0"/>
              <a:t>tym</a:t>
            </a:r>
          </a:p>
          <a:p>
            <a:pPr marL="342900" indent="-342900">
              <a:buNone/>
            </a:pPr>
            <a:r>
              <a:rPr lang="pl-PL" sz="1400" dirty="0" smtClean="0"/>
              <a:t>nazwę</a:t>
            </a:r>
            <a:r>
              <a:rPr lang="pl-PL" sz="1400" dirty="0" smtClean="0"/>
              <a:t>, skład, liczebność oraz ich powoływanie i odwoływanie, a także zasady </a:t>
            </a:r>
            <a:r>
              <a:rPr lang="pl-PL" sz="1400" dirty="0" smtClean="0"/>
              <a:t>sprawowania</a:t>
            </a:r>
          </a:p>
          <a:p>
            <a:pPr marL="342900" indent="-342900">
              <a:buNone/>
            </a:pPr>
            <a:r>
              <a:rPr lang="pl-PL" sz="1400" dirty="0" smtClean="0"/>
              <a:t>nadzoru </a:t>
            </a:r>
            <a:r>
              <a:rPr lang="pl-PL" sz="1400" dirty="0" smtClean="0"/>
              <a:t>określa ustawa o samorządzie </a:t>
            </a:r>
            <a:r>
              <a:rPr lang="pl-PL" sz="1400" dirty="0" smtClean="0"/>
              <a:t>gminnym.</a:t>
            </a:r>
          </a:p>
          <a:p>
            <a:pPr marL="342900" indent="-342900"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b="1" dirty="0" smtClean="0"/>
              <a:t>UWAGA: </a:t>
            </a:r>
            <a:r>
              <a:rPr lang="pl-PL" sz="1400" dirty="0" smtClean="0"/>
              <a:t>Miasto na prawach powiatu nie jest odrębnym podmiotem od gminy, która </a:t>
            </a:r>
            <a:r>
              <a:rPr lang="pl-PL" sz="1400" dirty="0" smtClean="0"/>
              <a:t>otrzymała</a:t>
            </a:r>
          </a:p>
          <a:p>
            <a:pPr>
              <a:buNone/>
            </a:pPr>
            <a:r>
              <a:rPr lang="pl-PL" sz="1400" dirty="0" smtClean="0"/>
              <a:t>tego </a:t>
            </a:r>
            <a:r>
              <a:rPr lang="pl-PL" sz="1400" dirty="0" smtClean="0"/>
              <a:t>typu uprawnienia</a:t>
            </a:r>
            <a:r>
              <a:rPr lang="pl-PL" sz="1400" dirty="0" smtClean="0"/>
              <a:t>. Mówiąc obrazowo, miasto </a:t>
            </a:r>
            <a:r>
              <a:rPr lang="pl-PL" sz="1400" dirty="0" smtClean="0"/>
              <a:t>na prawach powiatu </a:t>
            </a:r>
            <a:r>
              <a:rPr lang="pl-PL" sz="1400" dirty="0" smtClean="0"/>
              <a:t>nie jest </a:t>
            </a:r>
            <a:r>
              <a:rPr lang="pl-PL" sz="1400" dirty="0" smtClean="0"/>
              <a:t>odrębnym </a:t>
            </a:r>
            <a:r>
              <a:rPr lang="pl-PL" sz="1400" dirty="0" smtClean="0"/>
              <a:t>od</a:t>
            </a:r>
          </a:p>
          <a:p>
            <a:pPr>
              <a:buNone/>
            </a:pPr>
            <a:r>
              <a:rPr lang="pl-PL" sz="1400" dirty="0" smtClean="0"/>
              <a:t>gminy </a:t>
            </a:r>
            <a:r>
              <a:rPr lang="pl-PL" sz="1400" dirty="0" smtClean="0"/>
              <a:t>znajdującej się na tym obszarze powiatem. Powiat taki po prostu nie istnieje, </a:t>
            </a:r>
            <a:r>
              <a:rPr lang="pl-PL" sz="1400" dirty="0" smtClean="0"/>
              <a:t>czemu</a:t>
            </a:r>
          </a:p>
          <a:p>
            <a:pPr>
              <a:buNone/>
            </a:pPr>
            <a:r>
              <a:rPr lang="pl-PL" sz="1400" dirty="0" smtClean="0"/>
              <a:t>ustawodawca </a:t>
            </a:r>
            <a:r>
              <a:rPr lang="pl-PL" sz="1400" dirty="0" smtClean="0"/>
              <a:t>dał wyraz nawet nazywając tę instytucję "miastem na prawach powiatu", a </a:t>
            </a:r>
            <a:r>
              <a:rPr lang="pl-PL" sz="1400" dirty="0" smtClean="0"/>
              <a:t>nie</a:t>
            </a:r>
          </a:p>
          <a:p>
            <a:pPr>
              <a:buNone/>
            </a:pPr>
            <a:r>
              <a:rPr lang="pl-PL" sz="1400" dirty="0" smtClean="0"/>
              <a:t>powiatem </a:t>
            </a:r>
            <a:r>
              <a:rPr lang="pl-PL" sz="1400" dirty="0" smtClean="0"/>
              <a:t>miejskim.</a:t>
            </a:r>
          </a:p>
          <a:p>
            <a:pPr marL="342900" indent="-342900">
              <a:buNone/>
            </a:pPr>
            <a:endParaRPr lang="pl-PL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l-PL" sz="1400" dirty="0" smtClean="0"/>
              <a:t>Ustawodawca</a:t>
            </a:r>
            <a:r>
              <a:rPr lang="pl-PL" sz="1400" dirty="0" smtClean="0"/>
              <a:t>, przyznając w miastach na prawach powiatu status funkcjonalnych organów powiatu radzie miasta i prezydentowi, nie tworzy odrębnych uregulowań formalnego kreowania organów powiatu. </a:t>
            </a:r>
            <a:endParaRPr 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Miasto na prawach powiatu jako jednostka podziału terytorialnego i jako jednostka samorządu terytorialnego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7920880" cy="489894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sz="1800" dirty="0" smtClean="0"/>
              <a:t>Katalog zadań należących do wyłącznej właściwości rady w mieście na prawach powiatu stanowi kompilację ustawowych zadań rady gminy (opisanych przede wszystkim w art. 18 ust. 2 </a:t>
            </a:r>
            <a:r>
              <a:rPr lang="pl-PL" sz="1800" dirty="0" err="1" smtClean="0"/>
              <a:t>u.s.g</a:t>
            </a:r>
            <a:r>
              <a:rPr lang="pl-PL" sz="1800" dirty="0" smtClean="0"/>
              <a:t>.) oraz rady powiatu (opisanych przede wszystkim w art. 12 </a:t>
            </a:r>
            <a:r>
              <a:rPr lang="pl-PL" sz="1800" dirty="0" err="1" smtClean="0"/>
              <a:t>u.s.p</a:t>
            </a:r>
            <a:r>
              <a:rPr lang="pl-PL" sz="1800" dirty="0" smtClean="0"/>
              <a:t>.). </a:t>
            </a:r>
            <a:endParaRPr lang="pl-PL" sz="18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pl-PL" sz="1800" dirty="0" smtClean="0"/>
              <a:t>Prezydent miasta pełni funkcję organu wykonawczego miasta na prawach powiatu. Z art. 92 ust. 3 </a:t>
            </a:r>
            <a:r>
              <a:rPr lang="pl-PL" sz="1800" dirty="0" err="1" smtClean="0"/>
              <a:t>u.s.p</a:t>
            </a:r>
            <a:r>
              <a:rPr lang="pl-PL" sz="1800" dirty="0" smtClean="0"/>
              <a:t>. wynika, że ustrój i działanie prezydenta miasta na prawach powiatu, jego powoływanie i odwoływanie, a także zasady sprawowania nadzoru określa ustawa o samorządzie gminnym. W tym zakresie pozycja prezydenta powiatu grodzkiego jest taka sama jak pozycja wójta i burmistrza</a:t>
            </a:r>
            <a:r>
              <a:rPr lang="pl-PL" sz="1800" dirty="0" smtClean="0"/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pl-PL" sz="1800" dirty="0" smtClean="0"/>
              <a:t>Prezydent </a:t>
            </a:r>
            <a:r>
              <a:rPr lang="pl-PL" sz="1800" dirty="0" smtClean="0"/>
              <a:t>miasta na prawach powiatu </a:t>
            </a:r>
            <a:r>
              <a:rPr lang="pl-PL" sz="1800" dirty="0" smtClean="0"/>
              <a:t>wykonuje </a:t>
            </a:r>
            <a:r>
              <a:rPr lang="pl-PL" sz="1800" dirty="0" smtClean="0"/>
              <a:t>wszystkie zadania, które ustawodawca powierzył </a:t>
            </a:r>
            <a:r>
              <a:rPr lang="pl-PL" sz="1800" dirty="0" smtClean="0"/>
              <a:t>staroście, ale starostą </a:t>
            </a:r>
            <a:r>
              <a:rPr lang="pl-PL" sz="1800" dirty="0" smtClean="0"/>
              <a:t>nie jest</a:t>
            </a:r>
            <a:r>
              <a:rPr lang="pl-PL" sz="1800" dirty="0" smtClean="0"/>
              <a:t>.  </a:t>
            </a:r>
            <a:r>
              <a:rPr lang="pl-PL" sz="1800" dirty="0" smtClean="0"/>
              <a:t>Natomiast, Prezydent miasta na prawach powiatu, analogicznie jak starosta, wykonuje zadania z zakresu administracji rządowej </a:t>
            </a:r>
            <a:endParaRPr lang="pl-PL" sz="1800" dirty="0" smtClean="0"/>
          </a:p>
          <a:p>
            <a:pPr marL="342900" indent="-342900">
              <a:buFont typeface="+mj-lt"/>
              <a:buAutoNum type="arabicPeriod" startAt="4"/>
            </a:pPr>
            <a:endParaRPr lang="pl-PL" sz="1400" dirty="0" smtClean="0"/>
          </a:p>
          <a:p>
            <a:pPr marL="342900" indent="-342900">
              <a:buFont typeface="+mj-lt"/>
              <a:buAutoNum type="arabicPeriod" startAt="4"/>
            </a:pPr>
            <a:endParaRPr lang="pl-PL" sz="1400" dirty="0" smtClean="0"/>
          </a:p>
          <a:p>
            <a:pPr marL="342900" indent="-342900">
              <a:buAutoNum type="arabicPeriod" startAt="4"/>
            </a:pPr>
            <a:endParaRPr 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b="1" dirty="0" smtClean="0">
              <a:latin typeface="Cambria" pitchFamily="18" charset="0"/>
            </a:endParaRPr>
          </a:p>
          <a:p>
            <a:pPr algn="ctr">
              <a:buNone/>
            </a:pPr>
            <a:endParaRPr lang="pl-PL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latin typeface="Cambria" pitchFamily="18" charset="0"/>
              </a:rPr>
              <a:t>Dziękuję za uwagę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Dziękuję za uwagę…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4" name="Obraz 3" descr="dziękuję za uwag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7560840" cy="4826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b="1" dirty="0" smtClean="0"/>
              <a:t>TYPU PODZIAU TERYTORIALNEGO PAŃSTWA: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/>
              <a:t>p</a:t>
            </a:r>
            <a:r>
              <a:rPr lang="ru" sz="2000" b="1" dirty="0" smtClean="0"/>
              <a:t>odział zasadniczy</a:t>
            </a:r>
            <a:r>
              <a:rPr lang="pl-PL" sz="2000" b="1" dirty="0" smtClean="0"/>
              <a:t> </a:t>
            </a:r>
            <a:r>
              <a:rPr lang="ru" sz="2000" dirty="0" smtClean="0"/>
              <a:t>- tworzony jest dla organów terenowych o kompetencjach ogólnych, posiadających podstawowe znaczenie dla danej jednostki podziału</a:t>
            </a:r>
            <a:r>
              <a:rPr lang="pl-PL" sz="2000" dirty="0" smtClean="0"/>
              <a:t> terytorialnego</a:t>
            </a:r>
            <a:r>
              <a:rPr lang="ru" sz="2000" dirty="0" smtClean="0"/>
              <a:t>, </a:t>
            </a:r>
            <a:r>
              <a:rPr lang="pl-PL" sz="2000" dirty="0" smtClean="0"/>
              <a:t>np. </a:t>
            </a:r>
            <a:r>
              <a:rPr lang="ru" sz="2000" dirty="0" smtClean="0"/>
              <a:t>jednost</a:t>
            </a:r>
            <a:r>
              <a:rPr lang="pl-PL" sz="2000" dirty="0" smtClean="0"/>
              <a:t>ki</a:t>
            </a:r>
            <a:r>
              <a:rPr lang="ru" sz="2000" dirty="0" smtClean="0"/>
              <a:t> samorządu terytorialnego.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/>
              <a:t>p</a:t>
            </a:r>
            <a:r>
              <a:rPr lang="ru" sz="2000" b="1" dirty="0" smtClean="0"/>
              <a:t>odział pomocniczy</a:t>
            </a:r>
            <a:r>
              <a:rPr lang="pl-PL" sz="2000" b="1" dirty="0" smtClean="0"/>
              <a:t> </a:t>
            </a:r>
            <a:r>
              <a:rPr lang="ru" sz="2000" dirty="0" smtClean="0"/>
              <a:t>- podział, który dokonywany jest dla organów o charakterze pomocniczym w stosunku do organów o podstawowym znaczeniu</a:t>
            </a:r>
            <a:r>
              <a:rPr lang="pl-PL" sz="2000" dirty="0" smtClean="0"/>
              <a:t>,</a:t>
            </a:r>
            <a:r>
              <a:rPr lang="ru" sz="2000" dirty="0" smtClean="0"/>
              <a:t> np. podział gminy na sołectwa.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2000" b="1" dirty="0" smtClean="0"/>
              <a:t>p</a:t>
            </a:r>
            <a:r>
              <a:rPr lang="ru" sz="2000" b="1" dirty="0" smtClean="0"/>
              <a:t>odział specjalny</a:t>
            </a:r>
            <a:r>
              <a:rPr lang="pl-PL" sz="2000" b="1" dirty="0" smtClean="0"/>
              <a:t> </a:t>
            </a:r>
            <a:r>
              <a:rPr lang="ru" sz="2000" dirty="0" smtClean="0"/>
              <a:t>- podział dokonywany dla wykonywania takich zadań państwa, których wykonywanie w ramach podziału zasadniczego jest z różnych względów </a:t>
            </a:r>
            <a:r>
              <a:rPr lang="pl-PL" sz="2000" dirty="0" smtClean="0"/>
              <a:t>niecelowe, </a:t>
            </a:r>
            <a:r>
              <a:rPr lang="ru" sz="2000" dirty="0" smtClean="0"/>
              <a:t>np. specjalny podział terytorialny dla wykonywania administracji górniczej, uwzględniający intensywność występowania kopalni na poszczególnych obszarach państwa</a:t>
            </a:r>
            <a:r>
              <a:rPr lang="pl-PL" sz="2000" dirty="0" smtClean="0"/>
              <a:t>.</a:t>
            </a:r>
            <a:endParaRPr lang="ru" sz="2000" dirty="0" smtClean="0"/>
          </a:p>
          <a:p>
            <a:pPr algn="just"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UWAGA…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i="1" dirty="0" smtClean="0">
                <a:latin typeface="+mj-lt"/>
              </a:rPr>
              <a:t>Powyższa </a:t>
            </a:r>
            <a:r>
              <a:rPr lang="pl-PL" sz="2800" i="1" smtClean="0">
                <a:latin typeface="+mj-lt"/>
              </a:rPr>
              <a:t>prezentacja- </a:t>
            </a:r>
            <a:r>
              <a:rPr lang="pl-PL" sz="2800" i="1" smtClean="0">
                <a:latin typeface="+mj-lt"/>
              </a:rPr>
              <a:t>40</a:t>
            </a:r>
            <a:r>
              <a:rPr lang="pl-PL" sz="2800" i="1" smtClean="0">
                <a:latin typeface="+mj-lt"/>
              </a:rPr>
              <a:t> </a:t>
            </a:r>
            <a:r>
              <a:rPr lang="pl-PL" sz="2800" i="1" dirty="0" smtClean="0">
                <a:latin typeface="+mj-lt"/>
              </a:rPr>
              <a:t>kolejno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ponumerowanych slajdów- została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przygotowana wyłączanie w celach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ogólnoinformacyjnych i szkoleniowych. </a:t>
            </a:r>
          </a:p>
          <a:p>
            <a:pPr>
              <a:buNone/>
            </a:pPr>
            <a:endParaRPr lang="pl-PL" sz="2800" dirty="0" smtClean="0">
              <a:latin typeface="+mj-lt"/>
            </a:endParaRP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Małgorzata Kozłowska wszelkie prawa 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zastrzeżone.</a:t>
            </a:r>
          </a:p>
          <a:p>
            <a:pPr>
              <a:buNone/>
            </a:pPr>
            <a:endParaRPr lang="pl-PL" sz="2800" dirty="0" smtClean="0">
              <a:latin typeface="+mj-lt"/>
            </a:endParaRP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Materiały szkoleniowe przekazane wyłącznie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do użytku wewnętrznego. Nie podlegają</a:t>
            </a:r>
          </a:p>
          <a:p>
            <a:pPr>
              <a:buNone/>
            </a:pPr>
            <a:r>
              <a:rPr lang="pl-PL" sz="2800" i="1" dirty="0" smtClean="0">
                <a:latin typeface="+mj-lt"/>
              </a:rPr>
              <a:t>rozpowszechnianiu.</a:t>
            </a:r>
            <a:endParaRPr lang="pl-PL" sz="2800" dirty="0" smtClean="0">
              <a:latin typeface="+mj-lt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rmAutofit fontScale="85000" lnSpcReduction="20000"/>
          </a:bodyPr>
          <a:lstStyle/>
          <a:p>
            <a:pPr marL="1588" indent="-1588">
              <a:buNone/>
            </a:pPr>
            <a:r>
              <a:rPr lang="pl-PL" sz="1800" dirty="0" smtClean="0"/>
              <a:t>Ustawa z dnia 24 lipca 1998 r. o wprowadzeniu zasadniczego trójstopniowego podziału terytorialnego państwa (Dz.U.1998, poz.96).</a:t>
            </a:r>
          </a:p>
          <a:p>
            <a:pPr>
              <a:buNone/>
            </a:pPr>
            <a:r>
              <a:rPr lang="pl-PL" sz="1800" b="1" dirty="0" smtClean="0"/>
              <a:t>Art.  1 </a:t>
            </a:r>
          </a:p>
          <a:p>
            <a:pPr>
              <a:buNone/>
            </a:pPr>
            <a:r>
              <a:rPr lang="pl-PL" sz="1800" dirty="0" smtClean="0"/>
              <a:t>1. Z dniem 1 stycznia 1999 r. wprowadza się zasadniczy trójstopniowy podział terytorialny państwa.</a:t>
            </a:r>
          </a:p>
          <a:p>
            <a:pPr>
              <a:buNone/>
            </a:pPr>
            <a:r>
              <a:rPr lang="pl-PL" sz="1800" dirty="0" smtClean="0"/>
              <a:t>2. Jednostkami zasadniczego trójstopniowego podziału terytorialnego państwa są: gminy, powiaty i województwa.</a:t>
            </a:r>
          </a:p>
          <a:p>
            <a:pPr algn="just">
              <a:buNone/>
            </a:pPr>
            <a:endParaRPr lang="pl-PL" sz="1800" dirty="0" smtClean="0"/>
          </a:p>
          <a:p>
            <a:pPr marL="6350" indent="-6350" algn="just">
              <a:buNone/>
            </a:pPr>
            <a:r>
              <a:rPr lang="pl-PL" sz="1800" dirty="0" smtClean="0"/>
              <a:t>Trójstopniowy podział administracyjny (terytorialny) Polski został wprowadzony z dniem  1 stycznia 1999 roku. Zgodnie z nim terytorium Polski podzielone zostało na województwa, następnie na powiaty (w tym gminy mające status miast na prawach powiatu) oraz gminy. </a:t>
            </a:r>
          </a:p>
          <a:p>
            <a:pPr algn="just">
              <a:buNone/>
            </a:pPr>
            <a:r>
              <a:rPr lang="pl-PL" sz="1800" b="1" dirty="0" smtClean="0"/>
              <a:t>UWAGA: </a:t>
            </a:r>
            <a:r>
              <a:rPr lang="pl-PL" sz="1800" dirty="0" smtClean="0"/>
              <a:t>Podział ten zastąpił obowiązujący od 1975 roku dwustopniowy podział</a:t>
            </a:r>
          </a:p>
          <a:p>
            <a:pPr algn="just">
              <a:buNone/>
            </a:pPr>
            <a:r>
              <a:rPr lang="pl-PL" sz="1800" dirty="0" smtClean="0"/>
              <a:t>administracyjny na województwa i gminy.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Według stanu na 1 stycznia 2021 r. podział administracyjny Polski obejmował, wg</a:t>
            </a:r>
          </a:p>
          <a:p>
            <a:pPr>
              <a:buNone/>
            </a:pPr>
            <a:r>
              <a:rPr lang="pl-PL" sz="1800" b="1" dirty="0" smtClean="0"/>
              <a:t>danych GUS:</a:t>
            </a:r>
          </a:p>
          <a:p>
            <a:r>
              <a:rPr lang="pl-PL" sz="1800" dirty="0" smtClean="0"/>
              <a:t>16 województw,</a:t>
            </a:r>
          </a:p>
          <a:p>
            <a:r>
              <a:rPr lang="pl-PL" sz="1800" dirty="0" smtClean="0"/>
              <a:t>314 powiatów i 66 miast na prawach powiatu,</a:t>
            </a:r>
          </a:p>
          <a:p>
            <a:r>
              <a:rPr lang="pl-PL" sz="1800" dirty="0" smtClean="0"/>
              <a:t>2477 gmin (w tym 302 gminy miejskie, 652 gminy miejsko-wiejskie i 1523 gminy wiejskie).</a:t>
            </a:r>
          </a:p>
          <a:p>
            <a:pPr>
              <a:buNone/>
            </a:pP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  <a:endParaRPr lang="pl-PL" sz="2000" dirty="0"/>
          </a:p>
        </p:txBody>
      </p:sp>
      <p:pic>
        <p:nvPicPr>
          <p:cNvPr id="4" name="Symbol zastępczy zawartości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131" y="928688"/>
            <a:ext cx="5815138" cy="5527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  <a:endParaRPr lang="pl-PL" sz="2000" dirty="0"/>
          </a:p>
        </p:txBody>
      </p:sp>
      <p:pic>
        <p:nvPicPr>
          <p:cNvPr id="8" name="Symbol zastępczy zawartości 7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7143800" cy="52419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Ustawa z dnia 29 sierpnia 2003 r. o urzędowych nazwach miejscowości i</a:t>
            </a:r>
          </a:p>
          <a:p>
            <a:pPr>
              <a:buNone/>
            </a:pPr>
            <a:r>
              <a:rPr lang="pl-PL" sz="1600" dirty="0" smtClean="0"/>
              <a:t>obiektów fizjograficznych (Dz.U.2019, poz.1443 </a:t>
            </a:r>
            <a:r>
              <a:rPr lang="pl-PL" sz="1600" dirty="0" err="1" smtClean="0"/>
              <a:t>t.j</a:t>
            </a:r>
            <a:r>
              <a:rPr lang="pl-PL" sz="1600" dirty="0" smtClean="0"/>
              <a:t>.)</a:t>
            </a:r>
          </a:p>
          <a:p>
            <a:pPr>
              <a:buNone/>
            </a:pPr>
            <a:endParaRPr lang="pl-PL" sz="1600" dirty="0" smtClean="0"/>
          </a:p>
          <a:p>
            <a:pPr algn="just">
              <a:buNone/>
            </a:pPr>
            <a:r>
              <a:rPr lang="pl-PL" sz="1600" b="1" dirty="0" smtClean="0"/>
              <a:t>JEDNOSTKA OSADNICZA </a:t>
            </a:r>
            <a:r>
              <a:rPr lang="pl-PL" sz="1600" dirty="0" smtClean="0"/>
              <a:t>to wyodrębniony przestrzennie obszar zabudowy</a:t>
            </a:r>
          </a:p>
          <a:p>
            <a:pPr algn="just">
              <a:buNone/>
            </a:pPr>
            <a:r>
              <a:rPr lang="pl-PL" sz="1600" dirty="0" smtClean="0"/>
              <a:t>mieszkaniowej wraz z obiektami infrastruktury technicznej zamieszkany przez</a:t>
            </a:r>
          </a:p>
          <a:p>
            <a:pPr algn="just">
              <a:buNone/>
            </a:pPr>
            <a:r>
              <a:rPr lang="pl-PL" sz="1600" dirty="0" smtClean="0"/>
              <a:t>ludzi.</a:t>
            </a:r>
          </a:p>
          <a:p>
            <a:pPr algn="just">
              <a:buNone/>
            </a:pPr>
            <a:endParaRPr lang="pl-PL" sz="1600" b="1" dirty="0" smtClean="0"/>
          </a:p>
          <a:p>
            <a:pPr algn="just">
              <a:buNone/>
            </a:pPr>
            <a:r>
              <a:rPr lang="pl-PL" sz="1600" b="1" dirty="0" smtClean="0"/>
              <a:t>MIEJSCOWOŚĆ</a:t>
            </a:r>
            <a:r>
              <a:rPr lang="pl-PL" sz="1600" dirty="0" smtClean="0"/>
              <a:t> to jednostka osadnicza lub inny obszar zabudowany odróżniająca się</a:t>
            </a:r>
          </a:p>
          <a:p>
            <a:pPr algn="just">
              <a:buNone/>
            </a:pPr>
            <a:r>
              <a:rPr lang="pl-PL" sz="1600" dirty="0" smtClean="0"/>
              <a:t>od innych miejscowości odrębną nazwą, a przy jednakowej nazwie – odmiennym</a:t>
            </a:r>
          </a:p>
          <a:p>
            <a:pPr algn="just">
              <a:buNone/>
            </a:pPr>
            <a:r>
              <a:rPr lang="pl-PL" sz="1600" dirty="0" smtClean="0"/>
              <a:t>określeniem ich rodzaju. Wyróżniamy miejscowości zamieszkałe i niezamieszkałe,</a:t>
            </a:r>
          </a:p>
          <a:p>
            <a:pPr algn="just">
              <a:buNone/>
            </a:pPr>
            <a:r>
              <a:rPr lang="pl-PL" sz="1600" dirty="0" smtClean="0"/>
              <a:t>tj. takie w których nie przebywa stale lub nie jest zameldowana na pobyt stały co</a:t>
            </a:r>
          </a:p>
          <a:p>
            <a:pPr algn="just">
              <a:buNone/>
            </a:pPr>
            <a:r>
              <a:rPr lang="pl-PL" sz="1600" dirty="0" smtClean="0"/>
              <a:t>najmniej jedna osoba.</a:t>
            </a:r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r>
              <a:rPr lang="pl-PL" sz="1600" b="1" dirty="0" smtClean="0"/>
              <a:t>RODZAJ MIEJSCOWOŚCI </a:t>
            </a:r>
            <a:r>
              <a:rPr lang="pl-PL" sz="1600" dirty="0" smtClean="0"/>
              <a:t>to określenie charakteru miejscowości ukształtowanej w</a:t>
            </a:r>
          </a:p>
          <a:p>
            <a:pPr algn="just">
              <a:buNone/>
            </a:pPr>
            <a:r>
              <a:rPr lang="pl-PL" sz="1600" dirty="0" smtClean="0"/>
              <a:t>procesie rozwoju osadnictwa, w szczególności: miasto, osiedle, wieś, osada,</a:t>
            </a:r>
          </a:p>
          <a:p>
            <a:pPr algn="just">
              <a:buNone/>
            </a:pPr>
            <a:r>
              <a:rPr lang="pl-PL" sz="1600" dirty="0" smtClean="0"/>
              <a:t>kolonia, przysiółek i ich części.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Typy podziału terytorialnego państwa; jednostki podziału terytorialnego; rodzaje miejscowości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330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500" b="1" dirty="0" smtClean="0"/>
              <a:t>Miasto</a:t>
            </a:r>
            <a:r>
              <a:rPr lang="pl-PL" sz="1500" dirty="0" smtClean="0"/>
              <a:t> - jednostka osadnicza o przewadze zwartej zabudowy i funkcjach nierolniczych</a:t>
            </a:r>
          </a:p>
          <a:p>
            <a:pPr>
              <a:buNone/>
            </a:pPr>
            <a:r>
              <a:rPr lang="pl-PL" sz="1500" dirty="0" smtClean="0"/>
              <a:t>posiadającą prawa miejskie bądź status miasta nadany w trybie określonym odrębnymi</a:t>
            </a:r>
          </a:p>
          <a:p>
            <a:pPr>
              <a:buNone/>
            </a:pPr>
            <a:r>
              <a:rPr lang="pl-PL" sz="1500" dirty="0" smtClean="0"/>
              <a:t>przepisami.</a:t>
            </a:r>
          </a:p>
          <a:p>
            <a:pPr>
              <a:buNone/>
            </a:pPr>
            <a:r>
              <a:rPr lang="pl-PL" sz="1500" b="1" dirty="0" smtClean="0"/>
              <a:t>Kolonia</a:t>
            </a:r>
            <a:r>
              <a:rPr lang="pl-PL" sz="1500" dirty="0" smtClean="0"/>
              <a:t> - jednostka osadnicza powstałą jako rezultat ekspansji miejscowości poza obszar</a:t>
            </a:r>
          </a:p>
          <a:p>
            <a:pPr>
              <a:buNone/>
            </a:pPr>
            <a:r>
              <a:rPr lang="pl-PL" sz="1500" dirty="0" smtClean="0"/>
              <a:t>wcześniej istniejącej zabudowy, w szczególności: kolonia miasta, kolonia wsi.</a:t>
            </a:r>
          </a:p>
          <a:p>
            <a:pPr>
              <a:buNone/>
            </a:pPr>
            <a:r>
              <a:rPr lang="pl-PL" sz="1500" b="1" dirty="0" smtClean="0"/>
              <a:t>Osiedle</a:t>
            </a:r>
            <a:r>
              <a:rPr lang="pl-PL" sz="1500" dirty="0" smtClean="0"/>
              <a:t> - zespół mieszkaniowy stanowiący integralną część miasta lub wsi.</a:t>
            </a:r>
          </a:p>
          <a:p>
            <a:pPr>
              <a:buNone/>
            </a:pPr>
            <a:r>
              <a:rPr lang="pl-PL" sz="1500" b="1" dirty="0" smtClean="0"/>
              <a:t>Osada</a:t>
            </a:r>
            <a:r>
              <a:rPr lang="pl-PL" sz="1500" dirty="0" smtClean="0"/>
              <a:t> - niewielka jednostka osadnicza na terenie wiejskim o odmiennym (wyróżniającym</a:t>
            </a:r>
          </a:p>
          <a:p>
            <a:pPr>
              <a:buNone/>
            </a:pPr>
            <a:r>
              <a:rPr lang="pl-PL" sz="1500" dirty="0" smtClean="0"/>
              <a:t>się) charakterze zabudowy albo zamieszkaną przez ludność związaną z określonym</a:t>
            </a:r>
          </a:p>
          <a:p>
            <a:pPr>
              <a:buNone/>
            </a:pPr>
            <a:r>
              <a:rPr lang="pl-PL" sz="1500" dirty="0" smtClean="0"/>
              <a:t>miejscem lub rodzajem pracy, w szczególności: osadę młyńską, osadę leśną, osadę</a:t>
            </a:r>
          </a:p>
          <a:p>
            <a:pPr>
              <a:buNone/>
            </a:pPr>
            <a:r>
              <a:rPr lang="pl-PL" sz="1500" dirty="0" smtClean="0"/>
              <a:t>rybacką, osadę kolejową, osadę po byłym państwowym gospodarstwie rolnym; osada</a:t>
            </a:r>
          </a:p>
          <a:p>
            <a:pPr>
              <a:buNone/>
            </a:pPr>
            <a:r>
              <a:rPr lang="pl-PL" sz="1500" dirty="0" smtClean="0"/>
              <a:t>może być samodzielna lub może stanowić część innej jednostki osadniczej.</a:t>
            </a:r>
          </a:p>
          <a:p>
            <a:pPr>
              <a:buNone/>
            </a:pPr>
            <a:r>
              <a:rPr lang="pl-PL" sz="1500" b="1" dirty="0" smtClean="0"/>
              <a:t>Przysiółek </a:t>
            </a:r>
            <a:r>
              <a:rPr lang="pl-PL" sz="1500" dirty="0" smtClean="0"/>
              <a:t>- skupisko kilku gospodarstw położonych poza zabudową wsi stanowiące</a:t>
            </a:r>
          </a:p>
          <a:p>
            <a:pPr>
              <a:buNone/>
            </a:pPr>
            <a:r>
              <a:rPr lang="pl-PL" sz="1500" dirty="0" smtClean="0"/>
              <a:t>integralną część wsi.</a:t>
            </a:r>
          </a:p>
          <a:p>
            <a:pPr>
              <a:buNone/>
            </a:pPr>
            <a:r>
              <a:rPr lang="pl-PL" sz="1500" b="1" dirty="0" smtClean="0"/>
              <a:t>Wieś</a:t>
            </a:r>
            <a:r>
              <a:rPr lang="pl-PL" sz="1500" dirty="0" smtClean="0"/>
              <a:t> - jednostka osadnicza o zwartej lub rozproszonej zabudowie i istniejących funkcjach</a:t>
            </a:r>
          </a:p>
          <a:p>
            <a:pPr>
              <a:buNone/>
            </a:pPr>
            <a:r>
              <a:rPr lang="pl-PL" sz="1500" dirty="0" smtClean="0"/>
              <a:t>rolniczych lub związanych z nimi usługowych lub turystycznych nieposiadającą praw</a:t>
            </a:r>
          </a:p>
          <a:p>
            <a:pPr>
              <a:buNone/>
            </a:pPr>
            <a:r>
              <a:rPr lang="pl-PL" sz="1500" dirty="0" smtClean="0"/>
              <a:t>miejskich lub statusu miasta.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3030</TotalTime>
  <Words>2627</Words>
  <Application>Microsoft Office PowerPoint</Application>
  <PresentationFormat>Pokaz na ekranie (4:3)</PresentationFormat>
  <Paragraphs>471</Paragraphs>
  <Slides>40</Slides>
  <Notes>30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Bogaty</vt:lpstr>
      <vt:lpstr>PRAWO ADMINISTRACYJNE</vt:lpstr>
      <vt:lpstr>Plan ZAJĘĆ</vt:lpstr>
      <vt:lpstr>Typy podziału terytorialnego państwa; jednostki podziału terytorialnego; rodzaje miejscowości</vt:lpstr>
      <vt:lpstr>Typy podziału terytorialnego państwa; jednostki podziału terytorialnego; rodzaje miejscowości</vt:lpstr>
      <vt:lpstr>Typy podziału terytorialnego państwa; jednostki podziału terytorialnego; rodzaje miejscowości</vt:lpstr>
      <vt:lpstr>Typy podziału terytorialnego państwa; jednostki podziału terytorialnego; rodzaje miejscowości</vt:lpstr>
      <vt:lpstr>Typy podziału terytorialnego państwa; jednostki podziału terytorialnego; rodzaje miejscowości</vt:lpstr>
      <vt:lpstr>Typy podziału terytorialnego państwa; jednostki podziału terytorialnego; rodzaje miejscowości</vt:lpstr>
      <vt:lpstr>Typy podziału terytorialnego państwa; jednostki podziału terytorialnego; rodzaje miejscowości</vt:lpstr>
      <vt:lpstr>STRUKTURA ADMINISTRACJI PUBLICZNEJ W POLSCE</vt:lpstr>
      <vt:lpstr>STRUKTURA ADMINISTRACJI PUBLICZNEJ W POLSCE</vt:lpstr>
      <vt:lpstr>Rodzaje gmin; ustalanie siedziby władz gmin, nazewnictwo organów gminy</vt:lpstr>
      <vt:lpstr>Rodzaje gmin; ustalanie siedziby władz gmin, nazewnictwo organów gminy</vt:lpstr>
      <vt:lpstr>Rodzaje gmin; ustalanie siedziby władz gmin, nazewnictwo organów gminy</vt:lpstr>
      <vt:lpstr>Rodzaje gmin; ustalanie siedziby władz gmin, nazewnictwo organów gminy</vt:lpstr>
      <vt:lpstr>Rodzaje gmin; ustalanie siedziby władz gmin, nazewnictwo organów gminy</vt:lpstr>
      <vt:lpstr>Rodzaje gmin; ustalanie siedziby władz gmin, nazewnictwo organów gminy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Zasady i tryb wprowadzania zmian w podziale terytorialnym państwa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Jednostki pomocnicze gminy; szczególny status dzielnic m.st. Warszawy</vt:lpstr>
      <vt:lpstr>Miasto na prawach powiatu jako jednostka podziału terytorialnego i jako jednostka samorządu terytorialnego</vt:lpstr>
      <vt:lpstr>Miasto na prawach powiatu jako jednostka podziału terytorialnego i jako jednostka samorządu terytorialnego</vt:lpstr>
      <vt:lpstr>Miasto na prawach powiatu jako jednostka podziału terytorialnego i jako jednostka samorządu terytorialnego</vt:lpstr>
      <vt:lpstr>Dziękuję za uwagę…</vt:lpstr>
      <vt:lpstr>UWAGA…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ŹRÓDŁA PRAWA ADMINISTRACYJNEGO</dc:title>
  <dc:creator>Maciek</dc:creator>
  <cp:lastModifiedBy>Malgosia</cp:lastModifiedBy>
  <cp:revision>478</cp:revision>
  <dcterms:created xsi:type="dcterms:W3CDTF">2015-10-17T13:09:51Z</dcterms:created>
  <dcterms:modified xsi:type="dcterms:W3CDTF">2021-02-28T13:28:26Z</dcterms:modified>
</cp:coreProperties>
</file>