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349" r:id="rId2"/>
    <p:sldId id="374" r:id="rId3"/>
    <p:sldId id="339" r:id="rId4"/>
    <p:sldId id="354" r:id="rId5"/>
    <p:sldId id="353" r:id="rId6"/>
    <p:sldId id="355" r:id="rId7"/>
    <p:sldId id="356" r:id="rId8"/>
    <p:sldId id="357" r:id="rId9"/>
    <p:sldId id="360" r:id="rId10"/>
    <p:sldId id="358" r:id="rId11"/>
    <p:sldId id="359" r:id="rId12"/>
    <p:sldId id="361" r:id="rId13"/>
    <p:sldId id="363" r:id="rId14"/>
    <p:sldId id="375" r:id="rId15"/>
    <p:sldId id="376" r:id="rId16"/>
    <p:sldId id="377" r:id="rId17"/>
    <p:sldId id="366" r:id="rId18"/>
    <p:sldId id="378" r:id="rId19"/>
    <p:sldId id="379" r:id="rId20"/>
    <p:sldId id="380" r:id="rId21"/>
    <p:sldId id="381" r:id="rId22"/>
    <p:sldId id="382" r:id="rId23"/>
    <p:sldId id="367" r:id="rId24"/>
    <p:sldId id="368" r:id="rId25"/>
    <p:sldId id="369" r:id="rId26"/>
    <p:sldId id="370" r:id="rId27"/>
    <p:sldId id="371" r:id="rId28"/>
    <p:sldId id="373" r:id="rId29"/>
    <p:sldId id="387" r:id="rId30"/>
    <p:sldId id="383" r:id="rId31"/>
    <p:sldId id="384" r:id="rId32"/>
    <p:sldId id="385" r:id="rId33"/>
    <p:sldId id="386" r:id="rId34"/>
    <p:sldId id="389" r:id="rId35"/>
    <p:sldId id="388" r:id="rId36"/>
    <p:sldId id="390" r:id="rId37"/>
    <p:sldId id="391" r:id="rId38"/>
    <p:sldId id="392" r:id="rId39"/>
    <p:sldId id="393" r:id="rId40"/>
    <p:sldId id="337" r:id="rId41"/>
    <p:sldId id="338" r:id="rId4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90" d="100"/>
          <a:sy n="90" d="100"/>
        </p:scale>
        <p:origin x="-1162" y="3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5764A1-0B6F-47AC-AAD1-B75309A4FDE8}" type="datetimeFigureOut">
              <a:rPr lang="pl-PL" smtClean="0"/>
              <a:pPr/>
              <a:t>01.03.2021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3D07A4-4BD2-476A-B22E-149CA21DDFAF}"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12</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13</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14</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15</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16</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17</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18</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19</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20</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21</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4</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22</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23</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24</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25</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26</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27</a:t>
            </a:fld>
            <a:endParaRPr lang="pl-P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28</a:t>
            </a:fld>
            <a:endParaRPr 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29</a:t>
            </a:fld>
            <a:endParaRPr 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30</a:t>
            </a:fld>
            <a:endParaRPr lang="pl-P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31</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5</a:t>
            </a:fld>
            <a:endParaRPr lang="pl-P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32</a:t>
            </a:fld>
            <a:endParaRPr lang="pl-P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33</a:t>
            </a:fld>
            <a:endParaRPr lang="pl-P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34</a:t>
            </a:fld>
            <a:endParaRPr lang="pl-P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35</a:t>
            </a:fld>
            <a:endParaRPr lang="pl-P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36</a:t>
            </a:fld>
            <a:endParaRPr lang="pl-P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37</a:t>
            </a:fld>
            <a:endParaRPr lang="pl-P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38</a:t>
            </a:fld>
            <a:endParaRPr lang="pl-P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39</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6</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7</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8</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9</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10</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F23D07A4-4BD2-476A-B22E-149CA21DDFAF}" type="slidenum">
              <a:rPr lang="pl-PL" smtClean="0"/>
              <a:pPr/>
              <a:t>11</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221E02-25CB-4963-84BC-0813985E7D90}" type="datetimeFigureOut">
              <a:rPr lang="pl-PL" smtClean="0"/>
              <a:pPr/>
              <a:t>01.03.2021</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66221E02-25CB-4963-84BC-0813985E7D90}" type="datetimeFigureOut">
              <a:rPr lang="pl-PL" smtClean="0"/>
              <a:pPr/>
              <a:t>01.03.2021</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221E02-25CB-4963-84BC-0813985E7D90}" type="datetimeFigureOut">
              <a:rPr lang="pl-PL" smtClean="0"/>
              <a:pPr/>
              <a:t>01.03.2021</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66221E02-25CB-4963-84BC-0813985E7D90}" type="datetimeFigureOut">
              <a:rPr lang="pl-PL" smtClean="0"/>
              <a:pPr/>
              <a:t>01.03.2021</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66221E02-25CB-4963-84BC-0813985E7D90}" type="datetimeFigureOut">
              <a:rPr lang="pl-PL" smtClean="0"/>
              <a:pPr/>
              <a:t>01.03.2021</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221E02-25CB-4963-84BC-0813985E7D90}" type="datetimeFigureOut">
              <a:rPr lang="pl-PL" smtClean="0"/>
              <a:pPr/>
              <a:t>01.03.2021</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548681"/>
            <a:ext cx="7772400" cy="1296143"/>
          </a:xfrm>
        </p:spPr>
        <p:txBody>
          <a:bodyPr>
            <a:noAutofit/>
          </a:bodyPr>
          <a:lstStyle/>
          <a:p>
            <a:pPr algn="ctr"/>
            <a:r>
              <a:rPr lang="pl-PL" sz="3200" dirty="0" smtClean="0">
                <a:solidFill>
                  <a:srgbClr val="002060"/>
                </a:solidFill>
              </a:rPr>
              <a:t>PRAWO ADMINISTRACYJNE</a:t>
            </a:r>
            <a:endParaRPr lang="pl-PL" sz="3200" dirty="0">
              <a:solidFill>
                <a:srgbClr val="002060"/>
              </a:solidFill>
            </a:endParaRPr>
          </a:p>
        </p:txBody>
      </p:sp>
      <p:sp>
        <p:nvSpPr>
          <p:cNvPr id="3" name="Podtytuł 2"/>
          <p:cNvSpPr>
            <a:spLocks noGrp="1"/>
          </p:cNvSpPr>
          <p:nvPr>
            <p:ph type="subTitle" idx="1"/>
          </p:nvPr>
        </p:nvSpPr>
        <p:spPr>
          <a:xfrm>
            <a:off x="685800" y="2132856"/>
            <a:ext cx="7772400" cy="3816424"/>
          </a:xfrm>
        </p:spPr>
        <p:txBody>
          <a:bodyPr/>
          <a:lstStyle/>
          <a:p>
            <a:pPr algn="ctr"/>
            <a:endParaRPr lang="pl-PL" dirty="0" smtClean="0"/>
          </a:p>
          <a:p>
            <a:pPr algn="ctr"/>
            <a:endParaRPr lang="pl-PL" dirty="0" smtClean="0"/>
          </a:p>
          <a:p>
            <a:pPr algn="ctr"/>
            <a:endParaRPr lang="pl-PL" dirty="0" smtClean="0"/>
          </a:p>
          <a:p>
            <a:pPr marL="449263" algn="ctr"/>
            <a:r>
              <a:rPr lang="pl-PL" dirty="0" smtClean="0"/>
              <a:t>Dr Małgorzata Kozłowska</a:t>
            </a:r>
          </a:p>
          <a:p>
            <a:pPr marL="449263" algn="ctr"/>
            <a:r>
              <a:rPr lang="pl-PL" dirty="0" smtClean="0"/>
              <a:t>Instytut Nauk Administracyjnych</a:t>
            </a:r>
          </a:p>
          <a:p>
            <a:pPr marL="449263" algn="ctr"/>
            <a:r>
              <a:rPr lang="pl-PL" dirty="0" smtClean="0"/>
              <a:t>Zakład Prawa Administracyjnego</a:t>
            </a:r>
          </a:p>
          <a:p>
            <a:pPr algn="ctr"/>
            <a:endParaRPr lang="pl-P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a:bodyPr>
          <a:lstStyle/>
          <a:p>
            <a:pPr>
              <a:buNone/>
            </a:pPr>
            <a:r>
              <a:rPr lang="pl-PL" sz="1800" b="1" dirty="0" smtClean="0"/>
              <a:t>Art.  166 Konstytucji RP  [Zadania własne i zlecone samorządu</a:t>
            </a:r>
          </a:p>
          <a:p>
            <a:pPr>
              <a:buNone/>
            </a:pPr>
            <a:r>
              <a:rPr lang="pl-PL" sz="1800" b="1" dirty="0" smtClean="0"/>
              <a:t>terytorialnego; spory kompetencyjne] </a:t>
            </a:r>
          </a:p>
          <a:p>
            <a:pPr>
              <a:buNone/>
            </a:pPr>
            <a:r>
              <a:rPr lang="pl-PL" sz="1800" b="1" dirty="0" smtClean="0"/>
              <a:t>2.  Jeżeli wynika to z uzasadnionych potrzeb państwa, ustawa może</a:t>
            </a:r>
          </a:p>
          <a:p>
            <a:pPr>
              <a:buNone/>
            </a:pPr>
            <a:r>
              <a:rPr lang="pl-PL" sz="1800" b="1" dirty="0" smtClean="0"/>
              <a:t>zlecić jednostkom samorządu terytorialnego wykonywanie innych</a:t>
            </a:r>
          </a:p>
          <a:p>
            <a:pPr>
              <a:buNone/>
            </a:pPr>
            <a:r>
              <a:rPr lang="pl-PL" sz="1800" b="1" dirty="0" smtClean="0"/>
              <a:t>zadań publicznych. Ustawa określa tryb przekazywania i sposób</a:t>
            </a:r>
          </a:p>
          <a:p>
            <a:pPr>
              <a:buNone/>
            </a:pPr>
            <a:r>
              <a:rPr lang="pl-PL" sz="1800" b="1" dirty="0" smtClean="0"/>
              <a:t>wykonywania  zadań zleconych.</a:t>
            </a:r>
          </a:p>
          <a:p>
            <a:pPr algn="just">
              <a:buNone/>
            </a:pPr>
            <a:endParaRPr lang="pl-PL" sz="1800" b="1" dirty="0" smtClean="0"/>
          </a:p>
          <a:p>
            <a:pPr marL="342900" indent="-342900" algn="just">
              <a:buNone/>
            </a:pPr>
            <a:r>
              <a:rPr lang="pl-PL" sz="1800" dirty="0" smtClean="0"/>
              <a:t>Zadania zlecone są wykonywane przez jednostki samorządu terytorialnego</a:t>
            </a:r>
          </a:p>
          <a:p>
            <a:pPr marL="342900" indent="-342900" algn="just">
              <a:buNone/>
            </a:pPr>
            <a:r>
              <a:rPr lang="pl-PL" sz="1800" dirty="0" smtClean="0"/>
              <a:t>obok zadań własnych i mają one charakter ogólnopaństwowy. Zadania te</a:t>
            </a:r>
          </a:p>
          <a:p>
            <a:pPr marL="342900" indent="-342900" algn="just">
              <a:buNone/>
            </a:pPr>
            <a:r>
              <a:rPr lang="pl-PL" sz="1800" dirty="0" smtClean="0"/>
              <a:t>gmina, powiat, województwo wykonują nie w imieniu własnym, ale w imieniu</a:t>
            </a:r>
          </a:p>
          <a:p>
            <a:pPr marL="342900" indent="-342900" algn="just">
              <a:buNone/>
            </a:pPr>
            <a:r>
              <a:rPr lang="pl-PL" sz="1800" dirty="0" smtClean="0"/>
              <a:t>Administracji rządowej. Zadania te mogą być nakładane w drodze ustawy lub</a:t>
            </a:r>
          </a:p>
          <a:p>
            <a:pPr marL="342900" indent="-342900" algn="just">
              <a:buNone/>
            </a:pPr>
            <a:r>
              <a:rPr lang="pl-PL" sz="1800" dirty="0" smtClean="0"/>
              <a:t>na podstawie porozumienia pomiędzy gminą czy powiatem a organem</a:t>
            </a:r>
          </a:p>
          <a:p>
            <a:pPr marL="342900" indent="-342900" algn="just">
              <a:buNone/>
            </a:pPr>
            <a:r>
              <a:rPr lang="pl-PL" sz="1800" dirty="0" smtClean="0"/>
              <a:t>administracji rządowej.</a:t>
            </a:r>
          </a:p>
          <a:p>
            <a:pPr marL="342900" indent="-342900" algn="just">
              <a:buNone/>
            </a:pPr>
            <a:r>
              <a:rPr lang="pl-PL" sz="1800" b="1" dirty="0" smtClean="0"/>
              <a:t>Tryb zlecenia tych zadań i zabezpieczania na ten cel środków finansowych</a:t>
            </a:r>
          </a:p>
          <a:p>
            <a:pPr marL="342900" indent="-342900" algn="just">
              <a:buNone/>
            </a:pPr>
            <a:r>
              <a:rPr lang="pl-PL" sz="1800" b="1" dirty="0" smtClean="0"/>
              <a:t>określa ustawa.</a:t>
            </a:r>
            <a:endParaRPr lang="pl-PL" sz="2000" b="1" dirty="0" smtClean="0"/>
          </a:p>
          <a:p>
            <a:pPr>
              <a:buNone/>
            </a:pPr>
            <a:endParaRPr lang="pl-PL" sz="1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buNone/>
            </a:pPr>
            <a:r>
              <a:rPr lang="pl-PL" sz="1800" b="1" dirty="0" smtClean="0"/>
              <a:t>Art.  166 Konstytucji RP  [Zadania własne i zlecone samorządu</a:t>
            </a:r>
          </a:p>
          <a:p>
            <a:pPr>
              <a:buNone/>
            </a:pPr>
            <a:r>
              <a:rPr lang="pl-PL" sz="1800" b="1" dirty="0" smtClean="0"/>
              <a:t>terytorialnego; spory kompetencyjne] </a:t>
            </a:r>
          </a:p>
          <a:p>
            <a:pPr>
              <a:buNone/>
            </a:pPr>
            <a:r>
              <a:rPr lang="pl-PL" sz="1800" b="1" dirty="0" smtClean="0"/>
              <a:t>3.  Spory kompetencyjne między organami samorządu terytorialnego i</a:t>
            </a:r>
          </a:p>
          <a:p>
            <a:pPr>
              <a:buNone/>
            </a:pPr>
            <a:r>
              <a:rPr lang="pl-PL" sz="1800" b="1" dirty="0" smtClean="0"/>
              <a:t>administracji rządowej rozstrzygają sądy administracyjne.</a:t>
            </a:r>
          </a:p>
          <a:p>
            <a:pPr>
              <a:buNone/>
            </a:pPr>
            <a:endParaRPr lang="pl-PL" sz="1800" b="1" dirty="0" smtClean="0"/>
          </a:p>
          <a:p>
            <a:pPr algn="just">
              <a:buNone/>
            </a:pPr>
            <a:r>
              <a:rPr lang="pl-PL" sz="1800" dirty="0" smtClean="0"/>
              <a:t>Działalność jednostek samorządu terytorialnego podlega nadzorowi</a:t>
            </a:r>
          </a:p>
          <a:p>
            <a:pPr algn="just">
              <a:buNone/>
            </a:pPr>
            <a:r>
              <a:rPr lang="pl-PL" sz="1800" dirty="0" smtClean="0"/>
              <a:t>organów administracji rządowej. Na tle działań dwu rodzajów</a:t>
            </a:r>
          </a:p>
          <a:p>
            <a:pPr algn="just">
              <a:buNone/>
            </a:pPr>
            <a:r>
              <a:rPr lang="pl-PL" sz="1800" dirty="0" smtClean="0"/>
              <a:t>administracji publicznej, z jednej strony w postaci organów samorządu</a:t>
            </a:r>
          </a:p>
          <a:p>
            <a:pPr algn="just">
              <a:buNone/>
            </a:pPr>
            <a:r>
              <a:rPr lang="pl-PL" sz="1800" dirty="0" smtClean="0"/>
              <a:t>terytorialnego, z drugiej – administracji rządowej, może dochodzić do</a:t>
            </a:r>
          </a:p>
          <a:p>
            <a:pPr algn="just">
              <a:buNone/>
            </a:pPr>
            <a:r>
              <a:rPr lang="pl-PL" sz="1800" dirty="0" smtClean="0"/>
              <a:t>sporów kompetencyjnych. Rozstrzyganie sporów kompetencyjnych należy</a:t>
            </a:r>
          </a:p>
          <a:p>
            <a:pPr algn="just">
              <a:buNone/>
            </a:pPr>
            <a:r>
              <a:rPr lang="pl-PL" sz="1800" dirty="0" smtClean="0"/>
              <a:t>do sądu administracyjnego.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lnSpcReduction="20000"/>
          </a:bodyPr>
          <a:lstStyle/>
          <a:p>
            <a:pPr algn="just">
              <a:buNone/>
            </a:pPr>
            <a:r>
              <a:rPr lang="pl-PL" sz="1800" b="1" dirty="0" smtClean="0"/>
              <a:t>Art.  167 Konstytucji RP  [Dochody jednostek samorządu terytorialnego] </a:t>
            </a:r>
          </a:p>
          <a:p>
            <a:pPr algn="just">
              <a:buNone/>
            </a:pPr>
            <a:r>
              <a:rPr lang="pl-PL" sz="1800" b="1" dirty="0" smtClean="0"/>
              <a:t>1.  Jednostkom samorządu terytorialnego zapewnia się udział w</a:t>
            </a:r>
          </a:p>
          <a:p>
            <a:pPr algn="just">
              <a:buNone/>
            </a:pPr>
            <a:r>
              <a:rPr lang="pl-PL" sz="1800" b="1" dirty="0" smtClean="0"/>
              <a:t>dochodach publicznych odpowiednio do przypadających im zadań.</a:t>
            </a:r>
          </a:p>
          <a:p>
            <a:pPr algn="just">
              <a:buNone/>
            </a:pPr>
            <a:r>
              <a:rPr lang="pl-PL" sz="1800" b="1" dirty="0" smtClean="0"/>
              <a:t>2.  Dochodami jednostek samorządu terytorialnego są ich dochody</a:t>
            </a:r>
          </a:p>
          <a:p>
            <a:pPr algn="just">
              <a:buNone/>
            </a:pPr>
            <a:r>
              <a:rPr lang="pl-PL" sz="1800" b="1" dirty="0" smtClean="0"/>
              <a:t>własne oraz subwencje ogólne i dotacje celowe z budżetu państwa.</a:t>
            </a:r>
          </a:p>
          <a:p>
            <a:pPr algn="just">
              <a:buNone/>
            </a:pPr>
            <a:r>
              <a:rPr lang="pl-PL" sz="1800" b="1" dirty="0" smtClean="0"/>
              <a:t>3.  Źródła dochodów jednostek samorządu terytorialnego są określone</a:t>
            </a:r>
          </a:p>
          <a:p>
            <a:pPr algn="just">
              <a:buNone/>
            </a:pPr>
            <a:r>
              <a:rPr lang="pl-PL" sz="1800" b="1" dirty="0" smtClean="0"/>
              <a:t>w ustawie.</a:t>
            </a:r>
          </a:p>
          <a:p>
            <a:pPr algn="just">
              <a:buNone/>
            </a:pPr>
            <a:r>
              <a:rPr lang="pl-PL" sz="1800" b="1" dirty="0" smtClean="0"/>
              <a:t>4.  Zmiany w zakresie zadań i kompetencji jednostek samorządu</a:t>
            </a:r>
          </a:p>
          <a:p>
            <a:pPr algn="just">
              <a:buNone/>
            </a:pPr>
            <a:r>
              <a:rPr lang="pl-PL" sz="1800" b="1" dirty="0" smtClean="0"/>
              <a:t>terytorialnego następują wraz z odpowiednimi zmianami w podziale</a:t>
            </a:r>
          </a:p>
          <a:p>
            <a:pPr algn="just">
              <a:buNone/>
            </a:pPr>
            <a:r>
              <a:rPr lang="pl-PL" sz="1800" b="1" dirty="0" smtClean="0"/>
              <a:t>dochodów publicznych.</a:t>
            </a:r>
          </a:p>
          <a:p>
            <a:pPr algn="just">
              <a:buNone/>
            </a:pPr>
            <a:endParaRPr lang="pl-PL" sz="1800" b="1" dirty="0" smtClean="0"/>
          </a:p>
          <a:p>
            <a:pPr algn="just">
              <a:buNone/>
            </a:pPr>
            <a:r>
              <a:rPr lang="pl-PL" sz="1800" dirty="0" smtClean="0"/>
              <a:t>Jednostkom samorządu terytorialnego zapewniono udział w dochodach</a:t>
            </a:r>
          </a:p>
          <a:p>
            <a:pPr algn="just">
              <a:buNone/>
            </a:pPr>
            <a:r>
              <a:rPr lang="pl-PL" sz="1800" dirty="0" smtClean="0"/>
              <a:t>publicznych w stopniu odpowiadającym zakresowi powierzonych zadań. Mogą</a:t>
            </a:r>
          </a:p>
          <a:p>
            <a:pPr algn="just">
              <a:buNone/>
            </a:pPr>
            <a:r>
              <a:rPr lang="pl-PL" sz="1800" dirty="0" smtClean="0"/>
              <a:t>to być dochody w formie: dochodów własnych, ogólnych subwencji państwa,</a:t>
            </a:r>
          </a:p>
          <a:p>
            <a:pPr algn="just">
              <a:buNone/>
            </a:pPr>
            <a:r>
              <a:rPr lang="pl-PL" sz="1800" dirty="0" smtClean="0"/>
              <a:t>dotacji celowych z budżetu państwa. Dochodami własnymi gminy są m.in.</a:t>
            </a:r>
          </a:p>
          <a:p>
            <a:pPr algn="just">
              <a:buNone/>
            </a:pPr>
            <a:r>
              <a:rPr lang="pl-PL" sz="1800" dirty="0" smtClean="0"/>
              <a:t>podatki lokalne, dochody z majątku gminy, darowizny, </a:t>
            </a:r>
            <a:r>
              <a:rPr lang="pl-PL" sz="1800" dirty="0" err="1" smtClean="0"/>
              <a:t>samoopodatkowanie</a:t>
            </a:r>
            <a:r>
              <a:rPr lang="pl-PL" sz="1800" dirty="0" smtClean="0"/>
              <a:t> się</a:t>
            </a:r>
          </a:p>
          <a:p>
            <a:pPr algn="just">
              <a:buNone/>
            </a:pPr>
            <a:r>
              <a:rPr lang="pl-PL" sz="1800" dirty="0" smtClean="0"/>
              <a:t>mieszkańców itp.</a:t>
            </a:r>
            <a:endParaRPr lang="pl-PL" sz="18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lgn="just">
              <a:buNone/>
            </a:pPr>
            <a:r>
              <a:rPr lang="pl-PL" sz="1600" b="1" dirty="0" smtClean="0"/>
              <a:t>Art.  168 Konstytucji RP  [Podatki i opłaty lokalne] </a:t>
            </a:r>
          </a:p>
          <a:p>
            <a:pPr algn="just">
              <a:buNone/>
            </a:pPr>
            <a:r>
              <a:rPr lang="pl-PL" sz="1600" b="1" dirty="0" smtClean="0"/>
              <a:t>Jednostki samorządu terytorialnego mają prawo ustalania wysokości podatków i</a:t>
            </a:r>
          </a:p>
          <a:p>
            <a:pPr algn="just">
              <a:buNone/>
            </a:pPr>
            <a:r>
              <a:rPr lang="pl-PL" sz="1600" b="1" dirty="0" smtClean="0"/>
              <a:t>opłat lokalnych w zakresie określonym w ustawie.</a:t>
            </a:r>
          </a:p>
          <a:p>
            <a:pPr algn="just">
              <a:buNone/>
            </a:pPr>
            <a:endParaRPr lang="pl-PL" sz="1800" b="1" dirty="0" smtClean="0"/>
          </a:p>
          <a:p>
            <a:pPr algn="just">
              <a:buNone/>
            </a:pPr>
            <a:r>
              <a:rPr lang="pl-PL" sz="1800" dirty="0" smtClean="0"/>
              <a:t>Artykuł 168 traktuje o władztwie podatkowym samorządu terytorialnego,</a:t>
            </a:r>
          </a:p>
          <a:p>
            <a:pPr algn="just">
              <a:buNone/>
            </a:pPr>
            <a:r>
              <a:rPr lang="pl-PL" sz="1800" dirty="0" smtClean="0"/>
              <a:t>ale tylko w odniesieniu do podatków i opłat lokalnych. W tym zakresie</a:t>
            </a:r>
          </a:p>
          <a:p>
            <a:pPr algn="just">
              <a:buNone/>
            </a:pPr>
            <a:r>
              <a:rPr lang="pl-PL" sz="1800" dirty="0" smtClean="0"/>
              <a:t>może ustalać wysokość tych danin; tak więc wspomniane władztwo</a:t>
            </a:r>
          </a:p>
          <a:p>
            <a:pPr algn="just">
              <a:buNone/>
            </a:pPr>
            <a:r>
              <a:rPr lang="pl-PL" sz="1800" dirty="0" smtClean="0"/>
              <a:t>podatkowe samorządu terytorialnego jest ograniczone i tylko w małym</a:t>
            </a:r>
          </a:p>
          <a:p>
            <a:pPr algn="just">
              <a:buNone/>
            </a:pPr>
            <a:r>
              <a:rPr lang="pl-PL" sz="1800" dirty="0" smtClean="0"/>
              <a:t>stopniu samorząd ma wpływ na ustalanie wysokości danin.</a:t>
            </a:r>
            <a:endParaRPr lang="pl-PL" sz="1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lnSpcReduction="20000"/>
          </a:bodyPr>
          <a:lstStyle/>
          <a:p>
            <a:pPr>
              <a:buNone/>
            </a:pPr>
            <a:r>
              <a:rPr lang="pl-PL" sz="1600" b="1" dirty="0" smtClean="0"/>
              <a:t>Art.  </a:t>
            </a:r>
            <a:r>
              <a:rPr lang="pl-PL" sz="1600" b="1" dirty="0" smtClean="0"/>
              <a:t>16 Konstytucji</a:t>
            </a:r>
            <a:r>
              <a:rPr lang="pl-PL" sz="1600" b="1" dirty="0" smtClean="0"/>
              <a:t>  [Samorząd terytorialny] </a:t>
            </a:r>
            <a:endParaRPr lang="pl-PL" sz="1600" b="1" dirty="0" smtClean="0"/>
          </a:p>
          <a:p>
            <a:pPr>
              <a:buNone/>
            </a:pPr>
            <a:r>
              <a:rPr lang="pl-PL" sz="1600" dirty="0" smtClean="0"/>
              <a:t>1</a:t>
            </a:r>
            <a:r>
              <a:rPr lang="pl-PL" sz="1600" dirty="0" smtClean="0"/>
              <a:t>.  Ogół mieszkańców jednostek zasadniczego podziału terytorialnego stanowi z mocy prawa wspólnotę samorządową.</a:t>
            </a:r>
          </a:p>
          <a:p>
            <a:pPr>
              <a:buNone/>
            </a:pPr>
            <a:r>
              <a:rPr lang="pl-PL" sz="1600" dirty="0" smtClean="0"/>
              <a:t>2.  Samorząd terytorialny uczestniczy w sprawowaniu władzy publicznej. Przysługującą mu w ramach ustaw istotną część zadań publicznych samorząd wykonuje w imieniu własnym i na własną odpowiedzialność.</a:t>
            </a:r>
          </a:p>
          <a:p>
            <a:pPr>
              <a:buNone/>
            </a:pPr>
            <a:endParaRPr lang="pl-PL" sz="1600" b="1" dirty="0" smtClean="0"/>
          </a:p>
          <a:p>
            <a:pPr>
              <a:buNone/>
            </a:pPr>
            <a:r>
              <a:rPr lang="pl-PL" sz="1600" b="1" dirty="0" smtClean="0"/>
              <a:t>Art</a:t>
            </a:r>
            <a:r>
              <a:rPr lang="pl-PL" sz="1600" b="1" dirty="0" smtClean="0"/>
              <a:t>.  </a:t>
            </a:r>
            <a:r>
              <a:rPr lang="pl-PL" sz="1600" b="1" dirty="0" smtClean="0"/>
              <a:t>1 </a:t>
            </a:r>
            <a:r>
              <a:rPr lang="pl-PL" sz="1600" b="1" dirty="0" err="1" smtClean="0"/>
              <a:t>u.s.g</a:t>
            </a:r>
            <a:r>
              <a:rPr lang="pl-PL" sz="1600" b="1" dirty="0" smtClean="0"/>
              <a:t>.</a:t>
            </a:r>
            <a:r>
              <a:rPr lang="pl-PL" sz="1600" b="1" dirty="0" smtClean="0"/>
              <a:t>  [Wspólnota samorządowa] </a:t>
            </a:r>
            <a:endParaRPr lang="pl-PL" sz="1600" b="1" dirty="0" smtClean="0"/>
          </a:p>
          <a:p>
            <a:pPr>
              <a:buNone/>
            </a:pPr>
            <a:r>
              <a:rPr lang="pl-PL" sz="1600" dirty="0" smtClean="0"/>
              <a:t>1</a:t>
            </a:r>
            <a:r>
              <a:rPr lang="pl-PL" sz="1600" dirty="0" smtClean="0"/>
              <a:t>.  Mieszkańcy gminy tworzą z mocy prawa wspólnotę samorządową.</a:t>
            </a:r>
          </a:p>
          <a:p>
            <a:pPr>
              <a:buNone/>
            </a:pPr>
            <a:r>
              <a:rPr lang="pl-PL" sz="1600" dirty="0" smtClean="0"/>
              <a:t>2.  Ilekroć w ustawie jest mowa o gminie, należy przez to rozumieć wspólnotę samorządową oraz odpowiednie terytorium</a:t>
            </a:r>
            <a:r>
              <a:rPr lang="pl-PL" sz="1600" dirty="0" smtClean="0"/>
              <a:t>.</a:t>
            </a:r>
          </a:p>
          <a:p>
            <a:pPr>
              <a:buNone/>
            </a:pPr>
            <a:endParaRPr lang="pl-PL" sz="1600" b="1" dirty="0" smtClean="0"/>
          </a:p>
          <a:p>
            <a:pPr>
              <a:buNone/>
            </a:pPr>
            <a:r>
              <a:rPr lang="pl-PL" sz="1600" b="1" dirty="0" smtClean="0"/>
              <a:t>Art.  </a:t>
            </a:r>
            <a:r>
              <a:rPr lang="pl-PL" sz="1600" b="1" dirty="0" smtClean="0"/>
              <a:t>1 </a:t>
            </a:r>
            <a:r>
              <a:rPr lang="pl-PL" sz="1600" b="1" dirty="0" err="1" smtClean="0"/>
              <a:t>u.s.p</a:t>
            </a:r>
            <a:r>
              <a:rPr lang="pl-PL" sz="1600" b="1" dirty="0" smtClean="0"/>
              <a:t>.</a:t>
            </a:r>
            <a:r>
              <a:rPr lang="pl-PL" sz="1600" b="1" dirty="0" smtClean="0"/>
              <a:t>  [Wspólnota samorządowa mieszkańców powiatu] </a:t>
            </a:r>
            <a:endParaRPr lang="pl-PL" sz="1600" b="1" dirty="0" smtClean="0"/>
          </a:p>
          <a:p>
            <a:pPr>
              <a:buNone/>
            </a:pPr>
            <a:r>
              <a:rPr lang="pl-PL" sz="1600" dirty="0" smtClean="0"/>
              <a:t>1</a:t>
            </a:r>
            <a:r>
              <a:rPr lang="pl-PL" sz="1600" dirty="0" smtClean="0"/>
              <a:t>.  Mieszkańcy powiatu tworzą z mocy prawa lokalną wspólnotę samorządową.</a:t>
            </a:r>
          </a:p>
          <a:p>
            <a:pPr>
              <a:buNone/>
            </a:pPr>
            <a:r>
              <a:rPr lang="pl-PL" sz="1600" dirty="0" smtClean="0"/>
              <a:t>2.  Ilekroć w ustawie jest mowa o powiecie, należy przez to rozumieć lokalną wspólnotę samorządową oraz odpowiednie terytorium</a:t>
            </a:r>
            <a:r>
              <a:rPr lang="pl-PL" sz="1600" dirty="0" smtClean="0"/>
              <a:t>.</a:t>
            </a:r>
          </a:p>
          <a:p>
            <a:pPr>
              <a:buNone/>
            </a:pPr>
            <a:endParaRPr lang="pl-PL" sz="1600" b="1" dirty="0" smtClean="0"/>
          </a:p>
          <a:p>
            <a:pPr>
              <a:buNone/>
            </a:pPr>
            <a:r>
              <a:rPr lang="pl-PL" sz="1600" b="1" dirty="0" smtClean="0"/>
              <a:t>Art.  </a:t>
            </a:r>
            <a:r>
              <a:rPr lang="pl-PL" sz="1600" b="1" dirty="0" smtClean="0"/>
              <a:t>1 </a:t>
            </a:r>
            <a:r>
              <a:rPr lang="pl-PL" sz="1600" b="1" dirty="0" err="1" smtClean="0"/>
              <a:t>u.s.w</a:t>
            </a:r>
            <a:r>
              <a:rPr lang="pl-PL" sz="1600" b="1" dirty="0" smtClean="0"/>
              <a:t>.</a:t>
            </a:r>
            <a:r>
              <a:rPr lang="pl-PL" sz="1600" b="1" dirty="0" smtClean="0"/>
              <a:t>  [Regionalna wspólnota samorządowa] </a:t>
            </a:r>
            <a:endParaRPr lang="pl-PL" sz="1600" b="1" dirty="0" smtClean="0"/>
          </a:p>
          <a:p>
            <a:pPr>
              <a:buNone/>
            </a:pPr>
            <a:r>
              <a:rPr lang="pl-PL" sz="1600" dirty="0" smtClean="0"/>
              <a:t>1</a:t>
            </a:r>
            <a:r>
              <a:rPr lang="pl-PL" sz="1600" dirty="0" smtClean="0"/>
              <a:t>.  Mieszkańcy województwa tworzą z mocy prawa regionalną wspólnotę samorządową.</a:t>
            </a:r>
          </a:p>
          <a:p>
            <a:pPr>
              <a:buNone/>
            </a:pPr>
            <a:r>
              <a:rPr lang="pl-PL" sz="1600" dirty="0" smtClean="0"/>
              <a:t>2.  Ilekroć w ustawie jest mowa o województwie lub samorządzie województwa, należy przez to rozumieć regionalną wspólnotę samorządową oraz odpowiednie terytorium.</a:t>
            </a:r>
          </a:p>
          <a:p>
            <a:pPr algn="just">
              <a:buNone/>
            </a:pPr>
            <a:endParaRPr lang="pl-PL" sz="16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marL="6350" indent="-6350" algn="just">
              <a:buNone/>
            </a:pPr>
            <a:r>
              <a:rPr lang="pl-PL" sz="1600" b="1" dirty="0" smtClean="0"/>
              <a:t>UWAGA: </a:t>
            </a:r>
            <a:r>
              <a:rPr lang="pl-PL" sz="1600" dirty="0" smtClean="0"/>
              <a:t>Trybunał </a:t>
            </a:r>
            <a:r>
              <a:rPr lang="pl-PL" sz="1600" dirty="0" smtClean="0"/>
              <a:t>Konstytucyjny w wyroku z 18 lutego 2003 r., K </a:t>
            </a:r>
            <a:r>
              <a:rPr lang="pl-PL" sz="1600" dirty="0" smtClean="0"/>
              <a:t>24/02 zdefiniował „prawo obywateli </a:t>
            </a:r>
            <a:r>
              <a:rPr lang="pl-PL" sz="1600" dirty="0" smtClean="0"/>
              <a:t>do dobrego i </a:t>
            </a:r>
            <a:r>
              <a:rPr lang="pl-PL" sz="1600" dirty="0" smtClean="0"/>
              <a:t>coraz </a:t>
            </a:r>
            <a:r>
              <a:rPr lang="pl-PL" sz="1600" dirty="0" smtClean="0"/>
              <a:t>lepszego samorządu. </a:t>
            </a:r>
            <a:r>
              <a:rPr lang="pl-PL" sz="1600" dirty="0" smtClean="0"/>
              <a:t>Z </a:t>
            </a:r>
            <a:r>
              <a:rPr lang="pl-PL" sz="1600" dirty="0" smtClean="0"/>
              <a:t>obywatelskiego prawa </a:t>
            </a:r>
            <a:r>
              <a:rPr lang="pl-PL" sz="1600" dirty="0" smtClean="0"/>
              <a:t>do </a:t>
            </a:r>
            <a:r>
              <a:rPr lang="pl-PL" sz="1600" dirty="0" smtClean="0"/>
              <a:t>samorządu </a:t>
            </a:r>
            <a:r>
              <a:rPr lang="pl-PL" sz="1600" dirty="0" smtClean="0"/>
              <a:t>wynika prawo </a:t>
            </a:r>
            <a:r>
              <a:rPr lang="pl-PL" sz="1600" dirty="0" smtClean="0"/>
              <a:t>obywateli do tego, by wybrani przez </a:t>
            </a:r>
            <a:r>
              <a:rPr lang="pl-PL" sz="1600" dirty="0" smtClean="0"/>
              <a:t>nich ustawodawcy </a:t>
            </a:r>
            <a:r>
              <a:rPr lang="pl-PL" sz="1600" dirty="0" smtClean="0"/>
              <a:t>poszukiwali </a:t>
            </a:r>
            <a:r>
              <a:rPr lang="pl-PL" sz="1600" dirty="0" smtClean="0"/>
              <a:t>coraz </a:t>
            </a:r>
            <a:r>
              <a:rPr lang="pl-PL" sz="1600" dirty="0" smtClean="0"/>
              <a:t>lepszych form funkcjonowania </a:t>
            </a:r>
            <a:r>
              <a:rPr lang="pl-PL" sz="1600" dirty="0" smtClean="0"/>
              <a:t>samorządu” Ponadto, </a:t>
            </a:r>
            <a:r>
              <a:rPr lang="pl-PL" sz="1600" dirty="0" smtClean="0"/>
              <a:t>„prawo do samorządu jest prawem obywatelskim, </a:t>
            </a:r>
            <a:r>
              <a:rPr lang="pl-PL" sz="1600" b="1" u="sng" dirty="0" smtClean="0"/>
              <a:t>a nie </a:t>
            </a:r>
            <a:r>
              <a:rPr lang="pl-PL" sz="1600" b="1" u="sng" dirty="0" smtClean="0"/>
              <a:t>prawem struktur powołanych </a:t>
            </a:r>
            <a:r>
              <a:rPr lang="pl-PL" sz="1600" b="1" u="sng" dirty="0" smtClean="0"/>
              <a:t>przez ich przedstawicieli</a:t>
            </a:r>
            <a:r>
              <a:rPr lang="pl-PL" sz="1600" dirty="0" smtClean="0"/>
              <a:t>”.</a:t>
            </a:r>
          </a:p>
          <a:p>
            <a:pPr marL="6350" indent="-6350" algn="just">
              <a:buNone/>
            </a:pPr>
            <a:endParaRPr lang="pl-PL" sz="1600" b="1" dirty="0" smtClean="0"/>
          </a:p>
          <a:p>
            <a:pPr marL="6350" indent="-6350" algn="just">
              <a:buNone/>
            </a:pPr>
            <a:r>
              <a:rPr lang="pl-PL" sz="1600" b="1" dirty="0" smtClean="0"/>
              <a:t>UWAGA: </a:t>
            </a:r>
            <a:r>
              <a:rPr lang="pl-PL" sz="1600" dirty="0" smtClean="0"/>
              <a:t>Status </a:t>
            </a:r>
            <a:r>
              <a:rPr lang="pl-PL" sz="1600" dirty="0" smtClean="0"/>
              <a:t>wspólnoty samorządowej uzyskują wspólnoty mieszkańców każdej jednostki zasadniczego podziału terytorialnego i każdego stopnia tego podziału, ale też tylko tych. </a:t>
            </a:r>
            <a:r>
              <a:rPr lang="pl-PL" sz="1600" dirty="0" smtClean="0"/>
              <a:t>Zasadniczy </a:t>
            </a:r>
            <a:r>
              <a:rPr lang="pl-PL" sz="1600" dirty="0" smtClean="0"/>
              <a:t>podział administracyjny państwa ma być więc dokonywany dla celów samorządu terytorialnego, nie zaś dla celów administracji rządowej. Wspólnoty samorządu terytorialnego mają więc charakter podmiotów władczych, ich działalność powinna polegać na dysponowaniu elementami tego </a:t>
            </a:r>
            <a:r>
              <a:rPr lang="pl-PL" sz="1600" dirty="0" smtClean="0"/>
              <a:t>władztwa</a:t>
            </a:r>
          </a:p>
          <a:p>
            <a:pPr marL="6350" indent="-6350" algn="just">
              <a:buNone/>
            </a:pPr>
            <a:endParaRPr lang="pl-PL" sz="1600" b="1" dirty="0" smtClean="0"/>
          </a:p>
          <a:p>
            <a:pPr marL="6350" indent="-6350" algn="just">
              <a:buNone/>
            </a:pPr>
            <a:r>
              <a:rPr lang="pl-PL" sz="1600" b="1" dirty="0" smtClean="0"/>
              <a:t>UWAGA: </a:t>
            </a:r>
            <a:r>
              <a:rPr lang="pl-PL" sz="1600" dirty="0" smtClean="0"/>
              <a:t>Upodmiotowienie społeczności lokalnej rozumiane jest tu </a:t>
            </a:r>
            <a:r>
              <a:rPr lang="pl-PL" sz="1600" dirty="0" smtClean="0"/>
              <a:t>nie </a:t>
            </a:r>
            <a:r>
              <a:rPr lang="pl-PL" sz="1600" dirty="0" smtClean="0"/>
              <a:t>socjologicznie czy politycznie, lecz przede wszystkim prawnie. </a:t>
            </a:r>
            <a:r>
              <a:rPr lang="pl-PL" sz="1600" dirty="0" smtClean="0"/>
              <a:t>Upodmiotowienie </a:t>
            </a:r>
            <a:r>
              <a:rPr lang="pl-PL" sz="1600" dirty="0" smtClean="0"/>
              <a:t>to dokonywane jest przez państwo w celu realizacji jego zadań. Na tym tle w doktrynie występują rozbieżności co do ujmowania kategorii interesu lokalnego.</a:t>
            </a:r>
            <a:endParaRPr lang="pl-PL" sz="16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85000" lnSpcReduction="20000"/>
          </a:bodyPr>
          <a:lstStyle/>
          <a:p>
            <a:pPr marL="342900" indent="-342900">
              <a:buAutoNum type="arabicPeriod"/>
            </a:pPr>
            <a:r>
              <a:rPr lang="pl-PL" sz="1600" dirty="0" smtClean="0"/>
              <a:t>Literatura </a:t>
            </a:r>
            <a:r>
              <a:rPr lang="pl-PL" sz="1600" dirty="0" smtClean="0"/>
              <a:t>przedmiotu, mówiąc o podmiocie samorządu, posługuje się pojęciem terytorialnej korporacji komunalnej. Oznacza ono, iż </a:t>
            </a:r>
            <a:r>
              <a:rPr lang="pl-PL" sz="1600" b="1" u="sng" dirty="0" smtClean="0"/>
              <a:t>samorząd to sprawowanie administracji przez zbiorowość zainteresowanych osób. </a:t>
            </a:r>
            <a:r>
              <a:rPr lang="pl-PL" sz="1600" dirty="0" smtClean="0"/>
              <a:t>W przypadku samorządu terytorialnego chodzi o osoby zamieszkałe na danym terenie</a:t>
            </a:r>
            <a:r>
              <a:rPr lang="pl-PL" sz="1600" dirty="0" smtClean="0"/>
              <a:t>.</a:t>
            </a:r>
          </a:p>
          <a:p>
            <a:pPr marL="342900" indent="-342900">
              <a:buAutoNum type="arabicPeriod"/>
            </a:pPr>
            <a:r>
              <a:rPr lang="pl-PL" sz="1600" dirty="0" smtClean="0"/>
              <a:t>Władzą w każdej JST jest ogół mieszkańców, którzy podejmują rozstrzygnięcia w głosowaniu powszechnym (wybory do władz organów JST i referendum) lub za pośrednictwem organów JST.</a:t>
            </a:r>
          </a:p>
          <a:p>
            <a:pPr marL="342900" indent="-342900">
              <a:buAutoNum type="arabicPeriod"/>
            </a:pPr>
            <a:r>
              <a:rPr lang="pl-PL" sz="1600" dirty="0" smtClean="0"/>
              <a:t>Członkom </a:t>
            </a:r>
            <a:r>
              <a:rPr lang="pl-PL" sz="1600" dirty="0" smtClean="0"/>
              <a:t>wspólnoty samorządowej przysługują określone </a:t>
            </a:r>
            <a:r>
              <a:rPr lang="pl-PL" sz="1600" b="1" dirty="0" smtClean="0"/>
              <a:t>uprawnienia</a:t>
            </a:r>
            <a:r>
              <a:rPr lang="pl-PL" sz="1600" dirty="0" smtClean="0"/>
              <a:t>. E. Olejniczak-Szałowska (</a:t>
            </a:r>
            <a:r>
              <a:rPr lang="pl-PL" sz="1600" i="1" dirty="0" smtClean="0"/>
              <a:t>Członkostwo wspólnoty...</a:t>
            </a:r>
            <a:r>
              <a:rPr lang="pl-PL" sz="1600" dirty="0" smtClean="0"/>
              <a:t>, s. 8 i n.) zalicza do nich:</a:t>
            </a:r>
          </a:p>
          <a:p>
            <a:pPr marL="342900" indent="-342900">
              <a:buFont typeface="+mj-lt"/>
              <a:buAutoNum type="alphaLcParenR"/>
            </a:pPr>
            <a:r>
              <a:rPr lang="pl-PL" sz="1600" dirty="0" smtClean="0"/>
              <a:t>prawo </a:t>
            </a:r>
            <a:r>
              <a:rPr lang="pl-PL" sz="1600" dirty="0" smtClean="0"/>
              <a:t>uczestniczenia (partycypacji) w zarządzaniu sprawami związku, jako </a:t>
            </a:r>
            <a:r>
              <a:rPr lang="pl-PL" sz="1600" dirty="0" smtClean="0"/>
              <a:t>prawo podstawowe </a:t>
            </a:r>
            <a:r>
              <a:rPr lang="pl-PL" sz="1600" dirty="0" smtClean="0"/>
              <a:t>i </a:t>
            </a:r>
            <a:r>
              <a:rPr lang="pl-PL" sz="1600" dirty="0" smtClean="0"/>
              <a:t>generalne, obejmujące</a:t>
            </a:r>
            <a:r>
              <a:rPr lang="pl-PL" sz="1600" dirty="0" smtClean="0"/>
              <a:t>:</a:t>
            </a:r>
          </a:p>
          <a:p>
            <a:pPr>
              <a:buNone/>
            </a:pPr>
            <a:r>
              <a:rPr lang="pl-PL" sz="1600" dirty="0" smtClean="0"/>
              <a:t>-prawo do udziału w podejmowaniu decyzji w sprawach lokalnych,</a:t>
            </a:r>
          </a:p>
          <a:p>
            <a:pPr>
              <a:buNone/>
            </a:pPr>
            <a:r>
              <a:rPr lang="pl-PL" sz="1600" dirty="0" smtClean="0"/>
              <a:t>-prawo do współdziałania z organami wspólnoty w realizacji zadań publicznych;</a:t>
            </a:r>
          </a:p>
          <a:p>
            <a:pPr marL="342900" indent="-342900">
              <a:buFont typeface="+mj-lt"/>
              <a:buAutoNum type="alphaLcParenR" startAt="2"/>
            </a:pPr>
            <a:r>
              <a:rPr lang="pl-PL" sz="1600" dirty="0" smtClean="0"/>
              <a:t>prawo </a:t>
            </a:r>
            <a:r>
              <a:rPr lang="pl-PL" sz="1600" dirty="0" smtClean="0"/>
              <a:t>do informacji o sprawach gminy i działaniach organów samorządowych oraz </a:t>
            </a:r>
            <a:r>
              <a:rPr lang="pl-PL" sz="1600" dirty="0" smtClean="0"/>
              <a:t>do społecznej </a:t>
            </a:r>
            <a:r>
              <a:rPr lang="pl-PL" sz="1600" dirty="0" smtClean="0"/>
              <a:t>kontroli tych działań;</a:t>
            </a:r>
          </a:p>
          <a:p>
            <a:pPr marL="342900" indent="-342900">
              <a:buFont typeface="+mj-lt"/>
              <a:buAutoNum type="alphaLcParenR" startAt="3"/>
            </a:pPr>
            <a:r>
              <a:rPr lang="pl-PL" sz="1600" dirty="0" smtClean="0"/>
              <a:t>prawo </a:t>
            </a:r>
            <a:r>
              <a:rPr lang="pl-PL" sz="1600" dirty="0" smtClean="0"/>
              <a:t>do bezpośredniego i wyłącznego rozstrzygania o sprawach gminy (powoływanie </a:t>
            </a:r>
            <a:r>
              <a:rPr lang="pl-PL" sz="1600" dirty="0" smtClean="0"/>
              <a:t>i odwoływanie </a:t>
            </a:r>
            <a:r>
              <a:rPr lang="pl-PL" sz="1600" dirty="0" smtClean="0"/>
              <a:t>rady gminy oraz decydowanie o najważniejszych sprawach gminy w drodze referendum</a:t>
            </a:r>
            <a:r>
              <a:rPr lang="pl-PL" sz="1600" dirty="0" smtClean="0"/>
              <a:t>);</a:t>
            </a:r>
          </a:p>
          <a:p>
            <a:pPr marL="342900" indent="-342900">
              <a:buFont typeface="+mj-lt"/>
              <a:buAutoNum type="alphaLcParenR" startAt="3"/>
            </a:pPr>
            <a:r>
              <a:rPr lang="pl-PL" sz="1600" dirty="0" smtClean="0"/>
              <a:t>prawo </a:t>
            </a:r>
            <a:r>
              <a:rPr lang="pl-PL" sz="1600" dirty="0" smtClean="0"/>
              <a:t>do artykułowania i popierania swych interesów zarówno w drodze działania indywidualnego, jak </a:t>
            </a:r>
            <a:r>
              <a:rPr lang="pl-PL" sz="1600" dirty="0" smtClean="0"/>
              <a:t>i działań grupowych;</a:t>
            </a:r>
          </a:p>
          <a:p>
            <a:pPr marL="342900" indent="-342900">
              <a:buFont typeface="+mj-lt"/>
              <a:buAutoNum type="alphaLcParenR" startAt="3"/>
            </a:pPr>
            <a:r>
              <a:rPr lang="pl-PL" sz="1600" dirty="0" smtClean="0"/>
              <a:t>prawo </a:t>
            </a:r>
            <a:r>
              <a:rPr lang="pl-PL" sz="1600" dirty="0" smtClean="0"/>
              <a:t>do ochrony tych interesów przed naruszeniami ze strony organów samorządowych, w tym prawo zaskarżania uchwał i innych czynności lub braku czynności tych organów do </a:t>
            </a:r>
            <a:r>
              <a:rPr lang="pl-PL" sz="1600" dirty="0" smtClean="0"/>
              <a:t>sądu administracyjnego;</a:t>
            </a:r>
          </a:p>
          <a:p>
            <a:pPr marL="342900" indent="-342900">
              <a:buFont typeface="+mj-lt"/>
              <a:buAutoNum type="alphaLcParenR" startAt="3"/>
            </a:pPr>
            <a:r>
              <a:rPr lang="pl-PL" sz="1600" dirty="0" smtClean="0"/>
              <a:t>prawo </a:t>
            </a:r>
            <a:r>
              <a:rPr lang="pl-PL" sz="1600" dirty="0" smtClean="0"/>
              <a:t>do określonych świadczeń ze strony gminy, a zwłaszcza do pomocy społecznej.</a:t>
            </a:r>
          </a:p>
          <a:p>
            <a:pPr marL="342900" indent="-342900">
              <a:buAutoNum type="arabicPeriod"/>
            </a:pPr>
            <a:endParaRPr lang="pl-PL"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lnSpcReduction="10000"/>
          </a:bodyPr>
          <a:lstStyle/>
          <a:p>
            <a:pPr algn="just">
              <a:buNone/>
            </a:pPr>
            <a:r>
              <a:rPr lang="pl-PL" sz="1600" b="1" dirty="0" smtClean="0"/>
              <a:t>Art.  169 Konstytucji RP  [Organy stanowiące i wykonawcze jednostek</a:t>
            </a:r>
          </a:p>
          <a:p>
            <a:pPr algn="just">
              <a:buNone/>
            </a:pPr>
            <a:r>
              <a:rPr lang="pl-PL" sz="1600" b="1" dirty="0" smtClean="0"/>
              <a:t>Samorządu terytorialnego; wybory samorządowe] </a:t>
            </a:r>
          </a:p>
          <a:p>
            <a:pPr algn="just">
              <a:buNone/>
            </a:pPr>
            <a:r>
              <a:rPr lang="pl-PL" sz="1600" b="1" dirty="0" smtClean="0"/>
              <a:t>1. Jednostki samorządu terytorialnego wykonują swoje zadania za</a:t>
            </a:r>
          </a:p>
          <a:p>
            <a:pPr algn="just">
              <a:buNone/>
            </a:pPr>
            <a:r>
              <a:rPr lang="pl-PL" sz="1600" b="1" dirty="0" smtClean="0"/>
              <a:t>pośrednictwem organów stanowiących i wykonawczych.</a:t>
            </a:r>
          </a:p>
          <a:p>
            <a:pPr algn="just">
              <a:buNone/>
            </a:pPr>
            <a:r>
              <a:rPr lang="pl-PL" sz="1600" b="1" dirty="0" smtClean="0"/>
              <a:t>2. Wybory do organów stanowiących są powszechne, równe, bezpośrednie i</a:t>
            </a:r>
          </a:p>
          <a:p>
            <a:pPr algn="just">
              <a:buNone/>
            </a:pPr>
            <a:r>
              <a:rPr lang="pl-PL" sz="1600" b="1" dirty="0" smtClean="0"/>
              <a:t>odbywają się w głosowaniu tajnym. Zasady i tryb zgłaszania kandydatów i</a:t>
            </a:r>
          </a:p>
          <a:p>
            <a:pPr algn="just">
              <a:buNone/>
            </a:pPr>
            <a:r>
              <a:rPr lang="pl-PL" sz="1600" b="1" dirty="0" smtClean="0"/>
              <a:t>przeprowadzania wyborów oraz warunki ważności wyborów określa ustawa.</a:t>
            </a:r>
          </a:p>
          <a:p>
            <a:pPr algn="just">
              <a:buNone/>
            </a:pPr>
            <a:r>
              <a:rPr lang="pl-PL" sz="1600" b="1" dirty="0" smtClean="0"/>
              <a:t>3.  Zasady i tryb wyborów oraz odwoływania organów wykonawczych jednostek</a:t>
            </a:r>
          </a:p>
          <a:p>
            <a:pPr algn="just">
              <a:buNone/>
            </a:pPr>
            <a:r>
              <a:rPr lang="pl-PL" sz="1600" b="1" dirty="0" smtClean="0"/>
              <a:t>samorządu terytorialnego określa ustawa.</a:t>
            </a:r>
          </a:p>
          <a:p>
            <a:pPr algn="just">
              <a:buNone/>
            </a:pPr>
            <a:r>
              <a:rPr lang="pl-PL" sz="1600" b="1" dirty="0" smtClean="0"/>
              <a:t>4. Ustrój wewnętrzny jednostek samorządu terytorialnego określają, w</a:t>
            </a:r>
          </a:p>
          <a:p>
            <a:pPr algn="just">
              <a:buNone/>
            </a:pPr>
            <a:r>
              <a:rPr lang="pl-PL" sz="1600" b="1" dirty="0" smtClean="0"/>
              <a:t>granicach ustaw, ich organy stanowiące.</a:t>
            </a:r>
          </a:p>
          <a:p>
            <a:pPr algn="just">
              <a:buNone/>
            </a:pPr>
            <a:endParaRPr lang="pl-PL" sz="1600" b="1" dirty="0" smtClean="0"/>
          </a:p>
          <a:p>
            <a:pPr algn="just">
              <a:buNone/>
            </a:pPr>
            <a:r>
              <a:rPr lang="pl-PL" sz="1600" dirty="0" smtClean="0"/>
              <a:t>Struktura organów samorządu terytorialnego została określona w sposób bardzo ogólny.</a:t>
            </a:r>
          </a:p>
          <a:p>
            <a:pPr algn="just">
              <a:buNone/>
            </a:pPr>
            <a:r>
              <a:rPr lang="pl-PL" sz="1600" dirty="0" smtClean="0"/>
              <a:t>Konstytucja wymienia tylko rodzaje organów samorządu, ujmując je w dwu grupach.</a:t>
            </a:r>
          </a:p>
          <a:p>
            <a:pPr algn="just">
              <a:buNone/>
            </a:pPr>
            <a:r>
              <a:rPr lang="pl-PL" sz="1600" dirty="0" smtClean="0"/>
              <a:t>Pierwsza z nich obejmuje </a:t>
            </a:r>
            <a:r>
              <a:rPr lang="pl-PL" sz="1600" b="1" dirty="0" smtClean="0"/>
              <a:t>organy stanowiące</a:t>
            </a:r>
            <a:r>
              <a:rPr lang="pl-PL" sz="1600" dirty="0" smtClean="0"/>
              <a:t>, druga zaś </a:t>
            </a:r>
            <a:r>
              <a:rPr lang="pl-PL" sz="1600" b="1" dirty="0" smtClean="0"/>
              <a:t>organy wykonawcze</a:t>
            </a:r>
            <a:r>
              <a:rPr lang="pl-PL" sz="1600" dirty="0" smtClean="0"/>
              <a:t>. Nie</a:t>
            </a:r>
          </a:p>
          <a:p>
            <a:pPr algn="just">
              <a:buNone/>
            </a:pPr>
            <a:r>
              <a:rPr lang="pl-PL" sz="1600" dirty="0" smtClean="0"/>
              <a:t>określa się natomiast ich rodzaju, przyznanych kompetencji i zadań. Kwestie te zostały</a:t>
            </a:r>
          </a:p>
          <a:p>
            <a:pPr algn="just">
              <a:buNone/>
            </a:pPr>
            <a:r>
              <a:rPr lang="pl-PL" sz="1600" dirty="0" smtClean="0"/>
              <a:t>odesłane do ustaw albo - jak w przypadku ustroju jednostek samorządu terytorialnego –</a:t>
            </a:r>
          </a:p>
          <a:p>
            <a:pPr algn="just">
              <a:buNone/>
            </a:pPr>
            <a:r>
              <a:rPr lang="pl-PL" sz="1600" dirty="0" smtClean="0"/>
              <a:t>do aktów prawnych uchwalonych przez organy stanowiące samorządu.</a:t>
            </a:r>
            <a:endParaRPr lang="pl-PL" sz="16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517232"/>
          </a:xfrm>
        </p:spPr>
        <p:txBody>
          <a:bodyPr>
            <a:noAutofit/>
          </a:bodyPr>
          <a:lstStyle/>
          <a:p>
            <a:pPr>
              <a:buNone/>
            </a:pPr>
            <a:r>
              <a:rPr lang="pl-PL" sz="1100" dirty="0" smtClean="0"/>
              <a:t>Społeczność lokalna podejmuje rozstrzygnięcia </a:t>
            </a:r>
            <a:r>
              <a:rPr lang="pl-PL" sz="1100" b="1" dirty="0" smtClean="0"/>
              <a:t>bezpośrednio</a:t>
            </a:r>
            <a:r>
              <a:rPr lang="pl-PL" sz="1100" dirty="0" smtClean="0"/>
              <a:t> w </a:t>
            </a:r>
            <a:r>
              <a:rPr lang="pl-PL" sz="1100" dirty="0" smtClean="0"/>
              <a:t>głosowaniu wyborczym, w </a:t>
            </a:r>
            <a:r>
              <a:rPr lang="pl-PL" sz="1100" dirty="0" smtClean="0"/>
              <a:t>referendum, w </a:t>
            </a:r>
            <a:r>
              <a:rPr lang="pl-PL" sz="1100" dirty="0" smtClean="0"/>
              <a:t>drodze</a:t>
            </a:r>
          </a:p>
          <a:p>
            <a:pPr>
              <a:buNone/>
            </a:pPr>
            <a:r>
              <a:rPr lang="pl-PL" sz="1100" dirty="0" smtClean="0"/>
              <a:t>konsultacji </a:t>
            </a:r>
            <a:r>
              <a:rPr lang="pl-PL" sz="1100" dirty="0" smtClean="0"/>
              <a:t>z </a:t>
            </a:r>
            <a:r>
              <a:rPr lang="pl-PL" sz="1100" dirty="0" smtClean="0"/>
              <a:t>mieszkańcami danej JST.</a:t>
            </a:r>
          </a:p>
          <a:p>
            <a:pPr>
              <a:buNone/>
            </a:pPr>
            <a:endParaRPr lang="pl-PL" sz="1100" dirty="0" smtClean="0"/>
          </a:p>
          <a:p>
            <a:pPr>
              <a:buNone/>
            </a:pPr>
            <a:r>
              <a:rPr lang="pl-PL" sz="1100" b="1" dirty="0" smtClean="0"/>
              <a:t>KONSULTACJE</a:t>
            </a:r>
          </a:p>
          <a:p>
            <a:pPr>
              <a:buNone/>
            </a:pPr>
            <a:endParaRPr lang="pl-PL" sz="1100" dirty="0" smtClean="0"/>
          </a:p>
          <a:p>
            <a:pPr>
              <a:buNone/>
            </a:pPr>
            <a:r>
              <a:rPr lang="pl-PL" sz="1100" dirty="0" smtClean="0"/>
              <a:t>Art.  </a:t>
            </a:r>
            <a:r>
              <a:rPr lang="pl-PL" sz="1100" dirty="0" smtClean="0"/>
              <a:t>5a </a:t>
            </a:r>
            <a:r>
              <a:rPr lang="pl-PL" sz="1100" dirty="0" err="1" smtClean="0"/>
              <a:t>u.s.g</a:t>
            </a:r>
            <a:r>
              <a:rPr lang="pl-PL" sz="1100" dirty="0" smtClean="0"/>
              <a:t>.</a:t>
            </a:r>
            <a:r>
              <a:rPr lang="pl-PL" sz="1100" dirty="0" smtClean="0"/>
              <a:t>  [Konsultacje z mieszkańcami; budżet obywatelski] </a:t>
            </a:r>
            <a:endParaRPr lang="pl-PL" sz="1100" dirty="0" smtClean="0"/>
          </a:p>
          <a:p>
            <a:pPr>
              <a:buNone/>
            </a:pPr>
            <a:r>
              <a:rPr lang="pl-PL" sz="1100" dirty="0" smtClean="0"/>
              <a:t>1</a:t>
            </a:r>
            <a:r>
              <a:rPr lang="pl-PL" sz="1100" dirty="0" smtClean="0"/>
              <a:t>.  </a:t>
            </a:r>
            <a:r>
              <a:rPr lang="pl-PL" sz="1100" dirty="0" smtClean="0"/>
              <a:t> W </a:t>
            </a:r>
            <a:r>
              <a:rPr lang="pl-PL" sz="1100" dirty="0" smtClean="0"/>
              <a:t>wypadkach przewidzianych ustawą oraz w innych sprawach ważnych dla gminy mogą być przeprowadzane na jej terytorium konsultacje z mieszkańcami gminy.</a:t>
            </a:r>
          </a:p>
          <a:p>
            <a:pPr>
              <a:buNone/>
            </a:pPr>
            <a:r>
              <a:rPr lang="pl-PL" sz="1100" dirty="0" smtClean="0"/>
              <a:t>2.  </a:t>
            </a:r>
            <a:r>
              <a:rPr lang="pl-PL" sz="1100" dirty="0" smtClean="0"/>
              <a:t> Zasady </a:t>
            </a:r>
            <a:r>
              <a:rPr lang="pl-PL" sz="1100" dirty="0" smtClean="0"/>
              <a:t>i tryb przeprowadzania konsultacji z mieszkańcami gminy określa uchwała rady gminy, z zastrzeżeniem ust. 7.</a:t>
            </a:r>
          </a:p>
          <a:p>
            <a:pPr>
              <a:buNone/>
            </a:pPr>
            <a:r>
              <a:rPr lang="pl-PL" sz="1100" dirty="0" smtClean="0"/>
              <a:t>3.  </a:t>
            </a:r>
            <a:r>
              <a:rPr lang="pl-PL" sz="1100" dirty="0" smtClean="0"/>
              <a:t> Szczególną </a:t>
            </a:r>
            <a:r>
              <a:rPr lang="pl-PL" sz="1100" dirty="0" smtClean="0"/>
              <a:t>formą konsultacji społecznych jest budżet obywatelski.</a:t>
            </a:r>
          </a:p>
          <a:p>
            <a:pPr>
              <a:buNone/>
            </a:pPr>
            <a:endParaRPr lang="pl-PL" sz="1100" b="1" dirty="0" smtClean="0"/>
          </a:p>
          <a:p>
            <a:pPr>
              <a:buNone/>
            </a:pPr>
            <a:r>
              <a:rPr lang="pl-PL" sz="1100" b="1" dirty="0" smtClean="0"/>
              <a:t>Art.  </a:t>
            </a:r>
            <a:r>
              <a:rPr lang="pl-PL" sz="1100" b="1" dirty="0" smtClean="0"/>
              <a:t>3d </a:t>
            </a:r>
            <a:r>
              <a:rPr lang="pl-PL" sz="1100" b="1" dirty="0" err="1" smtClean="0"/>
              <a:t>u.s.p</a:t>
            </a:r>
            <a:r>
              <a:rPr lang="pl-PL" sz="1100" b="1" dirty="0" smtClean="0"/>
              <a:t>.</a:t>
            </a:r>
            <a:r>
              <a:rPr lang="pl-PL" sz="1100" b="1" dirty="0" smtClean="0"/>
              <a:t>  [Konsultacje z mieszkańcami powiatu; budżet obywatelski] </a:t>
            </a:r>
            <a:endParaRPr lang="pl-PL" sz="1100" b="1" dirty="0" smtClean="0"/>
          </a:p>
          <a:p>
            <a:pPr>
              <a:buNone/>
            </a:pPr>
            <a:r>
              <a:rPr lang="pl-PL" sz="1100" dirty="0" smtClean="0"/>
              <a:t>1</a:t>
            </a:r>
            <a:r>
              <a:rPr lang="pl-PL" sz="1100" dirty="0" smtClean="0"/>
              <a:t>.  </a:t>
            </a:r>
            <a:r>
              <a:rPr lang="pl-PL" sz="1100" dirty="0" smtClean="0"/>
              <a:t> W </a:t>
            </a:r>
            <a:r>
              <a:rPr lang="pl-PL" sz="1100" dirty="0" smtClean="0"/>
              <a:t>przypadkach przewidzianych ustawą oraz w innych sprawach ważnych dla powiatu mogą być przeprowadzane na jego terytorium konsultacje z mieszkańcami powiatu.</a:t>
            </a:r>
          </a:p>
          <a:p>
            <a:pPr>
              <a:buNone/>
            </a:pPr>
            <a:r>
              <a:rPr lang="pl-PL" sz="1100" dirty="0" smtClean="0"/>
              <a:t>2.  </a:t>
            </a:r>
            <a:r>
              <a:rPr lang="pl-PL" sz="1100" dirty="0" smtClean="0"/>
              <a:t> Zasady </a:t>
            </a:r>
            <a:r>
              <a:rPr lang="pl-PL" sz="1100" dirty="0" smtClean="0"/>
              <a:t>i tryb przeprowadzania konsultacji z mieszkańcami powiatu określa uchwała rady powiatu, z zastrzeżeniem ust. 6.</a:t>
            </a:r>
          </a:p>
          <a:p>
            <a:pPr>
              <a:buNone/>
            </a:pPr>
            <a:r>
              <a:rPr lang="pl-PL" sz="1100" dirty="0" smtClean="0"/>
              <a:t>3.  </a:t>
            </a:r>
            <a:r>
              <a:rPr lang="pl-PL" sz="1100" dirty="0" smtClean="0"/>
              <a:t> Szczególną </a:t>
            </a:r>
            <a:r>
              <a:rPr lang="pl-PL" sz="1100" dirty="0" smtClean="0"/>
              <a:t>formą konsultacji społecznych jest budżet </a:t>
            </a:r>
            <a:r>
              <a:rPr lang="pl-PL" sz="1100" dirty="0" smtClean="0"/>
              <a:t>obywatelski</a:t>
            </a:r>
          </a:p>
          <a:p>
            <a:pPr>
              <a:buNone/>
            </a:pPr>
            <a:endParaRPr lang="pl-PL" sz="1100" b="1" dirty="0" smtClean="0"/>
          </a:p>
          <a:p>
            <a:pPr>
              <a:buNone/>
            </a:pPr>
            <a:r>
              <a:rPr lang="pl-PL" sz="1100" b="1" dirty="0" smtClean="0"/>
              <a:t>Art.  </a:t>
            </a:r>
            <a:r>
              <a:rPr lang="pl-PL" sz="1100" b="1" dirty="0" smtClean="0"/>
              <a:t>10a </a:t>
            </a:r>
            <a:r>
              <a:rPr lang="pl-PL" sz="1100" b="1" dirty="0" err="1" smtClean="0"/>
              <a:t>u.s.w</a:t>
            </a:r>
            <a:r>
              <a:rPr lang="pl-PL" sz="1100" b="1" dirty="0" smtClean="0"/>
              <a:t>.</a:t>
            </a:r>
            <a:r>
              <a:rPr lang="pl-PL" sz="1100" b="1" dirty="0" smtClean="0"/>
              <a:t>  [Konsultacje z mieszkańcami województwa; budżet obywatelski] </a:t>
            </a:r>
            <a:endParaRPr lang="pl-PL" sz="1100" b="1" dirty="0" smtClean="0"/>
          </a:p>
          <a:p>
            <a:pPr>
              <a:buNone/>
            </a:pPr>
            <a:r>
              <a:rPr lang="pl-PL" sz="1100" dirty="0" smtClean="0"/>
              <a:t>1</a:t>
            </a:r>
            <a:r>
              <a:rPr lang="pl-PL" sz="1100" dirty="0" smtClean="0"/>
              <a:t>.  </a:t>
            </a:r>
            <a:r>
              <a:rPr lang="pl-PL" sz="1100" dirty="0" smtClean="0"/>
              <a:t>  W </a:t>
            </a:r>
            <a:r>
              <a:rPr lang="pl-PL" sz="1100" dirty="0" smtClean="0"/>
              <a:t>przypadkach przewidzianych ustawą oraz </a:t>
            </a:r>
            <a:r>
              <a:rPr lang="pl-PL" sz="1100" dirty="0" smtClean="0"/>
              <a:t>w </a:t>
            </a:r>
            <a:r>
              <a:rPr lang="pl-PL" sz="1100" dirty="0" smtClean="0"/>
              <a:t>innych sprawach ważnych dla województwa mogą być przeprowadzane na jego terytorium konsultacje z mieszkańcami województwa.</a:t>
            </a:r>
          </a:p>
          <a:p>
            <a:pPr>
              <a:buNone/>
            </a:pPr>
            <a:r>
              <a:rPr lang="pl-PL" sz="1100" dirty="0" smtClean="0"/>
              <a:t>2.  </a:t>
            </a:r>
            <a:r>
              <a:rPr lang="pl-PL" sz="1100" dirty="0" smtClean="0"/>
              <a:t> Zasady </a:t>
            </a:r>
            <a:r>
              <a:rPr lang="pl-PL" sz="1100" dirty="0" smtClean="0"/>
              <a:t>i tryb przeprowadzania konsultacji z mieszkańcami województwa określa uchwała sejmiku województwa, z zastrzeżeniem ust. 6.</a:t>
            </a:r>
          </a:p>
          <a:p>
            <a:pPr>
              <a:buNone/>
            </a:pPr>
            <a:r>
              <a:rPr lang="pl-PL" sz="1100" dirty="0" smtClean="0"/>
              <a:t>3.  </a:t>
            </a:r>
            <a:r>
              <a:rPr lang="pl-PL" sz="1100" dirty="0" smtClean="0"/>
              <a:t> Szczególną </a:t>
            </a:r>
            <a:r>
              <a:rPr lang="pl-PL" sz="1100" dirty="0" smtClean="0"/>
              <a:t>formą konsultacji społecznych jest budżet obywatelski.</a:t>
            </a:r>
          </a:p>
          <a:p>
            <a:pPr>
              <a:buNone/>
            </a:pPr>
            <a:endParaRPr lang="pl-PL" sz="11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buNone/>
            </a:pPr>
            <a:r>
              <a:rPr lang="pl-PL" sz="1200" b="1" dirty="0" smtClean="0"/>
              <a:t>KONSULTACJE</a:t>
            </a:r>
          </a:p>
          <a:p>
            <a:pPr>
              <a:buNone/>
            </a:pPr>
            <a:endParaRPr lang="pl-PL" sz="1200" b="1" dirty="0" smtClean="0"/>
          </a:p>
          <a:p>
            <a:pPr marL="342900" indent="-342900">
              <a:buFont typeface="+mj-lt"/>
              <a:buAutoNum type="arabicPeriod"/>
            </a:pPr>
            <a:r>
              <a:rPr lang="pl-PL" sz="1200" dirty="0" smtClean="0"/>
              <a:t>Konsultacje </a:t>
            </a:r>
            <a:r>
              <a:rPr lang="pl-PL" sz="1200" dirty="0" smtClean="0"/>
              <a:t>to realizacja prawa do uczestniczenia w życiu </a:t>
            </a:r>
            <a:r>
              <a:rPr lang="pl-PL" sz="1200" dirty="0" smtClean="0"/>
              <a:t>publicznym i </a:t>
            </a:r>
            <a:r>
              <a:rPr lang="pl-PL" sz="1200" dirty="0" smtClean="0"/>
              <a:t>rozstrzygania spraw publicznych, zwanego w teorii demokracji prawem </a:t>
            </a:r>
            <a:r>
              <a:rPr lang="pl-PL" sz="1200" dirty="0" smtClean="0"/>
              <a:t>do partycypacji.</a:t>
            </a:r>
          </a:p>
          <a:p>
            <a:pPr marL="342900" indent="-342900">
              <a:buFont typeface="+mj-lt"/>
              <a:buAutoNum type="arabicPeriod"/>
            </a:pPr>
            <a:r>
              <a:rPr lang="pl-PL" sz="1200" dirty="0" smtClean="0"/>
              <a:t>Na </a:t>
            </a:r>
            <a:r>
              <a:rPr lang="pl-PL" sz="1200" dirty="0" smtClean="0"/>
              <a:t>szczeblu gminy i powiatu </a:t>
            </a:r>
            <a:r>
              <a:rPr lang="pl-PL" sz="1200" dirty="0" smtClean="0"/>
              <a:t>ustawy przewidują </a:t>
            </a:r>
            <a:r>
              <a:rPr lang="pl-PL" sz="1200" dirty="0" smtClean="0"/>
              <a:t>konsultacje obligatoryjne i </a:t>
            </a:r>
            <a:r>
              <a:rPr lang="pl-PL" sz="1200" dirty="0" smtClean="0"/>
              <a:t>fakultatywne:</a:t>
            </a:r>
          </a:p>
          <a:p>
            <a:pPr marL="342900" indent="-342900">
              <a:buAutoNum type="alphaLcParenR"/>
            </a:pPr>
            <a:r>
              <a:rPr lang="pl-PL" sz="1200" dirty="0" smtClean="0"/>
              <a:t>obligatoryjne </a:t>
            </a:r>
            <a:r>
              <a:rPr lang="pl-PL" sz="1200" dirty="0" smtClean="0"/>
              <a:t>konsultacje z mieszkańcami </a:t>
            </a:r>
            <a:r>
              <a:rPr lang="pl-PL" sz="1200" dirty="0" smtClean="0"/>
              <a:t>gminy/ powiatu </a:t>
            </a:r>
            <a:r>
              <a:rPr lang="pl-PL" sz="1200" dirty="0" smtClean="0"/>
              <a:t>występują w </a:t>
            </a:r>
            <a:r>
              <a:rPr lang="pl-PL" sz="1200" dirty="0" smtClean="0"/>
              <a:t>procesie tworzenia</a:t>
            </a:r>
            <a:r>
              <a:rPr lang="pl-PL" sz="1200" dirty="0" smtClean="0"/>
              <a:t>, łączenia, podziału i znoszenia gmin, ustalania ich </a:t>
            </a:r>
            <a:r>
              <a:rPr lang="pl-PL" sz="1200" dirty="0" smtClean="0"/>
              <a:t>granic i </a:t>
            </a:r>
            <a:r>
              <a:rPr lang="pl-PL" sz="1200" dirty="0" smtClean="0"/>
              <a:t>nazw oraz siedzib władz przed wydaniem rozporządzenia Rady </a:t>
            </a:r>
            <a:r>
              <a:rPr lang="pl-PL" sz="1200" dirty="0" smtClean="0"/>
              <a:t>Ministrów </a:t>
            </a:r>
            <a:r>
              <a:rPr lang="en-US" sz="1200" dirty="0" smtClean="0"/>
              <a:t>(art</a:t>
            </a:r>
            <a:r>
              <a:rPr lang="en-US" sz="1200" dirty="0" smtClean="0"/>
              <a:t>. 4a </a:t>
            </a:r>
            <a:r>
              <a:rPr lang="en-US" sz="1200" dirty="0" err="1" smtClean="0"/>
              <a:t>ust</a:t>
            </a:r>
            <a:r>
              <a:rPr lang="en-US" sz="1200" dirty="0" smtClean="0"/>
              <a:t>. 1 </a:t>
            </a:r>
            <a:r>
              <a:rPr lang="en-US" sz="1200" dirty="0" err="1" smtClean="0"/>
              <a:t>u.s.g</a:t>
            </a:r>
            <a:r>
              <a:rPr lang="en-US" sz="1200" dirty="0" smtClean="0"/>
              <a:t>.</a:t>
            </a:r>
            <a:r>
              <a:rPr lang="pl-PL" sz="1200" dirty="0" smtClean="0"/>
              <a:t> i </a:t>
            </a:r>
            <a:r>
              <a:rPr lang="pl-PL" sz="1200" dirty="0" smtClean="0"/>
              <a:t>art. 3-3c </a:t>
            </a:r>
            <a:r>
              <a:rPr lang="pl-PL" sz="1200" dirty="0" err="1" smtClean="0"/>
              <a:t>u.s.p</a:t>
            </a:r>
            <a:r>
              <a:rPr lang="pl-PL" sz="1200" dirty="0" smtClean="0"/>
              <a:t>.</a:t>
            </a:r>
            <a:r>
              <a:rPr lang="en-US" sz="1200" dirty="0" smtClean="0"/>
              <a:t>),</a:t>
            </a:r>
            <a:endParaRPr lang="pl-PL" sz="1200" dirty="0" smtClean="0"/>
          </a:p>
          <a:p>
            <a:pPr marL="342900" indent="-342900">
              <a:buAutoNum type="alphaLcParenR"/>
            </a:pPr>
            <a:r>
              <a:rPr lang="pl-PL" sz="1200" dirty="0" smtClean="0"/>
              <a:t>konsultacje </a:t>
            </a:r>
            <a:r>
              <a:rPr lang="pl-PL" sz="1200" dirty="0" smtClean="0"/>
              <a:t>fakultatywne przeprowadzane są </a:t>
            </a:r>
            <a:r>
              <a:rPr lang="pl-PL" sz="1200" dirty="0" smtClean="0"/>
              <a:t>w innych sprawach </a:t>
            </a:r>
            <a:r>
              <a:rPr lang="pl-PL" sz="1200" dirty="0" smtClean="0"/>
              <a:t>ważnych dla </a:t>
            </a:r>
            <a:r>
              <a:rPr lang="pl-PL" sz="1200" dirty="0" smtClean="0"/>
              <a:t>gminy </a:t>
            </a:r>
            <a:r>
              <a:rPr lang="pl-PL" sz="1200" dirty="0" smtClean="0"/>
              <a:t>czy </a:t>
            </a:r>
            <a:r>
              <a:rPr lang="pl-PL" sz="1200" dirty="0" smtClean="0"/>
              <a:t>powiatu, przy czym ustawy </a:t>
            </a:r>
            <a:r>
              <a:rPr lang="pl-PL" sz="1200" dirty="0" smtClean="0"/>
              <a:t>nie </a:t>
            </a:r>
            <a:r>
              <a:rPr lang="pl-PL" sz="1200" dirty="0" smtClean="0"/>
              <a:t>definiują, które sprawy </a:t>
            </a:r>
            <a:r>
              <a:rPr lang="pl-PL" sz="1200" dirty="0" smtClean="0"/>
              <a:t>należą do „spraw ważnych</a:t>
            </a:r>
            <a:r>
              <a:rPr lang="pl-PL" sz="1200" dirty="0" smtClean="0"/>
              <a:t>”.</a:t>
            </a:r>
          </a:p>
          <a:p>
            <a:pPr marL="342900" indent="-342900">
              <a:buFont typeface="+mj-lt"/>
              <a:buAutoNum type="arabicPeriod" startAt="3"/>
            </a:pPr>
            <a:r>
              <a:rPr lang="pl-PL" sz="1200" dirty="0" smtClean="0"/>
              <a:t>Ustawy </a:t>
            </a:r>
            <a:r>
              <a:rPr lang="pl-PL" sz="1200" dirty="0" smtClean="0"/>
              <a:t>nie </a:t>
            </a:r>
            <a:r>
              <a:rPr lang="pl-PL" sz="1200" dirty="0" smtClean="0"/>
              <a:t>rozstrzygają, </a:t>
            </a:r>
            <a:r>
              <a:rPr lang="pl-PL" sz="1200" dirty="0" smtClean="0"/>
              <a:t>jaki charakter prawny posiadają </a:t>
            </a:r>
            <a:r>
              <a:rPr lang="pl-PL" sz="1200" dirty="0" smtClean="0"/>
              <a:t>konsultacje i </a:t>
            </a:r>
            <a:r>
              <a:rPr lang="pl-PL" sz="1200" dirty="0" smtClean="0"/>
              <a:t>jakie skutki wywołują dla organów gminy. Zgodnie z </a:t>
            </a:r>
            <a:r>
              <a:rPr lang="pl-PL" sz="1200" dirty="0" smtClean="0"/>
              <a:t>poglądem Z</a:t>
            </a:r>
            <a:r>
              <a:rPr lang="pl-PL" sz="1200" dirty="0" smtClean="0"/>
              <a:t>. </a:t>
            </a:r>
            <a:r>
              <a:rPr lang="pl-PL" sz="1200" dirty="0" err="1" smtClean="0"/>
              <a:t>Leońskiego</a:t>
            </a:r>
            <a:r>
              <a:rPr lang="pl-PL" sz="1200" dirty="0" smtClean="0"/>
              <a:t> </a:t>
            </a:r>
            <a:r>
              <a:rPr lang="pl-PL" sz="1200" dirty="0" smtClean="0"/>
              <a:t>konsultacje </a:t>
            </a:r>
            <a:r>
              <a:rPr lang="pl-PL" sz="1200" dirty="0" smtClean="0"/>
              <a:t>to forma zasięgania opinii </a:t>
            </a:r>
            <a:r>
              <a:rPr lang="pl-PL" sz="1200" dirty="0" smtClean="0"/>
              <a:t>mieszkańców. Wyniki tej </a:t>
            </a:r>
            <a:r>
              <a:rPr lang="pl-PL" sz="1200" dirty="0" smtClean="0"/>
              <a:t>opinii nie są wiążące dla organów </a:t>
            </a:r>
            <a:r>
              <a:rPr lang="pl-PL" sz="1200" dirty="0" smtClean="0"/>
              <a:t>JST. </a:t>
            </a:r>
            <a:r>
              <a:rPr lang="pl-PL" sz="1200" dirty="0" smtClean="0"/>
              <a:t>Natomiast tam, gdzie </a:t>
            </a:r>
            <a:r>
              <a:rPr lang="pl-PL" sz="1200" dirty="0" smtClean="0"/>
              <a:t>warunkuje się </a:t>
            </a:r>
            <a:r>
              <a:rPr lang="pl-PL" sz="1200" dirty="0" smtClean="0"/>
              <a:t>działanie rady (innego organu) od p</a:t>
            </a:r>
            <a:r>
              <a:rPr lang="pl-PL" sz="1200" dirty="0" smtClean="0"/>
              <a:t>rzeprowadzenia </a:t>
            </a:r>
            <a:r>
              <a:rPr lang="pl-PL" sz="1200" dirty="0" smtClean="0"/>
              <a:t>konsultacji, brak </a:t>
            </a:r>
            <a:r>
              <a:rPr lang="pl-PL" sz="1200" dirty="0" smtClean="0"/>
              <a:t>takiej konsultacji </a:t>
            </a:r>
            <a:r>
              <a:rPr lang="pl-PL" sz="1200" dirty="0" smtClean="0"/>
              <a:t>powoduje nieważność podjętego aktu</a:t>
            </a:r>
            <a:r>
              <a:rPr lang="pl-PL" sz="1200" dirty="0" smtClean="0"/>
              <a:t>.</a:t>
            </a:r>
          </a:p>
          <a:p>
            <a:pPr marL="342900" indent="-342900">
              <a:buFont typeface="+mj-lt"/>
              <a:buAutoNum type="arabicPeriod" startAt="4"/>
            </a:pPr>
            <a:r>
              <a:rPr lang="pl-PL" sz="1200" dirty="0" smtClean="0"/>
              <a:t>Formami </a:t>
            </a:r>
            <a:r>
              <a:rPr lang="pl-PL" sz="1200" dirty="0" smtClean="0"/>
              <a:t>konsultacji są m.in</a:t>
            </a:r>
            <a:r>
              <a:rPr lang="pl-PL" sz="1200" dirty="0" smtClean="0"/>
              <a:t>.:</a:t>
            </a:r>
          </a:p>
          <a:p>
            <a:pPr marL="342900" indent="-342900">
              <a:buAutoNum type="alphaLcParenR"/>
            </a:pPr>
            <a:r>
              <a:rPr lang="pl-PL" sz="1200" dirty="0" smtClean="0"/>
              <a:t>sondaże </a:t>
            </a:r>
            <a:r>
              <a:rPr lang="pl-PL" sz="1200" dirty="0" smtClean="0"/>
              <a:t>uliczne, sondaże internetowe, </a:t>
            </a:r>
            <a:r>
              <a:rPr lang="pl-PL" sz="1200" dirty="0" smtClean="0"/>
              <a:t>ankietowanie,</a:t>
            </a:r>
          </a:p>
          <a:p>
            <a:pPr marL="342900" indent="-342900">
              <a:buAutoNum type="alphaLcParenR"/>
            </a:pPr>
            <a:r>
              <a:rPr lang="pl-PL" sz="1200" dirty="0" smtClean="0"/>
              <a:t>przedstawienie </a:t>
            </a:r>
            <a:r>
              <a:rPr lang="pl-PL" sz="1200" dirty="0" smtClean="0"/>
              <a:t>pisemnych opinii korporacji a także ich </a:t>
            </a:r>
            <a:r>
              <a:rPr lang="pl-PL" sz="1200" dirty="0" smtClean="0"/>
              <a:t>przewodniczących;</a:t>
            </a:r>
          </a:p>
          <a:p>
            <a:pPr marL="342900" indent="-342900">
              <a:buAutoNum type="alphaLcParenR"/>
            </a:pPr>
            <a:r>
              <a:rPr lang="pl-PL" sz="1200" dirty="0" smtClean="0"/>
              <a:t>spotkania </a:t>
            </a:r>
            <a:r>
              <a:rPr lang="pl-PL" sz="1200" dirty="0" smtClean="0"/>
              <a:t>dyskusyjne z grupami </a:t>
            </a:r>
            <a:r>
              <a:rPr lang="pl-PL" sz="1200" dirty="0" smtClean="0"/>
              <a:t>społecznymi;</a:t>
            </a:r>
          </a:p>
          <a:p>
            <a:pPr marL="342900" indent="-342900">
              <a:buAutoNum type="alphaLcParenR"/>
            </a:pPr>
            <a:r>
              <a:rPr lang="pl-PL" sz="1200" dirty="0" smtClean="0"/>
              <a:t>zgłaszanie </a:t>
            </a:r>
            <a:r>
              <a:rPr lang="pl-PL" sz="1200" dirty="0" smtClean="0"/>
              <a:t>uwag do </a:t>
            </a:r>
            <a:r>
              <a:rPr lang="pl-PL" sz="1200" dirty="0" smtClean="0"/>
              <a:t>dokumentów;</a:t>
            </a:r>
          </a:p>
          <a:p>
            <a:pPr marL="342900" indent="-342900">
              <a:buAutoNum type="alphaLcParenR"/>
            </a:pPr>
            <a:r>
              <a:rPr lang="pl-PL" sz="1200" dirty="0" smtClean="0"/>
              <a:t>powoływanie </a:t>
            </a:r>
            <a:r>
              <a:rPr lang="pl-PL" sz="1200" dirty="0" smtClean="0"/>
              <a:t>i funkcjonowanie rad obywatelskich (osiedla, </a:t>
            </a:r>
            <a:r>
              <a:rPr lang="pl-PL" sz="1200" dirty="0" smtClean="0"/>
              <a:t>sołectwa, dzielnice);</a:t>
            </a:r>
            <a:endParaRPr lang="pl-PL" sz="1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39000" cy="576064"/>
          </a:xfrm>
        </p:spPr>
        <p:txBody>
          <a:bodyPr>
            <a:normAutofit/>
          </a:bodyPr>
          <a:lstStyle/>
          <a:p>
            <a:r>
              <a:rPr lang="pl-PL" sz="3200" dirty="0" smtClean="0">
                <a:solidFill>
                  <a:srgbClr val="002060"/>
                </a:solidFill>
              </a:rPr>
              <a:t>Plan ZAJĘĆ</a:t>
            </a:r>
            <a:endParaRPr lang="pl-PL" sz="3200" dirty="0">
              <a:solidFill>
                <a:srgbClr val="002060"/>
              </a:solidFill>
            </a:endParaRPr>
          </a:p>
        </p:txBody>
      </p:sp>
      <p:sp>
        <p:nvSpPr>
          <p:cNvPr id="3" name="Symbol zastępczy zawartości 2"/>
          <p:cNvSpPr>
            <a:spLocks noGrp="1"/>
          </p:cNvSpPr>
          <p:nvPr>
            <p:ph idx="1"/>
          </p:nvPr>
        </p:nvSpPr>
        <p:spPr>
          <a:xfrm>
            <a:off x="457200" y="908720"/>
            <a:ext cx="7239000" cy="5547016"/>
          </a:xfrm>
        </p:spPr>
        <p:txBody>
          <a:bodyPr>
            <a:normAutofit/>
          </a:bodyPr>
          <a:lstStyle/>
          <a:p>
            <a:pPr marL="514350" indent="-514350" algn="just">
              <a:buAutoNum type="arabicPeriod"/>
            </a:pPr>
            <a:r>
              <a:rPr lang="pl-PL" dirty="0" smtClean="0"/>
              <a:t>Zakres działania jednostek samorządu terytorialnego – ustalenia systemowe,</a:t>
            </a:r>
            <a:endParaRPr lang="pl-PL" dirty="0" smtClean="0"/>
          </a:p>
          <a:p>
            <a:pPr marL="514350" indent="-514350" algn="just">
              <a:buAutoNum type="arabicPeriod"/>
            </a:pPr>
            <a:r>
              <a:rPr lang="pl-PL" dirty="0" smtClean="0"/>
              <a:t>Władze jednostek samorządu terytorialnego (samorządowe formy demokracji bezpośredniej; organy samorządu terytorialnego),</a:t>
            </a:r>
            <a:endParaRPr lang="pl-PL" dirty="0" smtClean="0"/>
          </a:p>
          <a:p>
            <a:pPr marL="514350" indent="-514350" algn="just">
              <a:buAutoNum type="arabicPeriod"/>
            </a:pPr>
            <a:r>
              <a:rPr lang="pl-PL" dirty="0" smtClean="0"/>
              <a:t>Zakres podmiotowy i przedmiotowy referendum lokalnego; ważność i wynik referendum lokalnego; referendum lokalne a konsultacje samorządowe,</a:t>
            </a:r>
            <a:endParaRPr lang="pl-PL" dirty="0" smtClean="0"/>
          </a:p>
          <a:p>
            <a:pPr marL="514350" indent="-514350" algn="just">
              <a:buAutoNum type="arabicPeriod"/>
            </a:pPr>
            <a:r>
              <a:rPr lang="pl-PL" dirty="0" smtClean="0"/>
              <a:t>Odwołanie a rozwiązanie organu stanowiącego i kontrolnego jednostki samorządu terytorialnego.</a:t>
            </a:r>
            <a:endParaRPr lang="pl-PL" dirty="0" smtClean="0"/>
          </a:p>
          <a:p>
            <a:pPr marL="514350" indent="-514350">
              <a:buAutoNum type="arabicPeriod"/>
            </a:pPr>
            <a:endParaRPr lang="pl-PL" dirty="0" smtClean="0"/>
          </a:p>
          <a:p>
            <a:pPr marL="514350" indent="-514350">
              <a:buAutoNum type="arabicPeriod"/>
            </a:pPr>
            <a:endParaRPr lang="pl-PL" dirty="0" smtClean="0"/>
          </a:p>
          <a:p>
            <a:pPr marL="514350" indent="-514350">
              <a:buAutoNum type="arabicPeriod"/>
            </a:pPr>
            <a:endParaRPr lang="pl-PL" dirty="0" smtClean="0"/>
          </a:p>
          <a:p>
            <a:pPr marL="514350" indent="-514350">
              <a:buAutoNum type="arabicPeriod" startAt="6"/>
            </a:pP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buNone/>
            </a:pPr>
            <a:r>
              <a:rPr lang="pl-PL" sz="1200" b="1" dirty="0" smtClean="0"/>
              <a:t>REFERENDUM</a:t>
            </a:r>
          </a:p>
          <a:p>
            <a:pPr>
              <a:buNone/>
            </a:pPr>
            <a:endParaRPr lang="pl-PL" sz="1200" b="1" dirty="0" smtClean="0"/>
          </a:p>
          <a:p>
            <a:pPr>
              <a:buNone/>
            </a:pPr>
            <a:r>
              <a:rPr lang="pl-PL" sz="1200" dirty="0" smtClean="0"/>
              <a:t>Art.  </a:t>
            </a:r>
            <a:r>
              <a:rPr lang="pl-PL" sz="1200" dirty="0" smtClean="0"/>
              <a:t>170 Konstytucji [</a:t>
            </a:r>
            <a:r>
              <a:rPr lang="pl-PL" sz="1200" dirty="0" smtClean="0"/>
              <a:t>Referendum lokalne] </a:t>
            </a:r>
            <a:endParaRPr lang="pl-PL" sz="1200" dirty="0" smtClean="0"/>
          </a:p>
          <a:p>
            <a:pPr>
              <a:buNone/>
            </a:pPr>
            <a:r>
              <a:rPr lang="pl-PL" sz="1200" dirty="0" smtClean="0"/>
              <a:t>Członkowie </a:t>
            </a:r>
            <a:r>
              <a:rPr lang="pl-PL" sz="1200" dirty="0" smtClean="0"/>
              <a:t>wspólnoty samorządowej mogą decydować, w drodze referendum, o sprawach dotyczących </a:t>
            </a:r>
            <a:r>
              <a:rPr lang="pl-PL" sz="1200" dirty="0" smtClean="0"/>
              <a:t>tej</a:t>
            </a:r>
          </a:p>
          <a:p>
            <a:pPr>
              <a:buNone/>
            </a:pPr>
            <a:r>
              <a:rPr lang="pl-PL" sz="1200" dirty="0" smtClean="0"/>
              <a:t>wspólnoty</a:t>
            </a:r>
            <a:r>
              <a:rPr lang="pl-PL" sz="1200" dirty="0" smtClean="0"/>
              <a:t>, w tym o odwołaniu pochodzącego z wyborów bezpośrednich organu samorządu </a:t>
            </a:r>
            <a:r>
              <a:rPr lang="pl-PL" sz="1200" dirty="0" smtClean="0"/>
              <a:t>terytorialnego.</a:t>
            </a:r>
          </a:p>
          <a:p>
            <a:pPr>
              <a:buNone/>
            </a:pPr>
            <a:r>
              <a:rPr lang="pl-PL" sz="1200" dirty="0" smtClean="0"/>
              <a:t>Zasady </a:t>
            </a:r>
            <a:r>
              <a:rPr lang="pl-PL" sz="1200" dirty="0" smtClean="0"/>
              <a:t>i tryb przeprowadzania referendum lokalnego określa ustawa.</a:t>
            </a:r>
          </a:p>
          <a:p>
            <a:pPr>
              <a:buNone/>
            </a:pPr>
            <a:endParaRPr lang="pl-PL" sz="1200" dirty="0" smtClean="0"/>
          </a:p>
          <a:p>
            <a:pPr>
              <a:buAutoNum type="arabicPeriod"/>
            </a:pPr>
            <a:r>
              <a:rPr lang="pl-PL" sz="1200" dirty="0" smtClean="0"/>
              <a:t>Zasady </a:t>
            </a:r>
            <a:r>
              <a:rPr lang="pl-PL" sz="1200" dirty="0" smtClean="0"/>
              <a:t>i tryb przeprowadzania referendum reguluje </a:t>
            </a:r>
            <a:r>
              <a:rPr lang="pl-PL" sz="1200" dirty="0" smtClean="0"/>
              <a:t>ustawa z </a:t>
            </a:r>
            <a:r>
              <a:rPr lang="pl-PL" sz="1200" dirty="0" smtClean="0"/>
              <a:t>dnia 15 września 2000 r</a:t>
            </a:r>
            <a:r>
              <a:rPr lang="pl-PL" sz="1200" dirty="0" smtClean="0"/>
              <a:t>. o referendum lokalnym (</a:t>
            </a:r>
            <a:r>
              <a:rPr lang="pl-PL" sz="1200" b="1" dirty="0" smtClean="0"/>
              <a:t>Dz.U.2019, poz.741 </a:t>
            </a:r>
            <a:r>
              <a:rPr lang="pl-PL" sz="1200" b="1" dirty="0" err="1" smtClean="0"/>
              <a:t>t.j</a:t>
            </a:r>
            <a:r>
              <a:rPr lang="pl-PL" sz="1200" b="1" dirty="0" smtClean="0"/>
              <a:t>.</a:t>
            </a:r>
            <a:r>
              <a:rPr lang="pl-PL" sz="1200" dirty="0" smtClean="0"/>
              <a:t>).</a:t>
            </a:r>
          </a:p>
          <a:p>
            <a:pPr>
              <a:buAutoNum type="arabicPeriod"/>
            </a:pPr>
            <a:r>
              <a:rPr lang="pl-PL" sz="1200" dirty="0" smtClean="0"/>
              <a:t>W </a:t>
            </a:r>
            <a:r>
              <a:rPr lang="pl-PL" sz="1200" dirty="0" smtClean="0"/>
              <a:t>referendum mieszkańcy wyrażają swoją wolę, co do sposobu </a:t>
            </a:r>
            <a:r>
              <a:rPr lang="pl-PL" sz="1200" dirty="0" smtClean="0"/>
              <a:t>rozstrzygania sprawy </a:t>
            </a:r>
            <a:r>
              <a:rPr lang="pl-PL" sz="1200" dirty="0" smtClean="0"/>
              <a:t>dotyczącej wspólnoty, a wchodzącej w zakres </a:t>
            </a:r>
            <a:r>
              <a:rPr lang="pl-PL" sz="1200" dirty="0" smtClean="0"/>
              <a:t>zadań i </a:t>
            </a:r>
            <a:r>
              <a:rPr lang="pl-PL" sz="1200" dirty="0" smtClean="0"/>
              <a:t>kompetencji organów danej jednostki lub w sprawie odwołania organu </a:t>
            </a:r>
            <a:r>
              <a:rPr lang="pl-PL" sz="1200" dirty="0" smtClean="0"/>
              <a:t>stanowiącego tej </a:t>
            </a:r>
            <a:r>
              <a:rPr lang="pl-PL" sz="1200" dirty="0" smtClean="0"/>
              <a:t>jednostki, w przypadku gminy także wójta (burmistrza, </a:t>
            </a:r>
            <a:r>
              <a:rPr lang="pl-PL" sz="1200" dirty="0" smtClean="0"/>
              <a:t>prezydenta miasta</a:t>
            </a:r>
            <a:r>
              <a:rPr lang="pl-PL" sz="1200" dirty="0" smtClean="0"/>
              <a:t>). Referendum może dotyczyć wyłącznie spraw, które </a:t>
            </a:r>
            <a:r>
              <a:rPr lang="pl-PL" sz="1200" dirty="0" smtClean="0"/>
              <a:t>leżą w </a:t>
            </a:r>
            <a:r>
              <a:rPr lang="pl-PL" sz="1200" dirty="0" smtClean="0"/>
              <a:t>zakresie zadań i kompetencji organów danej jednostki samorządu </a:t>
            </a:r>
            <a:r>
              <a:rPr lang="pl-PL" sz="1200" dirty="0" smtClean="0"/>
              <a:t>terytorialnego.</a:t>
            </a:r>
          </a:p>
          <a:p>
            <a:pPr>
              <a:buAutoNum type="arabicPeriod"/>
            </a:pPr>
            <a:r>
              <a:rPr lang="pl-PL" sz="1200" dirty="0" smtClean="0"/>
              <a:t>Do </a:t>
            </a:r>
            <a:r>
              <a:rPr lang="pl-PL" sz="1200" dirty="0" smtClean="0"/>
              <a:t>najbardziej istotnych cech referendum należy: bezpośredni </a:t>
            </a:r>
            <a:r>
              <a:rPr lang="pl-PL" sz="1200" dirty="0" smtClean="0"/>
              <a:t>udział obywateli </a:t>
            </a:r>
            <a:r>
              <a:rPr lang="pl-PL" sz="1200" dirty="0" smtClean="0"/>
              <a:t>w wypowiadaniu się, posiadanie tylko jednego głosu oraz </a:t>
            </a:r>
            <a:r>
              <a:rPr lang="pl-PL" sz="1200" dirty="0" smtClean="0"/>
              <a:t>uważanie woli </a:t>
            </a:r>
            <a:r>
              <a:rPr lang="pl-PL" sz="1200" dirty="0" smtClean="0"/>
              <a:t>większości wszystkich równouprawnionych obywateli za </a:t>
            </a:r>
            <a:r>
              <a:rPr lang="pl-PL" sz="1200" dirty="0" smtClean="0"/>
              <a:t>decydującą w </a:t>
            </a:r>
            <a:r>
              <a:rPr lang="pl-PL" sz="1200" dirty="0" smtClean="0"/>
              <a:t>uchwalaniu aktu prawnego bądź rozstrzyganiu </a:t>
            </a:r>
            <a:r>
              <a:rPr lang="pl-PL" sz="1200" dirty="0" smtClean="0"/>
              <a:t>spraw.</a:t>
            </a:r>
          </a:p>
          <a:p>
            <a:pPr>
              <a:buAutoNum type="arabicPeriod"/>
            </a:pPr>
            <a:r>
              <a:rPr lang="pl-PL" sz="1200" dirty="0" smtClean="0"/>
              <a:t>W </a:t>
            </a:r>
            <a:r>
              <a:rPr lang="pl-PL" sz="1200" dirty="0" smtClean="0"/>
              <a:t>referendum mają prawo brać udział osoby stale zamieszkujące </a:t>
            </a:r>
            <a:r>
              <a:rPr lang="pl-PL" sz="1200" dirty="0" smtClean="0"/>
              <a:t>na obszarze </a:t>
            </a:r>
            <a:r>
              <a:rPr lang="pl-PL" sz="1200" dirty="0" smtClean="0"/>
              <a:t>danej jednostki samorządu terytorialnego, posiadające </a:t>
            </a:r>
            <a:r>
              <a:rPr lang="pl-PL" sz="1200" dirty="0" smtClean="0"/>
              <a:t>czynne prawo </a:t>
            </a:r>
            <a:r>
              <a:rPr lang="pl-PL" sz="1200" dirty="0" smtClean="0"/>
              <a:t>wyborcze do organu stanowiącego tej jednostki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lnSpcReduction="10000"/>
          </a:bodyPr>
          <a:lstStyle/>
          <a:p>
            <a:pPr>
              <a:buNone/>
            </a:pPr>
            <a:r>
              <a:rPr lang="pl-PL" sz="1200" b="1" dirty="0" smtClean="0"/>
              <a:t>REFERENDUM</a:t>
            </a:r>
          </a:p>
          <a:p>
            <a:pPr>
              <a:buNone/>
            </a:pPr>
            <a:r>
              <a:rPr lang="pl-PL" sz="1200" b="1" dirty="0" smtClean="0"/>
              <a:t>Referendum </a:t>
            </a:r>
            <a:r>
              <a:rPr lang="pl-PL" sz="1200" b="1" dirty="0" smtClean="0"/>
              <a:t>gminne (art. 4a ust. 4, art. 4c, art. 12, art. 28a, 28b, 28c </a:t>
            </a:r>
            <a:r>
              <a:rPr lang="pl-PL" sz="1200" b="1" dirty="0" err="1" smtClean="0"/>
              <a:t>u.s.g</a:t>
            </a:r>
            <a:r>
              <a:rPr lang="pl-PL" sz="1200" b="1" dirty="0" smtClean="0"/>
              <a:t>.). </a:t>
            </a:r>
          </a:p>
          <a:p>
            <a:pPr>
              <a:buNone/>
            </a:pPr>
            <a:r>
              <a:rPr lang="pl-PL" sz="1200" b="1" dirty="0" smtClean="0"/>
              <a:t>Ustawodawca </a:t>
            </a:r>
            <a:r>
              <a:rPr lang="pl-PL" sz="1200" b="1" dirty="0" smtClean="0"/>
              <a:t>przewidział dwa rodzaje referendum</a:t>
            </a:r>
            <a:r>
              <a:rPr lang="pl-PL" sz="1200" b="1" dirty="0" smtClean="0"/>
              <a:t>: obligatoryjne i fakultatywne.</a:t>
            </a:r>
            <a:endParaRPr lang="pl-PL" sz="1200" b="1" dirty="0" smtClean="0"/>
          </a:p>
          <a:p>
            <a:pPr>
              <a:buNone/>
            </a:pPr>
            <a:r>
              <a:rPr lang="pl-PL" sz="1200" dirty="0" smtClean="0"/>
              <a:t>Referendum </a:t>
            </a:r>
            <a:r>
              <a:rPr lang="pl-PL" sz="1200" dirty="0" smtClean="0"/>
              <a:t>obligatoryjne </a:t>
            </a:r>
            <a:r>
              <a:rPr lang="pl-PL" sz="1200" dirty="0" smtClean="0"/>
              <a:t>przeprowadzane jest </a:t>
            </a:r>
            <a:r>
              <a:rPr lang="pl-PL" sz="1200" dirty="0" smtClean="0"/>
              <a:t>w trzech przypadkach:</a:t>
            </a:r>
          </a:p>
          <a:p>
            <a:pPr>
              <a:buAutoNum type="alphaLcParenR"/>
            </a:pPr>
            <a:r>
              <a:rPr lang="pl-PL" sz="1200" dirty="0" err="1" smtClean="0"/>
              <a:t>samoopodatkowania</a:t>
            </a:r>
            <a:r>
              <a:rPr lang="pl-PL" sz="1200" dirty="0" smtClean="0"/>
              <a:t> </a:t>
            </a:r>
            <a:r>
              <a:rPr lang="pl-PL" sz="1200" dirty="0" smtClean="0"/>
              <a:t>mieszkańców na cele publiczne</a:t>
            </a:r>
            <a:r>
              <a:rPr lang="pl-PL" sz="1200" dirty="0" smtClean="0"/>
              <a:t>,</a:t>
            </a:r>
          </a:p>
          <a:p>
            <a:pPr>
              <a:buAutoNum type="alphaLcParenR"/>
            </a:pPr>
            <a:r>
              <a:rPr lang="pl-PL" sz="1200" dirty="0" smtClean="0"/>
              <a:t> </a:t>
            </a:r>
            <a:r>
              <a:rPr lang="pl-PL" sz="1200" dirty="0" smtClean="0"/>
              <a:t>odwołania rady gminy przed upływem kadencji (wyłącznie </a:t>
            </a:r>
            <a:r>
              <a:rPr lang="pl-PL" sz="1200" dirty="0" smtClean="0"/>
              <a:t>na wniosek </a:t>
            </a:r>
            <a:r>
              <a:rPr lang="pl-PL" sz="1200" dirty="0" smtClean="0"/>
              <a:t>mieszkańców</a:t>
            </a:r>
            <a:r>
              <a:rPr lang="pl-PL" sz="1200" dirty="0" smtClean="0"/>
              <a:t>),</a:t>
            </a:r>
          </a:p>
          <a:p>
            <a:pPr>
              <a:buAutoNum type="alphaLcParenR"/>
            </a:pPr>
            <a:r>
              <a:rPr lang="pl-PL" sz="1200" dirty="0" smtClean="0"/>
              <a:t>odwołania </a:t>
            </a:r>
            <a:r>
              <a:rPr lang="pl-PL" sz="1200" dirty="0" smtClean="0"/>
              <a:t>rady gminy i wójta (burmistrza, prezydenta miasta) </a:t>
            </a:r>
            <a:r>
              <a:rPr lang="pl-PL" sz="1200" dirty="0" smtClean="0"/>
              <a:t>lub odwołania </a:t>
            </a:r>
            <a:r>
              <a:rPr lang="pl-PL" sz="1200" dirty="0" smtClean="0"/>
              <a:t>jednego z tych organów (na wniosek mieszkańców </a:t>
            </a:r>
            <a:r>
              <a:rPr lang="pl-PL" sz="1200" dirty="0" smtClean="0"/>
              <a:t>lub rady </a:t>
            </a:r>
            <a:r>
              <a:rPr lang="pl-PL" sz="1200" dirty="0" smtClean="0"/>
              <a:t>gminy</a:t>
            </a:r>
            <a:r>
              <a:rPr lang="pl-PL" sz="1200" dirty="0" smtClean="0"/>
              <a:t>)</a:t>
            </a:r>
          </a:p>
          <a:p>
            <a:pPr>
              <a:buNone/>
            </a:pPr>
            <a:r>
              <a:rPr lang="pl-PL" sz="1200" dirty="0" smtClean="0"/>
              <a:t>Referendum </a:t>
            </a:r>
            <a:r>
              <a:rPr lang="pl-PL" sz="1200" dirty="0" smtClean="0"/>
              <a:t>fakultatywne przeprowadzane jest w </a:t>
            </a:r>
            <a:r>
              <a:rPr lang="pl-PL" sz="1200" dirty="0" smtClean="0"/>
              <a:t>ważnych sprawach </a:t>
            </a:r>
            <a:r>
              <a:rPr lang="pl-PL" sz="1200" dirty="0" smtClean="0"/>
              <a:t>lokalnych z inicjatywy rady gminy lub </a:t>
            </a:r>
            <a:r>
              <a:rPr lang="pl-PL" sz="1200" dirty="0" smtClean="0"/>
              <a:t>na</a:t>
            </a:r>
          </a:p>
          <a:p>
            <a:pPr>
              <a:buNone/>
            </a:pPr>
            <a:r>
              <a:rPr lang="pl-PL" sz="1200" dirty="0" smtClean="0"/>
              <a:t>wniosek </a:t>
            </a:r>
            <a:r>
              <a:rPr lang="pl-PL" sz="1200" dirty="0" smtClean="0"/>
              <a:t>1/10 </a:t>
            </a:r>
            <a:r>
              <a:rPr lang="pl-PL" sz="1200" dirty="0" smtClean="0"/>
              <a:t>mieszkańców gminy uprawnionych </a:t>
            </a:r>
            <a:r>
              <a:rPr lang="pl-PL" sz="1200" dirty="0" smtClean="0"/>
              <a:t>do głosowania</a:t>
            </a:r>
            <a:r>
              <a:rPr lang="pl-PL" sz="1200" dirty="0" smtClean="0"/>
              <a:t>.</a:t>
            </a:r>
          </a:p>
          <a:p>
            <a:pPr>
              <a:buNone/>
            </a:pPr>
            <a:endParaRPr lang="pl-PL" sz="1200" dirty="0" smtClean="0"/>
          </a:p>
          <a:p>
            <a:pPr>
              <a:buNone/>
            </a:pPr>
            <a:r>
              <a:rPr lang="pl-PL" sz="1200" b="1" dirty="0" smtClean="0"/>
              <a:t>Referendum </a:t>
            </a:r>
            <a:r>
              <a:rPr lang="pl-PL" sz="1200" b="1" dirty="0" smtClean="0"/>
              <a:t>powiatowe. </a:t>
            </a:r>
            <a:endParaRPr lang="pl-PL" sz="1200" b="1" dirty="0" smtClean="0"/>
          </a:p>
          <a:p>
            <a:pPr>
              <a:buNone/>
            </a:pPr>
            <a:r>
              <a:rPr lang="pl-PL" sz="1200" b="1" dirty="0" smtClean="0"/>
              <a:t>Referendum </a:t>
            </a:r>
            <a:r>
              <a:rPr lang="pl-PL" sz="1200" b="1" dirty="0" smtClean="0"/>
              <a:t>obligatoryjne na szczeblu </a:t>
            </a:r>
            <a:r>
              <a:rPr lang="pl-PL" sz="1200" b="1" dirty="0" smtClean="0"/>
              <a:t>powiatu </a:t>
            </a:r>
            <a:r>
              <a:rPr lang="pl-PL" sz="1200" dirty="0" smtClean="0"/>
              <a:t>przeprowadzane </a:t>
            </a:r>
            <a:r>
              <a:rPr lang="pl-PL" sz="1200" dirty="0" smtClean="0"/>
              <a:t>jest wyłącznie w kwestii odwołania </a:t>
            </a:r>
            <a:r>
              <a:rPr lang="pl-PL" sz="1200" dirty="0" smtClean="0"/>
              <a:t>rady</a:t>
            </a:r>
          </a:p>
          <a:p>
            <a:pPr>
              <a:buNone/>
            </a:pPr>
            <a:r>
              <a:rPr lang="pl-PL" sz="1200" dirty="0" smtClean="0"/>
              <a:t>p</a:t>
            </a:r>
            <a:r>
              <a:rPr lang="pl-PL" sz="1200" dirty="0" smtClean="0"/>
              <a:t>owiatu przed </a:t>
            </a:r>
            <a:r>
              <a:rPr lang="pl-PL" sz="1200" dirty="0" smtClean="0"/>
              <a:t>upływem kadencji (art. 10 ust. 1 </a:t>
            </a:r>
            <a:r>
              <a:rPr lang="pl-PL" sz="1200" dirty="0" err="1" smtClean="0"/>
              <a:t>u.s.p</a:t>
            </a:r>
            <a:r>
              <a:rPr lang="pl-PL" sz="1200" dirty="0" smtClean="0"/>
              <a:t>.). Natomiast </a:t>
            </a:r>
            <a:r>
              <a:rPr lang="pl-PL" sz="1200" b="1" dirty="0" smtClean="0"/>
              <a:t>referendum </a:t>
            </a:r>
            <a:r>
              <a:rPr lang="pl-PL" sz="1200" b="1" dirty="0" smtClean="0"/>
              <a:t>fakultatywne </a:t>
            </a:r>
            <a:r>
              <a:rPr lang="pl-PL" sz="1200" dirty="0" smtClean="0"/>
              <a:t>dotyczyć może</a:t>
            </a:r>
          </a:p>
          <a:p>
            <a:pPr>
              <a:buNone/>
            </a:pPr>
            <a:r>
              <a:rPr lang="pl-PL" sz="1200" dirty="0" smtClean="0"/>
              <a:t>spraw </a:t>
            </a:r>
            <a:r>
              <a:rPr lang="pl-PL" sz="1200" dirty="0" smtClean="0"/>
              <a:t>z zakresu </a:t>
            </a:r>
            <a:r>
              <a:rPr lang="pl-PL" sz="1200" dirty="0" smtClean="0"/>
              <a:t>właściwości </a:t>
            </a:r>
            <a:r>
              <a:rPr lang="pl-PL" sz="1200" dirty="0" smtClean="0"/>
              <a:t>rady powiatu</a:t>
            </a:r>
            <a:r>
              <a:rPr lang="pl-PL" sz="1200" dirty="0" smtClean="0"/>
              <a:t>.</a:t>
            </a:r>
          </a:p>
          <a:p>
            <a:pPr>
              <a:buNone/>
            </a:pPr>
            <a:endParaRPr lang="pl-PL" sz="1200" dirty="0" smtClean="0"/>
          </a:p>
          <a:p>
            <a:pPr>
              <a:buNone/>
            </a:pPr>
            <a:r>
              <a:rPr lang="pl-PL" sz="1200" b="1" dirty="0" smtClean="0"/>
              <a:t>Referendum wojewódzkie.</a:t>
            </a:r>
          </a:p>
          <a:p>
            <a:pPr>
              <a:buNone/>
            </a:pPr>
            <a:r>
              <a:rPr lang="pl-PL" sz="1200" b="1" dirty="0" smtClean="0"/>
              <a:t>Referendum obligatoryjne na szczeblu </a:t>
            </a:r>
            <a:r>
              <a:rPr lang="pl-PL" sz="1200" b="1" dirty="0" smtClean="0"/>
              <a:t>województwa  </a:t>
            </a:r>
            <a:r>
              <a:rPr lang="pl-PL" sz="1200" dirty="0" smtClean="0"/>
              <a:t>przeprowadzane jest wyłącznie w kwestii </a:t>
            </a:r>
            <a:r>
              <a:rPr lang="pl-PL" sz="1200" dirty="0" err="1" smtClean="0"/>
              <a:t>odwołaniam</a:t>
            </a:r>
            <a:endParaRPr lang="pl-PL" sz="1200" dirty="0" smtClean="0"/>
          </a:p>
          <a:p>
            <a:pPr>
              <a:buNone/>
            </a:pPr>
            <a:r>
              <a:rPr lang="pl-PL" sz="1200" dirty="0" smtClean="0"/>
              <a:t>sejmiku województwa </a:t>
            </a:r>
            <a:r>
              <a:rPr lang="pl-PL" sz="1200" dirty="0" smtClean="0"/>
              <a:t>przed upływem kadencji (art. </a:t>
            </a:r>
            <a:r>
              <a:rPr lang="pl-PL" sz="1200" dirty="0" smtClean="0"/>
              <a:t>17 </a:t>
            </a:r>
            <a:r>
              <a:rPr lang="pl-PL" sz="1200" dirty="0" err="1" smtClean="0"/>
              <a:t>u.s.w</a:t>
            </a:r>
            <a:r>
              <a:rPr lang="pl-PL" sz="1200" dirty="0" smtClean="0"/>
              <a:t>.). </a:t>
            </a:r>
            <a:r>
              <a:rPr lang="pl-PL" sz="1200" dirty="0" smtClean="0"/>
              <a:t>Natomiast </a:t>
            </a:r>
            <a:r>
              <a:rPr lang="pl-PL" sz="1200" b="1" dirty="0" smtClean="0"/>
              <a:t>referendum fakultatywne </a:t>
            </a:r>
            <a:r>
              <a:rPr lang="pl-PL" sz="1200" dirty="0" smtClean="0"/>
              <a:t>dotyczyć</a:t>
            </a:r>
          </a:p>
          <a:p>
            <a:pPr>
              <a:buNone/>
            </a:pPr>
            <a:r>
              <a:rPr lang="pl-PL" sz="1200" dirty="0" smtClean="0"/>
              <a:t>m</a:t>
            </a:r>
            <a:r>
              <a:rPr lang="pl-PL" sz="1200" dirty="0" smtClean="0"/>
              <a:t>oże spraw </a:t>
            </a:r>
            <a:r>
              <a:rPr lang="pl-PL" sz="1200" dirty="0" smtClean="0"/>
              <a:t>z zakresu właściwości </a:t>
            </a:r>
            <a:r>
              <a:rPr lang="pl-PL" sz="1200" dirty="0" smtClean="0"/>
              <a:t>sejmiku województwa.</a:t>
            </a:r>
            <a:endParaRPr lang="pl-PL" sz="1200" dirty="0" smtClean="0"/>
          </a:p>
          <a:p>
            <a:pPr>
              <a:buNone/>
            </a:pPr>
            <a:endParaRPr lang="pl-PL" sz="12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buNone/>
            </a:pPr>
            <a:r>
              <a:rPr lang="pl-PL" sz="1200" b="1" dirty="0" smtClean="0"/>
              <a:t>WYBORY</a:t>
            </a:r>
          </a:p>
          <a:p>
            <a:pPr>
              <a:buNone/>
            </a:pPr>
            <a:endParaRPr lang="pl-PL" sz="1200" b="1" dirty="0" smtClean="0"/>
          </a:p>
          <a:p>
            <a:pPr>
              <a:buAutoNum type="arabicPeriod"/>
            </a:pPr>
            <a:r>
              <a:rPr lang="pl-PL" sz="1200" dirty="0" smtClean="0"/>
              <a:t>Wybory </a:t>
            </a:r>
            <a:r>
              <a:rPr lang="pl-PL" sz="1200" dirty="0" smtClean="0"/>
              <a:t>są ważnym elementem demokracji, ponieważ dają </a:t>
            </a:r>
            <a:r>
              <a:rPr lang="pl-PL" sz="1200" dirty="0" smtClean="0"/>
              <a:t>społeczeństwu możliwość </a:t>
            </a:r>
            <a:r>
              <a:rPr lang="pl-PL" sz="1200" dirty="0" smtClean="0"/>
              <a:t>kontroli nad osobami sprawującymi władzę. </a:t>
            </a:r>
            <a:r>
              <a:rPr lang="pl-PL" sz="1200" dirty="0" smtClean="0"/>
              <a:t>Obywatel demokratycznego </a:t>
            </a:r>
            <a:r>
              <a:rPr lang="pl-PL" sz="1200" dirty="0" smtClean="0"/>
              <a:t>państwa ma szeroki zakres różnego rodzaju praw, z </a:t>
            </a:r>
            <a:r>
              <a:rPr lang="pl-PL" sz="1200" dirty="0" smtClean="0"/>
              <a:t>których może </a:t>
            </a:r>
            <a:r>
              <a:rPr lang="pl-PL" sz="1200" dirty="0" smtClean="0"/>
              <a:t>korzystać. Jednym z najważniejszych praw jest prawo do </a:t>
            </a:r>
            <a:r>
              <a:rPr lang="pl-PL" sz="1200" dirty="0" smtClean="0"/>
              <a:t>uczestnictwa w wyborach.</a:t>
            </a:r>
            <a:endParaRPr lang="pl-PL" sz="1200" b="1" dirty="0" smtClean="0"/>
          </a:p>
          <a:p>
            <a:pPr>
              <a:buAutoNum type="arabicPeriod"/>
            </a:pPr>
            <a:r>
              <a:rPr lang="pl-PL" sz="1200" dirty="0" smtClean="0"/>
              <a:t>W </a:t>
            </a:r>
            <a:r>
              <a:rPr lang="pl-PL" sz="1200" dirty="0" smtClean="0"/>
              <a:t>wyborach samorządowych </a:t>
            </a:r>
            <a:r>
              <a:rPr lang="pl-PL" sz="1200" dirty="0" smtClean="0"/>
              <a:t>wybierani </a:t>
            </a:r>
            <a:r>
              <a:rPr lang="pl-PL" sz="1200" dirty="0" smtClean="0"/>
              <a:t>są przedstawiciele do organów stanowiących jednostek </a:t>
            </a:r>
            <a:r>
              <a:rPr lang="pl-PL" sz="1200" dirty="0" smtClean="0"/>
              <a:t>samorządu terytorialnego</a:t>
            </a:r>
            <a:r>
              <a:rPr lang="pl-PL" sz="1200" dirty="0" smtClean="0"/>
              <a:t>: rad gmin, </a:t>
            </a:r>
            <a:r>
              <a:rPr lang="pl-PL" sz="1200" dirty="0" smtClean="0"/>
              <a:t>powiatów, sejmiku województwa </a:t>
            </a:r>
            <a:r>
              <a:rPr lang="pl-PL" sz="1200" dirty="0" smtClean="0"/>
              <a:t>oraz (od 2002) </a:t>
            </a:r>
            <a:r>
              <a:rPr lang="pl-PL" sz="1200" dirty="0" smtClean="0"/>
              <a:t>jednoosobowych organów </a:t>
            </a:r>
            <a:r>
              <a:rPr lang="pl-PL" sz="1200" dirty="0" smtClean="0"/>
              <a:t>wykonawczych gmin - wójtów, burmistrzów, prezydentów </a:t>
            </a:r>
            <a:r>
              <a:rPr lang="pl-PL" sz="1200" dirty="0" smtClean="0"/>
              <a:t>miast.</a:t>
            </a:r>
          </a:p>
          <a:p>
            <a:pPr>
              <a:buAutoNum type="arabicPeriod"/>
            </a:pPr>
            <a:r>
              <a:rPr lang="pl-PL" sz="1200" dirty="0" smtClean="0"/>
              <a:t>Wybory </a:t>
            </a:r>
            <a:r>
              <a:rPr lang="pl-PL" sz="1200" dirty="0" smtClean="0"/>
              <a:t>do </a:t>
            </a:r>
            <a:r>
              <a:rPr lang="pl-PL" sz="1200" dirty="0" smtClean="0"/>
              <a:t>rad/ sejmiku </a:t>
            </a:r>
            <a:r>
              <a:rPr lang="pl-PL" sz="1200" dirty="0" smtClean="0"/>
              <a:t>są powszechne, równe, bezpośrednie i odbywają </a:t>
            </a:r>
            <a:r>
              <a:rPr lang="pl-PL" sz="1200" dirty="0" smtClean="0"/>
              <a:t>się w </a:t>
            </a:r>
            <a:r>
              <a:rPr lang="pl-PL" sz="1200" dirty="0" smtClean="0"/>
              <a:t>głosowaniu tajnym. Można być radnym tylko jednego organu </a:t>
            </a:r>
            <a:r>
              <a:rPr lang="pl-PL" sz="1200" dirty="0" smtClean="0"/>
              <a:t>stanowiącego jednostki </a:t>
            </a:r>
            <a:r>
              <a:rPr lang="pl-PL" sz="1200" dirty="0" smtClean="0"/>
              <a:t>samorządu terytorialnego.</a:t>
            </a:r>
            <a:endParaRPr lang="pl-PL" sz="12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a:bodyPr>
          <a:lstStyle/>
          <a:p>
            <a:pPr algn="just">
              <a:buNone/>
            </a:pPr>
            <a:r>
              <a:rPr lang="pl-PL" sz="1600" dirty="0" smtClean="0"/>
              <a:t>W świetle obowiązującego ustawodawstwa reprezentacją mieszkańców gminy, a zarazem</a:t>
            </a:r>
          </a:p>
          <a:p>
            <a:pPr algn="just">
              <a:buNone/>
            </a:pPr>
            <a:r>
              <a:rPr lang="pl-PL" sz="1600" dirty="0" smtClean="0"/>
              <a:t>organem stanowiącym samorządu terytorialnego o kompetencji generalnej, jest rada</a:t>
            </a:r>
          </a:p>
          <a:p>
            <a:pPr algn="just">
              <a:buNone/>
            </a:pPr>
            <a:r>
              <a:rPr lang="pl-PL" sz="1600" dirty="0" smtClean="0"/>
              <a:t>g</a:t>
            </a:r>
            <a:r>
              <a:rPr lang="pl-PL" sz="1600" dirty="0" smtClean="0"/>
              <a:t>miny </a:t>
            </a:r>
            <a:r>
              <a:rPr lang="pl-PL" sz="1600" dirty="0" smtClean="0"/>
              <a:t>(miasta). Do zakresu jej kompetencji należą wszelkie sprawy przyznane gminie, o</a:t>
            </a:r>
          </a:p>
          <a:p>
            <a:pPr algn="just">
              <a:buNone/>
            </a:pPr>
            <a:r>
              <a:rPr lang="pl-PL" sz="1600" dirty="0" smtClean="0"/>
              <a:t>ile ustawa nie stanowi inaczej. Do wyłącznej kompetencji rad ustawa zastrzega m.in.</a:t>
            </a:r>
          </a:p>
          <a:p>
            <a:pPr algn="just">
              <a:buNone/>
            </a:pPr>
            <a:r>
              <a:rPr lang="pl-PL" sz="1600" dirty="0" smtClean="0"/>
              <a:t>uchwalanie statutu gminy, określającego organizację i tryb działania organów gminy,</a:t>
            </a:r>
          </a:p>
          <a:p>
            <a:pPr algn="just">
              <a:buNone/>
            </a:pPr>
            <a:r>
              <a:rPr lang="pl-PL" sz="1600" dirty="0" smtClean="0"/>
              <a:t>określanie trybu uchwalania budżetu gminy, planu miejscowego zagospodarowania</a:t>
            </a:r>
          </a:p>
          <a:p>
            <a:pPr algn="just">
              <a:buNone/>
            </a:pPr>
            <a:r>
              <a:rPr lang="pl-PL" sz="1600" dirty="0" smtClean="0"/>
              <a:t>przestrzennego, sprawy nadawania honorowego obywatelstwa gminy, podejmowania</a:t>
            </a:r>
          </a:p>
          <a:p>
            <a:pPr algn="just">
              <a:buNone/>
            </a:pPr>
            <a:r>
              <a:rPr lang="pl-PL" sz="1600" dirty="0" smtClean="0"/>
              <a:t>uchwał w sprawach zastrzeżonych w ustawach do kompetencji rady.</a:t>
            </a:r>
          </a:p>
          <a:p>
            <a:pPr algn="just">
              <a:buNone/>
            </a:pPr>
            <a:endParaRPr lang="pl-PL" sz="1400" b="1" dirty="0" smtClean="0"/>
          </a:p>
          <a:p>
            <a:pPr algn="just">
              <a:buNone/>
            </a:pPr>
            <a:r>
              <a:rPr lang="pl-PL" sz="1600" dirty="0" smtClean="0"/>
              <a:t>W okresie </a:t>
            </a:r>
            <a:r>
              <a:rPr lang="pl-PL" sz="1600" dirty="0" smtClean="0"/>
              <a:t>pięcioletniej </a:t>
            </a:r>
            <a:r>
              <a:rPr lang="pl-PL" sz="1600" dirty="0" smtClean="0"/>
              <a:t>kadencji rada obraduje na sesjach, wybiera ze swego grona</a:t>
            </a:r>
          </a:p>
          <a:p>
            <a:pPr algn="just">
              <a:buNone/>
            </a:pPr>
            <a:r>
              <a:rPr lang="pl-PL" sz="1600" dirty="0" smtClean="0"/>
              <a:t>przewodniczącego rady oraz jego zastępców, może powoływać komisje, w skład</a:t>
            </a:r>
          </a:p>
          <a:p>
            <a:pPr algn="just">
              <a:buNone/>
            </a:pPr>
            <a:r>
              <a:rPr lang="pl-PL" sz="1600" dirty="0" smtClean="0"/>
              <a:t>których wchodzą także osoby spoza rady w liczbie nieprzekraczającej połowy</a:t>
            </a:r>
          </a:p>
          <a:p>
            <a:pPr algn="just">
              <a:buNone/>
            </a:pPr>
            <a:r>
              <a:rPr lang="pl-PL" sz="1600" dirty="0" smtClean="0"/>
              <a:t>składu komisji. Obowiązkowo powołuje komisję rewizyjną w celu kontroli organu</a:t>
            </a:r>
          </a:p>
          <a:p>
            <a:pPr algn="just">
              <a:buNone/>
            </a:pPr>
            <a:r>
              <a:rPr lang="pl-PL" sz="1600" dirty="0" smtClean="0"/>
              <a:t>wykonawczego gminy i podporządkowanych mu jednostek organizacyjnych.</a:t>
            </a:r>
            <a:endParaRPr lang="pl-PL" sz="16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lnSpcReduction="20000"/>
          </a:bodyPr>
          <a:lstStyle/>
          <a:p>
            <a:pPr algn="just">
              <a:buNone/>
            </a:pPr>
            <a:r>
              <a:rPr lang="pl-PL" sz="1600" dirty="0" smtClean="0"/>
              <a:t>Rada pochodzi z wyborów powszechnych, równych i bezpośrednich, przeprowadzanych w</a:t>
            </a:r>
          </a:p>
          <a:p>
            <a:pPr algn="just">
              <a:buNone/>
            </a:pPr>
            <a:r>
              <a:rPr lang="pl-PL" sz="1600" dirty="0" smtClean="0"/>
              <a:t>tajnym głosowaniu. Radni są reprezentantami interesów lokalnych, a jednocześnie pełnią</a:t>
            </a:r>
          </a:p>
          <a:p>
            <a:pPr algn="just">
              <a:buNone/>
            </a:pPr>
            <a:r>
              <a:rPr lang="pl-PL" sz="1600" dirty="0" smtClean="0"/>
              <a:t>rolę łącznika między radą a wyborcami i ich organizacjami. Radny nie może łączyć</a:t>
            </a:r>
          </a:p>
          <a:p>
            <a:pPr algn="just">
              <a:buNone/>
            </a:pPr>
            <a:r>
              <a:rPr lang="pl-PL" sz="1600" smtClean="0"/>
              <a:t>mandatu </a:t>
            </a:r>
            <a:r>
              <a:rPr lang="pl-PL" sz="1600" dirty="0" smtClean="0"/>
              <a:t>przedstawicielskiego z wykonywaniem pracy w ramach stosunku pracy w</a:t>
            </a:r>
          </a:p>
          <a:p>
            <a:pPr algn="just">
              <a:buNone/>
            </a:pPr>
            <a:r>
              <a:rPr lang="pl-PL" sz="1600" dirty="0" smtClean="0"/>
              <a:t>urzędzie gminy.</a:t>
            </a:r>
          </a:p>
          <a:p>
            <a:pPr algn="just">
              <a:buNone/>
            </a:pPr>
            <a:endParaRPr lang="pl-PL" sz="1400" b="1" dirty="0" smtClean="0"/>
          </a:p>
          <a:p>
            <a:pPr>
              <a:buNone/>
            </a:pPr>
            <a:r>
              <a:rPr lang="pl-PL" sz="1600" dirty="0" smtClean="0"/>
              <a:t>Organem wykonawczym samorządu w gminie jest wójt (burmistrz, prezydent</a:t>
            </a:r>
          </a:p>
          <a:p>
            <a:pPr>
              <a:buNone/>
            </a:pPr>
            <a:r>
              <a:rPr lang="pl-PL" sz="1600" dirty="0" smtClean="0"/>
              <a:t>miasta) wybierany przez wyborców w gminie.</a:t>
            </a:r>
          </a:p>
          <a:p>
            <a:pPr>
              <a:buNone/>
            </a:pPr>
            <a:endParaRPr lang="pl-PL" sz="1600" dirty="0" smtClean="0"/>
          </a:p>
          <a:p>
            <a:pPr>
              <a:buNone/>
            </a:pPr>
            <a:r>
              <a:rPr lang="pl-PL" sz="1600" dirty="0" smtClean="0"/>
              <a:t>W powiecie organem wykonawczym samorządu terytorialnego jest zarząd powiatu</a:t>
            </a:r>
          </a:p>
          <a:p>
            <a:pPr>
              <a:buNone/>
            </a:pPr>
            <a:r>
              <a:rPr lang="pl-PL" sz="1600" dirty="0" smtClean="0"/>
              <a:t>na czele ze starostą, a w województwie - zarząd województwa na czele z</a:t>
            </a:r>
          </a:p>
          <a:p>
            <a:pPr>
              <a:buNone/>
            </a:pPr>
            <a:r>
              <a:rPr lang="pl-PL" sz="1600" dirty="0" smtClean="0"/>
              <a:t>marszałkiem województwa.</a:t>
            </a:r>
          </a:p>
          <a:p>
            <a:pPr>
              <a:buNone/>
            </a:pPr>
            <a:endParaRPr lang="pl-PL" sz="1600" dirty="0" smtClean="0"/>
          </a:p>
          <a:p>
            <a:pPr>
              <a:buNone/>
            </a:pPr>
            <a:r>
              <a:rPr lang="pl-PL" sz="1600" dirty="0" smtClean="0"/>
              <a:t>Wójt (burmistrz, prezydent miasta) wykonuje uchwały rady, zadania gminy</a:t>
            </a:r>
          </a:p>
          <a:p>
            <a:pPr>
              <a:buNone/>
            </a:pPr>
            <a:r>
              <a:rPr lang="pl-PL" sz="1600" dirty="0" smtClean="0"/>
              <a:t>(gospodaruje mieniem komunalnym, wykonuje budżet itp.). Organem pomocniczym</a:t>
            </a:r>
          </a:p>
          <a:p>
            <a:pPr>
              <a:buNone/>
            </a:pPr>
            <a:r>
              <a:rPr lang="pl-PL" sz="1600" dirty="0" smtClean="0"/>
              <a:t>wójta jest urząd gminy (miasta), którego kierownikiem jest wójt (burmistrz,</a:t>
            </a:r>
          </a:p>
          <a:p>
            <a:pPr>
              <a:buNone/>
            </a:pPr>
            <a:r>
              <a:rPr lang="pl-PL" sz="1600" dirty="0" smtClean="0"/>
              <a:t>prezydent). Strukturę urzędu, jednostki organizacyjne wchodzące w jego skład</a:t>
            </a:r>
          </a:p>
          <a:p>
            <a:pPr>
              <a:buNone/>
            </a:pPr>
            <a:r>
              <a:rPr lang="pl-PL" sz="1600" dirty="0" smtClean="0"/>
              <a:t>określa regulamin organizacyjny uchwalany przez radę, który musi być zgodny ze</a:t>
            </a:r>
          </a:p>
          <a:p>
            <a:pPr>
              <a:buNone/>
            </a:pPr>
            <a:r>
              <a:rPr lang="pl-PL" sz="1600" dirty="0" smtClean="0"/>
              <a:t>statutem gminy.</a:t>
            </a:r>
          </a:p>
          <a:p>
            <a:pPr algn="just">
              <a:buNone/>
            </a:pPr>
            <a:endParaRPr lang="pl-PL" sz="16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r>
              <a:rPr lang="pl-PL" sz="3200" dirty="0" smtClean="0">
                <a:solidFill>
                  <a:srgbClr val="002060"/>
                </a:solidFill>
              </a:rPr>
              <a:t>)</a:t>
            </a:r>
            <a:endParaRPr lang="pl-PL" sz="30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rmAutofit fontScale="55000" lnSpcReduction="20000"/>
          </a:bodyPr>
          <a:lstStyle/>
          <a:p>
            <a:pPr algn="just">
              <a:buNone/>
            </a:pPr>
            <a:r>
              <a:rPr lang="pl-PL" sz="2100" dirty="0" smtClean="0"/>
              <a:t>Art.  11 </a:t>
            </a:r>
            <a:r>
              <a:rPr lang="pl-PL" sz="2100" dirty="0" err="1" smtClean="0"/>
              <a:t>u.s.g</a:t>
            </a:r>
            <a:r>
              <a:rPr lang="pl-PL" sz="2100" dirty="0" smtClean="0"/>
              <a:t>.  [Formy podejmowania rozstrzygnięć przez mieszkańców gminy</a:t>
            </a:r>
          </a:p>
          <a:p>
            <a:pPr algn="just">
              <a:buNone/>
            </a:pPr>
            <a:r>
              <a:rPr lang="pl-PL" sz="2100" dirty="0" smtClean="0"/>
              <a:t>1.  Mieszkańcy gminy podejmują rozstrzygnięcia w głosowaniu powszechnym</a:t>
            </a:r>
          </a:p>
          <a:p>
            <a:pPr algn="just">
              <a:buNone/>
            </a:pPr>
            <a:r>
              <a:rPr lang="pl-PL" sz="2100" dirty="0" smtClean="0"/>
              <a:t>(poprzez wybory i referendum) lub za pośrednictwem organów gminy.</a:t>
            </a:r>
          </a:p>
          <a:p>
            <a:pPr algn="just">
              <a:buNone/>
            </a:pPr>
            <a:endParaRPr lang="pl-PL" sz="2100" dirty="0" smtClean="0"/>
          </a:p>
          <a:p>
            <a:pPr algn="just">
              <a:buNone/>
            </a:pPr>
            <a:r>
              <a:rPr lang="pl-PL" sz="2100" dirty="0" smtClean="0"/>
              <a:t>Art.  11a </a:t>
            </a:r>
            <a:r>
              <a:rPr lang="pl-PL" sz="2100" dirty="0" err="1" smtClean="0"/>
              <a:t>u.s.g</a:t>
            </a:r>
            <a:r>
              <a:rPr lang="pl-PL" sz="2100" dirty="0" smtClean="0"/>
              <a:t>.  [Organy gminy] </a:t>
            </a:r>
          </a:p>
          <a:p>
            <a:pPr algn="just">
              <a:buNone/>
            </a:pPr>
            <a:r>
              <a:rPr lang="pl-PL" sz="2100" dirty="0" smtClean="0"/>
              <a:t>1.  Organami gminy są:</a:t>
            </a:r>
          </a:p>
          <a:p>
            <a:pPr algn="just">
              <a:buNone/>
            </a:pPr>
            <a:r>
              <a:rPr lang="pl-PL" sz="2100" dirty="0" smtClean="0"/>
              <a:t>1) rada gminy;</a:t>
            </a:r>
          </a:p>
          <a:p>
            <a:pPr algn="just">
              <a:buNone/>
            </a:pPr>
            <a:r>
              <a:rPr lang="pl-PL" sz="2100" dirty="0" smtClean="0"/>
              <a:t>2) wójt (burmistrz, prezydent miasta).</a:t>
            </a:r>
          </a:p>
          <a:p>
            <a:pPr algn="just">
              <a:buNone/>
            </a:pPr>
            <a:r>
              <a:rPr lang="pl-PL" sz="2100" dirty="0" smtClean="0"/>
              <a:t>3.  Ilekroć w ustawie jest mowa o wójcie, należy przez to rozumieć także</a:t>
            </a:r>
          </a:p>
          <a:p>
            <a:pPr algn="just">
              <a:buNone/>
            </a:pPr>
            <a:r>
              <a:rPr lang="pl-PL" sz="2100" dirty="0" smtClean="0"/>
              <a:t>burmistrza oraz prezydenta miasta.</a:t>
            </a:r>
          </a:p>
          <a:p>
            <a:pPr algn="just">
              <a:buNone/>
            </a:pPr>
            <a:endParaRPr lang="pl-PL" sz="2100" dirty="0" smtClean="0"/>
          </a:p>
          <a:p>
            <a:pPr algn="just">
              <a:buNone/>
            </a:pPr>
            <a:r>
              <a:rPr lang="pl-PL" sz="2100" dirty="0" smtClean="0"/>
              <a:t>Art.  15 </a:t>
            </a:r>
            <a:r>
              <a:rPr lang="pl-PL" sz="2100" dirty="0" err="1" smtClean="0"/>
              <a:t>u.s.g</a:t>
            </a:r>
            <a:r>
              <a:rPr lang="pl-PL" sz="2100" dirty="0" smtClean="0"/>
              <a:t>. [Rada gminy (miejska) jako organ stanowiący i kontrolny] </a:t>
            </a:r>
          </a:p>
          <a:p>
            <a:pPr algn="just">
              <a:buNone/>
            </a:pPr>
            <a:r>
              <a:rPr lang="pl-PL" sz="2100" dirty="0" smtClean="0"/>
              <a:t>1.  Z zastrzeżeniem art. 12 organem stanowiącym i kontrolnym w gminie jest rada gminy.</a:t>
            </a:r>
          </a:p>
          <a:p>
            <a:pPr algn="just">
              <a:buNone/>
            </a:pPr>
            <a:r>
              <a:rPr lang="pl-PL" sz="2100" dirty="0" smtClean="0"/>
              <a:t>2.  Jeżeli siedziba rady gminy znajduje się w mieście położonym na terytorium tej gminy,</a:t>
            </a:r>
          </a:p>
          <a:p>
            <a:pPr algn="just">
              <a:buNone/>
            </a:pPr>
            <a:r>
              <a:rPr lang="pl-PL" sz="2100" dirty="0" smtClean="0"/>
              <a:t>rada nosi nazwę rady miejskiej.</a:t>
            </a:r>
          </a:p>
          <a:p>
            <a:pPr algn="just">
              <a:buNone/>
            </a:pPr>
            <a:endParaRPr lang="pl-PL" sz="2100" dirty="0" smtClean="0"/>
          </a:p>
          <a:p>
            <a:pPr algn="just">
              <a:buNone/>
            </a:pPr>
            <a:r>
              <a:rPr lang="pl-PL" sz="2100" dirty="0" smtClean="0"/>
              <a:t>Art.  16 </a:t>
            </a:r>
            <a:r>
              <a:rPr lang="pl-PL" sz="2100" dirty="0" err="1" smtClean="0"/>
              <a:t>u.s.g</a:t>
            </a:r>
            <a:r>
              <a:rPr lang="pl-PL" sz="2100" dirty="0" smtClean="0"/>
              <a:t>.  [Kadencja rady gminy] </a:t>
            </a:r>
          </a:p>
          <a:p>
            <a:pPr algn="just">
              <a:buNone/>
            </a:pPr>
            <a:r>
              <a:rPr lang="pl-PL" sz="2100" dirty="0" smtClean="0"/>
              <a:t>Kadencja rady gminy trwa 5 lat licząc od dnia wyboru.</a:t>
            </a:r>
          </a:p>
          <a:p>
            <a:pPr algn="just">
              <a:buNone/>
            </a:pPr>
            <a:endParaRPr lang="pl-PL" sz="2100" dirty="0" smtClean="0"/>
          </a:p>
          <a:p>
            <a:pPr>
              <a:buNone/>
            </a:pPr>
            <a:r>
              <a:rPr lang="pl-PL" sz="2100" dirty="0" smtClean="0"/>
              <a:t>Art.  26 </a:t>
            </a:r>
            <a:r>
              <a:rPr lang="pl-PL" sz="2100" dirty="0" err="1" smtClean="0"/>
              <a:t>u.s.g</a:t>
            </a:r>
            <a:r>
              <a:rPr lang="pl-PL" sz="2100" dirty="0" smtClean="0"/>
              <a:t>.  [Wójt jako organ wykonawczy] </a:t>
            </a:r>
          </a:p>
          <a:p>
            <a:pPr>
              <a:buNone/>
            </a:pPr>
            <a:r>
              <a:rPr lang="pl-PL" sz="2100" dirty="0" smtClean="0"/>
              <a:t>1.  Organem wykonawczym gminy jest wójt.</a:t>
            </a:r>
          </a:p>
          <a:p>
            <a:pPr>
              <a:buNone/>
            </a:pPr>
            <a:r>
              <a:rPr lang="pl-PL" sz="2100" dirty="0" smtClean="0"/>
              <a:t>2.  Kadencja wójta rozpoczyna się w dniu rozpoczęcia kadencji rady gminy lub</a:t>
            </a:r>
          </a:p>
          <a:p>
            <a:pPr>
              <a:buNone/>
            </a:pPr>
            <a:r>
              <a:rPr lang="pl-PL" sz="2100" dirty="0" smtClean="0"/>
              <a:t>wyboru go przez radę gminy i upływa z dniem upływu kadencji rady gminy.</a:t>
            </a:r>
          </a:p>
          <a:p>
            <a:pPr algn="just">
              <a:buNone/>
            </a:pPr>
            <a:endParaRPr lang="pl-PL" sz="1600" dirty="0" smtClean="0"/>
          </a:p>
          <a:p>
            <a:pPr algn="just">
              <a:buNone/>
            </a:pPr>
            <a:endParaRPr lang="pl-PL" sz="16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rmAutofit fontScale="55000" lnSpcReduction="20000"/>
          </a:bodyPr>
          <a:lstStyle/>
          <a:p>
            <a:pPr algn="just">
              <a:buNone/>
            </a:pPr>
            <a:r>
              <a:rPr lang="pl-PL" sz="1800" dirty="0" smtClean="0"/>
              <a:t>Art.  8 </a:t>
            </a:r>
            <a:r>
              <a:rPr lang="pl-PL" sz="1800" dirty="0" err="1" smtClean="0"/>
              <a:t>u.s.p</a:t>
            </a:r>
            <a:r>
              <a:rPr lang="pl-PL" sz="1800" dirty="0" smtClean="0"/>
              <a:t>.  [Formy podejmowania rozstrzygnięć przez mieszkańców powiatu]</a:t>
            </a:r>
          </a:p>
          <a:p>
            <a:pPr algn="just">
              <a:buNone/>
            </a:pPr>
            <a:r>
              <a:rPr lang="pl-PL" sz="1800" dirty="0" smtClean="0"/>
              <a:t>1.  Mieszkańcy powiatu podejmują rozstrzygnięcia w głosowaniu powszechnym </a:t>
            </a:r>
          </a:p>
          <a:p>
            <a:pPr algn="just">
              <a:buNone/>
            </a:pPr>
            <a:r>
              <a:rPr lang="pl-PL" sz="1800" dirty="0" smtClean="0"/>
              <a:t>poprzez wybory i referendum powiatowe - lub za pośrednictwem organów powiatu.</a:t>
            </a:r>
          </a:p>
          <a:p>
            <a:pPr algn="just">
              <a:buNone/>
            </a:pPr>
            <a:r>
              <a:rPr lang="pl-PL" sz="1800" dirty="0" smtClean="0"/>
              <a:t>2.  Organami powiatu są:</a:t>
            </a:r>
          </a:p>
          <a:p>
            <a:pPr algn="just">
              <a:buNone/>
            </a:pPr>
            <a:r>
              <a:rPr lang="pl-PL" sz="1800" dirty="0" smtClean="0"/>
              <a:t>1) rada powiatu;</a:t>
            </a:r>
          </a:p>
          <a:p>
            <a:pPr algn="just">
              <a:buNone/>
            </a:pPr>
            <a:r>
              <a:rPr lang="pl-PL" sz="1800" dirty="0" smtClean="0"/>
              <a:t>2) zarząd powiatu.</a:t>
            </a:r>
          </a:p>
          <a:p>
            <a:pPr algn="just">
              <a:buNone/>
            </a:pPr>
            <a:endParaRPr lang="pl-PL" sz="1800" dirty="0" smtClean="0"/>
          </a:p>
          <a:p>
            <a:pPr algn="just">
              <a:buNone/>
            </a:pPr>
            <a:r>
              <a:rPr lang="pl-PL" sz="1800" dirty="0" smtClean="0"/>
              <a:t>Art.  9 </a:t>
            </a:r>
            <a:r>
              <a:rPr lang="pl-PL" sz="1800" dirty="0" err="1" smtClean="0"/>
              <a:t>u.s.p</a:t>
            </a:r>
            <a:r>
              <a:rPr lang="pl-PL" sz="1800" dirty="0" smtClean="0"/>
              <a:t>.  [Rada powiatu jako organ stanowiący i kontrolny] </a:t>
            </a:r>
          </a:p>
          <a:p>
            <a:pPr algn="just">
              <a:buNone/>
            </a:pPr>
            <a:r>
              <a:rPr lang="pl-PL" sz="1800" dirty="0" smtClean="0"/>
              <a:t>1.  Rada powiatu jest organem stanowiącym i kontrolnym powiatu, z zastrzeżeniem</a:t>
            </a:r>
          </a:p>
          <a:p>
            <a:pPr algn="just">
              <a:buNone/>
            </a:pPr>
            <a:r>
              <a:rPr lang="pl-PL" sz="1800" dirty="0" smtClean="0"/>
              <a:t>przepisów o referendum powiatowym.</a:t>
            </a:r>
          </a:p>
          <a:p>
            <a:pPr algn="just">
              <a:buNone/>
            </a:pPr>
            <a:r>
              <a:rPr lang="pl-PL" sz="1800" dirty="0" smtClean="0"/>
              <a:t>2.  Kadencja rady trwa 5 lat, licząc od dnia wyborów.</a:t>
            </a:r>
          </a:p>
          <a:p>
            <a:pPr algn="just">
              <a:buNone/>
            </a:pPr>
            <a:endParaRPr lang="pl-PL" sz="1800" dirty="0" smtClean="0"/>
          </a:p>
          <a:p>
            <a:pPr algn="just">
              <a:buNone/>
            </a:pPr>
            <a:r>
              <a:rPr lang="pl-PL" sz="1800" dirty="0" smtClean="0"/>
              <a:t>Art.  26 </a:t>
            </a:r>
            <a:r>
              <a:rPr lang="pl-PL" sz="1800" dirty="0" err="1" smtClean="0"/>
              <a:t>u.s.p</a:t>
            </a:r>
            <a:r>
              <a:rPr lang="pl-PL" sz="1800" dirty="0" smtClean="0"/>
              <a:t>.  [Zarząd powiatu jako organ wykonawczy. Członkowie zarządu]</a:t>
            </a:r>
          </a:p>
          <a:p>
            <a:pPr algn="just">
              <a:buNone/>
            </a:pPr>
            <a:r>
              <a:rPr lang="pl-PL" sz="1800" dirty="0" smtClean="0"/>
              <a:t>1.  Zarząd powiatu jest organem wykonawczym powiatu.</a:t>
            </a:r>
          </a:p>
          <a:p>
            <a:pPr algn="just">
              <a:buNone/>
            </a:pPr>
            <a:r>
              <a:rPr lang="pl-PL" sz="1800" dirty="0" smtClean="0"/>
              <a:t>2.  W skład zarządu powiatu wchodzą starosta jako jego przewodniczący, wicestarosta i pozostali członkowie.</a:t>
            </a:r>
          </a:p>
          <a:p>
            <a:pPr algn="just">
              <a:buNone/>
            </a:pPr>
            <a:endParaRPr lang="pl-PL" sz="1800" dirty="0" smtClean="0"/>
          </a:p>
          <a:p>
            <a:pPr algn="just">
              <a:buNone/>
            </a:pPr>
            <a:r>
              <a:rPr lang="pl-PL" sz="1800" dirty="0" smtClean="0"/>
              <a:t>Art.  27 </a:t>
            </a:r>
            <a:r>
              <a:rPr lang="pl-PL" sz="1800" dirty="0" err="1" smtClean="0"/>
              <a:t>u.s.p</a:t>
            </a:r>
            <a:r>
              <a:rPr lang="pl-PL" sz="1800" dirty="0" smtClean="0"/>
              <a:t>.  [Wybór starosty, wicestarosty oraz pozostałych członków zarządu] </a:t>
            </a:r>
          </a:p>
          <a:p>
            <a:pPr algn="just">
              <a:buNone/>
            </a:pPr>
            <a:r>
              <a:rPr lang="pl-PL" sz="1800" dirty="0" smtClean="0"/>
              <a:t>1.  Rada powiatu wybiera zarząd w liczbie od 3 do 5 osób, w tym starostę i wicestarostę, w ciągu 3 miesięcy od dnia</a:t>
            </a:r>
          </a:p>
          <a:p>
            <a:pPr algn="just">
              <a:buNone/>
            </a:pPr>
            <a:r>
              <a:rPr lang="pl-PL" sz="1800" dirty="0" smtClean="0"/>
              <a:t>ogłoszenia wyników wyborów przez właściwy organ wyborczy, z uwzględnieniem ust. 2 i 3. Liczbę członków zarządu</a:t>
            </a:r>
          </a:p>
          <a:p>
            <a:pPr algn="just">
              <a:buNone/>
            </a:pPr>
            <a:r>
              <a:rPr lang="pl-PL" sz="1800" dirty="0" smtClean="0"/>
              <a:t>określa w statucie rada powiatu.</a:t>
            </a:r>
          </a:p>
          <a:p>
            <a:pPr algn="just">
              <a:buNone/>
            </a:pPr>
            <a:r>
              <a:rPr lang="pl-PL" sz="1800" dirty="0" smtClean="0"/>
              <a:t>2.  Rada powiatu wybiera starostę bezwzględną większością głosów ustawowego składu rady, w głosowaniu tajnym.</a:t>
            </a:r>
          </a:p>
          <a:p>
            <a:pPr algn="just">
              <a:buNone/>
            </a:pPr>
            <a:r>
              <a:rPr lang="pl-PL" sz="1800" dirty="0" smtClean="0"/>
              <a:t>3.  Rada powiatu wybiera wicestarostę oraz pozostałych członków zarządu na wniosek starosty zwykłą większością głosów</a:t>
            </a:r>
          </a:p>
          <a:p>
            <a:pPr algn="just">
              <a:buNone/>
            </a:pPr>
            <a:r>
              <a:rPr lang="pl-PL" sz="1800" dirty="0" smtClean="0"/>
              <a:t>w obecności co najmniej połowy ustawowego składu rady, w głosowaniu tajnym.</a:t>
            </a:r>
          </a:p>
          <a:p>
            <a:pPr algn="just">
              <a:buNone/>
            </a:pPr>
            <a:endParaRPr lang="pl-PL" sz="1800" dirty="0" smtClean="0"/>
          </a:p>
          <a:p>
            <a:pPr algn="just">
              <a:buNone/>
            </a:pPr>
            <a:r>
              <a:rPr lang="pl-PL" sz="1800" dirty="0" smtClean="0"/>
              <a:t>Art.  28 </a:t>
            </a:r>
            <a:r>
              <a:rPr lang="pl-PL" sz="1800" dirty="0" err="1" smtClean="0"/>
              <a:t>u.s.p</a:t>
            </a:r>
            <a:r>
              <a:rPr lang="pl-PL" sz="1800" dirty="0" smtClean="0"/>
              <a:t>.  [Działanie zarządu po upływie kadencji] </a:t>
            </a:r>
          </a:p>
          <a:p>
            <a:pPr algn="just">
              <a:buNone/>
            </a:pPr>
            <a:r>
              <a:rPr lang="pl-PL" sz="1800" dirty="0" smtClean="0"/>
              <a:t>Zarząd powiatu działa do dnia wyboru nowego zarządu, z zastrzeżeniem art. 29 ust. 5.</a:t>
            </a:r>
          </a:p>
          <a:p>
            <a:pPr>
              <a:buNone/>
            </a:pPr>
            <a:endParaRPr lang="pl-PL" sz="1600" dirty="0" smtClean="0"/>
          </a:p>
          <a:p>
            <a:pPr algn="just">
              <a:buNone/>
            </a:pPr>
            <a:endParaRPr lang="pl-PL" sz="1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rmAutofit fontScale="77500" lnSpcReduction="20000"/>
          </a:bodyPr>
          <a:lstStyle/>
          <a:p>
            <a:pPr>
              <a:buNone/>
            </a:pPr>
            <a:r>
              <a:rPr lang="pl-PL" sz="2300" dirty="0" smtClean="0"/>
              <a:t>Art.  15 </a:t>
            </a:r>
            <a:r>
              <a:rPr lang="pl-PL" sz="2300" dirty="0" err="1" smtClean="0"/>
              <a:t>u.s.w</a:t>
            </a:r>
            <a:r>
              <a:rPr lang="pl-PL" sz="2300" dirty="0" smtClean="0"/>
              <a:t>.  [Organy samorządu województwa] </a:t>
            </a:r>
          </a:p>
          <a:p>
            <a:pPr>
              <a:buNone/>
            </a:pPr>
            <a:r>
              <a:rPr lang="pl-PL" sz="2300" dirty="0" smtClean="0"/>
              <a:t>Organami samorządu województwa są:</a:t>
            </a:r>
          </a:p>
          <a:p>
            <a:pPr>
              <a:buNone/>
            </a:pPr>
            <a:r>
              <a:rPr lang="pl-PL" sz="2300" dirty="0" smtClean="0"/>
              <a:t>1) sejmik województwa;</a:t>
            </a:r>
          </a:p>
          <a:p>
            <a:pPr>
              <a:buNone/>
            </a:pPr>
            <a:r>
              <a:rPr lang="pl-PL" sz="2300" dirty="0" smtClean="0"/>
              <a:t>2) zarząd województwa.</a:t>
            </a:r>
          </a:p>
          <a:p>
            <a:pPr>
              <a:buNone/>
            </a:pPr>
            <a:endParaRPr lang="pl-PL" sz="2300" dirty="0" smtClean="0"/>
          </a:p>
          <a:p>
            <a:pPr>
              <a:buNone/>
            </a:pPr>
            <a:r>
              <a:rPr lang="pl-PL" sz="2300" dirty="0" smtClean="0"/>
              <a:t>Art.  16 </a:t>
            </a:r>
            <a:r>
              <a:rPr lang="pl-PL" sz="2300" dirty="0" err="1" smtClean="0"/>
              <a:t>u.s.w</a:t>
            </a:r>
            <a:r>
              <a:rPr lang="pl-PL" sz="2300" dirty="0" smtClean="0"/>
              <a:t>.  [Sejmik województwa: kadencja, skład, wybory] </a:t>
            </a:r>
          </a:p>
          <a:p>
            <a:pPr>
              <a:buNone/>
            </a:pPr>
            <a:r>
              <a:rPr lang="pl-PL" sz="2300" dirty="0" smtClean="0"/>
              <a:t>1.  Sejmik województwa jest organem stanowiącym i kontrolnym</a:t>
            </a:r>
          </a:p>
          <a:p>
            <a:pPr>
              <a:buNone/>
            </a:pPr>
            <a:r>
              <a:rPr lang="pl-PL" sz="2300" dirty="0" smtClean="0"/>
              <a:t>województwa.</a:t>
            </a:r>
          </a:p>
          <a:p>
            <a:pPr>
              <a:buNone/>
            </a:pPr>
            <a:r>
              <a:rPr lang="pl-PL" sz="2300" dirty="0" smtClean="0"/>
              <a:t>2.  Kadencja sejmiku województwa trwa 5 lat, licząc od dnia wyborów.</a:t>
            </a:r>
          </a:p>
          <a:p>
            <a:pPr>
              <a:buNone/>
            </a:pPr>
            <a:endParaRPr lang="pl-PL" sz="2300" dirty="0" smtClean="0"/>
          </a:p>
          <a:p>
            <a:pPr>
              <a:buNone/>
            </a:pPr>
            <a:r>
              <a:rPr lang="pl-PL" sz="2300" dirty="0" smtClean="0"/>
              <a:t>Art.  31 </a:t>
            </a:r>
            <a:r>
              <a:rPr lang="pl-PL" sz="2300" dirty="0" err="1" smtClean="0"/>
              <a:t>u.s.w</a:t>
            </a:r>
            <a:r>
              <a:rPr lang="pl-PL" sz="2300" dirty="0" smtClean="0"/>
              <a:t>.  [Zarząd województwa: skład, podejmowanie uchwał,</a:t>
            </a:r>
          </a:p>
          <a:p>
            <a:pPr>
              <a:buNone/>
            </a:pPr>
            <a:r>
              <a:rPr lang="pl-PL" sz="2300" dirty="0" err="1" smtClean="0"/>
              <a:t>incompatibilitas</a:t>
            </a:r>
            <a:r>
              <a:rPr lang="pl-PL" sz="2300" dirty="0" smtClean="0"/>
              <a:t>]</a:t>
            </a:r>
          </a:p>
          <a:p>
            <a:pPr>
              <a:buNone/>
            </a:pPr>
            <a:r>
              <a:rPr lang="pl-PL" sz="2300" dirty="0" smtClean="0"/>
              <a:t>1.  Zarząd województwa jest organem wykonawczym województwa.</a:t>
            </a:r>
          </a:p>
          <a:p>
            <a:pPr>
              <a:buNone/>
            </a:pPr>
            <a:r>
              <a:rPr lang="pl-PL" sz="2300" dirty="0" smtClean="0"/>
              <a:t>2.  W skład zarządu województwa, liczącego 5 osób, wchodzi marszałek</a:t>
            </a:r>
          </a:p>
          <a:p>
            <a:pPr>
              <a:buNone/>
            </a:pPr>
            <a:r>
              <a:rPr lang="pl-PL" sz="2300" dirty="0" smtClean="0"/>
              <a:t>województwa jako jego przewodniczący, wicemarszałek lub 2</a:t>
            </a:r>
          </a:p>
          <a:p>
            <a:pPr>
              <a:buNone/>
            </a:pPr>
            <a:r>
              <a:rPr lang="pl-PL" sz="2300" dirty="0" smtClean="0"/>
              <a:t>wicemarszałków i pozostali członkowie.</a:t>
            </a:r>
          </a:p>
          <a:p>
            <a:pPr>
              <a:buNone/>
            </a:pPr>
            <a:endParaRPr lang="pl-PL" sz="1400" dirty="0" smtClean="0"/>
          </a:p>
          <a:p>
            <a:pPr algn="just">
              <a:buNone/>
            </a:pPr>
            <a:endParaRPr lang="pl-PL" sz="1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WŁADZE JST (SAMORZĄDOWE FORMY DEMOKRACJI BEZPOŚREDNIEJ, ORGANY JST)</a:t>
            </a:r>
            <a:endParaRPr lang="pl-PL" sz="24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rmAutofit fontScale="70000" lnSpcReduction="20000"/>
          </a:bodyPr>
          <a:lstStyle/>
          <a:p>
            <a:pPr>
              <a:buNone/>
            </a:pPr>
            <a:endParaRPr lang="pl-PL" sz="2300" dirty="0" smtClean="0"/>
          </a:p>
          <a:p>
            <a:pPr>
              <a:buNone/>
            </a:pPr>
            <a:r>
              <a:rPr lang="pl-PL" sz="2300" dirty="0" smtClean="0"/>
              <a:t>Art.  32 </a:t>
            </a:r>
            <a:r>
              <a:rPr lang="pl-PL" sz="2300" dirty="0" err="1" smtClean="0"/>
              <a:t>u.s.w</a:t>
            </a:r>
            <a:r>
              <a:rPr lang="pl-PL" sz="2300" dirty="0" smtClean="0"/>
              <a:t>.  [Wybór marszałka, wicemarszałków oraz pozostałych członków</a:t>
            </a:r>
          </a:p>
          <a:p>
            <a:pPr>
              <a:buNone/>
            </a:pPr>
            <a:r>
              <a:rPr lang="pl-PL" sz="2300" dirty="0" smtClean="0"/>
              <a:t>zarządu] </a:t>
            </a:r>
          </a:p>
          <a:p>
            <a:pPr>
              <a:buNone/>
            </a:pPr>
            <a:r>
              <a:rPr lang="pl-PL" sz="2300" dirty="0" smtClean="0"/>
              <a:t>1.  Sejmik województwa wybiera zarząd województwa, w tym marszałka</a:t>
            </a:r>
          </a:p>
          <a:p>
            <a:pPr>
              <a:buNone/>
            </a:pPr>
            <a:r>
              <a:rPr lang="pl-PL" sz="2300" dirty="0" smtClean="0"/>
              <a:t>województwa i nie więcej niż 2 wicemarszałków, w ciągu 3 miesięcy od</a:t>
            </a:r>
          </a:p>
          <a:p>
            <a:pPr>
              <a:buNone/>
            </a:pPr>
            <a:r>
              <a:rPr lang="pl-PL" sz="2300" dirty="0" smtClean="0"/>
              <a:t>dnia ogłoszenia wyników wyborów przez właściwy organ wyborczy, z</a:t>
            </a:r>
          </a:p>
          <a:p>
            <a:pPr>
              <a:buNone/>
            </a:pPr>
            <a:r>
              <a:rPr lang="pl-PL" sz="2300" dirty="0" smtClean="0"/>
              <a:t>uwzględnieniem ust. 2 i 3.</a:t>
            </a:r>
          </a:p>
          <a:p>
            <a:pPr>
              <a:buNone/>
            </a:pPr>
            <a:r>
              <a:rPr lang="pl-PL" sz="2300" dirty="0" smtClean="0"/>
              <a:t>2.  Sejmik województwa wybiera marszałka województwa bezwzględną większością</a:t>
            </a:r>
          </a:p>
          <a:p>
            <a:pPr>
              <a:buNone/>
            </a:pPr>
            <a:r>
              <a:rPr lang="pl-PL" sz="2300" dirty="0" smtClean="0"/>
              <a:t>głosów ustawowego składu sejmiku, w głosowaniu tajnym.</a:t>
            </a:r>
          </a:p>
          <a:p>
            <a:pPr>
              <a:buNone/>
            </a:pPr>
            <a:r>
              <a:rPr lang="pl-PL" sz="2300" dirty="0" smtClean="0"/>
              <a:t>3.  Sejmik województwa wybiera wicemarszałków oraz pozostałych członków</a:t>
            </a:r>
          </a:p>
          <a:p>
            <a:pPr>
              <a:buNone/>
            </a:pPr>
            <a:r>
              <a:rPr lang="pl-PL" sz="2300" dirty="0" smtClean="0"/>
              <a:t>zarządu na wniosek marszałka zwykłą większością głosów w obecności co najmniej</a:t>
            </a:r>
          </a:p>
          <a:p>
            <a:pPr>
              <a:buNone/>
            </a:pPr>
            <a:r>
              <a:rPr lang="pl-PL" sz="2300" dirty="0" smtClean="0"/>
              <a:t>połowy ustawowego składu sejmiku, w głosowaniu tajnym.</a:t>
            </a:r>
          </a:p>
          <a:p>
            <a:pPr>
              <a:buNone/>
            </a:pPr>
            <a:r>
              <a:rPr lang="pl-PL" sz="2300" dirty="0" smtClean="0"/>
              <a:t>4.  Marszałek, wicemarszałkowie i pozostali członkowie zarządu województwa mogą</a:t>
            </a:r>
          </a:p>
          <a:p>
            <a:pPr>
              <a:buNone/>
            </a:pPr>
            <a:r>
              <a:rPr lang="pl-PL" sz="2300" dirty="0" smtClean="0"/>
              <a:t>być wybrani spoza składu sejmiku województwa.</a:t>
            </a:r>
          </a:p>
          <a:p>
            <a:pPr>
              <a:buNone/>
            </a:pPr>
            <a:endParaRPr lang="pl-PL" sz="2300" dirty="0" smtClean="0"/>
          </a:p>
          <a:p>
            <a:pPr>
              <a:buNone/>
            </a:pPr>
            <a:r>
              <a:rPr lang="pl-PL" sz="2300" dirty="0" smtClean="0"/>
              <a:t>Art.  42 </a:t>
            </a:r>
            <a:r>
              <a:rPr lang="pl-PL" sz="2300" dirty="0" err="1" smtClean="0"/>
              <a:t>u.s.w</a:t>
            </a:r>
            <a:r>
              <a:rPr lang="pl-PL" sz="2300" dirty="0" smtClean="0"/>
              <a:t>.  [Działanie zarządu po upływie kadencji] </a:t>
            </a:r>
          </a:p>
          <a:p>
            <a:pPr>
              <a:buNone/>
            </a:pPr>
            <a:r>
              <a:rPr lang="pl-PL" sz="2300" dirty="0" smtClean="0"/>
              <a:t>Po upływie kadencji sejmiku województwa zarząd województwa działa do dnia</a:t>
            </a:r>
          </a:p>
          <a:p>
            <a:pPr>
              <a:buNone/>
            </a:pPr>
            <a:r>
              <a:rPr lang="pl-PL" sz="2300" dirty="0" smtClean="0"/>
              <a:t>wyboru nowego zarządu województwa.</a:t>
            </a:r>
          </a:p>
          <a:p>
            <a:pPr>
              <a:buNone/>
            </a:pPr>
            <a:endParaRPr lang="pl-PL" sz="1400" dirty="0" smtClean="0"/>
          </a:p>
          <a:p>
            <a:pPr algn="just">
              <a:buNone/>
            </a:pPr>
            <a:endParaRPr lang="pl-PL" sz="1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Autofit/>
          </a:bodyPr>
          <a:lstStyle/>
          <a:p>
            <a:pPr>
              <a:buNone/>
            </a:pPr>
            <a:r>
              <a:rPr lang="pl-PL" sz="1100" b="1" dirty="0" smtClean="0"/>
              <a:t>Zakres podmiotowy referendum lokalnego</a:t>
            </a:r>
          </a:p>
          <a:p>
            <a:pPr>
              <a:buNone/>
            </a:pPr>
            <a:endParaRPr lang="pl-PL" sz="1100" b="1" dirty="0" smtClean="0"/>
          </a:p>
          <a:p>
            <a:pPr>
              <a:buNone/>
            </a:pPr>
            <a:r>
              <a:rPr lang="pl-PL" sz="1100" b="1" dirty="0" smtClean="0"/>
              <a:t>Art</a:t>
            </a:r>
            <a:r>
              <a:rPr lang="pl-PL" sz="1100" b="1" dirty="0" smtClean="0"/>
              <a:t>.  </a:t>
            </a:r>
            <a:r>
              <a:rPr lang="pl-PL" sz="1100" b="1" dirty="0" smtClean="0"/>
              <a:t>3 </a:t>
            </a:r>
            <a:r>
              <a:rPr lang="pl-PL" sz="1100" b="1" dirty="0" err="1" smtClean="0"/>
              <a:t>u.r.l</a:t>
            </a:r>
            <a:r>
              <a:rPr lang="pl-PL" sz="1100" b="1" dirty="0" smtClean="0"/>
              <a:t>.</a:t>
            </a:r>
            <a:r>
              <a:rPr lang="pl-PL" sz="1100" b="1" dirty="0" smtClean="0"/>
              <a:t>  [Prawo głosu w referendum] </a:t>
            </a:r>
            <a:endParaRPr lang="pl-PL" sz="1100" b="1" dirty="0" smtClean="0"/>
          </a:p>
          <a:p>
            <a:pPr>
              <a:buNone/>
            </a:pPr>
            <a:r>
              <a:rPr lang="pl-PL" sz="1100" dirty="0" smtClean="0"/>
              <a:t>W </a:t>
            </a:r>
            <a:r>
              <a:rPr lang="pl-PL" sz="1100" dirty="0" smtClean="0"/>
              <a:t>referendum mają prawo brać udział osoby stale zamieszkujące na obszarze danej jednostki samorządu </a:t>
            </a:r>
            <a:r>
              <a:rPr lang="pl-PL" sz="1100" dirty="0" smtClean="0"/>
              <a:t>terytorialnego,</a:t>
            </a:r>
          </a:p>
          <a:p>
            <a:pPr>
              <a:buNone/>
            </a:pPr>
            <a:r>
              <a:rPr lang="pl-PL" sz="1100" dirty="0" smtClean="0"/>
              <a:t>posiadające </a:t>
            </a:r>
            <a:r>
              <a:rPr lang="pl-PL" sz="1100" dirty="0" smtClean="0"/>
              <a:t>czynne prawo wyborcze do organu stanowiącego tej jednostki.</a:t>
            </a:r>
          </a:p>
          <a:p>
            <a:pPr>
              <a:buNone/>
            </a:pPr>
            <a:endParaRPr lang="pl-PL" sz="1100" b="1" dirty="0" smtClean="0"/>
          </a:p>
          <a:p>
            <a:pPr algn="just">
              <a:buNone/>
            </a:pPr>
            <a:r>
              <a:rPr lang="pl-PL" sz="1100" b="1" dirty="0" smtClean="0"/>
              <a:t>Zakres przedmiotowy referendum lokalnego</a:t>
            </a:r>
          </a:p>
          <a:p>
            <a:pPr algn="just">
              <a:buNone/>
            </a:pPr>
            <a:endParaRPr lang="pl-PL" sz="1100" b="1" dirty="0" smtClean="0"/>
          </a:p>
          <a:p>
            <a:pPr>
              <a:buNone/>
            </a:pPr>
            <a:r>
              <a:rPr lang="pl-PL" sz="1100" b="1" dirty="0" smtClean="0"/>
              <a:t>Art.  </a:t>
            </a:r>
            <a:r>
              <a:rPr lang="pl-PL" sz="1100" b="1" dirty="0" smtClean="0"/>
              <a:t>2 </a:t>
            </a:r>
            <a:r>
              <a:rPr lang="pl-PL" sz="1100" b="1" dirty="0" err="1" smtClean="0"/>
              <a:t>u.r.l</a:t>
            </a:r>
            <a:r>
              <a:rPr lang="pl-PL" sz="1100" b="1" dirty="0" smtClean="0"/>
              <a:t>.</a:t>
            </a:r>
            <a:r>
              <a:rPr lang="pl-PL" sz="1100" b="1" dirty="0" smtClean="0"/>
              <a:t>  [Przedmiot referendum] </a:t>
            </a:r>
            <a:endParaRPr lang="pl-PL" sz="1100" b="1" dirty="0" smtClean="0"/>
          </a:p>
          <a:p>
            <a:pPr>
              <a:buNone/>
            </a:pPr>
            <a:r>
              <a:rPr lang="pl-PL" sz="1100" dirty="0" smtClean="0"/>
              <a:t>1</a:t>
            </a:r>
            <a:r>
              <a:rPr lang="pl-PL" sz="1100" dirty="0" smtClean="0"/>
              <a:t>.  W referendum lokalnym, zwanym dalej "referendum", mieszkańcy jednostki samorządu terytorialnego jako członkowie wspólnoty samorządowej wyrażają w drodze głosowania swoją wolę</a:t>
            </a:r>
            <a:r>
              <a:rPr lang="pl-PL" sz="1100" dirty="0" smtClean="0"/>
              <a:t>:</a:t>
            </a:r>
          </a:p>
          <a:p>
            <a:pPr>
              <a:buNone/>
            </a:pPr>
            <a:r>
              <a:rPr lang="pl-PL" sz="1100" dirty="0" smtClean="0"/>
              <a:t>1</a:t>
            </a:r>
            <a:r>
              <a:rPr lang="pl-PL" sz="1100" dirty="0" smtClean="0"/>
              <a:t>) w sprawie odwołania organu stanowiącego tej jednostki;</a:t>
            </a:r>
          </a:p>
          <a:p>
            <a:pPr>
              <a:buNone/>
            </a:pPr>
            <a:r>
              <a:rPr lang="pl-PL" sz="1100" dirty="0" smtClean="0"/>
              <a:t>2) co do sposobu rozstrzygania sprawy dotyczącej tej wspólnoty, mieszczącej się w zakresie zadań i kompetencji </a:t>
            </a:r>
            <a:r>
              <a:rPr lang="pl-PL" sz="1100" dirty="0" smtClean="0"/>
              <a:t>organów</a:t>
            </a:r>
          </a:p>
          <a:p>
            <a:pPr>
              <a:buNone/>
            </a:pPr>
            <a:r>
              <a:rPr lang="pl-PL" sz="1100" dirty="0" smtClean="0"/>
              <a:t>danej </a:t>
            </a:r>
            <a:r>
              <a:rPr lang="pl-PL" sz="1100" dirty="0" smtClean="0"/>
              <a:t>jednostki;</a:t>
            </a:r>
          </a:p>
          <a:p>
            <a:pPr>
              <a:buNone/>
            </a:pPr>
            <a:r>
              <a:rPr lang="pl-PL" sz="1100" dirty="0" smtClean="0"/>
              <a:t>3) w innych istotnych sprawach, dotyczących społecznych, gospodarczych lub kulturowych więzi łączących tę wspólnotę.</a:t>
            </a:r>
          </a:p>
          <a:p>
            <a:pPr>
              <a:buNone/>
            </a:pPr>
            <a:r>
              <a:rPr lang="pl-PL" sz="1100" dirty="0" smtClean="0"/>
              <a:t>2.  Przedmiotem referendum gminnego może być również</a:t>
            </a:r>
            <a:r>
              <a:rPr lang="pl-PL" sz="1100" dirty="0" smtClean="0"/>
              <a:t>:</a:t>
            </a:r>
          </a:p>
          <a:p>
            <a:pPr>
              <a:buNone/>
            </a:pPr>
            <a:r>
              <a:rPr lang="pl-PL" sz="1100" dirty="0" smtClean="0"/>
              <a:t>1</a:t>
            </a:r>
            <a:r>
              <a:rPr lang="pl-PL" sz="1100" dirty="0" smtClean="0"/>
              <a:t>) odwołanie wójta (burmistrza, prezydenta miasta);</a:t>
            </a:r>
          </a:p>
          <a:p>
            <a:pPr>
              <a:buNone/>
            </a:pPr>
            <a:r>
              <a:rPr lang="pl-PL" sz="1100" dirty="0" smtClean="0"/>
              <a:t>2) </a:t>
            </a:r>
            <a:r>
              <a:rPr lang="pl-PL" sz="1100" dirty="0" err="1" smtClean="0"/>
              <a:t>samoopodatkowanie</a:t>
            </a:r>
            <a:r>
              <a:rPr lang="pl-PL" sz="1100" dirty="0" smtClean="0"/>
              <a:t> się mieszkańców na cele publiczne mieszczące się w zakresie zadań i kompetencji organów gminy.</a:t>
            </a:r>
          </a:p>
          <a:p>
            <a:pPr>
              <a:buNone/>
            </a:pPr>
            <a:r>
              <a:rPr lang="pl-PL" sz="1100" dirty="0" smtClean="0"/>
              <a:t>3.  Referendum polega na udzieleniu na urzędowej karcie do głosowania pozytywnej lub negatywnej odpowiedzi </a:t>
            </a:r>
            <a:r>
              <a:rPr lang="pl-PL" sz="1100" dirty="0" smtClean="0"/>
              <a:t>na</a:t>
            </a:r>
          </a:p>
          <a:p>
            <a:pPr>
              <a:buNone/>
            </a:pPr>
            <a:r>
              <a:rPr lang="pl-PL" sz="1100" dirty="0" smtClean="0"/>
              <a:t>postawione </a:t>
            </a:r>
            <a:r>
              <a:rPr lang="pl-PL" sz="1100" dirty="0" smtClean="0"/>
              <a:t>pytanie lub pytania w zakresie spraw określonych w ust. 1 i 2 albo na dokonaniu wyboru </a:t>
            </a:r>
            <a:r>
              <a:rPr lang="pl-PL" sz="1100" dirty="0" smtClean="0"/>
              <a:t>pomiędzy</a:t>
            </a:r>
          </a:p>
          <a:p>
            <a:pPr>
              <a:buNone/>
            </a:pPr>
            <a:r>
              <a:rPr lang="pl-PL" sz="1100" dirty="0" smtClean="0"/>
              <a:t>zaproponowanymi </a:t>
            </a:r>
            <a:r>
              <a:rPr lang="pl-PL" sz="1100" dirty="0" smtClean="0"/>
              <a:t>wariantami.</a:t>
            </a:r>
          </a:p>
          <a:p>
            <a:pPr algn="just">
              <a:buNone/>
            </a:pPr>
            <a:endParaRPr lang="pl-PL" sz="11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rmAutofit fontScale="92500" lnSpcReduction="10000"/>
          </a:bodyPr>
          <a:lstStyle/>
          <a:p>
            <a:pPr marL="514350" indent="-514350" algn="just">
              <a:buFont typeface="+mj-lt"/>
              <a:buAutoNum type="arabicPeriod"/>
            </a:pPr>
            <a:r>
              <a:rPr lang="pl-PL" sz="2000" dirty="0" smtClean="0"/>
              <a:t>Samorząd terytorialny w Polsce został przywrócony w 1990 r. </a:t>
            </a:r>
            <a:r>
              <a:rPr lang="pl-PL" sz="2000" dirty="0" smtClean="0">
                <a:sym typeface="Wingdings" pitchFamily="2" charset="2"/>
              </a:rPr>
              <a:t> p</a:t>
            </a:r>
            <a:r>
              <a:rPr lang="pl-PL" sz="2000" dirty="0" smtClean="0"/>
              <a:t>owrót do przedwojennej tradycji miał wpłynąć na budowę społeczeństwa obywatelskiego. Obecnie zasada samorządności jest jedną z naczelnych zasad ustrojowych państwa polskiego.</a:t>
            </a:r>
          </a:p>
          <a:p>
            <a:pPr marL="514350" indent="-514350" algn="just">
              <a:buFont typeface="+mj-lt"/>
              <a:buAutoNum type="arabicPeriod"/>
            </a:pPr>
            <a:r>
              <a:rPr lang="pl-PL" sz="2000" dirty="0" smtClean="0"/>
              <a:t>Od 1 stycznia 1999 roku obowiązuje natomiast trójszczeblowa struktura samorządu terytorialnego </a:t>
            </a:r>
            <a:r>
              <a:rPr lang="pl-PL" sz="2000" dirty="0" smtClean="0">
                <a:sym typeface="Wingdings" pitchFamily="2" charset="2"/>
              </a:rPr>
              <a:t></a:t>
            </a:r>
            <a:r>
              <a:rPr lang="pl-PL" sz="2000" dirty="0" smtClean="0"/>
              <a:t> samorząd gminny, powiatowy oraz wojewódzki.</a:t>
            </a:r>
          </a:p>
          <a:p>
            <a:pPr marL="514350" indent="-514350" algn="just">
              <a:buFont typeface="+mj-lt"/>
              <a:buAutoNum type="arabicPeriod"/>
            </a:pPr>
            <a:r>
              <a:rPr lang="pl-PL" sz="2000" dirty="0" smtClean="0"/>
              <a:t>Szczegółowe zadania, organizacja i funkcjonowanie organów każdej jednostki samorządu terytorialnego zostały opisane we właściwej dla niej ustawie:</a:t>
            </a:r>
          </a:p>
          <a:p>
            <a:pPr marL="514350" indent="-514350" algn="just">
              <a:buFontTx/>
              <a:buChar char="-"/>
            </a:pPr>
            <a:r>
              <a:rPr lang="pl-PL" sz="2000" dirty="0" smtClean="0"/>
              <a:t>Ustawie o samorządzie gminnym,</a:t>
            </a:r>
          </a:p>
          <a:p>
            <a:pPr marL="514350" indent="-514350" algn="just">
              <a:buFontTx/>
              <a:buChar char="-"/>
            </a:pPr>
            <a:r>
              <a:rPr lang="pl-PL" sz="2000" dirty="0" smtClean="0"/>
              <a:t>Ustawie o samorządzie powiatowym,</a:t>
            </a:r>
          </a:p>
          <a:p>
            <a:pPr marL="514350" indent="-514350" algn="just">
              <a:buFontTx/>
              <a:buChar char="-"/>
            </a:pPr>
            <a:r>
              <a:rPr lang="pl-PL" sz="2000" dirty="0" smtClean="0"/>
              <a:t>Ustawie o samorządzie województwa.</a:t>
            </a:r>
          </a:p>
          <a:p>
            <a:pPr marL="514350" indent="-514350" algn="just">
              <a:buFont typeface="+mj-lt"/>
              <a:buAutoNum type="arabicPeriod" startAt="4"/>
            </a:pPr>
            <a:r>
              <a:rPr lang="pl-PL" sz="2000" dirty="0" smtClean="0"/>
              <a:t>Jest lokalną wspólnotą społeczną uprawnioną do samodzielnego wykonywania administracji publicznej, wyposażoną w materialne środki realizacji powierzonych jej zadań, przy czym państwo zachowuje uprawnienia nadzorcze wobec samorządu terytorialnego.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330992"/>
          </a:xfrm>
        </p:spPr>
        <p:txBody>
          <a:bodyPr>
            <a:noAutofit/>
          </a:bodyPr>
          <a:lstStyle/>
          <a:p>
            <a:pPr>
              <a:buNone/>
            </a:pPr>
            <a:r>
              <a:rPr lang="pl-PL" sz="1100" b="1" dirty="0" smtClean="0"/>
              <a:t>Zakres podmiotowy referendum lokalnego</a:t>
            </a:r>
          </a:p>
          <a:p>
            <a:pPr>
              <a:buNone/>
            </a:pPr>
            <a:endParaRPr lang="pl-PL" sz="1100" b="1" dirty="0" smtClean="0"/>
          </a:p>
          <a:p>
            <a:pPr>
              <a:buNone/>
            </a:pPr>
            <a:r>
              <a:rPr lang="pl-PL" sz="1100" dirty="0" smtClean="0"/>
              <a:t>Podmiotowość </a:t>
            </a:r>
            <a:r>
              <a:rPr lang="pl-PL" sz="1100" dirty="0" smtClean="0"/>
              <a:t>samorządową przyznaje się ludności </a:t>
            </a:r>
            <a:r>
              <a:rPr lang="pl-PL" sz="1100" dirty="0" smtClean="0"/>
              <a:t>danego terenu</a:t>
            </a:r>
            <a:r>
              <a:rPr lang="pl-PL" sz="1100" dirty="0" smtClean="0"/>
              <a:t>, a nie </a:t>
            </a:r>
            <a:r>
              <a:rPr lang="pl-PL" sz="1100" dirty="0" smtClean="0"/>
              <a:t>temu terenowi</a:t>
            </a:r>
            <a:r>
              <a:rPr lang="pl-PL" sz="1100" dirty="0" smtClean="0"/>
              <a:t>, należy </a:t>
            </a:r>
            <a:r>
              <a:rPr lang="pl-PL" sz="1100" dirty="0" smtClean="0"/>
              <a:t>JST ujmować wyłącznie w</a:t>
            </a:r>
          </a:p>
          <a:p>
            <a:pPr>
              <a:buNone/>
            </a:pPr>
            <a:r>
              <a:rPr lang="pl-PL" sz="1100" dirty="0" smtClean="0"/>
              <a:t>aspekcie podmiotowym. </a:t>
            </a:r>
            <a:r>
              <a:rPr lang="pl-PL" sz="1100" dirty="0" smtClean="0"/>
              <a:t>Znajduje to potwierdzenie </a:t>
            </a:r>
            <a:r>
              <a:rPr lang="pl-PL" sz="1100" dirty="0" smtClean="0"/>
              <a:t>we wszystkich ustrojowych ustawach </a:t>
            </a:r>
            <a:r>
              <a:rPr lang="pl-PL" sz="1100" dirty="0" smtClean="0"/>
              <a:t>samorządowych, w </a:t>
            </a:r>
            <a:r>
              <a:rPr lang="pl-PL" sz="1100" dirty="0" smtClean="0"/>
              <a:t>których</a:t>
            </a:r>
          </a:p>
          <a:p>
            <a:pPr>
              <a:buNone/>
            </a:pPr>
            <a:r>
              <a:rPr lang="pl-PL" sz="1100" dirty="0" smtClean="0"/>
              <a:t>wskazuje </a:t>
            </a:r>
            <a:r>
              <a:rPr lang="pl-PL" sz="1100" dirty="0" smtClean="0"/>
              <a:t>się</a:t>
            </a:r>
            <a:r>
              <a:rPr lang="pl-PL" sz="1100" dirty="0" smtClean="0"/>
              <a:t>, że </a:t>
            </a:r>
            <a:r>
              <a:rPr lang="pl-PL" sz="1100" dirty="0" smtClean="0"/>
              <a:t>władza należy </a:t>
            </a:r>
            <a:r>
              <a:rPr lang="pl-PL" sz="1100" dirty="0" smtClean="0"/>
              <a:t>do mieszkańców (gminy</a:t>
            </a:r>
            <a:r>
              <a:rPr lang="pl-PL" sz="1100" dirty="0" smtClean="0"/>
              <a:t>, powiatu, czy też województwa samorządowego</a:t>
            </a:r>
            <a:r>
              <a:rPr lang="pl-PL" sz="1100" dirty="0" smtClean="0"/>
              <a:t>),którzy sprawują</a:t>
            </a:r>
          </a:p>
          <a:p>
            <a:pPr>
              <a:buNone/>
            </a:pPr>
            <a:r>
              <a:rPr lang="pl-PL" sz="1100" dirty="0" smtClean="0"/>
              <a:t>ją </a:t>
            </a:r>
            <a:r>
              <a:rPr lang="pl-PL" sz="1100" dirty="0" smtClean="0"/>
              <a:t>bezpośrednio lub pośrednio (art. </a:t>
            </a:r>
            <a:r>
              <a:rPr lang="pl-PL" sz="1100" dirty="0" smtClean="0"/>
              <a:t>11 art</a:t>
            </a:r>
            <a:r>
              <a:rPr lang="pl-PL" sz="1100" dirty="0" smtClean="0"/>
              <a:t>. </a:t>
            </a:r>
            <a:r>
              <a:rPr lang="pl-PL" sz="1100" dirty="0" smtClean="0"/>
              <a:t>1 </a:t>
            </a:r>
            <a:r>
              <a:rPr lang="pl-PL" sz="1100" dirty="0" err="1" smtClean="0"/>
              <a:t>u.s.g</a:t>
            </a:r>
            <a:r>
              <a:rPr lang="pl-PL" sz="1100" dirty="0" smtClean="0"/>
              <a:t>., art</a:t>
            </a:r>
            <a:r>
              <a:rPr lang="pl-PL" sz="1100" dirty="0" smtClean="0"/>
              <a:t>. 8 ust. 1 </a:t>
            </a:r>
            <a:r>
              <a:rPr lang="pl-PL" sz="1100" dirty="0" err="1" smtClean="0"/>
              <a:t>u.s.p</a:t>
            </a:r>
            <a:r>
              <a:rPr lang="pl-PL" sz="1100" dirty="0" smtClean="0"/>
              <a:t>., art</a:t>
            </a:r>
            <a:r>
              <a:rPr lang="pl-PL" sz="1100" dirty="0" smtClean="0"/>
              <a:t>. 5 ust. 1 </a:t>
            </a:r>
            <a:r>
              <a:rPr lang="pl-PL" sz="1100" dirty="0" err="1" smtClean="0"/>
              <a:t>u.s.w</a:t>
            </a:r>
            <a:r>
              <a:rPr lang="pl-PL" sz="1100" dirty="0" smtClean="0"/>
              <a:t>.). </a:t>
            </a:r>
            <a:r>
              <a:rPr lang="pl-PL" sz="1100" dirty="0" smtClean="0"/>
              <a:t>Również Konstytucja </a:t>
            </a:r>
            <a:r>
              <a:rPr lang="pl-PL" sz="1100" dirty="0" smtClean="0"/>
              <a:t>RP w</a:t>
            </a:r>
          </a:p>
          <a:p>
            <a:pPr>
              <a:buNone/>
            </a:pPr>
            <a:r>
              <a:rPr lang="pl-PL" sz="1100" dirty="0" smtClean="0"/>
              <a:t>art</a:t>
            </a:r>
            <a:r>
              <a:rPr lang="pl-PL" sz="1100" dirty="0" smtClean="0"/>
              <a:t>. 170 podkreśla, </a:t>
            </a:r>
            <a:r>
              <a:rPr lang="pl-PL" sz="1100" dirty="0" smtClean="0"/>
              <a:t>że członkowie </a:t>
            </a:r>
            <a:r>
              <a:rPr lang="pl-PL" sz="1100" dirty="0" smtClean="0"/>
              <a:t>wspólnoty samorządowej mogą decydować</a:t>
            </a:r>
            <a:r>
              <a:rPr lang="pl-PL" sz="1100" dirty="0" smtClean="0"/>
              <a:t>, w </a:t>
            </a:r>
            <a:r>
              <a:rPr lang="pl-PL" sz="1100" dirty="0" smtClean="0"/>
              <a:t>drodze </a:t>
            </a:r>
            <a:r>
              <a:rPr lang="pl-PL" sz="1100" dirty="0" smtClean="0"/>
              <a:t>referendum, o sprawach</a:t>
            </a:r>
          </a:p>
          <a:p>
            <a:pPr>
              <a:buNone/>
            </a:pPr>
            <a:r>
              <a:rPr lang="pl-PL" sz="1100" dirty="0" smtClean="0"/>
              <a:t>dotyczących tej wspólnoty</a:t>
            </a:r>
            <a:r>
              <a:rPr lang="pl-PL" sz="1100" dirty="0" smtClean="0"/>
              <a:t>, w </a:t>
            </a:r>
            <a:r>
              <a:rPr lang="pl-PL" sz="1100" dirty="0" smtClean="0"/>
              <a:t>tym o </a:t>
            </a:r>
            <a:r>
              <a:rPr lang="pl-PL" sz="1100" dirty="0" smtClean="0"/>
              <a:t>odwołaniu pochodzącego </a:t>
            </a:r>
            <a:r>
              <a:rPr lang="pl-PL" sz="1100" dirty="0" smtClean="0"/>
              <a:t>z wyborów </a:t>
            </a:r>
            <a:r>
              <a:rPr lang="pl-PL" sz="1100" dirty="0" smtClean="0"/>
              <a:t>bezpośrednich organu samorządu terytorialnego.</a:t>
            </a:r>
            <a:endParaRPr lang="pl-PL" sz="1100" dirty="0" smtClean="0"/>
          </a:p>
          <a:p>
            <a:pPr>
              <a:buNone/>
            </a:pPr>
            <a:endParaRPr lang="pl-PL" sz="1100" b="1" dirty="0" smtClean="0"/>
          </a:p>
          <a:p>
            <a:pPr algn="just">
              <a:buNone/>
            </a:pPr>
            <a:r>
              <a:rPr lang="pl-PL" sz="1100" b="1" dirty="0" smtClean="0"/>
              <a:t>Zakres przedmiotowy referendum lokalnego</a:t>
            </a:r>
          </a:p>
          <a:p>
            <a:pPr algn="just">
              <a:buNone/>
            </a:pPr>
            <a:endParaRPr lang="pl-PL" sz="1100" b="1" dirty="0" smtClean="0"/>
          </a:p>
          <a:p>
            <a:pPr algn="just">
              <a:buNone/>
            </a:pPr>
            <a:r>
              <a:rPr lang="pl-PL" sz="1100" dirty="0" smtClean="0"/>
              <a:t>Referendum może być przeprowadzone we wszystkich sprawach mieszczących się w zakresie zadań i kompetencji</a:t>
            </a:r>
          </a:p>
          <a:p>
            <a:pPr algn="just">
              <a:buNone/>
            </a:pPr>
            <a:r>
              <a:rPr lang="pl-PL" sz="1100" dirty="0" smtClean="0"/>
              <a:t>jednostek samorządowych, niezależnie od tego, czy sprawa należy do wyłącznej właściwości organu stanowiącego JST.</a:t>
            </a:r>
          </a:p>
          <a:p>
            <a:pPr algn="just">
              <a:buNone/>
            </a:pPr>
            <a:r>
              <a:rPr lang="pl-PL" sz="1100" dirty="0" smtClean="0"/>
              <a:t>Mieszkańcy – członkowie wspólnoty samorządowej, podejmując rozstrzygnięcia w drodze referendum ”wchodzą” w</a:t>
            </a:r>
          </a:p>
          <a:p>
            <a:pPr algn="just">
              <a:buNone/>
            </a:pPr>
            <a:r>
              <a:rPr lang="pl-PL" sz="1100" dirty="0" smtClean="0"/>
              <a:t>kompetencje organów danej jednostki samorządu terytorialnego, przejmują ich kompetencje do rozstrzygania sprawy do</a:t>
            </a:r>
          </a:p>
          <a:p>
            <a:pPr algn="just">
              <a:buNone/>
            </a:pPr>
            <a:r>
              <a:rPr lang="pl-PL" sz="1100" dirty="0" smtClean="0"/>
              <a:t>podjęcia decyzji.</a:t>
            </a:r>
            <a:endParaRPr lang="pl-PL" sz="1100" b="1" dirty="0" smtClean="0"/>
          </a:p>
          <a:p>
            <a:pPr algn="just">
              <a:buNone/>
            </a:pPr>
            <a:endParaRPr lang="pl-PL" sz="1100"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616624"/>
          </a:xfrm>
        </p:spPr>
        <p:txBody>
          <a:bodyPr>
            <a:noAutofit/>
          </a:bodyPr>
          <a:lstStyle/>
          <a:p>
            <a:pPr algn="just">
              <a:buNone/>
            </a:pPr>
            <a:r>
              <a:rPr lang="pl-PL" sz="1100" b="1" dirty="0" smtClean="0"/>
              <a:t>Zakres przedmiotowy referendum lokalnego</a:t>
            </a:r>
          </a:p>
          <a:p>
            <a:pPr algn="just">
              <a:buNone/>
            </a:pPr>
            <a:endParaRPr lang="pl-PL" sz="1100" b="1" dirty="0" smtClean="0"/>
          </a:p>
          <a:p>
            <a:pPr>
              <a:buNone/>
            </a:pPr>
            <a:r>
              <a:rPr lang="pl-PL" sz="1100" dirty="0" smtClean="0"/>
              <a:t>Jak słusznie wskazał NSA w wyroku z 13 listopada 2012 r. (II OSK 2467/12), nie mieszczą się w zakresie przedmiotowym</a:t>
            </a:r>
          </a:p>
          <a:p>
            <a:pPr>
              <a:buNone/>
            </a:pPr>
            <a:r>
              <a:rPr lang="pl-PL" sz="1100" dirty="0" smtClean="0"/>
              <a:t>referendum sprawy indywidualne, które powinny być załatwiane przez organ w drodze aktu administracyjnego w</a:t>
            </a:r>
          </a:p>
          <a:p>
            <a:pPr>
              <a:buNone/>
            </a:pPr>
            <a:r>
              <a:rPr lang="pl-PL" sz="1100" dirty="0" smtClean="0"/>
              <a:t>sformalizowanym trybie, z zachowaniem szczegółowo uregulowanej procedury, z dopuszczeniem środków zaskarżenia</a:t>
            </a:r>
          </a:p>
          <a:p>
            <a:pPr>
              <a:buNone/>
            </a:pPr>
            <a:r>
              <a:rPr lang="pl-PL" sz="1100" dirty="0" smtClean="0"/>
              <a:t>mających na celu kontrolę i weryfikację aktu. </a:t>
            </a:r>
            <a:endParaRPr lang="pl-PL" sz="1100" dirty="0" smtClean="0"/>
          </a:p>
          <a:p>
            <a:pPr>
              <a:buNone/>
            </a:pPr>
            <a:endParaRPr lang="pl-PL" sz="1100" dirty="0" smtClean="0"/>
          </a:p>
          <a:p>
            <a:pPr>
              <a:buNone/>
            </a:pPr>
            <a:r>
              <a:rPr lang="pl-PL" sz="1100" dirty="0" smtClean="0"/>
              <a:t>Na </a:t>
            </a:r>
            <a:r>
              <a:rPr lang="pl-PL" sz="1100" dirty="0" smtClean="0"/>
              <a:t>tej zasadzie z zakresu referendum należy wyłączyć sprawy </a:t>
            </a:r>
            <a:r>
              <a:rPr lang="pl-PL" sz="1100" dirty="0" smtClean="0"/>
              <a:t>rozstrzygane w </a:t>
            </a:r>
            <a:r>
              <a:rPr lang="pl-PL" sz="1100" dirty="0" smtClean="0"/>
              <a:t>trybie Kodeksu </a:t>
            </a:r>
            <a:r>
              <a:rPr lang="pl-PL" sz="1100" dirty="0" smtClean="0"/>
              <a:t>postępowania </a:t>
            </a:r>
          </a:p>
          <a:p>
            <a:pPr>
              <a:buNone/>
            </a:pPr>
            <a:r>
              <a:rPr lang="pl-PL" sz="1100" dirty="0" smtClean="0"/>
              <a:t>administracyjnego </a:t>
            </a:r>
            <a:r>
              <a:rPr lang="pl-PL" sz="1100" dirty="0" smtClean="0"/>
              <a:t>oraz Ordynacji podatkowej. Samo rozstrzygnięcie referendalne </a:t>
            </a:r>
            <a:r>
              <a:rPr lang="pl-PL" sz="1100" dirty="0" smtClean="0"/>
              <a:t>nie może </a:t>
            </a:r>
            <a:r>
              <a:rPr lang="pl-PL" sz="1100" dirty="0" smtClean="0"/>
              <a:t>również zastępować </a:t>
            </a:r>
            <a:r>
              <a:rPr lang="pl-PL" sz="1100" dirty="0" smtClean="0"/>
              <a:t>aktu</a:t>
            </a:r>
          </a:p>
          <a:p>
            <a:pPr>
              <a:buNone/>
            </a:pPr>
            <a:r>
              <a:rPr lang="pl-PL" sz="1100" dirty="0" smtClean="0"/>
              <a:t>normatywnego </a:t>
            </a:r>
            <a:r>
              <a:rPr lang="pl-PL" sz="1100" dirty="0" smtClean="0"/>
              <a:t>– aktu prawa miejscowego (np. MPZP). </a:t>
            </a:r>
            <a:endParaRPr lang="pl-PL" sz="1100" dirty="0" smtClean="0"/>
          </a:p>
          <a:p>
            <a:pPr>
              <a:buNone/>
            </a:pPr>
            <a:endParaRPr lang="pl-PL" sz="1100" dirty="0" smtClean="0"/>
          </a:p>
          <a:p>
            <a:pPr>
              <a:buNone/>
            </a:pPr>
            <a:r>
              <a:rPr lang="pl-PL" sz="1100" dirty="0" smtClean="0"/>
              <a:t>Dopuszczalne </a:t>
            </a:r>
            <a:r>
              <a:rPr lang="pl-PL" sz="1100" dirty="0" smtClean="0"/>
              <a:t>jest </a:t>
            </a:r>
            <a:r>
              <a:rPr lang="pl-PL" sz="1100" dirty="0" smtClean="0"/>
              <a:t>natomiast referendum </a:t>
            </a:r>
            <a:r>
              <a:rPr lang="pl-PL" sz="1100" dirty="0" smtClean="0"/>
              <a:t>o skutku abrogacyjnym, które będzie zobowiązywać właściwy organ </a:t>
            </a:r>
            <a:r>
              <a:rPr lang="pl-PL" sz="1100" dirty="0" smtClean="0"/>
              <a:t>stanowiący</a:t>
            </a:r>
          </a:p>
          <a:p>
            <a:pPr>
              <a:buNone/>
            </a:pPr>
            <a:r>
              <a:rPr lang="pl-PL" sz="1100" dirty="0" smtClean="0"/>
              <a:t>do </a:t>
            </a:r>
            <a:r>
              <a:rPr lang="pl-PL" sz="1100" dirty="0" smtClean="0"/>
              <a:t>uchylenia </a:t>
            </a:r>
            <a:r>
              <a:rPr lang="pl-PL" sz="1100" dirty="0" smtClean="0"/>
              <a:t>podjętego uprzednio </a:t>
            </a:r>
            <a:r>
              <a:rPr lang="pl-PL" sz="1100" dirty="0" smtClean="0"/>
              <a:t>rozstrzygnięcia. Wprawdzie referendum lokalne, którego celem jest </a:t>
            </a:r>
            <a:r>
              <a:rPr lang="pl-PL" sz="1100" dirty="0" smtClean="0"/>
              <a:t>wiążące</a:t>
            </a:r>
          </a:p>
          <a:p>
            <a:pPr>
              <a:buNone/>
            </a:pPr>
            <a:r>
              <a:rPr lang="pl-PL" sz="1100" dirty="0" smtClean="0"/>
              <a:t>rozstrzyganie </a:t>
            </a:r>
            <a:r>
              <a:rPr lang="pl-PL" sz="1100" dirty="0" smtClean="0"/>
              <a:t>istotnych </a:t>
            </a:r>
            <a:r>
              <a:rPr lang="pl-PL" sz="1100" dirty="0" smtClean="0"/>
              <a:t>dla wspólnoty </a:t>
            </a:r>
            <a:r>
              <a:rPr lang="pl-PL" sz="1100" dirty="0" smtClean="0"/>
              <a:t>lokalnej spraw, powinno mieć charakter uprzedni, to jednak nie ma </a:t>
            </a:r>
            <a:r>
              <a:rPr lang="pl-PL" sz="1100" dirty="0" smtClean="0"/>
              <a:t>przeszkód</a:t>
            </a:r>
          </a:p>
          <a:p>
            <a:pPr>
              <a:buNone/>
            </a:pPr>
            <a:r>
              <a:rPr lang="pl-PL" sz="1100" dirty="0" smtClean="0"/>
              <a:t>prawnych</a:t>
            </a:r>
            <a:r>
              <a:rPr lang="pl-PL" sz="1100" dirty="0" smtClean="0"/>
              <a:t>, aby pożądany </a:t>
            </a:r>
            <a:r>
              <a:rPr lang="pl-PL" sz="1100" dirty="0" smtClean="0"/>
              <a:t>skutek osiągnąć </a:t>
            </a:r>
            <a:r>
              <a:rPr lang="pl-PL" sz="1100" dirty="0" smtClean="0"/>
              <a:t>przez zobowiązanie organów jednostki samorządu terytorialnego do </a:t>
            </a:r>
            <a:r>
              <a:rPr lang="pl-PL" sz="1100" dirty="0" smtClean="0"/>
              <a:t>uchylenia</a:t>
            </a:r>
          </a:p>
          <a:p>
            <a:pPr>
              <a:buNone/>
            </a:pPr>
            <a:r>
              <a:rPr lang="pl-PL" sz="1100" dirty="0" smtClean="0"/>
              <a:t>lub </a:t>
            </a:r>
            <a:r>
              <a:rPr lang="pl-PL" sz="1100" dirty="0" smtClean="0"/>
              <a:t>zmiany uprzednio </a:t>
            </a:r>
            <a:r>
              <a:rPr lang="pl-PL" sz="1100" dirty="0" smtClean="0"/>
              <a:t>podjętej uchwały </a:t>
            </a:r>
            <a:r>
              <a:rPr lang="pl-PL" sz="1100" dirty="0" smtClean="0"/>
              <a:t>lub zarządzenia pod warunkiem, że nie doprowadzi to do </a:t>
            </a:r>
            <a:r>
              <a:rPr lang="pl-PL" sz="1100" dirty="0" smtClean="0"/>
              <a:t>naruszenia</a:t>
            </a:r>
          </a:p>
          <a:p>
            <a:pPr>
              <a:buNone/>
            </a:pPr>
            <a:r>
              <a:rPr lang="pl-PL" sz="1100" dirty="0" smtClean="0"/>
              <a:t>obowiązujących </a:t>
            </a:r>
            <a:r>
              <a:rPr lang="pl-PL" sz="1100" dirty="0" smtClean="0"/>
              <a:t>przepisów prawa i </a:t>
            </a:r>
            <a:r>
              <a:rPr lang="pl-PL" sz="1100" dirty="0" smtClean="0"/>
              <a:t>jest możliwe </a:t>
            </a:r>
            <a:r>
              <a:rPr lang="pl-PL" sz="1100" dirty="0" smtClean="0"/>
              <a:t>w okolicznościach faktycznych danej sprawy</a:t>
            </a:r>
            <a:r>
              <a:rPr lang="pl-PL" sz="1100" dirty="0" smtClean="0"/>
              <a:t>.</a:t>
            </a:r>
          </a:p>
          <a:p>
            <a:pPr>
              <a:buNone/>
            </a:pPr>
            <a:endParaRPr lang="pl-PL" sz="1100" b="1" dirty="0" smtClean="0"/>
          </a:p>
          <a:p>
            <a:pPr>
              <a:buNone/>
            </a:pPr>
            <a:r>
              <a:rPr lang="pl-PL" sz="1100" dirty="0" smtClean="0"/>
              <a:t>Zgodnie z </a:t>
            </a:r>
            <a:r>
              <a:rPr lang="pl-PL" sz="1100" dirty="0" smtClean="0"/>
              <a:t>wyrokiem TK z 26 lutego 2003 r. (K 30/02) przedmiotem referendum „mogą być tylko sprawy </a:t>
            </a:r>
            <a:r>
              <a:rPr lang="pl-PL" sz="1100" dirty="0" smtClean="0"/>
              <a:t>wymagające</a:t>
            </a:r>
          </a:p>
          <a:p>
            <a:pPr>
              <a:buNone/>
            </a:pPr>
            <a:r>
              <a:rPr lang="pl-PL" sz="1100" dirty="0" smtClean="0"/>
              <a:t>jednoznacznego rozstrzygnięcia</a:t>
            </a:r>
            <a:r>
              <a:rPr lang="pl-PL" sz="1100" dirty="0" smtClean="0"/>
              <a:t>, </a:t>
            </a:r>
            <a:r>
              <a:rPr lang="pl-PL" sz="1100" dirty="0" smtClean="0"/>
              <a:t>a zarazem </a:t>
            </a:r>
            <a:r>
              <a:rPr lang="pl-PL" sz="1100" dirty="0" smtClean="0"/>
              <a:t>takie, które wymagają </a:t>
            </a:r>
            <a:r>
              <a:rPr lang="pl-PL" sz="1100" dirty="0" smtClean="0"/>
              <a:t>sformalizowania i </a:t>
            </a:r>
            <a:r>
              <a:rPr lang="pl-PL" sz="1100" dirty="0" smtClean="0"/>
              <a:t>czasami uprzednich, a </a:t>
            </a:r>
            <a:r>
              <a:rPr lang="pl-PL" sz="1100" dirty="0" smtClean="0"/>
              <a:t>zawsze</a:t>
            </a:r>
          </a:p>
          <a:p>
            <a:pPr>
              <a:buNone/>
            </a:pPr>
            <a:r>
              <a:rPr lang="pl-PL" sz="1100" dirty="0" smtClean="0"/>
              <a:t>następczych </a:t>
            </a:r>
            <a:r>
              <a:rPr lang="pl-PL" sz="1100" dirty="0" smtClean="0"/>
              <a:t>działań organów </a:t>
            </a:r>
            <a:r>
              <a:rPr lang="pl-PL" sz="1100" dirty="0" smtClean="0"/>
              <a:t>jednostek samorządu </a:t>
            </a:r>
            <a:r>
              <a:rPr lang="pl-PL" sz="1100" dirty="0" smtClean="0"/>
              <a:t>terytorialnego. Inicjatywa poddania takich spraw referendum </a:t>
            </a:r>
            <a:r>
              <a:rPr lang="pl-PL" sz="1100" dirty="0" smtClean="0"/>
              <a:t>– czyni je</a:t>
            </a:r>
          </a:p>
          <a:p>
            <a:pPr>
              <a:buNone/>
            </a:pPr>
            <a:r>
              <a:rPr lang="pl-PL" sz="1100" dirty="0" smtClean="0"/>
              <a:t>właśnie </a:t>
            </a:r>
            <a:r>
              <a:rPr lang="pl-PL" sz="1100" dirty="0" smtClean="0"/>
              <a:t>sprawami, które </a:t>
            </a:r>
            <a:r>
              <a:rPr lang="pl-PL" sz="1100" dirty="0" smtClean="0"/>
              <a:t>następnie przekształcają </a:t>
            </a:r>
            <a:r>
              <a:rPr lang="pl-PL" sz="1100" dirty="0" smtClean="0"/>
              <a:t>się w </a:t>
            </a:r>
            <a:r>
              <a:rPr lang="pl-PL" sz="1100" dirty="0" smtClean="0"/>
              <a:t>konkretne zadania </a:t>
            </a:r>
            <a:r>
              <a:rPr lang="pl-PL" sz="1100" dirty="0" smtClean="0"/>
              <a:t>określonych organów – nawet jeśli </a:t>
            </a:r>
            <a:r>
              <a:rPr lang="pl-PL" sz="1100" dirty="0" smtClean="0"/>
              <a:t>uprzednio</a:t>
            </a:r>
          </a:p>
          <a:p>
            <a:pPr>
              <a:buNone/>
            </a:pPr>
            <a:r>
              <a:rPr lang="pl-PL" sz="1100" dirty="0" smtClean="0"/>
              <a:t>takimi </a:t>
            </a:r>
            <a:r>
              <a:rPr lang="pl-PL" sz="1100" dirty="0" smtClean="0"/>
              <a:t>nie </a:t>
            </a:r>
            <a:r>
              <a:rPr lang="pl-PL" sz="1100" dirty="0" smtClean="0"/>
              <a:t>były”.</a:t>
            </a:r>
            <a:endParaRPr lang="pl-PL" sz="1100" b="1" dirty="0" smtClean="0"/>
          </a:p>
          <a:p>
            <a:pPr algn="just">
              <a:buNone/>
            </a:pPr>
            <a:endParaRPr lang="pl-PL" sz="11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340768"/>
            <a:ext cx="7920880" cy="5114968"/>
          </a:xfrm>
        </p:spPr>
        <p:txBody>
          <a:bodyPr>
            <a:noAutofit/>
          </a:bodyPr>
          <a:lstStyle/>
          <a:p>
            <a:pPr>
              <a:buNone/>
            </a:pPr>
            <a:r>
              <a:rPr lang="pl-PL" sz="1100" dirty="0" smtClean="0"/>
              <a:t>Z </a:t>
            </a:r>
            <a:r>
              <a:rPr lang="pl-PL" sz="1100" dirty="0" smtClean="0"/>
              <a:t>art. 170 Konstytucji wynika </a:t>
            </a:r>
            <a:r>
              <a:rPr lang="pl-PL" sz="1100" dirty="0" smtClean="0"/>
              <a:t>istnienie </a:t>
            </a:r>
            <a:r>
              <a:rPr lang="pl-PL" sz="1100" dirty="0" smtClean="0"/>
              <a:t>zarówno referendów w </a:t>
            </a:r>
            <a:r>
              <a:rPr lang="pl-PL" sz="1100" dirty="0" smtClean="0"/>
              <a:t>pełni wiążących </a:t>
            </a:r>
            <a:r>
              <a:rPr lang="pl-PL" sz="1100" dirty="0" smtClean="0"/>
              <a:t>i rozstrzygających sprawę ostatecznie, jak </a:t>
            </a:r>
            <a:r>
              <a:rPr lang="pl-PL" sz="1100" dirty="0" smtClean="0"/>
              <a:t>i</a:t>
            </a:r>
          </a:p>
          <a:p>
            <a:pPr>
              <a:buNone/>
            </a:pPr>
            <a:r>
              <a:rPr lang="pl-PL" sz="1100" dirty="0" smtClean="0"/>
              <a:t>referendum opiniodawczego lub </a:t>
            </a:r>
            <a:r>
              <a:rPr lang="pl-PL" sz="1100" dirty="0" smtClean="0"/>
              <a:t>konsultacyjnego, jeśli tylko mają one moc </a:t>
            </a:r>
            <a:r>
              <a:rPr lang="pl-PL" sz="1100" dirty="0" smtClean="0"/>
              <a:t>współkształtowania procesów decyzyjnych,</a:t>
            </a:r>
          </a:p>
          <a:p>
            <a:pPr>
              <a:buNone/>
            </a:pPr>
            <a:r>
              <a:rPr lang="pl-PL" sz="1100" dirty="0" smtClean="0"/>
              <a:t>odnoszących </a:t>
            </a:r>
            <a:r>
              <a:rPr lang="pl-PL" sz="1100" dirty="0" smtClean="0"/>
              <a:t>się do </a:t>
            </a:r>
            <a:r>
              <a:rPr lang="pl-PL" sz="1100" dirty="0" smtClean="0"/>
              <a:t>danej </a:t>
            </a:r>
            <a:r>
              <a:rPr lang="pl-PL" sz="1100" dirty="0" smtClean="0"/>
              <a:t>wspólnoty</a:t>
            </a:r>
            <a:r>
              <a:rPr lang="pl-PL" sz="1100" dirty="0" smtClean="0"/>
              <a:t>.</a:t>
            </a:r>
          </a:p>
          <a:p>
            <a:pPr>
              <a:buNone/>
            </a:pPr>
            <a:endParaRPr lang="pl-PL" sz="1100" b="1" dirty="0" smtClean="0"/>
          </a:p>
          <a:p>
            <a:pPr>
              <a:buNone/>
            </a:pPr>
            <a:r>
              <a:rPr lang="pl-PL" sz="1100" dirty="0" smtClean="0"/>
              <a:t>Pytanie referendalne musi </a:t>
            </a:r>
            <a:r>
              <a:rPr lang="pl-PL" sz="1100" dirty="0" smtClean="0"/>
              <a:t>jednoznacznie wskazywać na wiążący lub opiniodawczy (konsultacyjny</a:t>
            </a:r>
            <a:r>
              <a:rPr lang="pl-PL" sz="1100" dirty="0" smtClean="0"/>
              <a:t>) charakter referendum.</a:t>
            </a:r>
          </a:p>
          <a:p>
            <a:pPr>
              <a:buNone/>
            </a:pPr>
            <a:r>
              <a:rPr lang="pl-PL" sz="1100" dirty="0" smtClean="0"/>
              <a:t>Właściwe </a:t>
            </a:r>
            <a:r>
              <a:rPr lang="pl-PL" sz="1100" dirty="0" smtClean="0"/>
              <a:t>pytanie referendalne powinno być </a:t>
            </a:r>
            <a:r>
              <a:rPr lang="pl-PL" sz="1100" dirty="0" smtClean="0"/>
              <a:t>sformułowane jasno</a:t>
            </a:r>
            <a:r>
              <a:rPr lang="pl-PL" sz="1100" dirty="0" smtClean="0"/>
              <a:t>, w sposób zrozumiały i niewprowadzający w błąd co </a:t>
            </a:r>
            <a:r>
              <a:rPr lang="pl-PL" sz="1100" dirty="0" smtClean="0"/>
              <a:t>do</a:t>
            </a:r>
          </a:p>
          <a:p>
            <a:pPr>
              <a:buNone/>
            </a:pPr>
            <a:r>
              <a:rPr lang="pl-PL" sz="1100" dirty="0" smtClean="0"/>
              <a:t>charakteru rozstrzygnięcia sprawy.</a:t>
            </a:r>
          </a:p>
          <a:p>
            <a:pPr>
              <a:buNone/>
            </a:pPr>
            <a:endParaRPr lang="pl-PL" sz="1100" dirty="0" smtClean="0"/>
          </a:p>
          <a:p>
            <a:pPr>
              <a:buNone/>
            </a:pPr>
            <a:r>
              <a:rPr lang="pl-PL" sz="1100" dirty="0" smtClean="0"/>
              <a:t>Ewentualny </a:t>
            </a:r>
            <a:r>
              <a:rPr lang="pl-PL" sz="1100" dirty="0" smtClean="0"/>
              <a:t>rozstrzygający skutek referendum będzie więc albo </a:t>
            </a:r>
            <a:r>
              <a:rPr lang="pl-PL" sz="1100" dirty="0" smtClean="0"/>
              <a:t>zobowiązywał organy </a:t>
            </a:r>
            <a:r>
              <a:rPr lang="pl-PL" sz="1100" dirty="0" smtClean="0"/>
              <a:t>jednostek samorządu </a:t>
            </a:r>
            <a:r>
              <a:rPr lang="pl-PL" sz="1100" dirty="0" smtClean="0"/>
              <a:t>terytorialnego</a:t>
            </a:r>
          </a:p>
          <a:p>
            <a:pPr>
              <a:buNone/>
            </a:pPr>
            <a:r>
              <a:rPr lang="pl-PL" sz="1100" dirty="0" smtClean="0"/>
              <a:t>do </a:t>
            </a:r>
            <a:r>
              <a:rPr lang="pl-PL" sz="1100" dirty="0" smtClean="0"/>
              <a:t>niezwłocznego </a:t>
            </a:r>
            <a:r>
              <a:rPr lang="pl-PL" sz="1100" dirty="0" smtClean="0"/>
              <a:t>wcielenia w </a:t>
            </a:r>
            <a:r>
              <a:rPr lang="pl-PL" sz="1100" dirty="0" smtClean="0"/>
              <a:t>życie woli wspólnoty samorządowej, albo będzie stanowić tylko </a:t>
            </a:r>
            <a:r>
              <a:rPr lang="pl-PL" sz="1100" dirty="0" smtClean="0"/>
              <a:t>wyraz niewiążącej opinii</a:t>
            </a:r>
          </a:p>
          <a:p>
            <a:pPr>
              <a:buNone/>
            </a:pPr>
            <a:r>
              <a:rPr lang="pl-PL" sz="1100" dirty="0" smtClean="0"/>
              <a:t>społecznej </a:t>
            </a:r>
            <a:r>
              <a:rPr lang="pl-PL" sz="1100" dirty="0" smtClean="0"/>
              <a:t>co do kierunków rozwoju i podjęcia przez te </a:t>
            </a:r>
            <a:r>
              <a:rPr lang="pl-PL" sz="1100" dirty="0" smtClean="0"/>
              <a:t>organy działań </a:t>
            </a:r>
            <a:r>
              <a:rPr lang="pl-PL" sz="1100" dirty="0" smtClean="0"/>
              <a:t>zmierzających w przyszłości do realizacji </a:t>
            </a:r>
            <a:r>
              <a:rPr lang="pl-PL" sz="1100" dirty="0" smtClean="0"/>
              <a:t>celu</a:t>
            </a:r>
          </a:p>
          <a:p>
            <a:pPr>
              <a:buNone/>
            </a:pPr>
            <a:r>
              <a:rPr lang="pl-PL" sz="1100" dirty="0" smtClean="0"/>
              <a:t>Rozstrzygniętego w </a:t>
            </a:r>
            <a:r>
              <a:rPr lang="pl-PL" sz="1100" dirty="0" smtClean="0"/>
              <a:t>referendum lokalnym. Zatem pytanie postawione w referendum </a:t>
            </a:r>
            <a:r>
              <a:rPr lang="pl-PL" sz="1100" dirty="0" smtClean="0"/>
              <a:t>lokalnym ma </a:t>
            </a:r>
            <a:r>
              <a:rPr lang="pl-PL" sz="1100" dirty="0" smtClean="0"/>
              <a:t>odpowiadać na to, </a:t>
            </a:r>
            <a:r>
              <a:rPr lang="pl-PL" sz="1100" dirty="0" smtClean="0"/>
              <a:t>co</a:t>
            </a:r>
          </a:p>
          <a:p>
            <a:pPr>
              <a:buNone/>
            </a:pPr>
            <a:r>
              <a:rPr lang="pl-PL" sz="1100" dirty="0" smtClean="0"/>
              <a:t>mają </a:t>
            </a:r>
            <a:r>
              <a:rPr lang="pl-PL" sz="1100" dirty="0" smtClean="0"/>
              <a:t>zrobić organy jednostki samorządowej (jaki </a:t>
            </a:r>
            <a:r>
              <a:rPr lang="pl-PL" sz="1100" dirty="0" smtClean="0"/>
              <a:t>wybrać wariant</a:t>
            </a:r>
            <a:r>
              <a:rPr lang="pl-PL" sz="1100" dirty="0" smtClean="0"/>
              <a:t>, jakie podjąć działania), a nie stanowić swego </a:t>
            </a:r>
            <a:r>
              <a:rPr lang="pl-PL" sz="1100" dirty="0" smtClean="0"/>
              <a:t>rodzaju</a:t>
            </a:r>
          </a:p>
          <a:p>
            <a:pPr>
              <a:buNone/>
            </a:pPr>
            <a:r>
              <a:rPr lang="pl-PL" sz="1100" dirty="0" smtClean="0"/>
              <a:t>sondażu</a:t>
            </a:r>
            <a:r>
              <a:rPr lang="pl-PL" sz="1100" dirty="0" smtClean="0"/>
              <a:t>.</a:t>
            </a:r>
            <a:endParaRPr lang="pl-PL" sz="11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340768"/>
            <a:ext cx="7920880" cy="5114968"/>
          </a:xfrm>
        </p:spPr>
        <p:txBody>
          <a:bodyPr>
            <a:noAutofit/>
          </a:bodyPr>
          <a:lstStyle/>
          <a:p>
            <a:pPr algn="just">
              <a:buNone/>
            </a:pPr>
            <a:r>
              <a:rPr lang="pl-PL" sz="1100" b="1" dirty="0" smtClean="0"/>
              <a:t>Ważność referendum lokalnego</a:t>
            </a:r>
          </a:p>
          <a:p>
            <a:pPr algn="just">
              <a:buNone/>
            </a:pPr>
            <a:endParaRPr lang="pl-PL" sz="1100" b="1" dirty="0" smtClean="0"/>
          </a:p>
          <a:p>
            <a:pPr>
              <a:buNone/>
            </a:pPr>
            <a:r>
              <a:rPr lang="pl-PL" sz="1100" b="1" dirty="0" smtClean="0"/>
              <a:t>Art.  55 </a:t>
            </a:r>
            <a:r>
              <a:rPr lang="pl-PL" sz="1100" b="1" dirty="0" err="1" smtClean="0"/>
              <a:t>u.r.l</a:t>
            </a:r>
            <a:r>
              <a:rPr lang="pl-PL" sz="1100" b="1" dirty="0" smtClean="0"/>
              <a:t>.  [Ważność referendum] </a:t>
            </a:r>
          </a:p>
          <a:p>
            <a:pPr>
              <a:buNone/>
            </a:pPr>
            <a:r>
              <a:rPr lang="pl-PL" sz="1100" dirty="0" smtClean="0"/>
              <a:t>1.  Referendum jest ważne, jeżeli wzięło w nim udział co najmniej 30% uprawnionych do głosowania, z zastrzeżeniem </a:t>
            </a:r>
          </a:p>
          <a:p>
            <a:pPr marL="273050" indent="-90488">
              <a:buNone/>
            </a:pPr>
            <a:r>
              <a:rPr lang="pl-PL" sz="1100" dirty="0" smtClean="0"/>
              <a:t>ust. 2</a:t>
            </a:r>
            <a:r>
              <a:rPr lang="pl-PL" sz="1100" dirty="0" smtClean="0"/>
              <a:t>.</a:t>
            </a:r>
          </a:p>
          <a:p>
            <a:pPr>
              <a:buNone/>
            </a:pPr>
            <a:r>
              <a:rPr lang="pl-PL" sz="1100" dirty="0" smtClean="0"/>
              <a:t>2.  Referendum w sprawie odwołania organu jednostki samorządu terytorialnego pochodzącego z wyborów </a:t>
            </a:r>
            <a:r>
              <a:rPr lang="pl-PL" sz="1100" dirty="0" smtClean="0"/>
              <a:t>bezpośrednich</a:t>
            </a:r>
          </a:p>
          <a:p>
            <a:pPr marL="273050" indent="-90488">
              <a:buNone/>
            </a:pPr>
            <a:r>
              <a:rPr lang="pl-PL" sz="1100" dirty="0" smtClean="0"/>
              <a:t>jest </a:t>
            </a:r>
            <a:r>
              <a:rPr lang="pl-PL" sz="1100" dirty="0" smtClean="0"/>
              <a:t>ważne w przypadku, gdy udział w nim wzięło nie mniej niż 3/5 liczby biorących udział w wyborze </a:t>
            </a:r>
            <a:r>
              <a:rPr lang="pl-PL" sz="1100" dirty="0" smtClean="0"/>
              <a:t>odwoływanego</a:t>
            </a:r>
          </a:p>
          <a:p>
            <a:pPr marL="273050" indent="-90488">
              <a:buNone/>
            </a:pPr>
            <a:r>
              <a:rPr lang="pl-PL" sz="1100" dirty="0" smtClean="0"/>
              <a:t>organu</a:t>
            </a:r>
            <a:r>
              <a:rPr lang="pl-PL" sz="1100" dirty="0" smtClean="0"/>
              <a:t>.</a:t>
            </a:r>
          </a:p>
          <a:p>
            <a:pPr algn="just">
              <a:buNone/>
            </a:pPr>
            <a:endParaRPr lang="pl-PL" sz="1100" b="1" dirty="0" smtClean="0"/>
          </a:p>
          <a:p>
            <a:pPr algn="just">
              <a:buFont typeface="Wingdings" pitchFamily="2" charset="2"/>
              <a:buChar char="v"/>
            </a:pPr>
            <a:r>
              <a:rPr lang="pl-PL" sz="1100" dirty="0" smtClean="0"/>
              <a:t>Na ostateczny kształt (wynik) referendum decydujący wpływ ma liczba uczestniczących w nim obywateli danej zbiorowości lokalnej oraz treść udzielanych przez nich odpowiedzi na postawione w referendum pytania. W pierwszym przypadku frekwencja decyduje o ważności referendum, w drugim - uzewnętrznienie zapatrywania obywateli na przedmiot referendum decyduje o tym, czy wynik referendum jest rozstrzygający, czy też nie. Przy czym określone skutki prawne wywołuje tylko referendum ważne. </a:t>
            </a:r>
            <a:endParaRPr lang="pl-PL" sz="1100" dirty="0" smtClean="0"/>
          </a:p>
          <a:p>
            <a:pPr algn="just">
              <a:buFont typeface="Wingdings" pitchFamily="2" charset="2"/>
              <a:buChar char="v"/>
            </a:pPr>
            <a:r>
              <a:rPr lang="pl-PL" sz="1100" dirty="0" smtClean="0"/>
              <a:t>Referendum </a:t>
            </a:r>
            <a:r>
              <a:rPr lang="pl-PL" sz="1100" dirty="0" smtClean="0"/>
              <a:t>jest ważne, jeżeli wzięło w nim udział co najmniej 30% uprawnionych do głosowania</a:t>
            </a:r>
            <a:r>
              <a:rPr lang="pl-PL" sz="1100" dirty="0" smtClean="0"/>
              <a:t>. Liczba </a:t>
            </a:r>
            <a:r>
              <a:rPr lang="pl-PL" sz="1100" dirty="0" smtClean="0"/>
              <a:t>uprawnionych do głosowania wynika ze spisu wyborczego, który jest urzędowym dokumentem stwierdzającym prawo obywatela do udziału w referendum</a:t>
            </a:r>
            <a:r>
              <a:rPr lang="pl-PL" sz="1100" dirty="0" smtClean="0"/>
              <a:t>. Spis </a:t>
            </a:r>
            <a:r>
              <a:rPr lang="pl-PL" sz="1100" dirty="0" smtClean="0"/>
              <a:t>wyborców jest sporządzany z urzędu i obejmuje osoby mające prawo wybierania, ujęte w stałym rejestrze wyborców prowadzonych przez gminy. Warunkiem uzyskania wpisu do rejestru wyborców jest stałe zamieszkiwanie na obszarze danej gminy</a:t>
            </a:r>
            <a:r>
              <a:rPr lang="pl-PL" sz="1100" dirty="0" smtClean="0"/>
              <a:t>.</a:t>
            </a:r>
          </a:p>
          <a:p>
            <a:pPr algn="just">
              <a:buFont typeface="Wingdings" pitchFamily="2" charset="2"/>
              <a:buChar char="v"/>
            </a:pPr>
            <a:r>
              <a:rPr lang="pl-PL" sz="1100" dirty="0" smtClean="0"/>
              <a:t>Zgodnie z art. 59 ust. 1 </a:t>
            </a:r>
            <a:r>
              <a:rPr lang="pl-PL" sz="1100" dirty="0" err="1" smtClean="0"/>
              <a:t>pkt</a:t>
            </a:r>
            <a:r>
              <a:rPr lang="pl-PL" sz="1100" dirty="0" smtClean="0"/>
              <a:t> 5 liczbę osób, które wzięły udział w głosowaniu ustala się na podstawie liczby kart ważnych wyjętych z urny, którymi są karty urzędowo ustalone i opatrzone pieczęcią obwodowej komisji. Karty do głosowania inne niż urzędowo ustalone lub nieopatrzone pieczęcią obwodowej komisji są kartami nieważnymi i nie mają wpływu na ustalenie liczby osób, które wzięły udział w referendum, podobnie jak karty przedarte całkowicie.</a:t>
            </a:r>
          </a:p>
          <a:p>
            <a:pPr algn="just">
              <a:buFont typeface="Wingdings" pitchFamily="2" charset="2"/>
              <a:buChar char="v"/>
            </a:pPr>
            <a:endParaRPr lang="pl-PL" sz="1100" dirty="0" smtClean="0"/>
          </a:p>
          <a:p>
            <a:pPr algn="just">
              <a:buFont typeface="Wingdings" pitchFamily="2" charset="2"/>
              <a:buChar char="v"/>
            </a:pPr>
            <a:endParaRPr lang="pl-PL" sz="11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340768"/>
            <a:ext cx="7920880" cy="5114968"/>
          </a:xfrm>
        </p:spPr>
        <p:txBody>
          <a:bodyPr>
            <a:noAutofit/>
          </a:bodyPr>
          <a:lstStyle/>
          <a:p>
            <a:pPr algn="just">
              <a:buNone/>
            </a:pPr>
            <a:r>
              <a:rPr lang="pl-PL" sz="1100" b="1" dirty="0" smtClean="0"/>
              <a:t>Ważność referendum lokalnego</a:t>
            </a:r>
          </a:p>
          <a:p>
            <a:pPr algn="just">
              <a:buNone/>
            </a:pPr>
            <a:endParaRPr lang="pl-PL" sz="1100" b="1" dirty="0" smtClean="0"/>
          </a:p>
          <a:p>
            <a:pPr>
              <a:buFont typeface="Wingdings" pitchFamily="2" charset="2"/>
              <a:buChar char="v"/>
            </a:pPr>
            <a:r>
              <a:rPr lang="pl-PL" sz="1100" dirty="0" smtClean="0"/>
              <a:t>Wyższy próg frekwencji ustawodawca ustalił w referendum w sprawie odwołania organu jednostki samorządu terytorialnego pochodzącego z wyborów bezpośrednich. W takim przypadku referendum jest ważne, gdy wzięło w nim udział nie mniej niż 3/5 liczby biorących udział w wyborze odwołanego organu. </a:t>
            </a:r>
            <a:r>
              <a:rPr lang="pl-PL" sz="1100" dirty="0" smtClean="0"/>
              <a:t>Np., </a:t>
            </a:r>
            <a:r>
              <a:rPr lang="pl-PL" sz="1100" dirty="0" smtClean="0"/>
              <a:t>jeżeli w wyborze rady gminy wzięło udział 55% uprawnionych do głosowania, to by referendum o odwołanie tej rady gminy było ważne, musi w nim wziąć udział 33% uprawnionych do głosowania (3/5 liczby biorących udział w wyborze odwołanego organu</a:t>
            </a:r>
            <a:r>
              <a:rPr lang="pl-PL" sz="1100" dirty="0" smtClean="0"/>
              <a:t>). Jeżeli </a:t>
            </a:r>
            <a:r>
              <a:rPr lang="pl-PL" sz="1100" dirty="0" smtClean="0"/>
              <a:t>natomiast w wyborze tej rady gminy frekwencja byłaby na tyle niska, że 3/5 z liczby osób biorących udział w jej wyborze stanowiłoby mniej niż 30% uprawnionych do głosowania, wówczas referendum jest ważne, jeżeli wzięło w nim udział co najmniej 30% uprawnionych do głosowania. W takim wypadku art. 55 ust. 2 ustawy nie ma zastosowania</a:t>
            </a:r>
            <a:r>
              <a:rPr lang="pl-PL" sz="1100" dirty="0" smtClean="0"/>
              <a:t>.</a:t>
            </a:r>
          </a:p>
          <a:p>
            <a:pPr>
              <a:buFont typeface="Wingdings" pitchFamily="2" charset="2"/>
              <a:buChar char="v"/>
            </a:pPr>
            <a:r>
              <a:rPr lang="pl-PL" sz="1100" dirty="0" smtClean="0"/>
              <a:t>Dotychczasowe doświadczenia wynikające z przeprowadzonych referendów wskazują, że co do zasady nie są to inicjatywy zbyt częste, a po wtóre tylko w nielicznych przypadkach są inicjatywami ważnymi, wywołującymi określone skutki prawne. </a:t>
            </a:r>
          </a:p>
          <a:p>
            <a:pPr algn="just">
              <a:buFont typeface="Wingdings" pitchFamily="2" charset="2"/>
              <a:buChar char="v"/>
            </a:pPr>
            <a:r>
              <a:rPr lang="pl-PL" sz="1100" dirty="0" smtClean="0"/>
              <a:t>Najwyższa frekwencja była w referendum o odwołanie Wójta i Rady Gminy </a:t>
            </a:r>
            <a:r>
              <a:rPr lang="pl-PL" sz="1100" dirty="0" err="1" smtClean="0"/>
              <a:t>Kleszów</a:t>
            </a:r>
            <a:r>
              <a:rPr lang="pl-PL" sz="1100" dirty="0" smtClean="0"/>
              <a:t> z dnia 16 maja 2004 r. i wynosiła 71,97%. Najniższą frekwencję, 2%, miało referendum przeprowadzone w dniu 23 maja 2004 r. o odwołanie Burmistrza Miasta Stawiski.</a:t>
            </a:r>
            <a:endParaRPr lang="pl-PL" sz="11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340768"/>
            <a:ext cx="7920880" cy="5114968"/>
          </a:xfrm>
        </p:spPr>
        <p:txBody>
          <a:bodyPr>
            <a:noAutofit/>
          </a:bodyPr>
          <a:lstStyle/>
          <a:p>
            <a:pPr algn="just">
              <a:buNone/>
            </a:pPr>
            <a:r>
              <a:rPr lang="pl-PL" sz="1100" b="1" dirty="0" smtClean="0"/>
              <a:t>Wynik referendum lokalnego</a:t>
            </a:r>
          </a:p>
          <a:p>
            <a:pPr algn="just">
              <a:buNone/>
            </a:pPr>
            <a:endParaRPr lang="pl-PL" sz="1100" b="1" dirty="0" smtClean="0"/>
          </a:p>
          <a:p>
            <a:pPr>
              <a:buNone/>
            </a:pPr>
            <a:r>
              <a:rPr lang="pl-PL" sz="1100" b="1" dirty="0" smtClean="0"/>
              <a:t>Art</a:t>
            </a:r>
            <a:r>
              <a:rPr lang="pl-PL" sz="1100" b="1" dirty="0" smtClean="0"/>
              <a:t>.  </a:t>
            </a:r>
            <a:r>
              <a:rPr lang="pl-PL" sz="1100" b="1" dirty="0" smtClean="0"/>
              <a:t>56 </a:t>
            </a:r>
            <a:r>
              <a:rPr lang="pl-PL" sz="1100" b="1" dirty="0" err="1" smtClean="0"/>
              <a:t>u.r.l</a:t>
            </a:r>
            <a:r>
              <a:rPr lang="pl-PL" sz="1100" b="1" dirty="0" smtClean="0"/>
              <a:t>.</a:t>
            </a:r>
            <a:r>
              <a:rPr lang="pl-PL" sz="1100" b="1" dirty="0" smtClean="0"/>
              <a:t>  [Wynik </a:t>
            </a:r>
            <a:r>
              <a:rPr lang="pl-PL" sz="1100" b="1" dirty="0" smtClean="0"/>
              <a:t>rozstrzygający</a:t>
            </a:r>
            <a:r>
              <a:rPr lang="pl-PL" sz="1100" b="1" dirty="0" smtClean="0"/>
              <a:t>] </a:t>
            </a:r>
            <a:endParaRPr lang="pl-PL" sz="1100" b="1" dirty="0" smtClean="0"/>
          </a:p>
          <a:p>
            <a:pPr>
              <a:buNone/>
            </a:pPr>
            <a:r>
              <a:rPr lang="pl-PL" sz="1100" dirty="0" smtClean="0"/>
              <a:t>1</a:t>
            </a:r>
            <a:r>
              <a:rPr lang="pl-PL" sz="1100" dirty="0" smtClean="0"/>
              <a:t>.  Wynik referendum jest rozstrzygający, jeżeli za jednym z rozwiązań w sprawie poddanej pod referendum </a:t>
            </a:r>
            <a:r>
              <a:rPr lang="pl-PL" sz="1100" dirty="0" smtClean="0"/>
              <a:t>oddano</a:t>
            </a:r>
          </a:p>
          <a:p>
            <a:pPr>
              <a:buNone/>
            </a:pPr>
            <a:r>
              <a:rPr lang="pl-PL" sz="1100" dirty="0" smtClean="0"/>
              <a:t>więcej </a:t>
            </a:r>
            <a:r>
              <a:rPr lang="pl-PL" sz="1100" dirty="0" smtClean="0"/>
              <a:t>niż połowę ważnych głosów.</a:t>
            </a:r>
          </a:p>
          <a:p>
            <a:pPr>
              <a:buNone/>
            </a:pPr>
            <a:r>
              <a:rPr lang="pl-PL" sz="1100" dirty="0" smtClean="0"/>
              <a:t>2.  Wynik referendum gminnego w sprawie </a:t>
            </a:r>
            <a:r>
              <a:rPr lang="pl-PL" sz="1100" dirty="0" err="1" smtClean="0"/>
              <a:t>samoopodatkowania</a:t>
            </a:r>
            <a:r>
              <a:rPr lang="pl-PL" sz="1100" dirty="0" smtClean="0"/>
              <a:t> się mieszkańców na cele publiczne jest </a:t>
            </a:r>
            <a:r>
              <a:rPr lang="pl-PL" sz="1100" dirty="0" smtClean="0"/>
              <a:t>rozstrzygający,</a:t>
            </a:r>
          </a:p>
          <a:p>
            <a:pPr>
              <a:buNone/>
            </a:pPr>
            <a:r>
              <a:rPr lang="pl-PL" sz="1100" dirty="0" smtClean="0"/>
              <a:t>jeżeli </a:t>
            </a:r>
            <a:r>
              <a:rPr lang="pl-PL" sz="1100" dirty="0" smtClean="0"/>
              <a:t>za </a:t>
            </a:r>
            <a:r>
              <a:rPr lang="pl-PL" sz="1100" dirty="0" err="1" smtClean="0"/>
              <a:t>samoopodatkowaniem</a:t>
            </a:r>
            <a:r>
              <a:rPr lang="pl-PL" sz="1100" dirty="0" smtClean="0"/>
              <a:t> oddano co najmniej 2/3 ważnych głosów</a:t>
            </a:r>
            <a:r>
              <a:rPr lang="pl-PL" sz="1100" dirty="0" smtClean="0"/>
              <a:t>.</a:t>
            </a:r>
          </a:p>
          <a:p>
            <a:pPr>
              <a:buNone/>
            </a:pPr>
            <a:endParaRPr lang="pl-PL" sz="1100" dirty="0" smtClean="0"/>
          </a:p>
          <a:p>
            <a:pPr>
              <a:buFont typeface="Wingdings" pitchFamily="2" charset="2"/>
              <a:buChar char="v"/>
            </a:pPr>
            <a:r>
              <a:rPr lang="pl-PL" sz="1100" dirty="0" smtClean="0"/>
              <a:t>Ważne referendum daje wynik rozstrzygający bądź nie</a:t>
            </a:r>
            <a:r>
              <a:rPr lang="pl-PL" sz="1100" dirty="0" smtClean="0"/>
              <a:t>. </a:t>
            </a:r>
            <a:endParaRPr lang="pl-PL" sz="1100" dirty="0" smtClean="0"/>
          </a:p>
          <a:p>
            <a:pPr algn="just">
              <a:buFont typeface="Wingdings" pitchFamily="2" charset="2"/>
              <a:buChar char="v"/>
            </a:pPr>
            <a:r>
              <a:rPr lang="pl-PL" sz="1100" dirty="0" smtClean="0"/>
              <a:t>Jeżeli wynik jest rozstrzygający, to wywołuje skutek prawny w postaci zaktualizowania ustawowego obowiązku podjęcia przez właściwy organ czynności dla realizacji tego wyniku, jeżeli wynik nie jest rozstrzygający, taki obowiązek nie powstaje. Wynik rozstrzygający odzwierciedla wolę społeczności lokalnej co do przedmiotu referendum, wyrażoną w sposób bezpośredni podczas głosowania. Każdy z uprawnionych do udziału w referendum wyraża swoją wolę poprzez zagłosowanie za jednym z rozwiązań w sprawie poddanej pod referendum</a:t>
            </a:r>
            <a:r>
              <a:rPr lang="pl-PL" sz="1100" dirty="0" smtClean="0"/>
              <a:t>.</a:t>
            </a:r>
          </a:p>
          <a:p>
            <a:pPr>
              <a:buFont typeface="Wingdings" pitchFamily="2" charset="2"/>
              <a:buChar char="v"/>
            </a:pPr>
            <a:r>
              <a:rPr lang="pl-PL" sz="1100" dirty="0" smtClean="0"/>
              <a:t>Zgodnie z art. 56 ust. </a:t>
            </a:r>
            <a:r>
              <a:rPr lang="pl-PL" sz="1100" dirty="0" smtClean="0"/>
              <a:t>1 </a:t>
            </a:r>
            <a:r>
              <a:rPr lang="pl-PL" sz="1100" dirty="0" err="1" smtClean="0"/>
              <a:t>u.r.l</a:t>
            </a:r>
            <a:r>
              <a:rPr lang="pl-PL" sz="1100" dirty="0" smtClean="0"/>
              <a:t>. </a:t>
            </a:r>
            <a:r>
              <a:rPr lang="pl-PL" sz="1100" dirty="0" smtClean="0"/>
              <a:t>wynik referendum jest rozstrzygający, jeżeli za jednym z rozwiązań w sprawie poddanej pod referendum oddano więcej niż połowę ważnych głosów. </a:t>
            </a:r>
            <a:endParaRPr lang="pl-PL" sz="1100" dirty="0" smtClean="0"/>
          </a:p>
          <a:p>
            <a:pPr>
              <a:buFont typeface="Wingdings" pitchFamily="2" charset="2"/>
              <a:buChar char="v"/>
            </a:pPr>
            <a:r>
              <a:rPr lang="pl-PL" sz="1100" dirty="0" smtClean="0"/>
              <a:t>Liczbę </a:t>
            </a:r>
            <a:r>
              <a:rPr lang="pl-PL" sz="1100" dirty="0" smtClean="0"/>
              <a:t>głosów ważnych ustala się po odjęciu liczby głosów nieważnych od liczby kart ważnych (liczby osób, które wzięły udział w głosowaniu</a:t>
            </a:r>
            <a:r>
              <a:rPr lang="pl-PL" sz="1100" dirty="0" smtClean="0"/>
              <a:t>). Głos </a:t>
            </a:r>
            <a:r>
              <a:rPr lang="pl-PL" sz="1100" dirty="0" smtClean="0"/>
              <a:t>jest nieważny, jeżeli na karcie do głosowania, w odniesieniu do poszczególnego pytania lub wariantu, nie zaznaczono żadnej odpowiedzi lub nie dokonano wyboru żadnego wariantu, a także wtedy, gdy w odniesieniu do poszczególnego pytania lub wariantu na karcie do głosowania zaznaczono więcej niż jedną odpowiedź na dane pytanie lub dokonano wyboru więcej niż jednego wariantu</a:t>
            </a:r>
            <a:r>
              <a:rPr lang="pl-PL" sz="1100" dirty="0" smtClean="0"/>
              <a:t>. Np. przykładowo </a:t>
            </a:r>
            <a:r>
              <a:rPr lang="pl-PL" sz="1100" dirty="0" smtClean="0"/>
              <a:t>kart ważnych było 1000, głosów nieważnych w rozumieniu art. 57 </a:t>
            </a:r>
            <a:r>
              <a:rPr lang="pl-PL" sz="1100" dirty="0" err="1" smtClean="0"/>
              <a:t>u.r.l</a:t>
            </a:r>
            <a:r>
              <a:rPr lang="pl-PL" sz="1100" dirty="0" smtClean="0"/>
              <a:t>. było 10, a więc głosów ważnych było 990</a:t>
            </a:r>
            <a:r>
              <a:rPr lang="pl-PL" sz="1100" dirty="0" smtClean="0"/>
              <a:t>.</a:t>
            </a:r>
            <a:endParaRPr lang="pl-PL" sz="1100" dirty="0" smtClean="0"/>
          </a:p>
          <a:p>
            <a:pPr algn="just">
              <a:buFont typeface="Wingdings" pitchFamily="2" charset="2"/>
              <a:buChar char="v"/>
            </a:pPr>
            <a:endParaRPr lang="pl-PL" sz="1100" dirty="0" smtClean="0"/>
          </a:p>
          <a:p>
            <a:pPr algn="just">
              <a:buFont typeface="Wingdings" pitchFamily="2" charset="2"/>
              <a:buChar char="v"/>
            </a:pPr>
            <a:endParaRPr lang="pl-PL" sz="11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Zakres podmiotowy i przedmiotowy referendum lokalnego; ważność i wynik referendum lokalnego; referendum lokalne a konsultacje samorządowe</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733256"/>
          </a:xfrm>
        </p:spPr>
        <p:txBody>
          <a:bodyPr>
            <a:noAutofit/>
          </a:bodyPr>
          <a:lstStyle/>
          <a:p>
            <a:pPr algn="just">
              <a:buNone/>
            </a:pPr>
            <a:r>
              <a:rPr lang="pl-PL" sz="1100" b="1" dirty="0" smtClean="0"/>
              <a:t>Wynik referendum lokalnego</a:t>
            </a:r>
          </a:p>
          <a:p>
            <a:pPr algn="just">
              <a:buFont typeface="Wingdings" pitchFamily="2" charset="2"/>
              <a:buChar char="v"/>
            </a:pPr>
            <a:r>
              <a:rPr lang="pl-PL" sz="1100" dirty="0" smtClean="0"/>
              <a:t>O rozstrzygającym charakterze referendum decyduje to, czy za jednym z rozwiązań (suma głosów ważnych oddanych za tym rozwiązaniem) opowiedziała się więcej niż połowa mieszkańców, która oddała głos ważny. </a:t>
            </a:r>
            <a:endParaRPr lang="pl-PL" sz="1100" dirty="0" smtClean="0"/>
          </a:p>
          <a:p>
            <a:pPr algn="just">
              <a:buNone/>
            </a:pPr>
            <a:r>
              <a:rPr lang="pl-PL" sz="1100" b="1" dirty="0" smtClean="0"/>
              <a:t>UWAGA: </a:t>
            </a:r>
            <a:r>
              <a:rPr lang="pl-PL" sz="1100" dirty="0" smtClean="0"/>
              <a:t>Jeżeli </a:t>
            </a:r>
            <a:r>
              <a:rPr lang="pl-PL" sz="1100" dirty="0" smtClean="0"/>
              <a:t>w wyniku referendum za jednym z rozwiązań w sprawie poddanej pod referendum oddano tyle </a:t>
            </a:r>
            <a:r>
              <a:rPr lang="pl-PL" sz="1100" dirty="0" smtClean="0"/>
              <a:t>samo</a:t>
            </a:r>
          </a:p>
          <a:p>
            <a:pPr marL="0" indent="0" algn="just">
              <a:buNone/>
            </a:pPr>
            <a:r>
              <a:rPr lang="pl-PL" sz="1100" dirty="0" smtClean="0"/>
              <a:t>głosów </a:t>
            </a:r>
            <a:r>
              <a:rPr lang="pl-PL" sz="1100" dirty="0" smtClean="0"/>
              <a:t>ważnych, co przeciwko temu rozwiązaniu, to wynik referendum nie ma charakteru rozstrzygającego. Tego rodzaju sytuacja niejako obliguje komisję do ponowienia czynności mających wpływ na prawidłowe ustalenie wyniku referendum. Można z dużym prawdopodobieństwem założyć, że w takiej sprawie złożony zostanie protest. Każde bowiem niewłaściwe zakwalifikowanie karty do głosowania lub oddanego głosu może wywrzeć istotny wpływ na wynik referendum.</a:t>
            </a:r>
            <a:endParaRPr lang="pl-PL" sz="1100" dirty="0" smtClean="0"/>
          </a:p>
          <a:p>
            <a:pPr algn="just">
              <a:buFont typeface="Wingdings" pitchFamily="2" charset="2"/>
              <a:buChar char="v"/>
            </a:pPr>
            <a:r>
              <a:rPr lang="pl-PL" sz="1100" dirty="0" smtClean="0"/>
              <a:t>Ustawodawca zaostrzył kryteria decydujące o rozstrzygającym charakterze referendum w sprawach </a:t>
            </a:r>
            <a:r>
              <a:rPr lang="pl-PL" sz="1100" dirty="0" err="1" smtClean="0"/>
              <a:t>samoopodatkowania</a:t>
            </a:r>
            <a:r>
              <a:rPr lang="pl-PL" sz="1100" dirty="0" smtClean="0"/>
              <a:t>. W art. 56 ust. 2, który jest odstępstwem od zasady, przyjął, że wynik referendum gminnego w sprawach </a:t>
            </a:r>
            <a:r>
              <a:rPr lang="pl-PL" sz="1100" dirty="0" err="1" smtClean="0"/>
              <a:t>samoopodatkowania</a:t>
            </a:r>
            <a:r>
              <a:rPr lang="pl-PL" sz="1100" dirty="0" smtClean="0"/>
              <a:t> się mieszkańców na cele publiczne jest rozstrzygający, jeżeli za </a:t>
            </a:r>
            <a:r>
              <a:rPr lang="pl-PL" sz="1100" dirty="0" err="1" smtClean="0"/>
              <a:t>samoopodatkowaniem</a:t>
            </a:r>
            <a:r>
              <a:rPr lang="pl-PL" sz="1100" dirty="0" smtClean="0"/>
              <a:t> oddano co najmniej 2/3 głosów. </a:t>
            </a:r>
            <a:endParaRPr lang="pl-PL" sz="1100" dirty="0" smtClean="0"/>
          </a:p>
          <a:p>
            <a:pPr marL="6350" indent="-6350" algn="just">
              <a:buNone/>
            </a:pPr>
            <a:r>
              <a:rPr lang="pl-PL" sz="1100" b="1" dirty="0" smtClean="0"/>
              <a:t>UWAGA: </a:t>
            </a:r>
            <a:r>
              <a:rPr lang="pl-PL" sz="1100" dirty="0" smtClean="0"/>
              <a:t>To </a:t>
            </a:r>
            <a:r>
              <a:rPr lang="pl-PL" sz="1100" dirty="0" smtClean="0"/>
              <a:t>obostrzenie jest </a:t>
            </a:r>
            <a:r>
              <a:rPr lang="pl-PL" sz="1100" dirty="0" smtClean="0"/>
              <a:t>uzasadnione</a:t>
            </a:r>
            <a:r>
              <a:rPr lang="pl-PL" sz="1100" dirty="0" smtClean="0"/>
              <a:t>, jeżeli zważyć, że przedmiot referendum dotyczy materii, która co do zasady regulowana jest w drodze ustawowej, a ponadto wynik referendum dotyczy w równym stopniu wszystkich mieszkańców danej wspólnoty </a:t>
            </a:r>
            <a:r>
              <a:rPr lang="pl-PL" sz="1100" dirty="0" smtClean="0"/>
              <a:t>samorządowej.</a:t>
            </a:r>
          </a:p>
          <a:p>
            <a:pPr marL="6350" indent="-6350" algn="just">
              <a:buNone/>
            </a:pPr>
            <a:endParaRPr lang="pl-PL" sz="1100" b="1" dirty="0" smtClean="0"/>
          </a:p>
          <a:p>
            <a:pPr>
              <a:buNone/>
            </a:pPr>
            <a:r>
              <a:rPr lang="pl-PL" sz="1100" b="1" dirty="0" smtClean="0"/>
              <a:t>Art.  </a:t>
            </a:r>
            <a:r>
              <a:rPr lang="pl-PL" sz="1100" b="1" dirty="0" smtClean="0"/>
              <a:t>57 </a:t>
            </a:r>
            <a:r>
              <a:rPr lang="pl-PL" sz="1100" b="1" dirty="0" err="1" smtClean="0"/>
              <a:t>u.r.l</a:t>
            </a:r>
            <a:r>
              <a:rPr lang="pl-PL" sz="1100" b="1" dirty="0" smtClean="0"/>
              <a:t>.</a:t>
            </a:r>
            <a:r>
              <a:rPr lang="pl-PL" sz="1100" b="1" dirty="0" smtClean="0"/>
              <a:t>  [Nieważność głosu] </a:t>
            </a:r>
            <a:endParaRPr lang="pl-PL" sz="1100" b="1" dirty="0" smtClean="0"/>
          </a:p>
          <a:p>
            <a:pPr>
              <a:buNone/>
            </a:pPr>
            <a:r>
              <a:rPr lang="pl-PL" sz="1100" dirty="0" smtClean="0"/>
              <a:t>1</a:t>
            </a:r>
            <a:r>
              <a:rPr lang="pl-PL" sz="1100" dirty="0" smtClean="0"/>
              <a:t>.  Głos jest nieważny, jeżeli na karcie do głosowania, w odniesieniu do poszczególnego pytania lub wariantu, </a:t>
            </a:r>
            <a:r>
              <a:rPr lang="pl-PL" sz="1100" dirty="0" smtClean="0"/>
              <a:t>nie</a:t>
            </a:r>
          </a:p>
          <a:p>
            <a:pPr>
              <a:buNone/>
            </a:pPr>
            <a:r>
              <a:rPr lang="pl-PL" sz="1100" dirty="0" smtClean="0"/>
              <a:t>zaznaczono </a:t>
            </a:r>
            <a:r>
              <a:rPr lang="pl-PL" sz="1100" dirty="0" smtClean="0"/>
              <a:t>żadnej odpowiedzi lub nie dokonano wyboru żadnego wariantu.</a:t>
            </a:r>
          </a:p>
          <a:p>
            <a:pPr>
              <a:buNone/>
            </a:pPr>
            <a:r>
              <a:rPr lang="pl-PL" sz="1100" dirty="0" smtClean="0"/>
              <a:t>2.  Głos jest nieważny w odniesieniu do poszczególnego pytania lub wariantu, jeżeli na karcie do głosowania </a:t>
            </a:r>
            <a:r>
              <a:rPr lang="pl-PL" sz="1100" dirty="0" smtClean="0"/>
              <a:t>zaznaczono</a:t>
            </a:r>
          </a:p>
          <a:p>
            <a:pPr>
              <a:buNone/>
            </a:pPr>
            <a:r>
              <a:rPr lang="pl-PL" sz="1100" dirty="0" smtClean="0"/>
              <a:t>więcej </a:t>
            </a:r>
            <a:r>
              <a:rPr lang="pl-PL" sz="1100" dirty="0" smtClean="0"/>
              <a:t>niż jedną odpowiedź na dane pytanie lub dokonano wyboru więcej niż jednego wariantu.</a:t>
            </a:r>
          </a:p>
          <a:p>
            <a:pPr>
              <a:buNone/>
            </a:pPr>
            <a:r>
              <a:rPr lang="pl-PL" sz="1100" b="1" dirty="0" smtClean="0"/>
              <a:t>Art.  </a:t>
            </a:r>
            <a:r>
              <a:rPr lang="pl-PL" sz="1100" b="1" dirty="0" smtClean="0"/>
              <a:t>58 </a:t>
            </a:r>
            <a:r>
              <a:rPr lang="pl-PL" sz="1100" b="1" dirty="0" err="1" smtClean="0"/>
              <a:t>u.r.l</a:t>
            </a:r>
            <a:r>
              <a:rPr lang="pl-PL" sz="1100" b="1" dirty="0" smtClean="0"/>
              <a:t>.</a:t>
            </a:r>
            <a:r>
              <a:rPr lang="pl-PL" sz="1100" b="1" dirty="0" smtClean="0"/>
              <a:t>  [Nieważność karty do głosowania] </a:t>
            </a:r>
            <a:endParaRPr lang="pl-PL" sz="1100" b="1" dirty="0" smtClean="0"/>
          </a:p>
          <a:p>
            <a:pPr>
              <a:buNone/>
            </a:pPr>
            <a:r>
              <a:rPr lang="pl-PL" sz="1100" dirty="0" smtClean="0"/>
              <a:t>1</a:t>
            </a:r>
            <a:r>
              <a:rPr lang="pl-PL" sz="1100" dirty="0" smtClean="0"/>
              <a:t>.  Nieważne są karty do głosowania inne niż urzędowo ustalone lub nieopatrzone pieczęcią obwodowej komisji.</a:t>
            </a:r>
          </a:p>
          <a:p>
            <a:pPr>
              <a:buNone/>
            </a:pPr>
            <a:r>
              <a:rPr lang="pl-PL" sz="1100" dirty="0" smtClean="0"/>
              <a:t>2.  Dopisanie na karcie do głosowania dodatkowych uwag lub innych dopisków poza kratką nie wpływa na ważność głosu.</a:t>
            </a:r>
          </a:p>
          <a:p>
            <a:pPr>
              <a:buNone/>
            </a:pPr>
            <a:r>
              <a:rPr lang="pl-PL" sz="1100" dirty="0" smtClean="0"/>
              <a:t>3.  Kart do głosowania przedartych całkowicie na dwie lub więcej części nie bierze się pod uwagę przy obliczaniu </a:t>
            </a:r>
            <a:r>
              <a:rPr lang="pl-PL" sz="1100" dirty="0" smtClean="0"/>
              <a:t>wyników</a:t>
            </a:r>
          </a:p>
          <a:p>
            <a:pPr>
              <a:buNone/>
            </a:pPr>
            <a:r>
              <a:rPr lang="pl-PL" sz="1100" dirty="0" smtClean="0"/>
              <a:t>głosowania</a:t>
            </a:r>
            <a:r>
              <a:rPr lang="pl-PL" sz="1100" dirty="0" smtClean="0"/>
              <a:t>.</a:t>
            </a:r>
          </a:p>
          <a:p>
            <a:pPr marL="6350" indent="-6350" algn="just">
              <a:buNone/>
            </a:pPr>
            <a:endParaRPr lang="pl-PL" sz="11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Odwołanie a rozwiązanie organu stanowiącego i kontrolnego jednostki samorządu terytorialnego</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733256"/>
          </a:xfrm>
        </p:spPr>
        <p:txBody>
          <a:bodyPr>
            <a:noAutofit/>
          </a:bodyPr>
          <a:lstStyle/>
          <a:p>
            <a:pPr marL="6350" indent="-6350" algn="just">
              <a:buNone/>
            </a:pPr>
            <a:r>
              <a:rPr lang="pl-PL" sz="1100" b="1" dirty="0" smtClean="0"/>
              <a:t>Art.  </a:t>
            </a:r>
            <a:r>
              <a:rPr lang="pl-PL" sz="1100" b="1" dirty="0" smtClean="0"/>
              <a:t>96 </a:t>
            </a:r>
            <a:r>
              <a:rPr lang="pl-PL" sz="1100" b="1" dirty="0" err="1" smtClean="0"/>
              <a:t>u.s.g</a:t>
            </a:r>
            <a:r>
              <a:rPr lang="pl-PL" sz="1100" b="1" dirty="0" smtClean="0"/>
              <a:t>.</a:t>
            </a:r>
            <a:r>
              <a:rPr lang="pl-PL" sz="1100" b="1" dirty="0" smtClean="0"/>
              <a:t>  [Rozwiązanie rady gminy. Odwołanie wójta. Wyznaczenie osoby pełniącej funkcje rady i wójta] </a:t>
            </a:r>
            <a:endParaRPr lang="pl-PL" sz="1100" b="1" dirty="0" smtClean="0"/>
          </a:p>
          <a:p>
            <a:pPr marL="6350" indent="-6350" algn="just">
              <a:buNone/>
            </a:pPr>
            <a:r>
              <a:rPr lang="pl-PL" sz="1100" dirty="0" smtClean="0"/>
              <a:t>1</a:t>
            </a:r>
            <a:r>
              <a:rPr lang="pl-PL" sz="1100" dirty="0" smtClean="0"/>
              <a:t>.  W razie powtarzającego się naruszenia przez radę gminy </a:t>
            </a:r>
            <a:r>
              <a:rPr lang="pl-PL" sz="1100" dirty="0" smtClean="0"/>
              <a:t>Konstytucji lub </a:t>
            </a:r>
            <a:r>
              <a:rPr lang="pl-PL" sz="1100" dirty="0" smtClean="0"/>
              <a:t>ustaw, Sejm, na wniosek Prezesa Rady Ministrów, może w drodze uchwały rozwiązać radę gminy. W przypadku rozwiązania rady gminy Prezes Rady Ministrów, na wniosek ministra właściwego do spraw administracji publicznej, wyznacza osobę, która do czasu wyboru rady gminy pełni jej funkcję</a:t>
            </a:r>
            <a:r>
              <a:rPr lang="pl-PL" sz="1100" dirty="0" smtClean="0"/>
              <a:t>.</a:t>
            </a:r>
          </a:p>
          <a:p>
            <a:pPr marL="6350" indent="-6350" algn="just">
              <a:buNone/>
            </a:pPr>
            <a:endParaRPr lang="pl-PL" sz="1100" dirty="0" smtClean="0"/>
          </a:p>
          <a:p>
            <a:pPr marL="6350" indent="-6350" algn="just">
              <a:buNone/>
            </a:pPr>
            <a:r>
              <a:rPr lang="pl-PL" sz="1100" b="1" dirty="0" smtClean="0"/>
              <a:t>Art</a:t>
            </a:r>
            <a:r>
              <a:rPr lang="pl-PL" sz="1100" b="1" dirty="0" smtClean="0"/>
              <a:t>.  </a:t>
            </a:r>
            <a:r>
              <a:rPr lang="pl-PL" sz="1100" b="1" dirty="0" smtClean="0"/>
              <a:t>83 </a:t>
            </a:r>
            <a:r>
              <a:rPr lang="pl-PL" sz="1100" b="1" dirty="0" err="1" smtClean="0"/>
              <a:t>u.s.p</a:t>
            </a:r>
            <a:r>
              <a:rPr lang="pl-PL" sz="1100" b="1" dirty="0" smtClean="0"/>
              <a:t>.</a:t>
            </a:r>
            <a:r>
              <a:rPr lang="pl-PL" sz="1100" b="1" dirty="0" smtClean="0"/>
              <a:t>  [Rozwiązanie organów powiatu. Wyznaczenie osoby pełniącej funkcje organów powiatu] </a:t>
            </a:r>
            <a:endParaRPr lang="pl-PL" sz="1100" b="1" dirty="0" smtClean="0"/>
          </a:p>
          <a:p>
            <a:pPr marL="6350" indent="-6350" algn="just">
              <a:buNone/>
            </a:pPr>
            <a:r>
              <a:rPr lang="pl-PL" sz="1100" dirty="0" smtClean="0"/>
              <a:t>1</a:t>
            </a:r>
            <a:r>
              <a:rPr lang="pl-PL" sz="1100" dirty="0" smtClean="0"/>
              <a:t>.  W razie powtarzającego się naruszenia przez radę powiatu Konstytucji lub ustaw, Sejm, na wniosek Prezesa Rady Ministrów, może w drodze uchwały rozwiązać radę powiatu. Rozwiązanie rady równoznaczne jest z rozwiązaniem wszystkich organów powiatu. Prezes Rady Ministrów na wniosek ministra właściwego do spraw administracji publicznej wyznacza wówczas osobę, która do czasu wyborów nowych organów powiatu pełni funkcję tych organów</a:t>
            </a:r>
            <a:r>
              <a:rPr lang="pl-PL" sz="1100" dirty="0" smtClean="0"/>
              <a:t>.</a:t>
            </a:r>
          </a:p>
          <a:p>
            <a:pPr marL="6350" indent="-6350" algn="just">
              <a:buNone/>
            </a:pPr>
            <a:endParaRPr lang="pl-PL" sz="1100" dirty="0" smtClean="0"/>
          </a:p>
          <a:p>
            <a:pPr marL="6350" indent="-6350" algn="just">
              <a:buNone/>
            </a:pPr>
            <a:r>
              <a:rPr lang="pl-PL" sz="1100" b="1" dirty="0" smtClean="0"/>
              <a:t>Art.  </a:t>
            </a:r>
            <a:r>
              <a:rPr lang="pl-PL" sz="1100" b="1" dirty="0" smtClean="0"/>
              <a:t>84 </a:t>
            </a:r>
            <a:r>
              <a:rPr lang="pl-PL" sz="1100" b="1" dirty="0" err="1" smtClean="0"/>
              <a:t>u.s.w</a:t>
            </a:r>
            <a:r>
              <a:rPr lang="pl-PL" sz="1100" b="1" dirty="0" smtClean="0"/>
              <a:t>.</a:t>
            </a:r>
            <a:r>
              <a:rPr lang="pl-PL" sz="1100" b="1" dirty="0" smtClean="0"/>
              <a:t>  [Rozwiązanie organów województwa. Wyznaczenie osoby pełniącej funkcje organów województwa] </a:t>
            </a:r>
            <a:endParaRPr lang="pl-PL" sz="1100" b="1" dirty="0" smtClean="0"/>
          </a:p>
          <a:p>
            <a:pPr marL="6350" indent="-6350" algn="just">
              <a:buNone/>
            </a:pPr>
            <a:r>
              <a:rPr lang="pl-PL" sz="1100" dirty="0" smtClean="0"/>
              <a:t>1</a:t>
            </a:r>
            <a:r>
              <a:rPr lang="pl-PL" sz="1100" dirty="0" smtClean="0"/>
              <a:t>.  W razie powtarzającego się naruszenia przez sejmik województwa Konstytucji lub ustaw, Sejm, na wniosek Prezesa Rady Ministrów, może w drodze uchwały rozwiązać sejmik województwa. Rozwiązanie sejmiku województwa równoznaczne jest z rozwiązaniem wszystkich organów samorządu województwa. Prezes Rady Ministrów na wniosek ministra właściwego do spraw administracji publicznej wyznacza wówczas osobę, która do czasu wyborów nowych organów samorządu województwa pełni funkcję tych organów.</a:t>
            </a:r>
          </a:p>
          <a:p>
            <a:pPr marL="6350" indent="-6350" algn="just">
              <a:buNone/>
            </a:pPr>
            <a:endParaRPr lang="pl-PL" sz="11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Odwołanie a rozwiązanie organu stanowiącego i kontrolnego jednostki samorządu terytorialnego</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733256"/>
          </a:xfrm>
        </p:spPr>
        <p:txBody>
          <a:bodyPr>
            <a:noAutofit/>
          </a:bodyPr>
          <a:lstStyle/>
          <a:p>
            <a:pPr marL="228600" indent="-228600" algn="just">
              <a:buFont typeface="+mj-lt"/>
              <a:buAutoNum type="arabicPeriod"/>
            </a:pPr>
            <a:r>
              <a:rPr lang="pl-PL" sz="1100" dirty="0" smtClean="0"/>
              <a:t>Rozwiązanie </a:t>
            </a:r>
            <a:r>
              <a:rPr lang="pl-PL" sz="1100" dirty="0" smtClean="0"/>
              <a:t>rady gminy wymaga uchwały Sejmu podjętej na wniosek Prezesa Rady Ministrów. Zatem Sejm nie może z własnej inicjatywy zastosować tego </a:t>
            </a:r>
            <a:r>
              <a:rPr lang="pl-PL" sz="1100" dirty="0" smtClean="0"/>
              <a:t>środka.</a:t>
            </a:r>
          </a:p>
          <a:p>
            <a:pPr marL="228600" indent="-228600" algn="just">
              <a:buFont typeface="+mj-lt"/>
              <a:buAutoNum type="arabicPeriod"/>
            </a:pPr>
            <a:r>
              <a:rPr lang="pl-PL" sz="1100" dirty="0" smtClean="0"/>
              <a:t>Sejm </a:t>
            </a:r>
            <a:r>
              <a:rPr lang="pl-PL" sz="1100" dirty="0" smtClean="0"/>
              <a:t>może zastosować ten środek w przypadku powtarzającego się naruszania przez radę gminy Konstytucji RP lub </a:t>
            </a:r>
            <a:r>
              <a:rPr lang="pl-PL" sz="1100" dirty="0" smtClean="0"/>
              <a:t>ustaw:</a:t>
            </a:r>
          </a:p>
          <a:p>
            <a:pPr marL="228600" indent="-228600" algn="just">
              <a:buAutoNum type="alphaLcParenR"/>
            </a:pPr>
            <a:r>
              <a:rPr lang="pl-PL" sz="1100" dirty="0" smtClean="0"/>
              <a:t>naruszenie </a:t>
            </a:r>
            <a:r>
              <a:rPr lang="pl-PL" sz="1100" dirty="0" smtClean="0"/>
              <a:t>innych aktów normatywnych powszechnie obowiązujących, jak umowy międzynarodowe ratyfikowane za uprzednią zgodą wyrażoną w ustawie, rozporządzenia czy też akty prawa miejscowego, nie ma znaczenia dla stosowania omawianego </a:t>
            </a:r>
            <a:r>
              <a:rPr lang="pl-PL" sz="1100" dirty="0" smtClean="0"/>
              <a:t>przepisu,</a:t>
            </a:r>
          </a:p>
          <a:p>
            <a:pPr marL="228600" indent="-228600" algn="just">
              <a:buAutoNum type="alphaLcParenR"/>
            </a:pPr>
            <a:r>
              <a:rPr lang="pl-PL" sz="1100" b="1" dirty="0" smtClean="0"/>
              <a:t> </a:t>
            </a:r>
            <a:r>
              <a:rPr lang="pl-PL" sz="1100" dirty="0" smtClean="0"/>
              <a:t>ustawodawca </a:t>
            </a:r>
            <a:r>
              <a:rPr lang="pl-PL" sz="1100" dirty="0" smtClean="0"/>
              <a:t>w żaden sposób </a:t>
            </a:r>
            <a:r>
              <a:rPr lang="pl-PL" sz="1100" dirty="0" smtClean="0"/>
              <a:t>nie precyzuje charakteru i częstotliwości naruszenia, </a:t>
            </a:r>
            <a:r>
              <a:rPr lang="pl-PL" sz="1100" dirty="0" smtClean="0"/>
              <a:t>w szczególności zaś nie wskazuje na jego charakter, zakres i częstotliwość. Zastrzega jedynie, że naruszenie to ma być powtarzające się. Jednorazowe naruszenie postanowień Konstytucji RP lub ustaw z całą pewnością nie stanowi podstawy do zastosowania tego </a:t>
            </a:r>
            <a:r>
              <a:rPr lang="pl-PL" sz="1100" dirty="0" smtClean="0"/>
              <a:t>środka.</a:t>
            </a:r>
          </a:p>
          <a:p>
            <a:pPr marL="228600" indent="-228600" algn="just">
              <a:buFont typeface="+mj-lt"/>
              <a:buAutoNum type="arabicPeriod" startAt="3"/>
            </a:pPr>
            <a:r>
              <a:rPr lang="pl-PL" sz="1100" b="1" dirty="0" smtClean="0"/>
              <a:t>K</a:t>
            </a:r>
            <a:r>
              <a:rPr lang="pl-PL" sz="1100" dirty="0" smtClean="0"/>
              <a:t>orzystanie </a:t>
            </a:r>
            <a:r>
              <a:rPr lang="pl-PL" sz="1100" dirty="0" smtClean="0"/>
              <a:t>ze środków określonych w art. 96 ust. 1 i 2 </a:t>
            </a:r>
            <a:r>
              <a:rPr lang="pl-PL" sz="1100" dirty="0" err="1" smtClean="0"/>
              <a:t>u.s.g</a:t>
            </a:r>
            <a:r>
              <a:rPr lang="pl-PL" sz="1100" dirty="0" smtClean="0"/>
              <a:t>. uzasadnione jest w sytuacji wielokrotnego zastosowania środków nadzorczych potwierdzających naruszenie Konstytucji RP i ustaw, które nie </a:t>
            </a:r>
            <a:r>
              <a:rPr lang="pl-PL" sz="1100" dirty="0" smtClean="0"/>
              <a:t>przyniosły pożądanych rezultatów.</a:t>
            </a:r>
          </a:p>
          <a:p>
            <a:pPr marL="228600" indent="-228600" algn="just">
              <a:buFont typeface="+mj-lt"/>
              <a:buAutoNum type="arabicPeriod" startAt="3"/>
            </a:pPr>
            <a:r>
              <a:rPr lang="pl-PL" sz="1100" dirty="0" smtClean="0"/>
              <a:t>Naruszenia </a:t>
            </a:r>
            <a:r>
              <a:rPr lang="pl-PL" sz="1100" dirty="0" smtClean="0"/>
              <a:t>takie, co za tym idzie, powinny mieć charakter powtarzalny (wielokrotny) i nosić znamiona „istotności”. Stanowisko takie pozostaje w zgodzie z zasadą proporcjonalności</a:t>
            </a:r>
            <a:r>
              <a:rPr lang="pl-PL" sz="1100" dirty="0" smtClean="0"/>
              <a:t>.</a:t>
            </a:r>
          </a:p>
          <a:p>
            <a:pPr>
              <a:buFont typeface="+mj-lt"/>
              <a:buAutoNum type="arabicPeriod" startAt="3"/>
            </a:pPr>
            <a:r>
              <a:rPr lang="pl-PL" sz="1100" dirty="0" smtClean="0"/>
              <a:t>W </a:t>
            </a:r>
            <a:r>
              <a:rPr lang="pl-PL" sz="1100" dirty="0" smtClean="0"/>
              <a:t>procesie stosowania prawa za rażące możemy uznać przypadki:</a:t>
            </a:r>
          </a:p>
          <a:p>
            <a:r>
              <a:rPr lang="pl-PL" sz="1100" dirty="0" smtClean="0"/>
              <a:t>mylnego </a:t>
            </a:r>
            <a:r>
              <a:rPr lang="pl-PL" sz="1100" dirty="0" smtClean="0"/>
              <a:t>zastosowania normy prawnej, która nie obowiązuje;</a:t>
            </a:r>
          </a:p>
          <a:p>
            <a:r>
              <a:rPr lang="pl-PL" sz="1100" dirty="0" smtClean="0"/>
              <a:t>mylnego </a:t>
            </a:r>
            <a:r>
              <a:rPr lang="pl-PL" sz="1100" dirty="0" smtClean="0"/>
              <a:t>ustalenia znaczenia normy prawnej;</a:t>
            </a:r>
          </a:p>
          <a:p>
            <a:r>
              <a:rPr lang="pl-PL" sz="1100" dirty="0" smtClean="0"/>
              <a:t>błędu </a:t>
            </a:r>
            <a:r>
              <a:rPr lang="pl-PL" sz="1100" dirty="0" smtClean="0"/>
              <a:t>subsumcji;</a:t>
            </a:r>
          </a:p>
          <a:p>
            <a:r>
              <a:rPr lang="pl-PL" sz="1100" dirty="0" smtClean="0"/>
              <a:t>mylnego </a:t>
            </a:r>
            <a:r>
              <a:rPr lang="pl-PL" sz="1100" dirty="0" smtClean="0"/>
              <a:t>ustalenia następstwa prawnego, przez orzeczenie następstwa, którego norma nie </a:t>
            </a:r>
            <a:r>
              <a:rPr lang="pl-PL" sz="1100" dirty="0" smtClean="0"/>
              <a:t>przewiduje.</a:t>
            </a:r>
          </a:p>
          <a:p>
            <a:pPr>
              <a:buFont typeface="+mj-lt"/>
              <a:buAutoNum type="arabicPeriod" startAt="6"/>
            </a:pPr>
            <a:r>
              <a:rPr lang="pl-PL" sz="1100" dirty="0" smtClean="0"/>
              <a:t>Konsekwencją </a:t>
            </a:r>
            <a:r>
              <a:rPr lang="pl-PL" sz="1100" dirty="0" smtClean="0"/>
              <a:t>rozwiązania rady gminy jest utrata przez nią zdolności do wykonywania zadań z dniem podjęcia uchwały przez Sejm (tak należy przyjąć, skoro na akt ten nie służy skarga do sądu administracyjnego). W takim przypadku Prezes Rady Ministrów na wniosek ministra właściwego do spraw administracji publicznej wyznacza osobę, która do czasu wyborów nowej rady pełni funkcję rozwiązanego organu. Rozwiązanie rady gminy stanowi podstawę do przeprowadzenia przedterminowych wyborów</a:t>
            </a:r>
            <a:r>
              <a:rPr lang="pl-PL" sz="1100" dirty="0" smtClean="0"/>
              <a:t>.</a:t>
            </a:r>
          </a:p>
          <a:p>
            <a:pPr>
              <a:buFont typeface="+mj-lt"/>
              <a:buAutoNum type="arabicPeriod" startAt="6"/>
            </a:pPr>
            <a:r>
              <a:rPr lang="pl-PL" sz="1100" dirty="0" smtClean="0"/>
              <a:t>Uchwała Sejmu o rozwiązaniu rady gminy nie podlega zaskarżeniu do sądu </a:t>
            </a:r>
            <a:r>
              <a:rPr lang="pl-PL" sz="1100" dirty="0" smtClean="0"/>
              <a:t>administracyjnego.</a:t>
            </a:r>
            <a:endParaRPr lang="pl-PL" sz="1100" dirty="0" smtClean="0"/>
          </a:p>
          <a:p>
            <a:pPr marL="6350" indent="-6350" algn="just">
              <a:buNone/>
            </a:pPr>
            <a:endParaRPr lang="pl-PL" sz="1100"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1600" dirty="0" smtClean="0">
                <a:solidFill>
                  <a:srgbClr val="002060"/>
                </a:solidFill>
              </a:rPr>
              <a:t>Odwołanie a rozwiązanie organu stanowiącego i kontrolnego jednostki samorządu terytorialnego</a:t>
            </a:r>
            <a:endParaRPr lang="pl-PL" sz="1600" dirty="0" smtClean="0">
              <a:solidFill>
                <a:srgbClr val="002060"/>
              </a:solidFill>
            </a:endParaRPr>
          </a:p>
        </p:txBody>
      </p:sp>
      <p:sp>
        <p:nvSpPr>
          <p:cNvPr id="3" name="Symbol zastępczy zawartości 2"/>
          <p:cNvSpPr>
            <a:spLocks noGrp="1"/>
          </p:cNvSpPr>
          <p:nvPr>
            <p:ph idx="1"/>
          </p:nvPr>
        </p:nvSpPr>
        <p:spPr>
          <a:xfrm>
            <a:off x="251520" y="1124744"/>
            <a:ext cx="7920880" cy="5733256"/>
          </a:xfrm>
        </p:spPr>
        <p:txBody>
          <a:bodyPr>
            <a:noAutofit/>
          </a:bodyPr>
          <a:lstStyle/>
          <a:p>
            <a:pPr marL="6350" indent="-6350" algn="just">
              <a:buNone/>
            </a:pPr>
            <a:r>
              <a:rPr lang="pl-PL" sz="1100" b="1" dirty="0" smtClean="0"/>
              <a:t>Art.  </a:t>
            </a:r>
            <a:r>
              <a:rPr lang="pl-PL" sz="1100" b="1" dirty="0" smtClean="0"/>
              <a:t>2 </a:t>
            </a:r>
            <a:r>
              <a:rPr lang="pl-PL" sz="1100" b="1" dirty="0" err="1" smtClean="0"/>
              <a:t>u.r.l</a:t>
            </a:r>
            <a:r>
              <a:rPr lang="pl-PL" sz="1100" b="1" dirty="0" smtClean="0"/>
              <a:t>.</a:t>
            </a:r>
            <a:r>
              <a:rPr lang="pl-PL" sz="1100" b="1" dirty="0" smtClean="0"/>
              <a:t>  [Przedmiot referendum] </a:t>
            </a:r>
            <a:endParaRPr lang="pl-PL" sz="1100" b="1" dirty="0" smtClean="0"/>
          </a:p>
          <a:p>
            <a:pPr marL="6350" indent="-6350" algn="just">
              <a:buNone/>
            </a:pPr>
            <a:r>
              <a:rPr lang="pl-PL" sz="1100" dirty="0" smtClean="0"/>
              <a:t>1</a:t>
            </a:r>
            <a:r>
              <a:rPr lang="pl-PL" sz="1100" dirty="0" smtClean="0"/>
              <a:t>.  W referendum lokalnym, zwanym dalej "referendum", mieszkańcy jednostki samorządu terytorialnego jako członkowie wspólnoty samorządowej wyrażają w drodze głosowania swoją wolę</a:t>
            </a:r>
            <a:r>
              <a:rPr lang="pl-PL" sz="1100" dirty="0" smtClean="0"/>
              <a:t>:</a:t>
            </a:r>
          </a:p>
          <a:p>
            <a:pPr marL="6350" indent="-6350" algn="just">
              <a:buNone/>
            </a:pPr>
            <a:r>
              <a:rPr lang="pl-PL" sz="1100" dirty="0" smtClean="0"/>
              <a:t>1</a:t>
            </a:r>
            <a:r>
              <a:rPr lang="pl-PL" sz="1100" dirty="0" smtClean="0"/>
              <a:t>) w sprawie odwołania organu stanowiącego tej jednostki;</a:t>
            </a:r>
          </a:p>
          <a:p>
            <a:pPr>
              <a:buNone/>
            </a:pPr>
            <a:r>
              <a:rPr lang="pl-PL" sz="1100" b="1" dirty="0" smtClean="0"/>
              <a:t>Art.  </a:t>
            </a:r>
            <a:r>
              <a:rPr lang="pl-PL" sz="1100" b="1" dirty="0" smtClean="0"/>
              <a:t>5 </a:t>
            </a:r>
            <a:r>
              <a:rPr lang="pl-PL" sz="1100" b="1" dirty="0" err="1" smtClean="0"/>
              <a:t>u.r.l</a:t>
            </a:r>
            <a:r>
              <a:rPr lang="pl-PL" sz="1100" b="1" dirty="0" smtClean="0"/>
              <a:t>.</a:t>
            </a:r>
            <a:r>
              <a:rPr lang="pl-PL" sz="1100" b="1" dirty="0" smtClean="0"/>
              <a:t>  [Inicjatywa w sprawie odwołania organów </a:t>
            </a:r>
            <a:r>
              <a:rPr lang="pl-PL" sz="1100" b="1" dirty="0" err="1" smtClean="0"/>
              <a:t>j.s.t</a:t>
            </a:r>
            <a:r>
              <a:rPr lang="pl-PL" sz="1100" b="1" dirty="0" smtClean="0"/>
              <a:t>.] </a:t>
            </a:r>
            <a:endParaRPr lang="pl-PL" sz="1100" b="1" dirty="0" smtClean="0"/>
          </a:p>
          <a:p>
            <a:pPr>
              <a:buNone/>
            </a:pPr>
            <a:r>
              <a:rPr lang="pl-PL" sz="1100" dirty="0" smtClean="0"/>
              <a:t>1</a:t>
            </a:r>
            <a:r>
              <a:rPr lang="pl-PL" sz="1100" dirty="0" smtClean="0"/>
              <a:t>.  W sprawach odwołania organu stanowiącego jednostki samorządu terytorialnego przed upływem kadencji rozstrzyga się wyłącznie w drodze referendum przeprowadzonego na wniosek mieszkańców, o którym mowa w art. 4.</a:t>
            </a:r>
          </a:p>
          <a:p>
            <a:pPr>
              <a:buNone/>
            </a:pPr>
            <a:r>
              <a:rPr lang="pl-PL" sz="1100" dirty="0" smtClean="0"/>
              <a:t>1a.  Wniosek mieszkańców gminy, o którym mowa w ust. 1, może dotyczyć odwołania rady gminy i wójta (burmistrza, prezydenta miasta) albo odwołania jednego z tych organów.</a:t>
            </a:r>
          </a:p>
          <a:p>
            <a:pPr>
              <a:buNone/>
            </a:pPr>
            <a:r>
              <a:rPr lang="pl-PL" sz="1100" dirty="0" smtClean="0"/>
              <a:t>1b.  Referendum w sprawie odwołania wójta (burmistrza, prezydenta miasta) może być przeprowadzone także z inicjatywy rady gminy.</a:t>
            </a:r>
          </a:p>
          <a:p>
            <a:pPr>
              <a:buNone/>
            </a:pPr>
            <a:r>
              <a:rPr lang="pl-PL" sz="1100" dirty="0" smtClean="0"/>
              <a:t>1c.  Uchwała rady gminy o przeprowadzeniu referendum w sprawie odwołania wójta (burmistrza, prezydenta miasta) podejmowana jest w trybie art. 28a albo art. 28b ustawy, o której mowa w art. 6 </a:t>
            </a:r>
            <a:r>
              <a:rPr lang="pl-PL" sz="1100" dirty="0" err="1" smtClean="0"/>
              <a:t>pkt</a:t>
            </a:r>
            <a:r>
              <a:rPr lang="pl-PL" sz="1100" dirty="0" smtClean="0"/>
              <a:t> 1.</a:t>
            </a:r>
          </a:p>
          <a:p>
            <a:pPr>
              <a:buNone/>
            </a:pPr>
            <a:r>
              <a:rPr lang="pl-PL" sz="1100" dirty="0" smtClean="0"/>
              <a:t>2.  Wniosek mieszkańców, o którym mowa w ust. 1 i 1a, może zostać złożony po upływie 10 miesięcy od dnia </a:t>
            </a:r>
            <a:r>
              <a:rPr lang="pl-PL" sz="1100" dirty="0" smtClean="0"/>
              <a:t>wyboru</a:t>
            </a:r>
          </a:p>
          <a:p>
            <a:pPr>
              <a:buNone/>
            </a:pPr>
            <a:r>
              <a:rPr lang="pl-PL" sz="1100" dirty="0" smtClean="0"/>
              <a:t>organu </a:t>
            </a:r>
            <a:r>
              <a:rPr lang="pl-PL" sz="1100" dirty="0" smtClean="0"/>
              <a:t>albo 10 miesięcy od dnia ostatniego referendum w sprawie jego odwołania i nie później niż na 8 miesięcy </a:t>
            </a:r>
            <a:r>
              <a:rPr lang="pl-PL" sz="1100" dirty="0" smtClean="0"/>
              <a:t>przed</a:t>
            </a:r>
          </a:p>
          <a:p>
            <a:pPr>
              <a:buNone/>
            </a:pPr>
            <a:r>
              <a:rPr lang="pl-PL" sz="1100" dirty="0" smtClean="0"/>
              <a:t>zakończeniem </a:t>
            </a:r>
            <a:r>
              <a:rPr lang="pl-PL" sz="1100" dirty="0" smtClean="0"/>
              <a:t>jego kadencji.</a:t>
            </a:r>
          </a:p>
          <a:p>
            <a:pPr>
              <a:buNone/>
            </a:pPr>
            <a:r>
              <a:rPr lang="pl-PL" sz="1100" b="1" dirty="0" smtClean="0"/>
              <a:t>Art.  </a:t>
            </a:r>
            <a:r>
              <a:rPr lang="pl-PL" sz="1100" b="1" dirty="0" smtClean="0"/>
              <a:t>67 </a:t>
            </a:r>
            <a:r>
              <a:rPr lang="pl-PL" sz="1100" b="1" dirty="0" err="1" smtClean="0"/>
              <a:t>u.r.l</a:t>
            </a:r>
            <a:r>
              <a:rPr lang="pl-PL" sz="1100" b="1" dirty="0" smtClean="0"/>
              <a:t>.</a:t>
            </a:r>
            <a:r>
              <a:rPr lang="pl-PL" sz="1100" b="1" dirty="0" smtClean="0"/>
              <a:t>  [Następstwa rozstrzygających referendów] </a:t>
            </a:r>
            <a:endParaRPr lang="pl-PL" sz="1100" b="1" dirty="0" smtClean="0"/>
          </a:p>
          <a:p>
            <a:pPr>
              <a:buNone/>
            </a:pPr>
            <a:r>
              <a:rPr lang="pl-PL" sz="1100" dirty="0" smtClean="0"/>
              <a:t>1</a:t>
            </a:r>
            <a:r>
              <a:rPr lang="pl-PL" sz="1100" dirty="0" smtClean="0"/>
              <a:t>.  </a:t>
            </a:r>
            <a:r>
              <a:rPr lang="pl-PL" sz="1100" dirty="0" smtClean="0"/>
              <a:t> Ogłoszenie</a:t>
            </a:r>
            <a:r>
              <a:rPr lang="pl-PL" sz="1100" dirty="0" smtClean="0"/>
              <a:t>, w trybie art. 63 ust. 2, wyników referendum rozstrzygających o odwołaniu organu stanowiącego powiatu lub samorządu województwa oznacza zakończenie działalności tego organu stanowiącego i z mocy prawa - organu wykonawczego.</a:t>
            </a:r>
          </a:p>
          <a:p>
            <a:pPr>
              <a:buNone/>
            </a:pPr>
            <a:r>
              <a:rPr lang="pl-PL" sz="1100" dirty="0" smtClean="0"/>
              <a:t>2.  Ogłoszenie, w trybie art. 63 ust. 2, wyników referendum przeprowadzonego na wniosek mieszkańców, rozstrzygających o odwołaniu organów gminy przed upływem kadencji, oznacza zakończenie działalności tych organów.</a:t>
            </a:r>
          </a:p>
          <a:p>
            <a:pPr>
              <a:buNone/>
            </a:pPr>
            <a:r>
              <a:rPr lang="pl-PL" sz="1100" dirty="0" smtClean="0"/>
              <a:t>4</a:t>
            </a:r>
            <a:r>
              <a:rPr lang="pl-PL" sz="1100" dirty="0" smtClean="0"/>
              <a:t>.  W przypadkach, o których mowa w ust. 1-3, Prezes Rady Ministrów niezwłocznie wyznacza osobę, która pełni funkcje organów jednostki samorządu terytorialnego do czasu wyboru nowych organów jednostki samorządu terytorialnego, oraz zarządza, z zastrzeżeniem ust. 5, wybory przedterminowe.</a:t>
            </a:r>
          </a:p>
          <a:p>
            <a:pPr>
              <a:buNone/>
            </a:pPr>
            <a:r>
              <a:rPr lang="pl-PL" sz="1100" dirty="0" smtClean="0"/>
              <a:t>5.  W przypadku wniesienia protestu przeciwko ważności referendum do czasu rozstrzygnięcia sprawy w trybie art. 66 nie zarządza się wyborów przedterminowych.</a:t>
            </a:r>
          </a:p>
          <a:p>
            <a:pPr marL="6350" indent="-6350" algn="just">
              <a:buNone/>
            </a:pPr>
            <a:endParaRPr lang="pl-PL" sz="11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251520" y="1196752"/>
            <a:ext cx="7920880" cy="5258984"/>
          </a:xfrm>
        </p:spPr>
        <p:txBody>
          <a:bodyPr>
            <a:normAutofit/>
          </a:bodyPr>
          <a:lstStyle/>
          <a:p>
            <a:pPr marL="457200" indent="-457200" algn="just">
              <a:buAutoNum type="arabicPlain" startAt="5"/>
            </a:pPr>
            <a:r>
              <a:rPr lang="pl-PL" sz="2000" dirty="0" smtClean="0"/>
              <a:t>Podmiotem samorządu terytorialnego jest lokalna społeczność zamieszkująca określony obszar i zorganizowana w terytorialny związek samorządowy. Przynależność do związku samorządowego powstaje z mocy prawa przez sam fakt zamieszkiwania na obszarze określonej jednostki. Trwa ona tak długo, jak długo dana osoba tam zamieszkuje. Osoba nie może odmówić przynależności do terytorialnego związku samorządowego, a organy tego związku nie mogą jej wykluczyć.</a:t>
            </a:r>
          </a:p>
          <a:p>
            <a:pPr marL="457200" indent="-457200" algn="just">
              <a:buAutoNum type="arabicPlain" startAt="5"/>
            </a:pPr>
            <a:r>
              <a:rPr lang="pl-PL" sz="2000" dirty="0" smtClean="0"/>
              <a:t>Samorząd terytorialny wykonuje zadania administracji publicznej, może więc korzystać ze środków prawnych o charakterze władczym, właściwych władzy państwowej.</a:t>
            </a:r>
            <a:endParaRPr lang="pl-PL" sz="2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ctr">
              <a:buNone/>
            </a:pPr>
            <a:endParaRPr lang="pl-PL" b="1" dirty="0" smtClean="0">
              <a:latin typeface="Cambria" pitchFamily="18" charset="0"/>
            </a:endParaRPr>
          </a:p>
          <a:p>
            <a:pPr algn="ctr">
              <a:buNone/>
            </a:pPr>
            <a:endParaRPr lang="pl-PL" b="1" dirty="0" smtClean="0">
              <a:latin typeface="Cambria" pitchFamily="18" charset="0"/>
            </a:endParaRPr>
          </a:p>
          <a:p>
            <a:pPr algn="ctr">
              <a:buNone/>
            </a:pPr>
            <a:r>
              <a:rPr lang="pl-PL" sz="4000" b="1" dirty="0" smtClean="0">
                <a:latin typeface="Cambria" pitchFamily="18" charset="0"/>
              </a:rPr>
              <a:t>Dziękuję za uwagę </a:t>
            </a:r>
          </a:p>
        </p:txBody>
      </p:sp>
      <p:sp>
        <p:nvSpPr>
          <p:cNvPr id="2" name="Tytuł 1"/>
          <p:cNvSpPr>
            <a:spLocks noGrp="1"/>
          </p:cNvSpPr>
          <p:nvPr>
            <p:ph type="title"/>
          </p:nvPr>
        </p:nvSpPr>
        <p:spPr>
          <a:xfrm>
            <a:off x="457200" y="320040"/>
            <a:ext cx="7239000" cy="732696"/>
          </a:xfrm>
        </p:spPr>
        <p:txBody>
          <a:bodyPr>
            <a:normAutofit/>
          </a:bodyPr>
          <a:lstStyle/>
          <a:p>
            <a:r>
              <a:rPr lang="pl-PL" b="1" dirty="0" smtClean="0">
                <a:solidFill>
                  <a:srgbClr val="002060"/>
                </a:solidFill>
              </a:rPr>
              <a:t>Dziękuję za uwagę…</a:t>
            </a:r>
            <a:endParaRPr lang="pl-PL" b="1" dirty="0">
              <a:solidFill>
                <a:srgbClr val="002060"/>
              </a:solidFill>
            </a:endParaRPr>
          </a:p>
        </p:txBody>
      </p:sp>
      <p:pic>
        <p:nvPicPr>
          <p:cNvPr id="4" name="Obraz 3" descr="dziękuję za uwagę.jpg"/>
          <p:cNvPicPr>
            <a:picLocks noChangeAspect="1"/>
          </p:cNvPicPr>
          <p:nvPr/>
        </p:nvPicPr>
        <p:blipFill>
          <a:blip r:embed="rId2" cstate="print"/>
          <a:stretch>
            <a:fillRect/>
          </a:stretch>
        </p:blipFill>
        <p:spPr>
          <a:xfrm>
            <a:off x="323528" y="1340768"/>
            <a:ext cx="7560840" cy="4826014"/>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solidFill>
                  <a:srgbClr val="002060"/>
                </a:solidFill>
              </a:rPr>
              <a:t>UWAGA…</a:t>
            </a:r>
            <a:endParaRPr lang="pl-PL" dirty="0">
              <a:solidFill>
                <a:srgbClr val="002060"/>
              </a:solidFill>
            </a:endParaRPr>
          </a:p>
        </p:txBody>
      </p:sp>
      <p:sp>
        <p:nvSpPr>
          <p:cNvPr id="3" name="Symbol zastępczy zawartości 2"/>
          <p:cNvSpPr>
            <a:spLocks noGrp="1"/>
          </p:cNvSpPr>
          <p:nvPr>
            <p:ph idx="1"/>
          </p:nvPr>
        </p:nvSpPr>
        <p:spPr/>
        <p:txBody>
          <a:bodyPr>
            <a:normAutofit fontScale="92500" lnSpcReduction="10000"/>
          </a:bodyPr>
          <a:lstStyle/>
          <a:p>
            <a:pPr>
              <a:buNone/>
            </a:pPr>
            <a:r>
              <a:rPr lang="pl-PL" sz="2800" i="1" dirty="0" smtClean="0">
                <a:latin typeface="+mj-lt"/>
              </a:rPr>
              <a:t>Powyższa </a:t>
            </a:r>
            <a:r>
              <a:rPr lang="pl-PL" sz="2800" i="1" smtClean="0">
                <a:latin typeface="+mj-lt"/>
              </a:rPr>
              <a:t>prezentacja- </a:t>
            </a:r>
            <a:r>
              <a:rPr lang="pl-PL" sz="2800" i="1" smtClean="0">
                <a:latin typeface="+mj-lt"/>
              </a:rPr>
              <a:t>41 kolejno</a:t>
            </a:r>
            <a:endParaRPr lang="pl-PL" sz="2800" i="1" dirty="0" smtClean="0">
              <a:latin typeface="+mj-lt"/>
            </a:endParaRPr>
          </a:p>
          <a:p>
            <a:pPr>
              <a:buNone/>
            </a:pPr>
            <a:r>
              <a:rPr lang="pl-PL" sz="2800" i="1" dirty="0" smtClean="0">
                <a:latin typeface="+mj-lt"/>
              </a:rPr>
              <a:t>ponumerowanych slajdów- została</a:t>
            </a:r>
          </a:p>
          <a:p>
            <a:pPr>
              <a:buNone/>
            </a:pPr>
            <a:r>
              <a:rPr lang="pl-PL" sz="2800" i="1" dirty="0" smtClean="0">
                <a:latin typeface="+mj-lt"/>
              </a:rPr>
              <a:t>przygotowana wyłączanie w celach</a:t>
            </a:r>
          </a:p>
          <a:p>
            <a:pPr>
              <a:buNone/>
            </a:pPr>
            <a:r>
              <a:rPr lang="pl-PL" sz="2800" i="1" dirty="0" smtClean="0">
                <a:latin typeface="+mj-lt"/>
              </a:rPr>
              <a:t>ogólnoinformacyjnych i szkoleniowych. </a:t>
            </a:r>
          </a:p>
          <a:p>
            <a:pPr>
              <a:buNone/>
            </a:pPr>
            <a:endParaRPr lang="pl-PL" sz="2800" dirty="0" smtClean="0">
              <a:latin typeface="+mj-lt"/>
            </a:endParaRPr>
          </a:p>
          <a:p>
            <a:pPr>
              <a:buNone/>
            </a:pPr>
            <a:r>
              <a:rPr lang="pl-PL" sz="2800" i="1" dirty="0" smtClean="0">
                <a:latin typeface="+mj-lt"/>
              </a:rPr>
              <a:t>Małgorzata Kozłowska wszelkie prawa </a:t>
            </a:r>
          </a:p>
          <a:p>
            <a:pPr>
              <a:buNone/>
            </a:pPr>
            <a:r>
              <a:rPr lang="pl-PL" sz="2800" i="1" dirty="0" smtClean="0">
                <a:latin typeface="+mj-lt"/>
              </a:rPr>
              <a:t>zastrzeżone.</a:t>
            </a:r>
          </a:p>
          <a:p>
            <a:pPr>
              <a:buNone/>
            </a:pPr>
            <a:endParaRPr lang="pl-PL" sz="2800" dirty="0" smtClean="0">
              <a:latin typeface="+mj-lt"/>
            </a:endParaRPr>
          </a:p>
          <a:p>
            <a:pPr>
              <a:buNone/>
            </a:pPr>
            <a:r>
              <a:rPr lang="pl-PL" sz="2800" i="1" dirty="0" smtClean="0">
                <a:latin typeface="+mj-lt"/>
              </a:rPr>
              <a:t>Materiały szkoleniowe przekazane wyłącznie</a:t>
            </a:r>
          </a:p>
          <a:p>
            <a:pPr>
              <a:buNone/>
            </a:pPr>
            <a:r>
              <a:rPr lang="pl-PL" sz="2800" i="1" dirty="0" smtClean="0">
                <a:latin typeface="+mj-lt"/>
              </a:rPr>
              <a:t>do użytku wewnętrznego. Nie podlegają</a:t>
            </a:r>
          </a:p>
          <a:p>
            <a:pPr>
              <a:buNone/>
            </a:pPr>
            <a:r>
              <a:rPr lang="pl-PL" sz="2800" i="1" dirty="0" smtClean="0">
                <a:latin typeface="+mj-lt"/>
              </a:rPr>
              <a:t>rozpowszechnianiu.</a:t>
            </a:r>
            <a:endParaRPr lang="pl-PL" sz="2800" dirty="0" smtClean="0">
              <a:latin typeface="+mj-lt"/>
            </a:endParaRP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lnSpcReduction="10000"/>
          </a:bodyPr>
          <a:lstStyle/>
          <a:p>
            <a:pPr marL="0" indent="0" algn="just">
              <a:buNone/>
            </a:pPr>
            <a:r>
              <a:rPr lang="pl-PL" sz="2000" dirty="0" smtClean="0"/>
              <a:t>Art.  163 Konstytucji RP [Kompetencje samorządu terytorialnego] </a:t>
            </a:r>
            <a:r>
              <a:rPr lang="pl-PL" sz="2000" b="1" dirty="0" smtClean="0"/>
              <a:t>Samorząd terytorialny wykonuje zadania publiczne nie zastrzeżone przez Konstytucję lub ustawy dla organów innych władz publicznych.</a:t>
            </a:r>
          </a:p>
          <a:p>
            <a:pPr marL="514350" indent="-514350" algn="just">
              <a:buNone/>
            </a:pPr>
            <a:endParaRPr lang="pl-PL" sz="2000" dirty="0" smtClean="0"/>
          </a:p>
          <a:p>
            <a:pPr marL="514350" indent="-514350" algn="just">
              <a:buNone/>
            </a:pPr>
            <a:r>
              <a:rPr lang="pl-PL" sz="2000" b="1" dirty="0" smtClean="0"/>
              <a:t>ZASADA DOMNIEMANIA WŁAŚCIWOŚCI SAMORZĄDU</a:t>
            </a:r>
          </a:p>
          <a:p>
            <a:pPr marL="514350" indent="-514350" algn="just">
              <a:buNone/>
            </a:pPr>
            <a:r>
              <a:rPr lang="pl-PL" sz="2000" b="1" dirty="0" smtClean="0"/>
              <a:t>TERYTORIALNEGO </a:t>
            </a:r>
            <a:r>
              <a:rPr lang="pl-PL" sz="2000" dirty="0" smtClean="0">
                <a:sym typeface="Wingdings" pitchFamily="2" charset="2"/>
              </a:rPr>
              <a:t> </a:t>
            </a:r>
            <a:r>
              <a:rPr lang="pl-PL" sz="2000" dirty="0" smtClean="0"/>
              <a:t>inne organy władzy publicznej mają w</a:t>
            </a:r>
          </a:p>
          <a:p>
            <a:pPr marL="514350" indent="-514350" algn="just">
              <a:buNone/>
            </a:pPr>
            <a:r>
              <a:rPr lang="pl-PL" sz="2000" dirty="0" smtClean="0"/>
              <a:t>zakresie administracji terenowej kompetencje wyraźnie określone</a:t>
            </a:r>
          </a:p>
          <a:p>
            <a:pPr marL="514350" indent="-514350" algn="just">
              <a:buNone/>
            </a:pPr>
            <a:r>
              <a:rPr lang="pl-PL" sz="2000" dirty="0" smtClean="0"/>
              <a:t>i sprecyzowane. Gdyby więc powstały sprawy sporne z tego</a:t>
            </a:r>
          </a:p>
          <a:p>
            <a:pPr marL="514350" indent="-514350" algn="just">
              <a:buNone/>
            </a:pPr>
            <a:r>
              <a:rPr lang="pl-PL" sz="2000" dirty="0" smtClean="0"/>
              <a:t>zakresu, należy przyjąć domniemanie, iż w tych kwestiach,</a:t>
            </a:r>
          </a:p>
          <a:p>
            <a:pPr marL="514350" indent="-514350" algn="just">
              <a:buNone/>
            </a:pPr>
            <a:r>
              <a:rPr lang="pl-PL" sz="2000" dirty="0" smtClean="0"/>
              <a:t>niezastrzeżonych ustawowo dla innych władz i organów, właściwe</a:t>
            </a:r>
          </a:p>
          <a:p>
            <a:pPr marL="514350" indent="-514350" algn="just">
              <a:buNone/>
            </a:pPr>
            <a:r>
              <a:rPr lang="pl-PL" sz="2000" dirty="0" smtClean="0"/>
              <a:t>są organy samorządu terytorialnego. Stwarza to samorządowi</a:t>
            </a:r>
          </a:p>
          <a:p>
            <a:pPr marL="514350" indent="-514350" algn="just">
              <a:buNone/>
            </a:pPr>
            <a:r>
              <a:rPr lang="pl-PL" sz="2000" dirty="0" smtClean="0"/>
              <a:t>szerokie możliwości działania i zapobiegania tendencjom do</a:t>
            </a:r>
          </a:p>
          <a:p>
            <a:pPr marL="514350" indent="-514350" algn="just">
              <a:buNone/>
            </a:pPr>
            <a:r>
              <a:rPr lang="pl-PL" sz="2000" dirty="0" smtClean="0"/>
              <a:t>ograniczania jego zadań i roli ustrojowej.</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lnSpcReduction="20000"/>
          </a:bodyPr>
          <a:lstStyle/>
          <a:p>
            <a:pPr algn="just">
              <a:buNone/>
            </a:pPr>
            <a:r>
              <a:rPr lang="pl-PL" sz="2000" b="1" dirty="0" smtClean="0"/>
              <a:t>Art.  164 Konstytucji RP  [Gmina] </a:t>
            </a:r>
          </a:p>
          <a:p>
            <a:pPr algn="just">
              <a:buNone/>
            </a:pPr>
            <a:r>
              <a:rPr lang="pl-PL" sz="2000" b="1" dirty="0" smtClean="0"/>
              <a:t>1. Podstawową jednostką samorządu terytorialnego jest gmina.</a:t>
            </a:r>
          </a:p>
          <a:p>
            <a:pPr algn="just">
              <a:buNone/>
            </a:pPr>
            <a:r>
              <a:rPr lang="pl-PL" sz="2000" b="1" dirty="0" smtClean="0"/>
              <a:t>2.  Inne jednostki samorządu regionalnego albo lokalnego i</a:t>
            </a:r>
          </a:p>
          <a:p>
            <a:pPr algn="just">
              <a:buNone/>
            </a:pPr>
            <a:r>
              <a:rPr lang="pl-PL" sz="2000" b="1" dirty="0" smtClean="0"/>
              <a:t>regionalnego określa ustawa.</a:t>
            </a:r>
          </a:p>
          <a:p>
            <a:pPr algn="just">
              <a:buNone/>
            </a:pPr>
            <a:r>
              <a:rPr lang="pl-PL" sz="2000" b="1" dirty="0" smtClean="0"/>
              <a:t>3. Gmina wykonuje wszystkie zadania samorządu terytorialnego</a:t>
            </a:r>
          </a:p>
          <a:p>
            <a:pPr algn="just">
              <a:buNone/>
            </a:pPr>
            <a:r>
              <a:rPr lang="pl-PL" sz="2000" b="1" dirty="0" smtClean="0"/>
              <a:t>nie zastrzeżone dla innych jednostek samorządu</a:t>
            </a:r>
          </a:p>
          <a:p>
            <a:pPr algn="just">
              <a:buNone/>
            </a:pPr>
            <a:r>
              <a:rPr lang="pl-PL" sz="2000" b="1" dirty="0" smtClean="0"/>
              <a:t>terytorialnego.</a:t>
            </a:r>
          </a:p>
          <a:p>
            <a:pPr marL="457200" indent="-457200" algn="just">
              <a:buFont typeface="+mj-lt"/>
              <a:buAutoNum type="arabicPeriod"/>
            </a:pPr>
            <a:endParaRPr lang="pl-PL" sz="2000" b="1" dirty="0" smtClean="0"/>
          </a:p>
          <a:p>
            <a:pPr marL="457200" indent="-457200" algn="just">
              <a:buFont typeface="+mj-lt"/>
              <a:buAutoNum type="arabicPeriod"/>
            </a:pPr>
            <a:r>
              <a:rPr lang="pl-PL" sz="2000" dirty="0" smtClean="0"/>
              <a:t>Konstytucja nie rozstrzyga i nie przesądza kwestii struktury samorządu terytorialnego w Polsce </a:t>
            </a:r>
            <a:r>
              <a:rPr lang="pl-PL" sz="2000" dirty="0" smtClean="0">
                <a:sym typeface="Wingdings" pitchFamily="2" charset="2"/>
              </a:rPr>
              <a:t> </a:t>
            </a:r>
            <a:r>
              <a:rPr lang="pl-PL" sz="2000" dirty="0" smtClean="0"/>
              <a:t>przesądza tylko, że gmina jest jednostką podstawową samorządu terytorialnego.</a:t>
            </a:r>
          </a:p>
          <a:p>
            <a:pPr marL="457200" indent="-457200" algn="just">
              <a:buFont typeface="+mj-lt"/>
              <a:buAutoNum type="arabicPeriod"/>
            </a:pPr>
            <a:r>
              <a:rPr lang="pl-PL" sz="2000" dirty="0" smtClean="0"/>
              <a:t>Gmina jest podmiotem prawnym, odrębnym od państwa, działa we własnym imieniu i na własną odpowiedzialność. Gmina wykonuje </a:t>
            </a:r>
            <a:r>
              <a:rPr lang="pl-PL" sz="2000" b="1" dirty="0" smtClean="0"/>
              <a:t>zadania własne</a:t>
            </a:r>
            <a:r>
              <a:rPr lang="pl-PL" sz="2000" dirty="0" smtClean="0"/>
              <a:t>, należące do samorządu terytorialnego, ale spełnia także </a:t>
            </a:r>
            <a:r>
              <a:rPr lang="pl-PL" sz="2000" b="1" dirty="0" smtClean="0"/>
              <a:t>zadania zlecone </a:t>
            </a:r>
            <a:r>
              <a:rPr lang="pl-PL" sz="2000" dirty="0" smtClean="0"/>
              <a:t>z zakresu administracji rządowej, nakładane przez ustawy lub przejęte na podstawie porozumienia z organem administracji rządowej.</a:t>
            </a:r>
            <a:endParaRPr lang="pl-PL"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buNone/>
            </a:pPr>
            <a:r>
              <a:rPr lang="pl-PL" sz="1800" b="1" dirty="0" smtClean="0"/>
              <a:t>Art.  165 Konstytucji RP  [Jednostki samorządu terytorialnego]</a:t>
            </a:r>
          </a:p>
          <a:p>
            <a:pPr>
              <a:buNone/>
            </a:pPr>
            <a:r>
              <a:rPr lang="pl-PL" sz="1800" b="1" dirty="0" smtClean="0"/>
              <a:t>1. Jednostki samorządu terytorialnego mają osobowość prawną.</a:t>
            </a:r>
          </a:p>
          <a:p>
            <a:pPr marL="342900" indent="-342900">
              <a:buNone/>
            </a:pPr>
            <a:r>
              <a:rPr lang="pl-PL" sz="1800" b="1" dirty="0" smtClean="0"/>
              <a:t>Przysługują im prawo własności i inne prawa majątkowe.</a:t>
            </a:r>
          </a:p>
          <a:p>
            <a:pPr>
              <a:buNone/>
            </a:pPr>
            <a:r>
              <a:rPr lang="pl-PL" sz="1800" b="1" dirty="0" smtClean="0"/>
              <a:t>2.  Samodzielność jednostek samorządu terytorialnego podlega</a:t>
            </a:r>
          </a:p>
          <a:p>
            <a:pPr>
              <a:buNone/>
            </a:pPr>
            <a:r>
              <a:rPr lang="pl-PL" sz="1800" b="1" dirty="0" smtClean="0"/>
              <a:t>ochronie sądowej.</a:t>
            </a:r>
          </a:p>
          <a:p>
            <a:pPr>
              <a:buNone/>
            </a:pPr>
            <a:endParaRPr lang="pl-PL" sz="1800" b="1" dirty="0" smtClean="0"/>
          </a:p>
          <a:p>
            <a:pPr>
              <a:buNone/>
            </a:pPr>
            <a:r>
              <a:rPr lang="pl-PL" sz="1800" dirty="0" smtClean="0"/>
              <a:t>Osobowość prawna jednostek samorządu terytorialnego to zasadnicza</a:t>
            </a:r>
          </a:p>
          <a:p>
            <a:pPr>
              <a:buNone/>
            </a:pPr>
            <a:r>
              <a:rPr lang="pl-PL" sz="1800" dirty="0" smtClean="0"/>
              <a:t>konstrukcja prawna gwarantująca tym jednostkom samodzielność.</a:t>
            </a:r>
          </a:p>
          <a:p>
            <a:pPr>
              <a:buNone/>
            </a:pPr>
            <a:r>
              <a:rPr lang="pl-PL" sz="1800" dirty="0" smtClean="0"/>
              <a:t>Dzięki temu jednostka ta może być podmiotem praw i obowiązków, może</a:t>
            </a:r>
          </a:p>
          <a:p>
            <a:pPr>
              <a:buNone/>
            </a:pPr>
            <a:r>
              <a:rPr lang="pl-PL" sz="1800" dirty="0" smtClean="0"/>
              <a:t>posiadać prawo własności, a także korzystać z innych praw majątkowych.</a:t>
            </a:r>
          </a:p>
          <a:p>
            <a:pPr>
              <a:buNone/>
            </a:pPr>
            <a:r>
              <a:rPr lang="pl-PL" sz="1800" dirty="0" smtClean="0"/>
              <a:t>Podmiotowość prawna jednostek samorządu terytorialnego umożliwia im</a:t>
            </a:r>
          </a:p>
          <a:p>
            <a:pPr>
              <a:buNone/>
            </a:pPr>
            <a:r>
              <a:rPr lang="pl-PL" sz="1800" dirty="0" smtClean="0"/>
              <a:t>m.in. korzystanie z ochrony sądowej.</a:t>
            </a:r>
            <a:endParaRPr lang="pl-PL" sz="1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a:bodyPr>
          <a:lstStyle/>
          <a:p>
            <a:pPr>
              <a:buNone/>
            </a:pPr>
            <a:r>
              <a:rPr lang="pl-PL" sz="1800" b="1" dirty="0" smtClean="0"/>
              <a:t>Art.  166 Konstytucji RP  [Zadania własne i zlecone samorządu</a:t>
            </a:r>
          </a:p>
          <a:p>
            <a:pPr>
              <a:buNone/>
            </a:pPr>
            <a:r>
              <a:rPr lang="pl-PL" sz="1800" b="1" dirty="0" smtClean="0"/>
              <a:t>terytorialnego; spory kompetencyjne] </a:t>
            </a:r>
          </a:p>
          <a:p>
            <a:pPr>
              <a:buNone/>
            </a:pPr>
            <a:r>
              <a:rPr lang="pl-PL" sz="1800" b="1" dirty="0" smtClean="0"/>
              <a:t>1.  Zadania publiczne służące zaspokajaniu potrzeb wspólnoty</a:t>
            </a:r>
          </a:p>
          <a:p>
            <a:pPr>
              <a:buNone/>
            </a:pPr>
            <a:r>
              <a:rPr lang="pl-PL" sz="1800" b="1" dirty="0" smtClean="0"/>
              <a:t>samorządowej są wykonywane przez jednostkę samorządu</a:t>
            </a:r>
          </a:p>
          <a:p>
            <a:pPr>
              <a:buNone/>
            </a:pPr>
            <a:r>
              <a:rPr lang="pl-PL" sz="1800" b="1" dirty="0" smtClean="0"/>
              <a:t>terytorialnego jako zadania własne.</a:t>
            </a:r>
          </a:p>
          <a:p>
            <a:pPr algn="just">
              <a:buNone/>
            </a:pPr>
            <a:endParaRPr lang="pl-PL" sz="1800" dirty="0" smtClean="0"/>
          </a:p>
          <a:p>
            <a:pPr marL="342900" indent="-342900" algn="just">
              <a:buAutoNum type="arabicPeriod"/>
            </a:pPr>
            <a:r>
              <a:rPr lang="pl-PL" sz="1800" dirty="0" smtClean="0"/>
              <a:t>Zakres działania samorządu terytorialnego obejmuje ogół spraw publicznych </a:t>
            </a:r>
            <a:r>
              <a:rPr lang="pl-PL" sz="1800" b="1" dirty="0" smtClean="0"/>
              <a:t>o znaczeniu lokalnym</a:t>
            </a:r>
            <a:r>
              <a:rPr lang="pl-PL" sz="1800" dirty="0" smtClean="0"/>
              <a:t>, które nie zostały zastrzeżone na rzecz innych podmiotów i  które służą zaspokajaniu potrzeb wspólnoty samorządowej.</a:t>
            </a:r>
          </a:p>
          <a:p>
            <a:pPr marL="342900" indent="-342900" algn="just">
              <a:buAutoNum type="arabicPeriod"/>
            </a:pPr>
            <a:r>
              <a:rPr lang="pl-PL" sz="1800" dirty="0" smtClean="0"/>
              <a:t>Zadania własne samorządu terytorialnego obejmują sprawy, które należą do gminy, powiatu, województwa i mogą być wykonywane samodzielnie, czyli bez nieuprawnionej ingerencji organów państwa (poza ingerencją o charakterze nadzoru). </a:t>
            </a:r>
          </a:p>
          <a:p>
            <a:pPr>
              <a:buNone/>
            </a:pPr>
            <a:endParaRPr lang="pl-PL" sz="18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732696"/>
          </a:xfrm>
        </p:spPr>
        <p:txBody>
          <a:bodyPr>
            <a:noAutofit/>
          </a:bodyPr>
          <a:lstStyle/>
          <a:p>
            <a:r>
              <a:rPr lang="pl-PL" sz="2400" dirty="0" smtClean="0">
                <a:solidFill>
                  <a:srgbClr val="002060"/>
                </a:solidFill>
              </a:rPr>
              <a:t>Zakres działania jednostek samorządu terytorialnego – ustalenia systemowe</a:t>
            </a:r>
            <a:endParaRPr lang="pl-PL" sz="2400" dirty="0" smtClean="0">
              <a:solidFill>
                <a:srgbClr val="002060"/>
              </a:solidFill>
            </a:endParaRPr>
          </a:p>
        </p:txBody>
      </p:sp>
      <p:sp>
        <p:nvSpPr>
          <p:cNvPr id="3" name="Symbol zastępczy zawartości 2"/>
          <p:cNvSpPr>
            <a:spLocks noGrp="1"/>
          </p:cNvSpPr>
          <p:nvPr>
            <p:ph idx="1"/>
          </p:nvPr>
        </p:nvSpPr>
        <p:spPr>
          <a:xfrm>
            <a:off x="323528" y="1340768"/>
            <a:ext cx="7848872" cy="5114968"/>
          </a:xfrm>
        </p:spPr>
        <p:txBody>
          <a:bodyPr>
            <a:normAutofit fontScale="92500" lnSpcReduction="10000"/>
          </a:bodyPr>
          <a:lstStyle/>
          <a:p>
            <a:pPr marL="342900" indent="-342900">
              <a:buFont typeface="+mj-lt"/>
              <a:buAutoNum type="arabicPeriod" startAt="3"/>
            </a:pPr>
            <a:r>
              <a:rPr lang="pl-PL" sz="1800" dirty="0" smtClean="0"/>
              <a:t>Do zadań własnych gminy należą sprawy związane z:</a:t>
            </a:r>
          </a:p>
          <a:p>
            <a:pPr marL="342900" indent="-342900">
              <a:buFont typeface="+mj-lt"/>
              <a:buAutoNum type="alphaLcParenR"/>
            </a:pPr>
            <a:r>
              <a:rPr lang="pl-PL" sz="1800" dirty="0" smtClean="0"/>
              <a:t>infrastrukturą techniczną (drogi, kanalizacja, wodociągi, lokalny transport zbiorowy itd.),</a:t>
            </a:r>
          </a:p>
          <a:p>
            <a:pPr marL="342900" indent="-342900">
              <a:buFont typeface="+mj-lt"/>
              <a:buAutoNum type="alphaLcParenR"/>
            </a:pPr>
            <a:r>
              <a:rPr lang="pl-PL" sz="1800" dirty="0" smtClean="0"/>
              <a:t>infrastrukturą społeczną (szkoły, kultura fizyczna, ochrona zdrowia, opieka społeczna itp.),</a:t>
            </a:r>
          </a:p>
          <a:p>
            <a:pPr marL="342900" indent="-342900">
              <a:buFont typeface="+mj-lt"/>
              <a:buAutoNum type="alphaLcParenR"/>
            </a:pPr>
            <a:r>
              <a:rPr lang="pl-PL" sz="1800" dirty="0" smtClean="0"/>
              <a:t>porządkiem i bezpieczeństwem publicznym (bezpieczeństwo sanitarne, ochrona przeciwpożarowa itd.),</a:t>
            </a:r>
          </a:p>
          <a:p>
            <a:pPr marL="342900" indent="-342900">
              <a:buFont typeface="+mj-lt"/>
              <a:buAutoNum type="alphaLcParenR"/>
            </a:pPr>
            <a:r>
              <a:rPr lang="pl-PL" sz="1800" dirty="0" smtClean="0"/>
              <a:t>ładem przestrzennym i ekologicznym (ochrona środowiska, gospodarka terenami, utylizacja odpadów itp.).</a:t>
            </a:r>
          </a:p>
          <a:p>
            <a:pPr marL="342900" indent="-342900">
              <a:buFont typeface="+mj-lt"/>
              <a:buAutoNum type="arabicPeriod" startAt="4"/>
            </a:pPr>
            <a:r>
              <a:rPr lang="pl-PL" sz="1800" dirty="0" smtClean="0"/>
              <a:t>Zadania własne powiatu obejmują sprawy o charakterze </a:t>
            </a:r>
            <a:r>
              <a:rPr lang="pl-PL" sz="1800" dirty="0" err="1" smtClean="0"/>
              <a:t>ponadgminnym</a:t>
            </a:r>
            <a:r>
              <a:rPr lang="pl-PL" sz="1800" dirty="0" smtClean="0"/>
              <a:t> w zakresie edukacji publicznej, ochrony zdrowia, pomocy społecznej,  transportu i dróg publicznych, kultury, turystyki, kultury fizycznej, geodezji i kartografii, gospodarki wodnej, ochrony środowiska, rolnictwa, leśnictwa i rybołówstwa, porządku publicznego i bezpieczeństwa obywateli, obronności itp.</a:t>
            </a:r>
          </a:p>
          <a:p>
            <a:pPr marL="342900" indent="-342900">
              <a:buNone/>
            </a:pPr>
            <a:r>
              <a:rPr lang="pl-PL" sz="1800" dirty="0" smtClean="0"/>
              <a:t>Zadania te są nakładane na powiaty w drodze ustawy.</a:t>
            </a:r>
          </a:p>
          <a:p>
            <a:pPr marL="342900" indent="-342900">
              <a:buFont typeface="+mj-lt"/>
              <a:buAutoNum type="arabicPeriod" startAt="5"/>
            </a:pPr>
            <a:r>
              <a:rPr lang="pl-PL" sz="1800" dirty="0" smtClean="0"/>
              <a:t>Do zadań własnych województwa należy określanie strategii rozwoju województwa oraz prowadzenie polityki jego rozwoju.</a:t>
            </a:r>
          </a:p>
          <a:p>
            <a:pPr>
              <a:buNone/>
            </a:pPr>
            <a:endParaRPr lang="pl-PL" sz="18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3240</TotalTime>
  <Words>3602</Words>
  <Application>Microsoft Office PowerPoint</Application>
  <PresentationFormat>Pokaz na ekranie (4:3)</PresentationFormat>
  <Paragraphs>602</Paragraphs>
  <Slides>41</Slides>
  <Notes>37</Notes>
  <HiddenSlides>0</HiddenSlides>
  <MMClips>0</MMClips>
  <ScaleCrop>false</ScaleCrop>
  <HeadingPairs>
    <vt:vector size="4" baseType="variant">
      <vt:variant>
        <vt:lpstr>Motyw</vt:lpstr>
      </vt:variant>
      <vt:variant>
        <vt:i4>1</vt:i4>
      </vt:variant>
      <vt:variant>
        <vt:lpstr>Tytuły slajdów</vt:lpstr>
      </vt:variant>
      <vt:variant>
        <vt:i4>41</vt:i4>
      </vt:variant>
    </vt:vector>
  </HeadingPairs>
  <TitlesOfParts>
    <vt:vector size="42" baseType="lpstr">
      <vt:lpstr>Bogaty</vt:lpstr>
      <vt:lpstr>PRAWO ADMINISTRACYJNE</vt:lpstr>
      <vt:lpstr>Plan ZAJĘĆ</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Zakres działania jednostek samorządu terytorialnego – ustalenia systemowe</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WŁADZE JST (SAMORZĄDOWE FORMY DEMOKRACJI BEZPOŚREDNIEJ, ORGANY JST)</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Zakres podmiotowy i przedmiotowy referendum lokalnego; ważność i wynik referendum lokalnego; referendum lokalne a konsultacje samorządowe</vt:lpstr>
      <vt:lpstr>Odwołanie a rozwiązanie organu stanowiącego i kontrolnego jednostki samorządu terytorialnego</vt:lpstr>
      <vt:lpstr>Odwołanie a rozwiązanie organu stanowiącego i kontrolnego jednostki samorządu terytorialnego</vt:lpstr>
      <vt:lpstr>Odwołanie a rozwiązanie organu stanowiącego i kontrolnego jednostki samorządu terytorialnego</vt:lpstr>
      <vt:lpstr>Dziękuję za uwagę…</vt:lpstr>
      <vt:lpstr>UWAGA…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ŹRÓDŁA PRAWA ADMINISTRACYJNEGO</dc:title>
  <dc:creator>Maciek</dc:creator>
  <cp:lastModifiedBy>Malgosia</cp:lastModifiedBy>
  <cp:revision>507</cp:revision>
  <dcterms:created xsi:type="dcterms:W3CDTF">2015-10-17T13:09:51Z</dcterms:created>
  <dcterms:modified xsi:type="dcterms:W3CDTF">2021-03-01T16:05:21Z</dcterms:modified>
</cp:coreProperties>
</file>