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33"/>
  </p:notesMasterIdLst>
  <p:sldIdLst>
    <p:sldId id="256" r:id="rId2"/>
    <p:sldId id="257" r:id="rId3"/>
    <p:sldId id="291" r:id="rId4"/>
    <p:sldId id="319" r:id="rId5"/>
    <p:sldId id="320" r:id="rId6"/>
    <p:sldId id="321" r:id="rId7"/>
    <p:sldId id="322" r:id="rId8"/>
    <p:sldId id="313" r:id="rId9"/>
    <p:sldId id="323" r:id="rId10"/>
    <p:sldId id="324" r:id="rId11"/>
    <p:sldId id="325" r:id="rId12"/>
    <p:sldId id="326" r:id="rId13"/>
    <p:sldId id="327" r:id="rId14"/>
    <p:sldId id="328" r:id="rId15"/>
    <p:sldId id="314" r:id="rId16"/>
    <p:sldId id="329" r:id="rId17"/>
    <p:sldId id="330" r:id="rId18"/>
    <p:sldId id="331" r:id="rId19"/>
    <p:sldId id="332" r:id="rId20"/>
    <p:sldId id="333" r:id="rId21"/>
    <p:sldId id="315" r:id="rId22"/>
    <p:sldId id="334" r:id="rId23"/>
    <p:sldId id="335" r:id="rId24"/>
    <p:sldId id="336" r:id="rId25"/>
    <p:sldId id="337" r:id="rId26"/>
    <p:sldId id="338" r:id="rId27"/>
    <p:sldId id="339" r:id="rId28"/>
    <p:sldId id="340" r:id="rId29"/>
    <p:sldId id="341" r:id="rId30"/>
    <p:sldId id="264" r:id="rId31"/>
    <p:sldId id="26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19" autoAdjust="0"/>
    <p:restoredTop sz="94694"/>
  </p:normalViewPr>
  <p:slideViewPr>
    <p:cSldViewPr>
      <p:cViewPr>
        <p:scale>
          <a:sx n="100" d="100"/>
          <a:sy n="100" d="100"/>
        </p:scale>
        <p:origin x="-725" y="624"/>
      </p:cViewPr>
      <p:guideLst>
        <p:guide orient="horz" pos="2160"/>
        <p:guide pos="2880"/>
      </p:guideLst>
    </p:cSldViewPr>
  </p:slideViewPr>
  <p:notesTextViewPr>
    <p:cViewPr>
      <p:scale>
        <a:sx n="20" d="100"/>
        <a:sy n="2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18.09.2021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 </a:t>
            </a:r>
            <a:endParaRPr lang="pl-PL" dirty="0"/>
          </a:p>
        </p:txBody>
      </p:sp>
      <p:sp>
        <p:nvSpPr>
          <p:cNvPr id="4" name="Symbol zastępczy numeru slajdu 3"/>
          <p:cNvSpPr>
            <a:spLocks noGrp="1"/>
          </p:cNvSpPr>
          <p:nvPr>
            <p:ph type="sldNum" sz="quarter" idx="10"/>
          </p:nvPr>
        </p:nvSpPr>
        <p:spPr/>
        <p:txBody>
          <a:bodyPr/>
          <a:lstStyle/>
          <a:p>
            <a:fld id="{8C21DD3D-CD39-4083-87D4-0704760C1352}" type="slidenum">
              <a:rPr lang="pl-PL" smtClean="0"/>
              <a:pPr/>
              <a:t>2</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18.09.2021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18.09.2021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encyklopedialesna.pl/haslo/zielone-pluca-polski-zp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9173373" cy="659658"/>
            <a:chOff x="-16934" y="3123631"/>
            <a:chExt cx="12231160" cy="659658"/>
          </a:xfrm>
        </p:grpSpPr>
        <p:sp>
          <p:nvSpPr>
            <p:cNvPr id="15"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dirty="0">
                <a:solidFill>
                  <a:schemeClr val="bg1"/>
                </a:solidFill>
              </a:rPr>
              <a:t>dr Małgorzata Kozłowska</a:t>
            </a:r>
          </a:p>
          <a:p>
            <a:r>
              <a:rPr lang="pl-PL" dirty="0">
                <a:solidFill>
                  <a:schemeClr val="bg1"/>
                </a:solidFill>
              </a:rPr>
              <a:t>Instytut Nauk Administracyjnych</a:t>
            </a:r>
          </a:p>
          <a:p>
            <a:r>
              <a:rPr lang="pl-PL" dirty="0">
                <a:solidFill>
                  <a:schemeClr val="bg1"/>
                </a:solidFill>
              </a:rPr>
              <a:t>Zakład Prawa Administracyjnego</a:t>
            </a:r>
          </a:p>
        </p:txBody>
      </p:sp>
      <p:cxnSp>
        <p:nvCxnSpPr>
          <p:cNvPr id="20" name="Straight Connector 19">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Parki krajobrazowe zgodnie z regułami określonymi w art. 6 ust. 1 </a:t>
            </a:r>
            <a:r>
              <a:rPr lang="pl-PL" sz="1400" dirty="0" err="1" smtClean="0">
                <a:solidFill>
                  <a:schemeClr val="bg1"/>
                </a:solidFill>
              </a:rPr>
              <a:t>pkt</a:t>
            </a:r>
            <a:r>
              <a:rPr lang="pl-PL" sz="1400" dirty="0" smtClean="0">
                <a:solidFill>
                  <a:schemeClr val="bg1"/>
                </a:solidFill>
              </a:rPr>
              <a:t> 3 </a:t>
            </a:r>
            <a:r>
              <a:rPr lang="pl-PL" sz="1400" dirty="0" err="1" smtClean="0">
                <a:solidFill>
                  <a:schemeClr val="bg1"/>
                </a:solidFill>
              </a:rPr>
              <a:t>u.o.p</a:t>
            </a:r>
            <a:r>
              <a:rPr lang="pl-PL" sz="1400" dirty="0" smtClean="0">
                <a:solidFill>
                  <a:schemeClr val="bg1"/>
                </a:solidFill>
              </a:rPr>
              <a:t>. są jedną z form ochrony przyrody. Szczegółowe zasady ich tworzenia oraz funkcjonowania określone zostały w art. 16 </a:t>
            </a:r>
            <a:r>
              <a:rPr lang="pl-PL" sz="1400" dirty="0" err="1" smtClean="0">
                <a:solidFill>
                  <a:schemeClr val="bg1"/>
                </a:solidFill>
              </a:rPr>
              <a:t>u.o.p</a:t>
            </a:r>
            <a:r>
              <a:rPr lang="pl-PL" sz="1400" dirty="0" smtClean="0">
                <a:solidFill>
                  <a:schemeClr val="bg1"/>
                </a:solidFill>
              </a:rPr>
              <a:t>. W ust. 1 tego przepisu wymienione zostały walory, jakie powinien mieć konkretny obszar, aby mógł być uznany za park krajobrazowy. Znalazły się wśród nich wartości przyrodnicze, historyczne, kulturowe oraz krajobrazowe. Z powyższego zestawienia wynika, że obszar, na którym ma być utworzony park krajobrazowy, powinien wyróżniać się spośród innych nie tylko z punktu widzenia wartości przyrodniczych, lecz także historycznych, kulturowych i krajobrazowych. </a:t>
            </a:r>
          </a:p>
          <a:p>
            <a:pPr algn="just">
              <a:lnSpc>
                <a:spcPct val="90000"/>
              </a:lnSpc>
              <a:buFont typeface="Wingdings" pitchFamily="2" charset="2"/>
              <a:buChar char="Ø"/>
            </a:pPr>
            <a:r>
              <a:rPr lang="pl-PL" sz="1400" dirty="0" smtClean="0">
                <a:solidFill>
                  <a:schemeClr val="bg1"/>
                </a:solidFill>
              </a:rPr>
              <a:t>Bardzo istotnym elementem tej formy ochrony jest cel, w jakim jest ona powoływana, to jest zachowywania i popularyzacji wartości występujących na terenie parku w warunkach ich zrównoważonego rozwoju. Wynika więc z tego, że już w założeniu ustawodawcy ta forma ochrony nie tylko nie wyklucza, lecz nawet wprost zakłada ułatwienie kontaktu człowieka z przyrodą przy zachowaniu oczywiście odpowiedniej kultury sozologicznej.</a:t>
            </a:r>
          </a:p>
          <a:p>
            <a:pPr algn="just">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Parki krajobrazowe zgodnie z regułami określonymi w art. 6 ust. 1 </a:t>
            </a:r>
            <a:r>
              <a:rPr lang="pl-PL" sz="1400" dirty="0" err="1" smtClean="0">
                <a:solidFill>
                  <a:schemeClr val="bg1"/>
                </a:solidFill>
              </a:rPr>
              <a:t>pkt</a:t>
            </a:r>
            <a:r>
              <a:rPr lang="pl-PL" sz="1400" dirty="0" smtClean="0">
                <a:solidFill>
                  <a:schemeClr val="bg1"/>
                </a:solidFill>
              </a:rPr>
              <a:t> 3 </a:t>
            </a:r>
            <a:r>
              <a:rPr lang="pl-PL" sz="1400" dirty="0" err="1" smtClean="0">
                <a:solidFill>
                  <a:schemeClr val="bg1"/>
                </a:solidFill>
              </a:rPr>
              <a:t>u.o.p</a:t>
            </a:r>
            <a:r>
              <a:rPr lang="pl-PL" sz="1400" dirty="0" smtClean="0">
                <a:solidFill>
                  <a:schemeClr val="bg1"/>
                </a:solidFill>
              </a:rPr>
              <a:t>. są jedną z form ochrony przyrody. Szczegółowe zasady ich tworzenia oraz funkcjonowania określone zostały w art. 16 </a:t>
            </a:r>
            <a:r>
              <a:rPr lang="pl-PL" sz="1400" dirty="0" err="1" smtClean="0">
                <a:solidFill>
                  <a:schemeClr val="bg1"/>
                </a:solidFill>
              </a:rPr>
              <a:t>u.o.p</a:t>
            </a:r>
            <a:r>
              <a:rPr lang="pl-PL" sz="1400" dirty="0" smtClean="0">
                <a:solidFill>
                  <a:schemeClr val="bg1"/>
                </a:solidFill>
              </a:rPr>
              <a:t>. W ust. 1 tego przepisu wymienione zostały walory, jakie powinien mieć konkretny obszar, aby mógł być uznany za park krajobrazowy. Znalazły się wśród nich wartości przyrodnicze, historyczne, kulturowe oraz krajobrazowe. Z powyższego zestawienia wynika, że obszar, na którym ma być utworzony park krajobrazowy, powinien wyróżniać się spośród innych nie tylko z punktu widzenia wartości przyrodniczych, lecz także historycznych, kulturowych i krajobrazowych. </a:t>
            </a:r>
          </a:p>
          <a:p>
            <a:pPr algn="just">
              <a:lnSpc>
                <a:spcPct val="90000"/>
              </a:lnSpc>
              <a:buFont typeface="Wingdings" pitchFamily="2" charset="2"/>
              <a:buChar char="Ø"/>
            </a:pPr>
            <a:r>
              <a:rPr lang="pl-PL" sz="1400" dirty="0" smtClean="0">
                <a:solidFill>
                  <a:schemeClr val="bg1"/>
                </a:solidFill>
              </a:rPr>
              <a:t>Bardzo istotnym elementem tej formy ochrony jest cel, w jakim jest ona powoływana, to jest zachowywania i popularyzacji wartości występujących na terenie parku w warunkach ich zrównoważonego rozwoju. Wynika więc z tego, że już w założeniu ustawodawcy ta forma ochrony nie tylko nie wyklucza, lecz nawet wprost zakłada ułatwienie kontaktu człowieka z przyrodą przy zachowaniu oczywiście odpowiedniej kultury sozologicznej.</a:t>
            </a:r>
          </a:p>
          <a:p>
            <a:pPr algn="just">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17.  [Zakazy obowiązujące na terenie parków krajobrazowych]</a:t>
            </a:r>
          </a:p>
          <a:p>
            <a:pPr algn="just">
              <a:lnSpc>
                <a:spcPct val="90000"/>
              </a:lnSpc>
            </a:pPr>
            <a:r>
              <a:rPr lang="pl-PL" sz="1400" dirty="0" smtClean="0">
                <a:solidFill>
                  <a:schemeClr val="bg1"/>
                </a:solidFill>
              </a:rPr>
              <a:t>1.  W parku krajobrazowym mogą być wprowadzone następujące zakazy:</a:t>
            </a:r>
          </a:p>
          <a:p>
            <a:pPr algn="just">
              <a:lnSpc>
                <a:spcPct val="90000"/>
              </a:lnSpc>
            </a:pPr>
            <a:r>
              <a:rPr lang="pl-PL" sz="1400" dirty="0" smtClean="0">
                <a:solidFill>
                  <a:schemeClr val="bg1"/>
                </a:solidFill>
              </a:rPr>
              <a:t>1) realizacji przedsięwzięć mogących znacząco oddziaływać na środowisko w rozumieniu przepisów ustawy z dnia 3 października 2008 r. o udostępnianiu informacji o środowisku i jego ochronie, udziale społeczeństwa w ochronie środowiska oraz o ocenach oddziaływania na środowisko;</a:t>
            </a:r>
          </a:p>
          <a:p>
            <a:pPr algn="just">
              <a:lnSpc>
                <a:spcPct val="90000"/>
              </a:lnSpc>
            </a:pPr>
            <a:r>
              <a:rPr lang="pl-PL" sz="1400" dirty="0" smtClean="0">
                <a:solidFill>
                  <a:schemeClr val="bg1"/>
                </a:solidFill>
              </a:rPr>
              <a:t>2) umyślnego zabijania dziko występujących zwierząt, niszczenia ich nor, legowisk, innych schronień i miejsc rozrodu oraz tarlisk i złożonej ikry, z wyjątkiem amatorskiego połowu ryb oraz wykonywania czynności w ramach racjonalnej gospodarki rolnej, leśnej, rybackiej i łowieckiej;</a:t>
            </a:r>
          </a:p>
          <a:p>
            <a:pPr algn="just">
              <a:lnSpc>
                <a:spcPct val="90000"/>
              </a:lnSpc>
            </a:pPr>
            <a:r>
              <a:rPr lang="pl-PL" sz="1400" dirty="0" smtClean="0">
                <a:solidFill>
                  <a:schemeClr val="bg1"/>
                </a:solidFill>
              </a:rPr>
              <a:t>3) likwidowania i niszczenia zadrzewień śródpolnych, przydrożnych i nadwodnych, jeżeli nie wynikają z potrzeby ochrony przeciwpowodziowej lub zapewnienia bezpieczeństwa ruchu drogowego lub wodnego lub budowy, odbudowy, utrzymania, remontów lub naprawy urządzeń wodnych;</a:t>
            </a:r>
          </a:p>
          <a:p>
            <a:pPr algn="just">
              <a:lnSpc>
                <a:spcPct val="90000"/>
              </a:lnSpc>
            </a:pPr>
            <a:r>
              <a:rPr lang="pl-PL" sz="1400" dirty="0" smtClean="0">
                <a:solidFill>
                  <a:schemeClr val="bg1"/>
                </a:solidFill>
              </a:rPr>
              <a:t>4) pozyskiwania do celów gospodarczych skał, w tym torfu, oraz skamieniałości, w tym kopalnych szczątków roślin i zwierząt, a także minerałów i bursztynu;</a:t>
            </a:r>
          </a:p>
          <a:p>
            <a:pPr algn="just">
              <a:lnSpc>
                <a:spcPct val="90000"/>
              </a:lnSpc>
            </a:pPr>
            <a:r>
              <a:rPr lang="pl-PL" sz="1400" dirty="0" smtClean="0">
                <a:solidFill>
                  <a:schemeClr val="bg1"/>
                </a:solidFill>
              </a:rPr>
              <a:t>5) wykonywania prac ziemnych trwale zniekształcających rzeźbę terenu, z wyjątkiem prac związanych z zabezpieczeniem przeciwsztormowym, przeciwpowodziowym lub </a:t>
            </a:r>
            <a:r>
              <a:rPr lang="pl-PL" sz="1400" dirty="0" err="1" smtClean="0">
                <a:solidFill>
                  <a:schemeClr val="bg1"/>
                </a:solidFill>
              </a:rPr>
              <a:t>przeciwosuwiskowym</a:t>
            </a:r>
            <a:r>
              <a:rPr lang="pl-PL" sz="1400" dirty="0" smtClean="0">
                <a:solidFill>
                  <a:schemeClr val="bg1"/>
                </a:solidFill>
              </a:rPr>
              <a:t> lub budową, odbudową, utrzymaniem, remontem lub naprawą urządzeń wodnych;</a:t>
            </a:r>
          </a:p>
          <a:p>
            <a:pPr algn="just">
              <a:lnSpc>
                <a:spcPct val="90000"/>
              </a:lnSpc>
            </a:pPr>
            <a:r>
              <a:rPr lang="pl-PL" sz="1400" dirty="0" smtClean="0">
                <a:solidFill>
                  <a:schemeClr val="bg1"/>
                </a:solidFill>
              </a:rPr>
              <a:t>6) dokonywania zmian stosunków wodnych, jeżeli zmiany te nie służą ochronie przyrody lub racjonalnej gospodarce rolnej, leśnej, wodnej lub rybackiej;</a:t>
            </a:r>
          </a:p>
          <a:p>
            <a:pPr algn="just">
              <a:lnSpc>
                <a:spcPct val="90000"/>
              </a:lnSpc>
            </a:pPr>
            <a:r>
              <a:rPr lang="pl-PL" sz="1400" dirty="0" smtClean="0">
                <a:solidFill>
                  <a:schemeClr val="bg1"/>
                </a:solidFill>
              </a:rPr>
              <a:t>7) budowania nowych obiektów budowlanych w pasie szerokości 100 m od:</a:t>
            </a:r>
          </a:p>
          <a:p>
            <a:pPr marL="342900" indent="-342900" algn="just">
              <a:lnSpc>
                <a:spcPct val="90000"/>
              </a:lnSpc>
              <a:buFont typeface="+mj-lt"/>
              <a:buAutoNum type="alphaLcParenR"/>
            </a:pPr>
            <a:r>
              <a:rPr lang="pl-PL" sz="1400" dirty="0" smtClean="0">
                <a:solidFill>
                  <a:schemeClr val="bg1"/>
                </a:solidFill>
              </a:rPr>
              <a:t>linii brzegów rzek, jezior i innych naturalnych zbiorników wodnych,</a:t>
            </a:r>
          </a:p>
          <a:p>
            <a:pPr marL="342900" indent="-342900" algn="just">
              <a:lnSpc>
                <a:spcPct val="90000"/>
              </a:lnSpc>
              <a:buFont typeface="+mj-lt"/>
              <a:buAutoNum type="alphaLcParenR"/>
            </a:pPr>
            <a:r>
              <a:rPr lang="pl-PL" sz="1400" dirty="0" smtClean="0">
                <a:solidFill>
                  <a:schemeClr val="bg1"/>
                </a:solidFill>
              </a:rPr>
              <a:t>zasięgu lustra wody w sztucznych zbiornikach wodnych usytuowanych na wodach płynących przy normalnym poziomie piętrzenia określonym w pozwoleniu </a:t>
            </a:r>
            <a:r>
              <a:rPr lang="pl-PL" sz="1400" dirty="0" err="1" smtClean="0">
                <a:solidFill>
                  <a:schemeClr val="bg1"/>
                </a:solidFill>
              </a:rPr>
              <a:t>wodnoprawnym</a:t>
            </a:r>
            <a:r>
              <a:rPr lang="pl-PL" sz="1400" dirty="0" smtClean="0">
                <a:solidFill>
                  <a:schemeClr val="bg1"/>
                </a:solidFill>
              </a:rPr>
              <a:t>, o którym mowa w art. 389 </a:t>
            </a:r>
            <a:r>
              <a:rPr lang="pl-PL" sz="1400" dirty="0" err="1" smtClean="0">
                <a:solidFill>
                  <a:schemeClr val="bg1"/>
                </a:solidFill>
              </a:rPr>
              <a:t>pkt</a:t>
            </a:r>
            <a:r>
              <a:rPr lang="pl-PL" sz="1400" dirty="0" smtClean="0">
                <a:solidFill>
                  <a:schemeClr val="bg1"/>
                </a:solidFill>
              </a:rPr>
              <a:t> 1 ustawy z dnia 20 lipca 2017 r. - Prawo wodne;</a:t>
            </a:r>
          </a:p>
          <a:p>
            <a:pPr algn="just">
              <a:lnSpc>
                <a:spcPct val="90000"/>
              </a:lnSpc>
            </a:pPr>
            <a:r>
              <a:rPr lang="pl-PL" sz="1400" dirty="0" smtClean="0">
                <a:solidFill>
                  <a:schemeClr val="bg1"/>
                </a:solidFill>
              </a:rPr>
              <a:t>- z wyjątkiem obiektów służących turystyce wodnej, gospodarce wodnej lub rybackiej;</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16632"/>
            <a:ext cx="4965792" cy="6552728"/>
          </a:xfrm>
        </p:spPr>
        <p:txBody>
          <a:bodyPr vert="horz" lIns="91440" tIns="45720" rIns="91440" bIns="45720" rtlCol="0" anchor="ctr">
            <a:normAutofit fontScale="85000" lnSpcReduction="20000"/>
          </a:bodyPr>
          <a:lstStyle/>
          <a:p>
            <a:pPr algn="just">
              <a:lnSpc>
                <a:spcPct val="90000"/>
              </a:lnSpc>
            </a:pPr>
            <a:endParaRPr lang="pl-PL" sz="1400" dirty="0" smtClean="0">
              <a:solidFill>
                <a:schemeClr val="bg1"/>
              </a:solidFill>
            </a:endParaRP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17.  [Zakazy obowiązujące na terenie parków krajobrazowych]</a:t>
            </a:r>
          </a:p>
          <a:p>
            <a:pPr algn="just">
              <a:lnSpc>
                <a:spcPct val="90000"/>
              </a:lnSpc>
            </a:pPr>
            <a:r>
              <a:rPr lang="pl-PL" sz="1400" dirty="0" smtClean="0">
                <a:solidFill>
                  <a:schemeClr val="bg1"/>
                </a:solidFill>
              </a:rPr>
              <a:t>8) lokalizowania obiektów budowlanych w pasie szerokości 200 m od krawędzi brzegów klifowych oraz w pasie technicznym brzegu morskiego;</a:t>
            </a:r>
          </a:p>
          <a:p>
            <a:pPr algn="just">
              <a:lnSpc>
                <a:spcPct val="90000"/>
              </a:lnSpc>
            </a:pPr>
            <a:r>
              <a:rPr lang="pl-PL" sz="1400" dirty="0" smtClean="0">
                <a:solidFill>
                  <a:schemeClr val="bg1"/>
                </a:solidFill>
              </a:rPr>
              <a:t>9) likwidowania, zasypywania i przekształcania zbiorników wodnych, starorzeczy oraz obszarów wodno-błotnych;</a:t>
            </a:r>
          </a:p>
          <a:p>
            <a:pPr algn="just">
              <a:lnSpc>
                <a:spcPct val="90000"/>
              </a:lnSpc>
            </a:pPr>
            <a:r>
              <a:rPr lang="pl-PL" sz="1400" dirty="0" smtClean="0">
                <a:solidFill>
                  <a:schemeClr val="bg1"/>
                </a:solidFill>
              </a:rPr>
              <a:t>10) wylewania gnojowicy, z wyjątkiem nawożenia własnych gruntów rolnych;</a:t>
            </a:r>
          </a:p>
          <a:p>
            <a:pPr algn="just">
              <a:lnSpc>
                <a:spcPct val="90000"/>
              </a:lnSpc>
            </a:pPr>
            <a:r>
              <a:rPr lang="pl-PL" sz="1400" dirty="0" smtClean="0">
                <a:solidFill>
                  <a:schemeClr val="bg1"/>
                </a:solidFill>
              </a:rPr>
              <a:t>11) prowadzenia chowu i hodowli zwierząt metodą bezściółkową;</a:t>
            </a:r>
          </a:p>
          <a:p>
            <a:pPr algn="just">
              <a:lnSpc>
                <a:spcPct val="90000"/>
              </a:lnSpc>
            </a:pPr>
            <a:r>
              <a:rPr lang="pl-PL" sz="1400" dirty="0" smtClean="0">
                <a:solidFill>
                  <a:schemeClr val="bg1"/>
                </a:solidFill>
              </a:rPr>
              <a:t>12) utrzymywania otwartych rowów ściekowych i zbiorników ściekowych;</a:t>
            </a:r>
          </a:p>
          <a:p>
            <a:pPr algn="just">
              <a:lnSpc>
                <a:spcPct val="90000"/>
              </a:lnSpc>
            </a:pPr>
            <a:r>
              <a:rPr lang="pl-PL" sz="1400" dirty="0" smtClean="0">
                <a:solidFill>
                  <a:schemeClr val="bg1"/>
                </a:solidFill>
              </a:rPr>
              <a:t>13) organizowania rajdów motorowych i samochodowych;</a:t>
            </a:r>
          </a:p>
          <a:p>
            <a:pPr algn="just">
              <a:lnSpc>
                <a:spcPct val="90000"/>
              </a:lnSpc>
            </a:pPr>
            <a:r>
              <a:rPr lang="pl-PL" sz="1400" dirty="0" smtClean="0">
                <a:solidFill>
                  <a:schemeClr val="bg1"/>
                </a:solidFill>
              </a:rPr>
              <a:t>14) używania łodzi motorowych i innego sprzętu motorowego na otwartych zbiornikach wodnych.</a:t>
            </a:r>
          </a:p>
          <a:p>
            <a:pPr algn="just">
              <a:lnSpc>
                <a:spcPct val="90000"/>
              </a:lnSpc>
            </a:pPr>
            <a:r>
              <a:rPr lang="pl-PL" sz="1400" dirty="0" smtClean="0">
                <a:solidFill>
                  <a:schemeClr val="bg1"/>
                </a:solidFill>
              </a:rPr>
              <a:t>1a.  W parku krajobrazowym, w strefach, o których mowa w art. 20 ust. 4 </a:t>
            </a:r>
            <a:r>
              <a:rPr lang="pl-PL" sz="1400" dirty="0" err="1" smtClean="0">
                <a:solidFill>
                  <a:schemeClr val="bg1"/>
                </a:solidFill>
              </a:rPr>
              <a:t>pkt</a:t>
            </a:r>
            <a:r>
              <a:rPr lang="pl-PL" sz="1400" dirty="0" smtClean="0">
                <a:solidFill>
                  <a:schemeClr val="bg1"/>
                </a:solidFill>
              </a:rPr>
              <a:t> 7, dla terenów:</a:t>
            </a:r>
          </a:p>
          <a:p>
            <a:pPr algn="just">
              <a:lnSpc>
                <a:spcPct val="90000"/>
              </a:lnSpc>
            </a:pPr>
            <a:r>
              <a:rPr lang="pl-PL" sz="1400" dirty="0" smtClean="0">
                <a:solidFill>
                  <a:schemeClr val="bg1"/>
                </a:solidFill>
              </a:rPr>
              <a:t>1) objętych miejscowym planem zagospodarowania przestrzennego wprowadza się zakazy:</a:t>
            </a:r>
          </a:p>
          <a:p>
            <a:pPr algn="just">
              <a:lnSpc>
                <a:spcPct val="90000"/>
              </a:lnSpc>
            </a:pPr>
            <a:r>
              <a:rPr lang="pl-PL" sz="1400" dirty="0" smtClean="0">
                <a:solidFill>
                  <a:schemeClr val="bg1"/>
                </a:solidFill>
              </a:rPr>
              <a:t>a) lokalizowania nowych obiektów budowlanych,</a:t>
            </a:r>
          </a:p>
          <a:p>
            <a:pPr algn="just">
              <a:lnSpc>
                <a:spcPct val="90000"/>
              </a:lnSpc>
            </a:pPr>
            <a:r>
              <a:rPr lang="pl-PL" sz="1400" dirty="0" smtClean="0">
                <a:solidFill>
                  <a:schemeClr val="bg1"/>
                </a:solidFill>
              </a:rPr>
              <a:t>b) zalesiania;</a:t>
            </a:r>
          </a:p>
          <a:p>
            <a:pPr algn="just">
              <a:lnSpc>
                <a:spcPct val="90000"/>
              </a:lnSpc>
            </a:pPr>
            <a:r>
              <a:rPr lang="pl-PL" sz="1400" dirty="0" smtClean="0">
                <a:solidFill>
                  <a:schemeClr val="bg1"/>
                </a:solidFill>
              </a:rPr>
              <a:t>2) nieobjętych miejscowym planem zagospodarowania przestrzennego wprowadza się zakazy:</a:t>
            </a:r>
          </a:p>
          <a:p>
            <a:pPr algn="just">
              <a:lnSpc>
                <a:spcPct val="90000"/>
              </a:lnSpc>
            </a:pPr>
            <a:r>
              <a:rPr lang="pl-PL" sz="1400" dirty="0" smtClean="0">
                <a:solidFill>
                  <a:schemeClr val="bg1"/>
                </a:solidFill>
              </a:rPr>
              <a:t>a) lokalizowania nowych obiektów budowlanych,</a:t>
            </a:r>
          </a:p>
          <a:p>
            <a:pPr algn="just">
              <a:lnSpc>
                <a:spcPct val="90000"/>
              </a:lnSpc>
            </a:pPr>
            <a:r>
              <a:rPr lang="pl-PL" sz="1400" dirty="0" smtClean="0">
                <a:solidFill>
                  <a:schemeClr val="bg1"/>
                </a:solidFill>
              </a:rPr>
              <a:t>b) lokalizowania nowych obiektów budowlanych odbiegających od lokalnej formy architektonicznej,</a:t>
            </a:r>
          </a:p>
          <a:p>
            <a:pPr algn="just">
              <a:lnSpc>
                <a:spcPct val="90000"/>
              </a:lnSpc>
            </a:pPr>
            <a:r>
              <a:rPr lang="pl-PL" sz="1400" dirty="0" smtClean="0">
                <a:solidFill>
                  <a:schemeClr val="bg1"/>
                </a:solidFill>
              </a:rPr>
              <a:t>c) lokalizowania nowych obiektów budowlanych o wysokości przekraczającej 2 kondygnacje lub 7 m,</a:t>
            </a:r>
          </a:p>
          <a:p>
            <a:pPr algn="just">
              <a:lnSpc>
                <a:spcPct val="90000"/>
              </a:lnSpc>
            </a:pPr>
            <a:r>
              <a:rPr lang="pl-PL" sz="1400" dirty="0" smtClean="0">
                <a:solidFill>
                  <a:schemeClr val="bg1"/>
                </a:solidFill>
              </a:rPr>
              <a:t>d) zalesiania.</a:t>
            </a:r>
          </a:p>
          <a:p>
            <a:pPr algn="just">
              <a:lnSpc>
                <a:spcPct val="90000"/>
              </a:lnSpc>
            </a:pPr>
            <a:r>
              <a:rPr lang="pl-PL" sz="1400" dirty="0" smtClean="0">
                <a:solidFill>
                  <a:schemeClr val="bg1"/>
                </a:solidFill>
              </a:rPr>
              <a:t>1b.  W parku krajobrazowym zakazuje się niszczenia i uszkadzania obiektów o istotnym znaczeniu historycznym i kulturowym wskazanych w planie ochrony dla parku krajobrazowego.</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16632"/>
            <a:ext cx="4965792" cy="655272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W art. 17 ust. 1 </a:t>
            </a:r>
            <a:r>
              <a:rPr lang="pl-PL" sz="1400" dirty="0" err="1" smtClean="0">
                <a:solidFill>
                  <a:schemeClr val="bg1"/>
                </a:solidFill>
              </a:rPr>
              <a:t>u.o.p</a:t>
            </a:r>
            <a:r>
              <a:rPr lang="pl-PL" sz="1400" dirty="0" smtClean="0">
                <a:solidFill>
                  <a:schemeClr val="bg1"/>
                </a:solidFill>
              </a:rPr>
              <a:t>. określone zostały fakultatywne zakazy, które mogą obowiązywać na terenie parku krajobrazowego. Organ założycielski decyduje w rozporządzeniu o utworzeniu parku, które z nich będą obowiązywały na konkretnym obszarze chronionym.</a:t>
            </a:r>
          </a:p>
          <a:p>
            <a:pPr algn="just">
              <a:lnSpc>
                <a:spcPct val="90000"/>
              </a:lnSpc>
              <a:buFont typeface="Wingdings" pitchFamily="2" charset="2"/>
              <a:buChar char="Ø"/>
            </a:pPr>
            <a:r>
              <a:rPr lang="pl-PL" sz="1400" dirty="0" smtClean="0">
                <a:solidFill>
                  <a:schemeClr val="bg1"/>
                </a:solidFill>
              </a:rPr>
              <a:t>Możliwość ta została jednak ograniczona jedynie do wskazanych grup zakazów. Jeżeli bowiem organ administracji zdecyduje się na wprowadzenie jednej z nich, to już w ramach tej grupy nie może dokonywać modyfikacji. </a:t>
            </a:r>
          </a:p>
          <a:p>
            <a:pPr algn="just">
              <a:lnSpc>
                <a:spcPct val="90000"/>
              </a:lnSpc>
              <a:buFont typeface="Wingdings" pitchFamily="2" charset="2"/>
              <a:buChar char="Ø"/>
            </a:pPr>
            <a:r>
              <a:rPr lang="pl-PL" sz="1400" dirty="0" smtClean="0">
                <a:solidFill>
                  <a:schemeClr val="bg1"/>
                </a:solidFill>
              </a:rPr>
              <a:t>Jedyny wyjątek w tym zakresie wynika z postanowień art. 17 ust. 5 </a:t>
            </a:r>
            <a:r>
              <a:rPr lang="pl-PL" sz="1400" dirty="0" err="1" smtClean="0">
                <a:solidFill>
                  <a:schemeClr val="bg1"/>
                </a:solidFill>
              </a:rPr>
              <a:t>u.o.p</a:t>
            </a:r>
            <a:r>
              <a:rPr lang="pl-PL" sz="1400" dirty="0" smtClean="0">
                <a:solidFill>
                  <a:schemeClr val="bg1"/>
                </a:solidFill>
              </a:rPr>
              <a:t>., w którym upoważniono organy powołujące do życia parki krajobrazowe do zmodyfikowania zakazów wymienionych w art. 17 ust. 1 </a:t>
            </a:r>
            <a:r>
              <a:rPr lang="pl-PL" sz="1400" dirty="0" err="1" smtClean="0">
                <a:solidFill>
                  <a:schemeClr val="bg1"/>
                </a:solidFill>
              </a:rPr>
              <a:t>pkt</a:t>
            </a:r>
            <a:r>
              <a:rPr lang="pl-PL" sz="1400" dirty="0" smtClean="0">
                <a:solidFill>
                  <a:schemeClr val="bg1"/>
                </a:solidFill>
              </a:rPr>
              <a:t> 7 i 8 </a:t>
            </a:r>
            <a:r>
              <a:rPr lang="pl-PL" sz="1400" dirty="0" err="1" smtClean="0">
                <a:solidFill>
                  <a:schemeClr val="bg1"/>
                </a:solidFill>
              </a:rPr>
              <a:t>u.o.p</a:t>
            </a:r>
            <a:r>
              <a:rPr lang="pl-PL" sz="1400" dirty="0" smtClean="0">
                <a:solidFill>
                  <a:schemeClr val="bg1"/>
                </a:solidFill>
              </a:rPr>
              <a:t>. (jeżeli zostały wprowadzone) przez określenie mniejszych odległości zakazu zabudowy niż wynikające z tego przepisu. </a:t>
            </a:r>
          </a:p>
          <a:p>
            <a:pPr algn="just">
              <a:lnSpc>
                <a:spcPct val="90000"/>
              </a:lnSpc>
              <a:buFont typeface="Wingdings" pitchFamily="2" charset="2"/>
              <a:buChar char="Ø"/>
            </a:pPr>
            <a:r>
              <a:rPr lang="pl-PL" sz="1400" dirty="0" smtClean="0">
                <a:solidFill>
                  <a:schemeClr val="bg1"/>
                </a:solidFill>
              </a:rPr>
              <a:t>Rozwiązanie to ma tę zaletę, że organ administracji jest ograniczony w swoim działaniu, w związku z czym ograniczenia nie powinny być wprowadzone pochopnie. </a:t>
            </a:r>
          </a:p>
          <a:p>
            <a:pPr algn="just">
              <a:lnSpc>
                <a:spcPct val="90000"/>
              </a:lnSpc>
              <a:buFont typeface="Wingdings" pitchFamily="2" charset="2"/>
              <a:buChar char="Ø"/>
            </a:pPr>
            <a:r>
              <a:rPr lang="pl-PL" sz="1400" dirty="0" smtClean="0">
                <a:solidFill>
                  <a:schemeClr val="bg1"/>
                </a:solidFill>
              </a:rPr>
              <a:t> Art. 17 ust. 1a, określa jakie zakazy obligatoryjnie obowiązują                w granicach strefy ochrony krajobrazów stanowiących w szczególności przedpola ekspozycji, osie widokowe, punkty widokowe oraz obszary zabudowane wyróżniające się lokalną formą architektoniczną, wyznaczonych w obrębie krajobrazów priorytetowych</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192688"/>
          </a:xfrm>
        </p:spPr>
        <p:txBody>
          <a:bodyPr vert="horz" lIns="91440" tIns="45720" rIns="91440" bIns="45720" rtlCol="0" anchor="ctr">
            <a:normAutofit fontScale="92500"/>
          </a:bodyPr>
          <a:lstStyle/>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2021.06.21 )</a:t>
            </a:r>
          </a:p>
          <a:p>
            <a:pPr algn="just"/>
            <a:r>
              <a:rPr lang="pl-PL" sz="1400" b="1" dirty="0" smtClean="0">
                <a:solidFill>
                  <a:schemeClr val="bg1"/>
                </a:solidFill>
              </a:rPr>
              <a:t>Art.  6.  [Katalog form ochrony przyrody]</a:t>
            </a:r>
          </a:p>
          <a:p>
            <a:pPr algn="just"/>
            <a:r>
              <a:rPr lang="pl-PL" sz="1400" dirty="0" smtClean="0">
                <a:solidFill>
                  <a:schemeClr val="bg1"/>
                </a:solidFill>
              </a:rPr>
              <a:t>1. Formami ochrony przyrody są:</a:t>
            </a:r>
          </a:p>
          <a:p>
            <a:pPr marL="342900" indent="-342900" algn="just">
              <a:buAutoNum type="arabicParenR"/>
            </a:pPr>
            <a:r>
              <a:rPr lang="pl-PL" sz="1400" dirty="0" smtClean="0">
                <a:solidFill>
                  <a:schemeClr val="bg1"/>
                </a:solidFill>
              </a:rPr>
              <a:t>parki narodowe;</a:t>
            </a:r>
          </a:p>
          <a:p>
            <a:pPr marL="342900" indent="-342900" algn="just"/>
            <a:r>
              <a:rPr lang="pl-PL" sz="1400" b="1" dirty="0" smtClean="0">
                <a:solidFill>
                  <a:schemeClr val="bg1"/>
                </a:solidFill>
              </a:rPr>
              <a:t>Art.  8.  [Park narodowy]</a:t>
            </a:r>
          </a:p>
          <a:p>
            <a:pPr marL="342900" indent="-342900" algn="just">
              <a:buFont typeface="+mj-lt"/>
              <a:buAutoNum type="arabicPeriod"/>
            </a:pPr>
            <a:r>
              <a:rPr lang="pl-PL" sz="1400" dirty="0" smtClean="0">
                <a:solidFill>
                  <a:schemeClr val="bg1"/>
                </a:solidFill>
              </a:rPr>
              <a:t>Park narodowy obejmuje obszar wyróżniający się szczególnymi wartościami przyrodniczymi, naukowymi, społecznymi, kulturowymi i edukacyjnymi, o powierzchni nie mniejszej niż 1000 ha, na którym ochronie podlega cała przyroda oraz walory krajobrazowe.</a:t>
            </a:r>
          </a:p>
          <a:p>
            <a:pPr marL="342900" indent="-342900" algn="just">
              <a:buFont typeface="+mj-lt"/>
              <a:buAutoNum type="arabicPeriod"/>
            </a:pPr>
            <a:r>
              <a:rPr lang="pl-PL" sz="1400" dirty="0" smtClean="0">
                <a:solidFill>
                  <a:schemeClr val="bg1"/>
                </a:solidFill>
              </a:rPr>
              <a:t>Park narodowy tworzy się w celu zachowania różnorodności biologicznej, zasobów, tworów i składników przyrody nieożywionej i walorów krajobrazowych, przywrócenia właściwego stanu zasobów i składników przyrody oraz odtworzenia zniekształconych siedlisk przyrodniczych, siedlisk roślin, siedlisk zwierząt lub siedlisk grzybów.</a:t>
            </a:r>
          </a:p>
          <a:p>
            <a:pPr marL="342900" indent="-342900" algn="just"/>
            <a:endParaRPr lang="pl-PL" sz="1400" dirty="0" smtClean="0">
              <a:solidFill>
                <a:schemeClr val="bg1"/>
              </a:solidFill>
            </a:endParaRPr>
          </a:p>
          <a:p>
            <a:pPr marL="342900" indent="-342900" algn="just"/>
            <a:r>
              <a:rPr lang="pl-PL" sz="1400" b="1" dirty="0" smtClean="0">
                <a:solidFill>
                  <a:schemeClr val="bg1"/>
                </a:solidFill>
              </a:rPr>
              <a:t>Art.  8a.  [Osobowość prawna parku narodowego. Wykaz parków narodowych]</a:t>
            </a:r>
          </a:p>
          <a:p>
            <a:pPr marL="342900" indent="-342900" algn="just">
              <a:buFont typeface="+mj-lt"/>
              <a:buAutoNum type="arabicPeriod"/>
            </a:pPr>
            <a:r>
              <a:rPr lang="pl-PL" sz="1400" dirty="0" smtClean="0">
                <a:solidFill>
                  <a:schemeClr val="bg1"/>
                </a:solidFill>
              </a:rPr>
              <a:t>Park narodowy jest państwową osobą prawną w rozumieniu art. 9 </a:t>
            </a:r>
            <a:r>
              <a:rPr lang="pl-PL" sz="1400" dirty="0" err="1" smtClean="0">
                <a:solidFill>
                  <a:schemeClr val="bg1"/>
                </a:solidFill>
              </a:rPr>
              <a:t>pkt</a:t>
            </a:r>
            <a:r>
              <a:rPr lang="pl-PL" sz="1400" dirty="0" smtClean="0">
                <a:solidFill>
                  <a:schemeClr val="bg1"/>
                </a:solidFill>
              </a:rPr>
              <a:t> 14 ustawy z dnia 27 sierpnia 2009 r. o finansach publicznych (Dz. U. z 2021 r. poz. 305).</a:t>
            </a:r>
          </a:p>
          <a:p>
            <a:pPr marL="342900" indent="-342900" algn="just">
              <a:buFont typeface="+mj-lt"/>
              <a:buAutoNum type="arabicPeriod"/>
            </a:pPr>
            <a:r>
              <a:rPr lang="pl-PL" sz="1400" dirty="0" smtClean="0">
                <a:solidFill>
                  <a:schemeClr val="bg1"/>
                </a:solidFill>
              </a:rPr>
              <a:t>Wykaz parków narodowych stanowi załącznik do ustawy.</a:t>
            </a:r>
          </a:p>
          <a:p>
            <a:pPr marL="342900" indent="-342900" algn="just"/>
            <a:endParaRPr lang="en-US" sz="1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563888" y="260648"/>
            <a:ext cx="5472608" cy="6408712"/>
          </a:xfrm>
        </p:spPr>
        <p:txBody>
          <a:bodyPr vert="horz" lIns="91440" tIns="45720" rIns="91440" bIns="45720" rtlCol="0" anchor="ctr">
            <a:normAutofit fontScale="77500" lnSpcReduction="20000"/>
          </a:bodyPr>
          <a:lstStyle/>
          <a:p>
            <a:pPr algn="just"/>
            <a:endParaRPr lang="pl-PL" sz="1400" dirty="0" smtClean="0">
              <a:solidFill>
                <a:schemeClr val="bg1"/>
              </a:solidFill>
            </a:endParaRPr>
          </a:p>
          <a:p>
            <a:pPr marL="342900" indent="-342900" algn="just">
              <a:buFont typeface="Wingdings" pitchFamily="2" charset="2"/>
              <a:buChar char="Ø"/>
            </a:pPr>
            <a:r>
              <a:rPr lang="pl-PL" sz="1600" dirty="0" smtClean="0">
                <a:solidFill>
                  <a:schemeClr val="bg1"/>
                </a:solidFill>
              </a:rPr>
              <a:t>Parki narodowe należą do najstarszych form organizacyjnych ochrony przyrody, które początkowo były tworzone ku radości i pożytkowi ludzi. Obecnie jest to najwyższa forma konserwatorskiej ochrony przyrody. U podstaw ich tworzenia leży interes publiczny, a w szczególności przesłanki: estetyczne, historyczno-pamiątkowe, zdrowotne, społeczne, krajoznawcze i inne. </a:t>
            </a:r>
          </a:p>
          <a:p>
            <a:pPr marL="342900" indent="-342900" algn="just">
              <a:buFont typeface="Wingdings" pitchFamily="2" charset="2"/>
              <a:buChar char="Ø"/>
            </a:pPr>
            <a:r>
              <a:rPr lang="pl-PL" sz="1600" dirty="0" smtClean="0">
                <a:solidFill>
                  <a:schemeClr val="bg1"/>
                </a:solidFill>
              </a:rPr>
              <a:t>Aktualnie w Polsce istnieją 23 parki narodowe, mianowicie: Babiogórski, Białowieski, Biebrzański, Bieszczadzki, Bory Tucholskie, Drawieński, Gorczański, Gór Stołowych, Kampinoski, Karkonoski, Mazurski, Narwiański, Ojcowski, Pieniński, Poleski, Roztoczański, Słowiński, Świętokrzyski, Tatrzański, Ujścia Warty, Wielkopolski, Wigierski, Woliński.</a:t>
            </a:r>
          </a:p>
          <a:p>
            <a:pPr marL="342900" indent="-342900" algn="just">
              <a:buFont typeface="Wingdings" pitchFamily="2" charset="2"/>
              <a:buChar char="Ø"/>
            </a:pPr>
            <a:r>
              <a:rPr lang="pl-PL" sz="1600" dirty="0" smtClean="0">
                <a:solidFill>
                  <a:schemeClr val="bg1"/>
                </a:solidFill>
              </a:rPr>
              <a:t>Zgodnie z art. 8 ust. 1 </a:t>
            </a:r>
            <a:r>
              <a:rPr lang="pl-PL" sz="1600" dirty="0" err="1" smtClean="0">
                <a:solidFill>
                  <a:schemeClr val="bg1"/>
                </a:solidFill>
              </a:rPr>
              <a:t>u.o.p</a:t>
            </a:r>
            <a:r>
              <a:rPr lang="pl-PL" sz="1600" dirty="0" smtClean="0">
                <a:solidFill>
                  <a:schemeClr val="bg1"/>
                </a:solidFill>
              </a:rPr>
              <a:t>. aby można było mówić o istnieniu parku narodowego, muszą być spełnione następujące warunki:</a:t>
            </a:r>
          </a:p>
          <a:p>
            <a:pPr marL="342900" indent="-342900" algn="just">
              <a:buFont typeface="+mj-lt"/>
              <a:buAutoNum type="alphaLcParenR"/>
            </a:pPr>
            <a:r>
              <a:rPr lang="pl-PL" sz="1600" dirty="0" smtClean="0">
                <a:solidFill>
                  <a:schemeClr val="bg1"/>
                </a:solidFill>
              </a:rPr>
              <a:t>musi to być obszar wyróżniający się szczególnymi wartościami przyrodniczymi, naukowymi, społecznymi, kulturowymi i edukacyjnymi,</a:t>
            </a:r>
          </a:p>
          <a:p>
            <a:pPr marL="342900" indent="-342900" algn="just">
              <a:buFont typeface="+mj-lt"/>
              <a:buAutoNum type="alphaLcParenR"/>
            </a:pPr>
            <a:r>
              <a:rPr lang="pl-PL" sz="1600" dirty="0" smtClean="0">
                <a:solidFill>
                  <a:schemeClr val="bg1"/>
                </a:solidFill>
              </a:rPr>
              <a:t>minimalna jego powierzchnia nie może wynosić mniej niż 1000 ha,</a:t>
            </a:r>
          </a:p>
          <a:p>
            <a:pPr marL="342900" indent="-342900" algn="just">
              <a:buFont typeface="+mj-lt"/>
              <a:buAutoNum type="alphaLcParenR"/>
            </a:pPr>
            <a:r>
              <a:rPr lang="pl-PL" sz="1600" dirty="0" smtClean="0">
                <a:solidFill>
                  <a:schemeClr val="bg1"/>
                </a:solidFill>
              </a:rPr>
              <a:t>na tym obszarze ochronie powinna podlegać cała przyroda oraz walory krajobrazowe.</a:t>
            </a:r>
          </a:p>
          <a:p>
            <a:pPr algn="just"/>
            <a:r>
              <a:rPr lang="pl-PL" sz="1600" dirty="0" smtClean="0">
                <a:solidFill>
                  <a:schemeClr val="bg1"/>
                </a:solidFill>
              </a:rPr>
              <a:t>Wszystkie te przesłanki powinny być spełnione łącznie, a utrata którejś z tych właściwości stanowi przesłankę do likwidacji parku narodowego.</a:t>
            </a:r>
          </a:p>
          <a:p>
            <a:pPr marL="342900" indent="-342900" algn="just"/>
            <a:r>
              <a:rPr lang="pl-PL" sz="1600" dirty="0" smtClean="0">
                <a:solidFill>
                  <a:schemeClr val="bg1"/>
                </a:solidFill>
              </a:rPr>
              <a:t>Zgodnie z postanowieniami art. 8 ust. 2 </a:t>
            </a:r>
            <a:r>
              <a:rPr lang="pl-PL" sz="1600" dirty="0" err="1" smtClean="0">
                <a:solidFill>
                  <a:schemeClr val="bg1"/>
                </a:solidFill>
              </a:rPr>
              <a:t>u.o.p</a:t>
            </a:r>
            <a:r>
              <a:rPr lang="pl-PL" sz="1600" dirty="0" smtClean="0">
                <a:solidFill>
                  <a:schemeClr val="bg1"/>
                </a:solidFill>
              </a:rPr>
              <a:t>. parki narodowe tworzy się w następujących celach:</a:t>
            </a:r>
          </a:p>
          <a:p>
            <a:pPr marL="342900" indent="-342900" algn="just">
              <a:buFont typeface="+mj-lt"/>
              <a:buAutoNum type="alphaLcParenR"/>
            </a:pPr>
            <a:r>
              <a:rPr lang="pl-PL" sz="1600" dirty="0" smtClean="0">
                <a:solidFill>
                  <a:schemeClr val="bg1"/>
                </a:solidFill>
              </a:rPr>
              <a:t>zachowania różnorodności biologicznej,</a:t>
            </a:r>
          </a:p>
          <a:p>
            <a:pPr marL="342900" indent="-342900" algn="just">
              <a:buFont typeface="+mj-lt"/>
              <a:buAutoNum type="alphaLcParenR"/>
            </a:pPr>
            <a:r>
              <a:rPr lang="pl-PL" sz="1600" dirty="0" smtClean="0">
                <a:solidFill>
                  <a:schemeClr val="bg1"/>
                </a:solidFill>
              </a:rPr>
              <a:t>zachowania zasobów, tworów i składników przyrody nieożywionej,</a:t>
            </a:r>
          </a:p>
          <a:p>
            <a:pPr marL="342900" indent="-342900" algn="just">
              <a:buFont typeface="+mj-lt"/>
              <a:buAutoNum type="alphaLcParenR"/>
            </a:pPr>
            <a:r>
              <a:rPr lang="pl-PL" sz="1600" dirty="0" smtClean="0">
                <a:solidFill>
                  <a:schemeClr val="bg1"/>
                </a:solidFill>
              </a:rPr>
              <a:t>walorów krajobrazowych,</a:t>
            </a:r>
          </a:p>
          <a:p>
            <a:pPr marL="342900" indent="-342900" algn="just">
              <a:buFont typeface="+mj-lt"/>
              <a:buAutoNum type="alphaLcParenR"/>
            </a:pPr>
            <a:r>
              <a:rPr lang="pl-PL" sz="1600" dirty="0" smtClean="0">
                <a:solidFill>
                  <a:schemeClr val="bg1"/>
                </a:solidFill>
              </a:rPr>
              <a:t>przywrócenia właściwego stanu zasobów i składników przyrody,</a:t>
            </a:r>
          </a:p>
          <a:p>
            <a:pPr marL="342900" indent="-342900" algn="just">
              <a:buFont typeface="+mj-lt"/>
              <a:buAutoNum type="alphaLcParenR"/>
            </a:pPr>
            <a:r>
              <a:rPr lang="pl-PL" sz="1600" dirty="0" smtClean="0">
                <a:solidFill>
                  <a:schemeClr val="bg1"/>
                </a:solidFill>
              </a:rPr>
              <a:t>odtworzenia zniekształconych siedlisk przyrodniczych, siedlisk roślin, siedlisk zwierząt lub siedlisk grzybów.</a:t>
            </a:r>
          </a:p>
          <a:p>
            <a:pPr marL="342900" indent="-342900" algn="just"/>
            <a:endParaRPr lang="pl-PL" sz="1400" dirty="0" smtClean="0">
              <a:solidFill>
                <a:schemeClr val="bg1"/>
              </a:solidFill>
            </a:endParaRPr>
          </a:p>
          <a:p>
            <a:pPr marL="342900" indent="-342900" algn="just"/>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563888" y="260648"/>
            <a:ext cx="5472608" cy="6408712"/>
          </a:xfrm>
        </p:spPr>
        <p:txBody>
          <a:bodyPr vert="horz" lIns="91440" tIns="45720" rIns="91440" bIns="45720" rtlCol="0" anchor="ctr">
            <a:normAutofit/>
          </a:bodyPr>
          <a:lstStyle/>
          <a:p>
            <a:pPr algn="just"/>
            <a:r>
              <a:rPr lang="pl-PL" sz="1400" b="1" dirty="0" smtClean="0">
                <a:solidFill>
                  <a:schemeClr val="bg1"/>
                </a:solidFill>
              </a:rPr>
              <a:t>Art.  8b.  [Zadania parków narodowych]</a:t>
            </a:r>
          </a:p>
          <a:p>
            <a:pPr algn="just"/>
            <a:r>
              <a:rPr lang="pl-PL" sz="1400" dirty="0" smtClean="0">
                <a:solidFill>
                  <a:schemeClr val="bg1"/>
                </a:solidFill>
              </a:rPr>
              <a:t>1. Do zadań parków narodowych należy w szczególności:</a:t>
            </a:r>
          </a:p>
          <a:p>
            <a:pPr marL="342900" indent="-342900" algn="just">
              <a:buFont typeface="+mj-lt"/>
              <a:buAutoNum type="arabicParenR"/>
            </a:pPr>
            <a:r>
              <a:rPr lang="pl-PL" sz="1400" dirty="0" smtClean="0">
                <a:solidFill>
                  <a:schemeClr val="bg1"/>
                </a:solidFill>
              </a:rPr>
              <a:t>prowadzenie działań ochronnych w ekosystemach parku narodowego, zmierzających do realizacji celów, o których mowa w art. 8 ust. 2;</a:t>
            </a:r>
          </a:p>
          <a:p>
            <a:pPr marL="342900" indent="-342900" algn="just">
              <a:buFont typeface="+mj-lt"/>
              <a:buAutoNum type="arabicParenR"/>
            </a:pPr>
            <a:r>
              <a:rPr lang="pl-PL" sz="1400" dirty="0" smtClean="0">
                <a:solidFill>
                  <a:schemeClr val="bg1"/>
                </a:solidFill>
              </a:rPr>
              <a:t>udostępnianie obszaru parku narodowego na zasadach określonych w planie ochrony, o którym mowa w art. 18, lub zadaniach ochronnych, o których mowa w art. 22, i w zarządzeniach dyrektora parku narodowego;</a:t>
            </a:r>
          </a:p>
          <a:p>
            <a:pPr marL="342900" indent="-342900" algn="just">
              <a:buFont typeface="+mj-lt"/>
              <a:buAutoNum type="arabicParenR"/>
            </a:pPr>
            <a:r>
              <a:rPr lang="pl-PL" sz="1400" dirty="0" smtClean="0">
                <a:solidFill>
                  <a:schemeClr val="bg1"/>
                </a:solidFill>
              </a:rPr>
              <a:t>prowadzenie działań związanych z edukacją przyrodniczą.</a:t>
            </a:r>
          </a:p>
          <a:p>
            <a:pPr algn="just"/>
            <a:r>
              <a:rPr lang="pl-PL" sz="1400" dirty="0" smtClean="0">
                <a:solidFill>
                  <a:schemeClr val="bg1"/>
                </a:solidFill>
              </a:rPr>
              <a:t>2. Parki narodowe mogą wykonywać działalność gospodarczą na zasadach określonych w przepisach ustawy z dnia 6 marca 2018 r. - Prawo przedsiębiorców (Dz. U. z 2021 r. poz. 162), z ograniczeniami wynikającymi z ustawy.</a:t>
            </a:r>
          </a:p>
          <a:p>
            <a:pPr algn="just">
              <a:buFont typeface="Wingdings" pitchFamily="2" charset="2"/>
              <a:buChar char="Ø"/>
            </a:pPr>
            <a:r>
              <a:rPr lang="pl-PL" sz="1400" dirty="0" smtClean="0">
                <a:solidFill>
                  <a:schemeClr val="bg1"/>
                </a:solidFill>
              </a:rPr>
              <a:t> Katalog nie ma charakteru zamkniętego, na co wskazuje posłużenie się przez ustawodawcę zwrotem „w szczególności”. W związku z tym należy uznać, że parki narodowe mogą realizować także inne zadania wynikające np. z przepisów szczególnych. Nie powinno to jednak negatywnie oddziaływać na sposób wykonywania zadań bezpośrednio wyartykułowanych w ustawie.</a:t>
            </a:r>
          </a:p>
          <a:p>
            <a:pPr algn="just"/>
            <a:endParaRPr lang="pl-PL" sz="1400" dirty="0" smtClean="0">
              <a:solidFill>
                <a:schemeClr val="bg1"/>
              </a:solidFill>
            </a:endParaRPr>
          </a:p>
          <a:p>
            <a:pPr marL="342900" indent="-342900" algn="just"/>
            <a:endParaRPr lang="pl-PL" sz="1400" dirty="0" smtClean="0">
              <a:solidFill>
                <a:schemeClr val="bg1"/>
              </a:solidFill>
            </a:endParaRPr>
          </a:p>
          <a:p>
            <a:pPr marL="342900" indent="-342900" algn="just"/>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563888" y="260648"/>
            <a:ext cx="5472608" cy="6408712"/>
          </a:xfrm>
        </p:spPr>
        <p:txBody>
          <a:bodyPr vert="horz" lIns="91440" tIns="45720" rIns="91440" bIns="45720" rtlCol="0" anchor="ctr">
            <a:normAutofit/>
          </a:bodyPr>
          <a:lstStyle/>
          <a:p>
            <a:pPr algn="just"/>
            <a:r>
              <a:rPr lang="pl-PL" sz="1400" b="1" dirty="0" smtClean="0">
                <a:solidFill>
                  <a:schemeClr val="bg1"/>
                </a:solidFill>
              </a:rPr>
              <a:t>Art.  8c.  [Dyrektor parku narodowego]</a:t>
            </a:r>
          </a:p>
          <a:p>
            <a:pPr algn="just"/>
            <a:r>
              <a:rPr lang="pl-PL" sz="1400" dirty="0" smtClean="0">
                <a:solidFill>
                  <a:schemeClr val="bg1"/>
                </a:solidFill>
              </a:rPr>
              <a:t>1. Organem parku narodowego jest dyrektor parku narodowego.</a:t>
            </a:r>
          </a:p>
          <a:p>
            <a:pPr algn="just"/>
            <a:r>
              <a:rPr lang="pl-PL" sz="1400" dirty="0" smtClean="0">
                <a:solidFill>
                  <a:schemeClr val="bg1"/>
                </a:solidFill>
              </a:rPr>
              <a:t>2. Dyrektor parku narodowego jest powoływany przez ministra właściwego do spraw środowiska, spośród osób wyłonionych w drodze otwartego i konkurencyjnego naboru, oraz przez niego odwoływany. W przypadku odwołania dyrektora parku narodowego minister właściwy do spraw środowiska z dniem odwołania może powierzyć pełnienie jego obowiązków zastępcy dyrektora parku narodowego do czasu powołania dyrektora parku narodowego, jednak na okres nie dłuższy niż 6 miesięcy.</a:t>
            </a:r>
          </a:p>
          <a:p>
            <a:pPr algn="just"/>
            <a:r>
              <a:rPr lang="pl-PL" sz="1400" b="1" dirty="0" smtClean="0">
                <a:solidFill>
                  <a:schemeClr val="bg1"/>
                </a:solidFill>
              </a:rPr>
              <a:t>Art.  8d.  [Zadania dyrektora parku narodowego]</a:t>
            </a:r>
          </a:p>
          <a:p>
            <a:pPr algn="just"/>
            <a:r>
              <a:rPr lang="pl-PL" sz="1400" dirty="0" smtClean="0">
                <a:solidFill>
                  <a:schemeClr val="bg1"/>
                </a:solidFill>
              </a:rPr>
              <a:t>Dyrektor parku narodowego kieruje działalnością parku narodowego i reprezentuje park narodowy na zewnątrz.</a:t>
            </a:r>
          </a:p>
          <a:p>
            <a:pPr algn="just"/>
            <a:endParaRPr lang="pl-PL" sz="1400" dirty="0" smtClean="0">
              <a:solidFill>
                <a:schemeClr val="bg1"/>
              </a:solidFill>
            </a:endParaRPr>
          </a:p>
          <a:p>
            <a:pPr algn="just"/>
            <a:endParaRPr lang="pl-PL" sz="1400" dirty="0" smtClean="0">
              <a:solidFill>
                <a:schemeClr val="bg1"/>
              </a:solidFill>
            </a:endParaRPr>
          </a:p>
          <a:p>
            <a:pPr marL="342900" indent="-342900" algn="just"/>
            <a:endParaRPr lang="pl-PL" sz="1400" dirty="0" smtClean="0">
              <a:solidFill>
                <a:schemeClr val="bg1"/>
              </a:solidFill>
            </a:endParaRPr>
          </a:p>
          <a:p>
            <a:pPr marL="342900" indent="-342900" algn="just"/>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563888" y="260648"/>
            <a:ext cx="5472608" cy="6408712"/>
          </a:xfrm>
        </p:spPr>
        <p:txBody>
          <a:bodyPr vert="horz" lIns="91440" tIns="45720" rIns="91440" bIns="45720" rtlCol="0" anchor="ctr">
            <a:normAutofit fontScale="77500" lnSpcReduction="20000"/>
          </a:bodyPr>
          <a:lstStyle/>
          <a:p>
            <a:pPr algn="just"/>
            <a:r>
              <a:rPr lang="pl-PL" sz="1400" dirty="0" smtClean="0">
                <a:solidFill>
                  <a:schemeClr val="bg1"/>
                </a:solidFill>
              </a:rPr>
              <a:t>Art.  8g.  [Gospodarka finansowa parku narodowego]</a:t>
            </a:r>
          </a:p>
          <a:p>
            <a:pPr algn="just"/>
            <a:r>
              <a:rPr lang="pl-PL" sz="1400" dirty="0" smtClean="0">
                <a:solidFill>
                  <a:schemeClr val="bg1"/>
                </a:solidFill>
              </a:rPr>
              <a:t>1. Park narodowy prowadzi samodzielną gospodarkę finansową, pokrywając z posiadanych środków i uzyskiwanych przychodów wydatki na finansowanie zadań określonych w ustawie, w tym zadań Służby Parku Narodowego, oraz kosztów działalności.</a:t>
            </a:r>
          </a:p>
          <a:p>
            <a:pPr algn="just"/>
            <a:r>
              <a:rPr lang="pl-PL" sz="1400" dirty="0" smtClean="0">
                <a:solidFill>
                  <a:schemeClr val="bg1"/>
                </a:solidFill>
              </a:rPr>
              <a:t>2. Podstawą gospodarki finansowej parku narodowego jest roczny plan finansowy.</a:t>
            </a:r>
          </a:p>
          <a:p>
            <a:pPr algn="just"/>
            <a:r>
              <a:rPr lang="pl-PL" sz="1400" dirty="0" smtClean="0">
                <a:solidFill>
                  <a:schemeClr val="bg1"/>
                </a:solidFill>
              </a:rPr>
              <a:t>3. W rocznym planie finansowym parku narodowego wyodrębnia się:</a:t>
            </a:r>
          </a:p>
          <a:p>
            <a:pPr algn="just"/>
            <a:r>
              <a:rPr lang="pl-PL" sz="1400" dirty="0" smtClean="0">
                <a:solidFill>
                  <a:schemeClr val="bg1"/>
                </a:solidFill>
              </a:rPr>
              <a:t>1) przychody z prowadzonej działalności;</a:t>
            </a:r>
          </a:p>
          <a:p>
            <a:pPr algn="just"/>
            <a:r>
              <a:rPr lang="pl-PL" sz="1400" dirty="0" smtClean="0">
                <a:solidFill>
                  <a:schemeClr val="bg1"/>
                </a:solidFill>
              </a:rPr>
              <a:t>2) dotacje z budżetu państwa lub budżetów jednostek samorządu terytorialnego;</a:t>
            </a:r>
          </a:p>
          <a:p>
            <a:pPr algn="just"/>
            <a:r>
              <a:rPr lang="pl-PL" sz="1400" dirty="0" smtClean="0">
                <a:solidFill>
                  <a:schemeClr val="bg1"/>
                </a:solidFill>
              </a:rPr>
              <a:t>3) koszty, w tym:</a:t>
            </a:r>
          </a:p>
          <a:p>
            <a:pPr algn="just"/>
            <a:r>
              <a:rPr lang="pl-PL" sz="1400" dirty="0" smtClean="0">
                <a:solidFill>
                  <a:schemeClr val="bg1"/>
                </a:solidFill>
              </a:rPr>
              <a:t>a)wynagrodzenia i naliczane od nich składki,</a:t>
            </a:r>
          </a:p>
          <a:p>
            <a:pPr algn="just"/>
            <a:r>
              <a:rPr lang="pl-PL" sz="1400" dirty="0" smtClean="0">
                <a:solidFill>
                  <a:schemeClr val="bg1"/>
                </a:solidFill>
              </a:rPr>
              <a:t>b) płatności odsetkowe wynikające z zaciągniętych zobowiązań,</a:t>
            </a:r>
          </a:p>
          <a:p>
            <a:pPr algn="just"/>
            <a:r>
              <a:rPr lang="pl-PL" sz="1400" dirty="0" smtClean="0">
                <a:solidFill>
                  <a:schemeClr val="bg1"/>
                </a:solidFill>
              </a:rPr>
              <a:t>c) zakup towarów i usług;</a:t>
            </a:r>
          </a:p>
          <a:p>
            <a:pPr algn="just"/>
            <a:r>
              <a:rPr lang="pl-PL" sz="1400" dirty="0" smtClean="0">
                <a:solidFill>
                  <a:schemeClr val="bg1"/>
                </a:solidFill>
              </a:rPr>
              <a:t>4) środki na wydatki majątkowe;</a:t>
            </a:r>
          </a:p>
          <a:p>
            <a:pPr algn="just"/>
            <a:r>
              <a:rPr lang="pl-PL" sz="1400" dirty="0" smtClean="0">
                <a:solidFill>
                  <a:schemeClr val="bg1"/>
                </a:solidFill>
              </a:rPr>
              <a:t>5) środki przyznane innym podmiotom;</a:t>
            </a:r>
          </a:p>
          <a:p>
            <a:pPr algn="just"/>
            <a:r>
              <a:rPr lang="pl-PL" sz="1400" dirty="0" smtClean="0">
                <a:solidFill>
                  <a:schemeClr val="bg1"/>
                </a:solidFill>
              </a:rPr>
              <a:t>6) stan należności i zobowiązań na początek i koniec roku;</a:t>
            </a:r>
          </a:p>
          <a:p>
            <a:pPr algn="just"/>
            <a:r>
              <a:rPr lang="pl-PL" sz="1400" dirty="0" smtClean="0">
                <a:solidFill>
                  <a:schemeClr val="bg1"/>
                </a:solidFill>
              </a:rPr>
              <a:t>7) stan środków pieniężnych na początek i koniec roku.</a:t>
            </a:r>
          </a:p>
          <a:p>
            <a:pPr algn="just"/>
            <a:r>
              <a:rPr lang="pl-PL" sz="1400" dirty="0" smtClean="0">
                <a:solidFill>
                  <a:schemeClr val="bg1"/>
                </a:solidFill>
              </a:rPr>
              <a:t>4. Dyrektor parku narodowego sporządza plan finansowy w układzie zadaniowym na rok budżetowy i 2 kolejne lata, w układzie funkcji państwa, zadań budżetowych i podzadań.</a:t>
            </a:r>
          </a:p>
          <a:p>
            <a:pPr algn="just"/>
            <a:r>
              <a:rPr lang="pl-PL" sz="1400" dirty="0" smtClean="0">
                <a:solidFill>
                  <a:schemeClr val="bg1"/>
                </a:solidFill>
              </a:rPr>
              <a:t>5. W rocznym planie finansowym parku narodowego mogą być dokonywane zmiany przychodów i kosztów po uzyskaniu zgody ministra właściwego do spraw środowiska. O dokonanych zmianach należy niezwłocznie powiadomić ministra właściwego do spraw finansów publicznych.</a:t>
            </a:r>
          </a:p>
          <a:p>
            <a:pPr algn="just"/>
            <a:r>
              <a:rPr lang="pl-PL" sz="1400" dirty="0" smtClean="0">
                <a:solidFill>
                  <a:schemeClr val="bg1"/>
                </a:solidFill>
              </a:rPr>
              <a:t>6. Rada Ministrów określi, w drodze rozporządzenia, szczegółowy sposób prowadzenia gospodarki finansowej parku narodowego, kierując się potrzebą zapewnienia jednolitego sposobu przeznaczania środków publicznych na realizację zadań parku narodowego określonych w ustawie oraz przestrzegania ładu finansów publicznych.</a:t>
            </a:r>
          </a:p>
          <a:p>
            <a:pPr algn="just"/>
            <a:endParaRPr lang="pl-PL" sz="1400" dirty="0" smtClean="0">
              <a:solidFill>
                <a:schemeClr val="bg1"/>
              </a:solidFill>
            </a:endParaRPr>
          </a:p>
          <a:p>
            <a:pPr algn="just"/>
            <a:endParaRPr lang="pl-PL" sz="1400" dirty="0" smtClean="0">
              <a:solidFill>
                <a:schemeClr val="bg1"/>
              </a:solidFill>
            </a:endParaRPr>
          </a:p>
          <a:p>
            <a:pPr marL="342900" indent="-342900" algn="just"/>
            <a:endParaRPr lang="pl-PL" sz="1400" dirty="0" smtClean="0">
              <a:solidFill>
                <a:schemeClr val="bg1"/>
              </a:solidFill>
            </a:endParaRPr>
          </a:p>
          <a:p>
            <a:pPr marL="342900" indent="-342900" algn="just"/>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a:t>
            </a:r>
            <a:r>
              <a:rPr lang="pl-PL" sz="4400" smtClean="0">
                <a:solidFill>
                  <a:schemeClr val="bg1"/>
                </a:solidFill>
              </a:rPr>
              <a:t>nr 5</a:t>
            </a:r>
            <a:endParaRPr lang="en-US" sz="4400" dirty="0">
              <a:solidFill>
                <a:schemeClr val="bg1"/>
              </a:solidFill>
            </a:endParaRPr>
          </a:p>
        </p:txBody>
      </p:sp>
      <p:cxnSp>
        <p:nvCxnSpPr>
          <p:cNvPr id="22" name="Straight Connector 21">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a:bodyPr>
          <a:lstStyle/>
          <a:p>
            <a:pPr marL="514350" indent="-514350" algn="l">
              <a:buAutoNum type="arabicPeriod"/>
            </a:pPr>
            <a:r>
              <a:rPr lang="pl-PL" dirty="0" smtClean="0">
                <a:solidFill>
                  <a:schemeClr val="bg1"/>
                </a:solidFill>
              </a:rPr>
              <a:t>Zielone płuca polski</a:t>
            </a:r>
          </a:p>
          <a:p>
            <a:pPr marL="514350" indent="-514350" algn="l">
              <a:buAutoNum type="arabicPeriod"/>
            </a:pPr>
            <a:r>
              <a:rPr lang="pl-PL" dirty="0" smtClean="0">
                <a:solidFill>
                  <a:schemeClr val="bg1"/>
                </a:solidFill>
              </a:rPr>
              <a:t>Park krajobrazowy – pojęcie i ograniczenia związane z użytkowaniem</a:t>
            </a:r>
          </a:p>
          <a:p>
            <a:pPr marL="514350" indent="-514350" algn="l">
              <a:buFont typeface="Arial"/>
              <a:buAutoNum type="arabicPeriod"/>
            </a:pPr>
            <a:r>
              <a:rPr lang="pl-PL" dirty="0" smtClean="0">
                <a:solidFill>
                  <a:schemeClr val="bg1"/>
                </a:solidFill>
              </a:rPr>
              <a:t>Pojęcie/zadania/organy/przychody własne parku narodowego</a:t>
            </a:r>
          </a:p>
          <a:p>
            <a:pPr marL="514350" indent="-514350" algn="l">
              <a:buFont typeface="Arial"/>
              <a:buAutoNum type="arabicPeriod"/>
            </a:pPr>
            <a:r>
              <a:rPr lang="pl-PL" dirty="0" smtClean="0">
                <a:solidFill>
                  <a:schemeClr val="bg1"/>
                </a:solidFill>
              </a:rPr>
              <a:t>Pomnik przyrody</a:t>
            </a:r>
          </a:p>
          <a:p>
            <a:pPr marL="514350" indent="-514350" algn="l">
              <a:buFont typeface="Arial"/>
              <a:buAutoNum type="arabicPeriod"/>
            </a:pPr>
            <a:r>
              <a:rPr lang="pl-PL" dirty="0" smtClean="0">
                <a:solidFill>
                  <a:schemeClr val="bg1"/>
                </a:solidFill>
              </a:rPr>
              <a:t>Rezerwaty przyrody – pojęcie i ograniczenia związane z użytkowaniem</a:t>
            </a:r>
          </a:p>
          <a:p>
            <a:pPr marL="514350" indent="-514350" algn="l">
              <a:buFont typeface="Arial"/>
              <a:buAutoNum type="arabicPeriod"/>
            </a:pPr>
            <a:r>
              <a:rPr lang="pl-PL" dirty="0" smtClean="0">
                <a:solidFill>
                  <a:schemeClr val="bg1"/>
                </a:solidFill>
              </a:rPr>
              <a:t>Otulina</a:t>
            </a: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Pojęcie/zadania/ organy/przychody własne parku narodowego</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563888" y="260648"/>
            <a:ext cx="5472608" cy="6408712"/>
          </a:xfrm>
        </p:spPr>
        <p:txBody>
          <a:bodyPr vert="horz" lIns="91440" tIns="45720" rIns="91440" bIns="45720" rtlCol="0" anchor="ctr">
            <a:normAutofit fontScale="77500" lnSpcReduction="20000"/>
          </a:bodyPr>
          <a:lstStyle/>
          <a:p>
            <a:pPr algn="just"/>
            <a:r>
              <a:rPr lang="pl-PL" sz="1400" b="1" dirty="0" smtClean="0">
                <a:solidFill>
                  <a:schemeClr val="bg1"/>
                </a:solidFill>
              </a:rPr>
              <a:t>Art.  8h.  [Przychody parku narodowego. Zaciąganie kredytów i pożyczek]</a:t>
            </a:r>
          </a:p>
          <a:p>
            <a:pPr algn="just"/>
            <a:r>
              <a:rPr lang="pl-PL" sz="1400" dirty="0" smtClean="0">
                <a:solidFill>
                  <a:schemeClr val="bg1"/>
                </a:solidFill>
              </a:rPr>
              <a:t>1.  Przychodami parku narodowego są:</a:t>
            </a:r>
          </a:p>
          <a:p>
            <a:pPr algn="just"/>
            <a:r>
              <a:rPr lang="pl-PL" sz="1400" dirty="0" smtClean="0">
                <a:solidFill>
                  <a:schemeClr val="bg1"/>
                </a:solidFill>
              </a:rPr>
              <a:t>1) dotacje z budżetu państwa;</a:t>
            </a:r>
          </a:p>
          <a:p>
            <a:pPr algn="just"/>
            <a:r>
              <a:rPr lang="pl-PL" sz="1400" dirty="0" smtClean="0">
                <a:solidFill>
                  <a:schemeClr val="bg1"/>
                </a:solidFill>
              </a:rPr>
              <a:t>2) dotacje oraz pożyczki z Narodowego Funduszu Ochrony Środowiska i Gospodarki Wodnej;</a:t>
            </a:r>
          </a:p>
          <a:p>
            <a:pPr algn="just"/>
            <a:r>
              <a:rPr lang="pl-PL" sz="1400" dirty="0" smtClean="0">
                <a:solidFill>
                  <a:schemeClr val="bg1"/>
                </a:solidFill>
              </a:rPr>
              <a:t>3) dotacje oraz pożyczki z wojewódzkich funduszy ochrony środowiska i gospodarki wodnej;</a:t>
            </a:r>
          </a:p>
          <a:p>
            <a:pPr algn="just"/>
            <a:r>
              <a:rPr lang="pl-PL" sz="1400" dirty="0" smtClean="0">
                <a:solidFill>
                  <a:schemeClr val="bg1"/>
                </a:solidFill>
              </a:rPr>
              <a:t>4) wpływy z opłat, o których mowa w art. 12 ust. 3;</a:t>
            </a:r>
          </a:p>
          <a:p>
            <a:pPr algn="just"/>
            <a:r>
              <a:rPr lang="pl-PL" sz="1400" dirty="0" smtClean="0">
                <a:solidFill>
                  <a:schemeClr val="bg1"/>
                </a:solidFill>
              </a:rPr>
              <a:t>5) wpływy z opłat pobieranych w związku z działalnością edukacyjną parku narodowego oraz za wstęp do obiektów związanych z tą działalnością;</a:t>
            </a:r>
          </a:p>
          <a:p>
            <a:pPr algn="just"/>
            <a:r>
              <a:rPr lang="pl-PL" sz="1400" dirty="0" smtClean="0">
                <a:solidFill>
                  <a:schemeClr val="bg1"/>
                </a:solidFill>
              </a:rPr>
              <a:t>6) wpływy z tytułu wynajmu pomieszczeń;</a:t>
            </a:r>
          </a:p>
          <a:p>
            <a:pPr algn="just"/>
            <a:r>
              <a:rPr lang="pl-PL" sz="1400" dirty="0" smtClean="0">
                <a:solidFill>
                  <a:schemeClr val="bg1"/>
                </a:solidFill>
              </a:rPr>
              <a:t>7) wpływy z tytułu dzierżawy, najmu lub użytkowania nieruchomości;</a:t>
            </a:r>
          </a:p>
          <a:p>
            <a:pPr algn="just"/>
            <a:r>
              <a:rPr lang="pl-PL" sz="1400" dirty="0" smtClean="0">
                <a:solidFill>
                  <a:schemeClr val="bg1"/>
                </a:solidFill>
              </a:rPr>
              <a:t>8) wpływy ze sprzedaży produktów uzyskiwane w ramach realizacji zadań wynikających z planu ochrony, o którym mowa w art. 18, lub zadań ochronnych, o których mowa w art. 22;</a:t>
            </a:r>
          </a:p>
          <a:p>
            <a:pPr algn="just"/>
            <a:r>
              <a:rPr lang="pl-PL" sz="1400" dirty="0" smtClean="0">
                <a:solidFill>
                  <a:schemeClr val="bg1"/>
                </a:solidFill>
              </a:rPr>
              <a:t>9) wpływy ze sprzedaży materiałów edukacyjnych, informacyjnych i naukowych;</a:t>
            </a:r>
          </a:p>
          <a:p>
            <a:pPr algn="just"/>
            <a:r>
              <a:rPr lang="pl-PL" sz="1400" dirty="0" smtClean="0">
                <a:solidFill>
                  <a:schemeClr val="bg1"/>
                </a:solidFill>
              </a:rPr>
              <a:t>10) wpływy ze sprzedaży składników rzeczowych majątku ruchomego;</a:t>
            </a:r>
          </a:p>
          <a:p>
            <a:pPr algn="just"/>
            <a:r>
              <a:rPr lang="pl-PL" sz="1400" dirty="0" smtClean="0">
                <a:solidFill>
                  <a:schemeClr val="bg1"/>
                </a:solidFill>
              </a:rPr>
              <a:t>11) wpływy wynikające z prowadzenia działalności rolniczej;</a:t>
            </a:r>
          </a:p>
          <a:p>
            <a:pPr algn="just"/>
            <a:r>
              <a:rPr lang="pl-PL" sz="1400" dirty="0" smtClean="0">
                <a:solidFill>
                  <a:schemeClr val="bg1"/>
                </a:solidFill>
              </a:rPr>
              <a:t>12) wpływy z tytułu udostępniania informacji o środowisku i jego ochronie;</a:t>
            </a:r>
          </a:p>
          <a:p>
            <a:pPr algn="just"/>
            <a:r>
              <a:rPr lang="pl-PL" sz="1400" dirty="0" smtClean="0">
                <a:solidFill>
                  <a:schemeClr val="bg1"/>
                </a:solidFill>
              </a:rPr>
              <a:t>13) wpływy z opłat za udostępnienie informacji o zasobach przyrodniczych, kulturowych i kartograficznych;</a:t>
            </a:r>
          </a:p>
          <a:p>
            <a:pPr algn="just"/>
            <a:r>
              <a:rPr lang="pl-PL" sz="1400" dirty="0" smtClean="0">
                <a:solidFill>
                  <a:schemeClr val="bg1"/>
                </a:solidFill>
              </a:rPr>
              <a:t>14) wpływy z tytułu nawiązek orzeczonych wobec sprawców skazanych za wykroczenia przeciwko środowisku;</a:t>
            </a:r>
          </a:p>
          <a:p>
            <a:pPr algn="just"/>
            <a:r>
              <a:rPr lang="pl-PL" sz="1400" dirty="0" smtClean="0">
                <a:solidFill>
                  <a:schemeClr val="bg1"/>
                </a:solidFill>
              </a:rPr>
              <a:t>15) inne niewymienione przychody wynikające z działalności parku narodowego.</a:t>
            </a:r>
          </a:p>
          <a:p>
            <a:pPr algn="just"/>
            <a:endParaRPr lang="pl-PL" sz="1400" dirty="0" smtClean="0">
              <a:solidFill>
                <a:schemeClr val="bg1"/>
              </a:solidFill>
            </a:endParaRPr>
          </a:p>
          <a:p>
            <a:pPr algn="just"/>
            <a:endParaRPr lang="pl-PL" sz="1400" dirty="0" smtClean="0">
              <a:solidFill>
                <a:schemeClr val="bg1"/>
              </a:solidFill>
            </a:endParaRPr>
          </a:p>
          <a:p>
            <a:pPr marL="342900" indent="-342900" algn="just"/>
            <a:endParaRPr lang="pl-PL" sz="1400" dirty="0" smtClean="0">
              <a:solidFill>
                <a:schemeClr val="bg1"/>
              </a:solidFill>
            </a:endParaRPr>
          </a:p>
          <a:p>
            <a:pPr marL="342900" indent="-342900" algn="just"/>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Pomnik przyrody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2021.06.21 )</a:t>
            </a:r>
          </a:p>
          <a:p>
            <a:pPr algn="just">
              <a:lnSpc>
                <a:spcPct val="90000"/>
              </a:lnSpc>
            </a:pPr>
            <a:r>
              <a:rPr lang="pl-PL" sz="1400" b="1" dirty="0" smtClean="0">
                <a:solidFill>
                  <a:schemeClr val="bg1"/>
                </a:solidFill>
              </a:rPr>
              <a:t>Art.  40.  [Pomniki przyrody]</a:t>
            </a:r>
          </a:p>
          <a:p>
            <a:pPr algn="just">
              <a:lnSpc>
                <a:spcPct val="90000"/>
              </a:lnSpc>
            </a:pPr>
            <a:r>
              <a:rPr lang="pl-PL" sz="1400" dirty="0" smtClean="0">
                <a:solidFill>
                  <a:schemeClr val="bg1"/>
                </a:solidFill>
              </a:rPr>
              <a:t>1. Pomnikami przyrody są pojedyncze twory przyrody żywej i nieożywionej lub ich skupiska o szczególnej wartości przyrodniczej, naukowej, kulturowej, historycznej lub krajobrazowej oraz odznaczające się indywidualnymi cechami, wyróżniającymi je wśród innych tworów, okazałych rozmiarów drzewa, krzewy gatunków rodzimych lub obcych, źródła, wodospady, wywierzyska, skałki, jary, głazy narzutowe oraz jaskinie.</a:t>
            </a:r>
          </a:p>
          <a:p>
            <a:pPr algn="just">
              <a:lnSpc>
                <a:spcPct val="90000"/>
              </a:lnSpc>
            </a:pPr>
            <a:r>
              <a:rPr lang="pl-PL" sz="1400" dirty="0" smtClean="0">
                <a:solidFill>
                  <a:schemeClr val="bg1"/>
                </a:solidFill>
              </a:rPr>
              <a:t>2. Na terenach niezabudowanych, jeżeli nie stanowi to zagrożenia dla ludzi lub mienia, drzewa stanowiące pomniki przyrody podlegają ochronie aż do ich samoistnego, całkowitego rozpadu.</a:t>
            </a:r>
          </a:p>
          <a:p>
            <a:pPr algn="just">
              <a:lnSpc>
                <a:spcPct val="90000"/>
              </a:lnSpc>
            </a:pPr>
            <a:r>
              <a:rPr lang="pl-PL" sz="1400" dirty="0" smtClean="0">
                <a:solidFill>
                  <a:schemeClr val="bg1"/>
                </a:solidFill>
              </a:rPr>
              <a:t>3. Minister właściwy do spraw środowiska określi, w drodze rozporządzenia, kryteria uznawania tworów przyrody żywej i nieożywionej za pomniki przyrody, kierując się potrzebą ochrony drzew i krzewów ze względu na ich wielkość, wiek, pokrój i znaczenie historyczne, a odnośnie tworów przyrody nieożywionej - ze względu na ich znaczenie naukowe, estetyczne i krajobrazowe.</a:t>
            </a:r>
          </a:p>
          <a:p>
            <a:pPr algn="just">
              <a:lnSpc>
                <a:spcPct val="90000"/>
              </a:lnSpc>
            </a:pPr>
            <a:r>
              <a:rPr lang="pl-PL" sz="1400" b="1" dirty="0" smtClean="0">
                <a:solidFill>
                  <a:schemeClr val="bg1"/>
                </a:solidFill>
              </a:rPr>
              <a:t>Rozporządzenie Ministra Środowiska z dnia 4 grudnia 2017 r. w sprawie kryteriów uznawania tworów przyrody żywej i nieożywionej za pomniki przyrody</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Pomnik przyrody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Rozporządzenie Ministra Środowiska z dnia 4 grudnia 2017 r. w sprawie kryteriów uznawania tworów przyrody żywej i nieożywionej za pomniki przyrody.</a:t>
            </a:r>
          </a:p>
          <a:p>
            <a:pPr algn="just">
              <a:lnSpc>
                <a:spcPct val="90000"/>
              </a:lnSpc>
            </a:pPr>
            <a:r>
              <a:rPr lang="pl-PL" sz="1400" dirty="0" smtClean="0">
                <a:solidFill>
                  <a:schemeClr val="bg1"/>
                </a:solidFill>
              </a:rPr>
              <a:t>§  1. Kryteriami uznawania drzew za pomniki przyrody są:</a:t>
            </a:r>
          </a:p>
          <a:p>
            <a:pPr algn="just">
              <a:lnSpc>
                <a:spcPct val="90000"/>
              </a:lnSpc>
            </a:pPr>
            <a:r>
              <a:rPr lang="pl-PL" sz="1400" dirty="0" smtClean="0">
                <a:solidFill>
                  <a:schemeClr val="bg1"/>
                </a:solidFill>
              </a:rPr>
              <a:t>1) obwód pnia nie mniejszy niż minimalny obwód pnia drzewa mierzony na wysokości 130 cm dla poszczególnych rodzajów i gatunków drzew, określony w załączniku do rozporządzenia, lub</a:t>
            </a:r>
          </a:p>
          <a:p>
            <a:pPr algn="just">
              <a:lnSpc>
                <a:spcPct val="90000"/>
              </a:lnSpc>
            </a:pPr>
            <a:r>
              <a:rPr lang="pl-PL" sz="1400" dirty="0" smtClean="0">
                <a:solidFill>
                  <a:schemeClr val="bg1"/>
                </a:solidFill>
              </a:rPr>
              <a:t>2) wyróżnianie się wśród innych drzew tego samego rodzaju lub gatunku w skali kraju, województwa lub gminy, ze względu na obwód pnia, wysokość, szerokość korony, wiek, występowanie w skupiskach, w tym w alejach lub szpalerach, pokrój lub inne cechy morfologiczne, a także inne wyjątkowe walory przyrodnicze, naukowe, kulturowe, historyczne lub krajobrazowe.</a:t>
            </a:r>
          </a:p>
          <a:p>
            <a:pPr algn="just">
              <a:lnSpc>
                <a:spcPct val="90000"/>
              </a:lnSpc>
            </a:pPr>
            <a:r>
              <a:rPr lang="pl-PL" sz="1400" dirty="0" smtClean="0">
                <a:solidFill>
                  <a:schemeClr val="bg1"/>
                </a:solidFill>
              </a:rPr>
              <a:t>§  2. Kryterium uznawania krzewów za pomniki przyrody jest wyróżnianie się wśród innych krzewów tego samego rodzaju lub gatunku w skali kraju, województwa lub gminy, ze względu na wysokość, szerokość, wiek, występowanie w skupiskach, pokrój lub inne cechy morfologiczne, a także inne wyjątkowe walory przyrodnicze, naukowe, kulturowe, historyczne lub krajobrazowe.</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Pomnik przyrody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10000"/>
          </a:bodyPr>
          <a:lstStyle/>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Rozporządzenie Ministra Środowiska z dnia 4 grudnia 2017 r. w sprawie kryteriów uznawania tworów przyrody żywej i nieożywionej za pomniki przyrody.</a:t>
            </a:r>
          </a:p>
          <a:p>
            <a:pPr algn="just">
              <a:lnSpc>
                <a:spcPct val="90000"/>
              </a:lnSpc>
            </a:pPr>
            <a:r>
              <a:rPr lang="pl-PL" sz="1400" dirty="0" smtClean="0">
                <a:solidFill>
                  <a:schemeClr val="bg1"/>
                </a:solidFill>
              </a:rPr>
              <a:t>§  3. </a:t>
            </a:r>
          </a:p>
          <a:p>
            <a:pPr algn="just">
              <a:lnSpc>
                <a:spcPct val="90000"/>
              </a:lnSpc>
            </a:pPr>
            <a:r>
              <a:rPr lang="pl-PL" sz="1400" dirty="0" smtClean="0">
                <a:solidFill>
                  <a:schemeClr val="bg1"/>
                </a:solidFill>
              </a:rPr>
              <a:t>1. Kryterium uznawania tworów przyrody nieożywionej za pomniki przyrody jest wyróżnianie się w skali kraju, województwa lub gminy wśród innych tworów przyrody nieożywionej tego samego typu ze względu na:</a:t>
            </a:r>
          </a:p>
          <a:p>
            <a:pPr algn="just">
              <a:lnSpc>
                <a:spcPct val="90000"/>
              </a:lnSpc>
            </a:pPr>
            <a:r>
              <a:rPr lang="pl-PL" sz="1400" dirty="0" smtClean="0">
                <a:solidFill>
                  <a:schemeClr val="bg1"/>
                </a:solidFill>
              </a:rPr>
              <a:t>1) intensywność i formę koncentracji wypływu wody, właściwości fizykochemiczne wód, w tym występowanie wód mineralnych, lub zlokalizowanie wśród innych form geomorfologicznych - w przypadku źródeł;</a:t>
            </a:r>
          </a:p>
          <a:p>
            <a:pPr algn="just">
              <a:lnSpc>
                <a:spcPct val="90000"/>
              </a:lnSpc>
            </a:pPr>
            <a:r>
              <a:rPr lang="pl-PL" sz="1400" dirty="0" smtClean="0">
                <a:solidFill>
                  <a:schemeClr val="bg1"/>
                </a:solidFill>
              </a:rPr>
              <a:t>2) wysokość - w przypadku wodospadów;</a:t>
            </a:r>
          </a:p>
          <a:p>
            <a:pPr algn="just">
              <a:lnSpc>
                <a:spcPct val="90000"/>
              </a:lnSpc>
            </a:pPr>
            <a:r>
              <a:rPr lang="pl-PL" sz="1400" dirty="0" smtClean="0">
                <a:solidFill>
                  <a:schemeClr val="bg1"/>
                </a:solidFill>
              </a:rPr>
              <a:t>3) intensywność i formę koncentracji wypływu wody, otoczenie charakterystycznymi utworami skalnymi powstałymi z wytrącania się minerałów z wypływających wód lub zlokalizowanie wśród innych form geomorfologicznych - w przypadku wywierzysk;</a:t>
            </a:r>
          </a:p>
          <a:p>
            <a:pPr algn="just">
              <a:lnSpc>
                <a:spcPct val="90000"/>
              </a:lnSpc>
            </a:pPr>
            <a:r>
              <a:rPr lang="pl-PL" sz="1400" dirty="0" smtClean="0">
                <a:solidFill>
                  <a:schemeClr val="bg1"/>
                </a:solidFill>
              </a:rPr>
              <a:t>4) skład petrograficzny - w przypadku skałek;</a:t>
            </a:r>
          </a:p>
          <a:p>
            <a:pPr algn="just">
              <a:lnSpc>
                <a:spcPct val="90000"/>
              </a:lnSpc>
            </a:pPr>
            <a:r>
              <a:rPr lang="pl-PL" sz="1400" dirty="0" smtClean="0">
                <a:solidFill>
                  <a:schemeClr val="bg1"/>
                </a:solidFill>
              </a:rPr>
              <a:t>5) profil lub inne cechy geomorfologiczne - w przypadku jarów;</a:t>
            </a:r>
          </a:p>
          <a:p>
            <a:pPr algn="just">
              <a:lnSpc>
                <a:spcPct val="90000"/>
              </a:lnSpc>
            </a:pPr>
            <a:r>
              <a:rPr lang="pl-PL" sz="1400" dirty="0" smtClean="0">
                <a:solidFill>
                  <a:schemeClr val="bg1"/>
                </a:solidFill>
              </a:rPr>
              <a:t>6) rozmiar, skład petrograficzny lub inne cechy geologiczne - w przypadku głazów narzutowych;</a:t>
            </a:r>
          </a:p>
          <a:p>
            <a:pPr algn="just">
              <a:lnSpc>
                <a:spcPct val="90000"/>
              </a:lnSpc>
            </a:pPr>
            <a:r>
              <a:rPr lang="pl-PL" sz="1400" dirty="0" smtClean="0">
                <a:solidFill>
                  <a:schemeClr val="bg1"/>
                </a:solidFill>
              </a:rPr>
              <a:t>7) długość korytarzy, wielkość deniwelacji, występowanie innych form geomorfologicznych, w tym form krasowych - w przypadku jaskiń.</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Rezerwaty przyrody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55000" lnSpcReduction="20000"/>
          </a:bodyPr>
          <a:lstStyle/>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r>
              <a:rPr lang="pl-PL" sz="1400" b="1" dirty="0" smtClean="0">
                <a:solidFill>
                  <a:schemeClr val="bg1"/>
                </a:solidFill>
              </a:rPr>
              <a:t>Art.  13.  [Rezerwaty przyrody]</a:t>
            </a:r>
          </a:p>
          <a:p>
            <a:pPr algn="just"/>
            <a:r>
              <a:rPr lang="pl-PL" sz="1400" dirty="0" smtClean="0">
                <a:solidFill>
                  <a:schemeClr val="bg1"/>
                </a:solidFill>
              </a:rPr>
              <a:t>1. Rezerwat przyrody obejmuje obszary zachowane w stanie naturalnym lub mało zmienionym, ekosystemy, ostoje i siedliska przyrodnicze, a także siedliska roślin, siedliska zwierząt i siedliska grzybów oraz twory i składniki przyrody nieożywionej, wyróżniające się szczególnymi wartościami przyrodniczymi, naukowymi, kulturowymi lub walorami krajobrazowymi.</a:t>
            </a:r>
          </a:p>
          <a:p>
            <a:pPr algn="just"/>
            <a:r>
              <a:rPr lang="pl-PL" sz="1400" dirty="0" smtClean="0">
                <a:solidFill>
                  <a:schemeClr val="bg1"/>
                </a:solidFill>
              </a:rPr>
              <a:t>2.  Na obszarach graniczących z rezerwatem przyrody może być wyznaczona otulina.</a:t>
            </a:r>
          </a:p>
          <a:p>
            <a:pPr algn="just"/>
            <a:r>
              <a:rPr lang="pl-PL" sz="1400" dirty="0" smtClean="0">
                <a:solidFill>
                  <a:schemeClr val="bg1"/>
                </a:solidFill>
              </a:rPr>
              <a:t>3.  Uznanie za rezerwat przyrody obszarów, o których mowa w ust. 1, następuje w drodze aktu prawa miejscowego w formie zarządzenia regionalnego dyrektora ochrony środowiska, które określa jego nazwę, położenie lub przebieg granicy i otulinę, jeżeli została wyznaczona, cele ochrony oraz rodzaj, typ i podtyp rezerwatu przyrody, a także sprawującego nadzór nad rezerwatem. Regionalny dyrektor ochrony środowiska, w drodze aktu prawa miejscowego w formie zarządzenia, po zasięgnięciu opinii regionalnej rady ochrony przyrody, może zwiększyć obszar rezerwatu przyrody, zmienić cele ochrony, a w razie bezpowrotnej utraty wartości przyrodniczych, dla których rezerwat został powołany - zmniejszyć obszar rezerwatu przyrody albo zlikwidować rezerwat przyrody.</a:t>
            </a:r>
          </a:p>
          <a:p>
            <a:pPr algn="just"/>
            <a:r>
              <a:rPr lang="pl-PL" sz="1400" dirty="0" smtClean="0">
                <a:solidFill>
                  <a:schemeClr val="bg1"/>
                </a:solidFill>
              </a:rPr>
              <a:t>3a.  Projekty studiów uwarunkowań i kierunków zagospodarowania przestrzennego gmin, miejscowych planów zagospodarowania przestrzennego, planów zagospodarowania przestrzennego województw oraz planów zagospodarowania przestrzennego morskich wód wewnętrznych, morza terytorialnego i wyłącznej strefy ekonomicznej, w części dotyczącej rezerwatu przyrody i jego otuliny, wymagają uzgodnienia z regionalnym dyrektorem ochrony środowiska w zakresie ustaleń tych planów, mogących mieć negatywny wpływ na cele ochrony rezerwatu przyrody.</a:t>
            </a:r>
          </a:p>
          <a:p>
            <a:pPr algn="just"/>
            <a:r>
              <a:rPr lang="pl-PL" sz="1400" dirty="0" smtClean="0">
                <a:solidFill>
                  <a:schemeClr val="bg1"/>
                </a:solidFill>
              </a:rPr>
              <a:t>3b.  Projekty planów urządzenia lasu, uproszczonych planów urządzenia lasu i zadania z zakresu gospodarki leśnej, o których mowa w art. 19 ust. 3 i 4 ustawy z dnia 28 września 1991 r. o lasach, w części dotyczącej otuliny rezerwatu przyrody wymagają uzgodnienia z regionalnym dyrektorem ochrony środowiska w zakresie ustaleń tych planów lub zadań, mogących mieć negatywny wpływ na ochronę przyrody rezerwatu przyrody.</a:t>
            </a:r>
          </a:p>
          <a:p>
            <a:pPr algn="just"/>
            <a:r>
              <a:rPr lang="pl-PL" sz="1400" dirty="0" smtClean="0">
                <a:solidFill>
                  <a:schemeClr val="bg1"/>
                </a:solidFill>
              </a:rPr>
              <a:t>3c.  Uznanie, zmiana granic, zmiana celu ochrony lub likwidacja rezerwatu przyrody położonego na obszarze morskim wymagają uzgodnienia z dyrektorem właściwego urzędu morskiego w zakresie, w jakim wpływają na realizację zadań dyrektora urzędu morskiego.</a:t>
            </a:r>
          </a:p>
          <a:p>
            <a:pPr algn="just"/>
            <a:r>
              <a:rPr lang="pl-PL" sz="1400" dirty="0" smtClean="0">
                <a:solidFill>
                  <a:schemeClr val="bg1"/>
                </a:solidFill>
              </a:rPr>
              <a:t>3d.  Uzgodnienia, o którym mowa w ust. 3c, dokonuje się w terminie 30 dni od dnia doręczenia wystąpienia o uzgodnienie. Niezajęcie stanowiska w tym terminie przez dyrektora właściwego urzędu morskiego jest równoznaczne z uzgodnieniem wnioskowanych spraw.</a:t>
            </a:r>
          </a:p>
          <a:p>
            <a:pPr algn="just"/>
            <a:r>
              <a:rPr lang="pl-PL" sz="1400" dirty="0" smtClean="0">
                <a:solidFill>
                  <a:schemeClr val="bg1"/>
                </a:solidFill>
              </a:rPr>
              <a:t>3e.  W przypadku gdy obszar, o którym mowa w ust. 1, jest położony na obszarze morskim, właściwość miejscową regionalnego dyrektora ochrony środowiska, w części dotyczącej tego obszaru, ustala się wzdłuż wybrzeża na terenie danego województwa.</a:t>
            </a:r>
          </a:p>
          <a:p>
            <a:pPr algn="just"/>
            <a:r>
              <a:rPr lang="pl-PL" sz="1400" dirty="0" smtClean="0">
                <a:solidFill>
                  <a:schemeClr val="bg1"/>
                </a:solidFill>
              </a:rPr>
              <a:t>4.  Regionalny dyrektor ochrony środowiska, w drodze aktu prawa miejscowego w formie zarządzenia, może wprowadzić opłaty za wstęp na obszar rezerwatu przyrody, kierując się potrzebą ochrony przyrody.</a:t>
            </a:r>
          </a:p>
          <a:p>
            <a:pPr algn="just"/>
            <a:r>
              <a:rPr lang="pl-PL" sz="1400" dirty="0" smtClean="0">
                <a:solidFill>
                  <a:schemeClr val="bg1"/>
                </a:solidFill>
              </a:rPr>
              <a:t>5.  Regionalny dyrektor ochrony środowiska ustala stawki opłat, o których mowa w ust. 4, przy czym opłata za jednorazowy wstęp do rezerwatu nie może przekraczać kwoty 6 zł waloryzowanej o prognozowany średnioroczny wskaźnik cen towarów i usług konsumpcyjnych ogółem, przyjęty w ustawie budżetowej.</a:t>
            </a:r>
          </a:p>
          <a:p>
            <a:pPr algn="just"/>
            <a:r>
              <a:rPr lang="pl-PL" sz="1400" dirty="0" smtClean="0">
                <a:solidFill>
                  <a:schemeClr val="bg1"/>
                </a:solidFill>
              </a:rPr>
              <a:t>6.  Opłaty, o których mowa w ust. 4, są przeznaczane na ochronę przyrody.</a:t>
            </a:r>
          </a:p>
          <a:p>
            <a:pPr algn="l">
              <a:lnSpc>
                <a:spcPct val="90000"/>
              </a:lnSpc>
            </a:pPr>
            <a:endParaRPr 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Rezerwaty przyrody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endParaRPr lang="pl-PL" sz="1400" dirty="0" smtClean="0">
              <a:solidFill>
                <a:schemeClr val="bg1"/>
              </a:solidFill>
            </a:endParaRPr>
          </a:p>
          <a:p>
            <a:pPr algn="just">
              <a:lnSpc>
                <a:spcPct val="90000"/>
              </a:lnSpc>
            </a:pPr>
            <a:r>
              <a:rPr lang="pl-PL" sz="1400" dirty="0" smtClean="0">
                <a:solidFill>
                  <a:schemeClr val="bg1"/>
                </a:solidFill>
              </a:rPr>
              <a:t>Rezerwaty przyrody są jedną z form ochrony obszarowej, tworzoną w celu zachowania w stanie naturalnym lub mało zmienionym ekosystemów określonych w art. 13 ust. 1 </a:t>
            </a:r>
            <a:r>
              <a:rPr lang="pl-PL" sz="1400" dirty="0" err="1" smtClean="0">
                <a:solidFill>
                  <a:schemeClr val="bg1"/>
                </a:solidFill>
              </a:rPr>
              <a:t>u.o.p</a:t>
            </a:r>
            <a:r>
              <a:rPr lang="pl-PL" sz="1400" dirty="0" smtClean="0">
                <a:solidFill>
                  <a:schemeClr val="bg1"/>
                </a:solidFill>
              </a:rPr>
              <a:t>. W zależności od charakteru środowiskowego rezerwatu oraz elementów środowiska przyrodniczego podlegających ochronie na jego terenie wyróżnia się rezerwaty:</a:t>
            </a:r>
          </a:p>
          <a:p>
            <a:pPr marL="342900" indent="-342900" algn="just">
              <a:lnSpc>
                <a:spcPct val="90000"/>
              </a:lnSpc>
              <a:buFont typeface="+mj-lt"/>
              <a:buAutoNum type="arabicParenR"/>
            </a:pPr>
            <a:r>
              <a:rPr lang="pl-PL" sz="1400" dirty="0" smtClean="0">
                <a:solidFill>
                  <a:schemeClr val="bg1"/>
                </a:solidFill>
              </a:rPr>
              <a:t>leśne,</a:t>
            </a:r>
          </a:p>
          <a:p>
            <a:pPr marL="342900" indent="-342900" algn="just">
              <a:lnSpc>
                <a:spcPct val="90000"/>
              </a:lnSpc>
              <a:buFont typeface="+mj-lt"/>
              <a:buAutoNum type="arabicParenR"/>
            </a:pPr>
            <a:r>
              <a:rPr lang="pl-PL" sz="1400" dirty="0" smtClean="0">
                <a:solidFill>
                  <a:schemeClr val="bg1"/>
                </a:solidFill>
              </a:rPr>
              <a:t>florystyczne,</a:t>
            </a:r>
          </a:p>
          <a:p>
            <a:pPr marL="342900" indent="-342900" algn="just">
              <a:lnSpc>
                <a:spcPct val="90000"/>
              </a:lnSpc>
              <a:buFont typeface="+mj-lt"/>
              <a:buAutoNum type="arabicParenR"/>
            </a:pPr>
            <a:r>
              <a:rPr lang="pl-PL" sz="1400" dirty="0" smtClean="0">
                <a:solidFill>
                  <a:schemeClr val="bg1"/>
                </a:solidFill>
              </a:rPr>
              <a:t>stepowe,</a:t>
            </a:r>
          </a:p>
          <a:p>
            <a:pPr marL="342900" indent="-342900" algn="just">
              <a:lnSpc>
                <a:spcPct val="90000"/>
              </a:lnSpc>
              <a:buFont typeface="+mj-lt"/>
              <a:buAutoNum type="arabicParenR"/>
            </a:pPr>
            <a:r>
              <a:rPr lang="pl-PL" sz="1400" dirty="0" err="1" smtClean="0">
                <a:solidFill>
                  <a:schemeClr val="bg1"/>
                </a:solidFill>
              </a:rPr>
              <a:t>słonoroślowe</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torfowiskowe,</a:t>
            </a:r>
          </a:p>
          <a:p>
            <a:pPr marL="342900" indent="-342900" algn="just">
              <a:lnSpc>
                <a:spcPct val="90000"/>
              </a:lnSpc>
              <a:buFont typeface="+mj-lt"/>
              <a:buAutoNum type="arabicParenR"/>
            </a:pPr>
            <a:r>
              <a:rPr lang="pl-PL" sz="1400" dirty="0" smtClean="0">
                <a:solidFill>
                  <a:schemeClr val="bg1"/>
                </a:solidFill>
              </a:rPr>
              <a:t>wodne,</a:t>
            </a:r>
          </a:p>
          <a:p>
            <a:pPr marL="342900" indent="-342900" algn="just">
              <a:lnSpc>
                <a:spcPct val="90000"/>
              </a:lnSpc>
              <a:buFont typeface="+mj-lt"/>
              <a:buAutoNum type="arabicParenR"/>
            </a:pPr>
            <a:r>
              <a:rPr lang="pl-PL" sz="1400" dirty="0" smtClean="0">
                <a:solidFill>
                  <a:schemeClr val="bg1"/>
                </a:solidFill>
              </a:rPr>
              <a:t>faunistyczne,</a:t>
            </a:r>
          </a:p>
          <a:p>
            <a:pPr marL="342900" indent="-342900" algn="just">
              <a:lnSpc>
                <a:spcPct val="90000"/>
              </a:lnSpc>
              <a:buFont typeface="+mj-lt"/>
              <a:buAutoNum type="arabicParenR"/>
            </a:pPr>
            <a:r>
              <a:rPr lang="pl-PL" sz="1400" dirty="0" smtClean="0">
                <a:solidFill>
                  <a:schemeClr val="bg1"/>
                </a:solidFill>
              </a:rPr>
              <a:t>przyrody nieożywionej,</a:t>
            </a:r>
          </a:p>
          <a:p>
            <a:pPr marL="342900" indent="-342900" algn="just">
              <a:lnSpc>
                <a:spcPct val="90000"/>
              </a:lnSpc>
              <a:buFont typeface="+mj-lt"/>
              <a:buAutoNum type="arabicParenR"/>
            </a:pPr>
            <a:r>
              <a:rPr lang="pl-PL" sz="1400" dirty="0" smtClean="0">
                <a:solidFill>
                  <a:schemeClr val="bg1"/>
                </a:solidFill>
              </a:rPr>
              <a:t>krajobrazowe</a:t>
            </a:r>
          </a:p>
          <a:p>
            <a:pPr algn="just">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Rezerwaty przyrody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lnSpc>
                <a:spcPct val="90000"/>
              </a:lnSpc>
            </a:pPr>
            <a:r>
              <a:rPr lang="pl-PL" sz="1400" b="1" dirty="0" smtClean="0">
                <a:solidFill>
                  <a:schemeClr val="bg1"/>
                </a:solidFill>
              </a:rPr>
              <a:t>Art.  15.  [Zakazy obowiązujące na terenie parków narodowych i rezerwatów przyrody]</a:t>
            </a:r>
          </a:p>
          <a:p>
            <a:pPr algn="just">
              <a:lnSpc>
                <a:spcPct val="90000"/>
              </a:lnSpc>
            </a:pPr>
            <a:r>
              <a:rPr lang="pl-PL" sz="1400" dirty="0" smtClean="0">
                <a:solidFill>
                  <a:schemeClr val="bg1"/>
                </a:solidFill>
              </a:rPr>
              <a:t>1.  W parkach narodowych oraz w rezerwatach przyrody zabrania się:</a:t>
            </a:r>
          </a:p>
          <a:p>
            <a:pPr marL="342900" indent="-342900" algn="just">
              <a:lnSpc>
                <a:spcPct val="90000"/>
              </a:lnSpc>
              <a:buFont typeface="+mj-lt"/>
              <a:buAutoNum type="arabicParenR"/>
            </a:pPr>
            <a:r>
              <a:rPr lang="pl-PL" sz="1400" dirty="0" smtClean="0">
                <a:solidFill>
                  <a:schemeClr val="bg1"/>
                </a:solidFill>
              </a:rPr>
              <a:t>budowy lub przebudowy obiektów budowlanych i urządzeń technicznych, z wyjątkiem obiektów i urządzeń służących celom parku narodowego albo rezerwatu przyrody;</a:t>
            </a:r>
          </a:p>
          <a:p>
            <a:pPr marL="342900" indent="-342900" algn="just">
              <a:lnSpc>
                <a:spcPct val="90000"/>
              </a:lnSpc>
              <a:buFont typeface="+mj-lt"/>
              <a:buAutoNum type="arabicParenR"/>
            </a:pPr>
            <a:r>
              <a:rPr lang="pl-PL" sz="1400" dirty="0" smtClean="0">
                <a:solidFill>
                  <a:schemeClr val="bg1"/>
                </a:solidFill>
              </a:rPr>
              <a:t>(uchylony);</a:t>
            </a:r>
          </a:p>
          <a:p>
            <a:pPr marL="342900" indent="-342900" algn="just">
              <a:lnSpc>
                <a:spcPct val="90000"/>
              </a:lnSpc>
              <a:buFont typeface="+mj-lt"/>
              <a:buAutoNum type="arabicParenR"/>
            </a:pPr>
            <a:r>
              <a:rPr lang="pl-PL" sz="1400" dirty="0" smtClean="0">
                <a:solidFill>
                  <a:schemeClr val="bg1"/>
                </a:solidFill>
              </a:rPr>
              <a:t>chwytania lub zabijania dziko występujących zwierząt, zbierania lub niszczenia jaj, postaci młodocianych i form rozwojowych zwierząt, umyślnego płoszenia zwierząt kręgowych, zbierania poroży, niszczenia nor, gniazd, legowisk i innych schronień zwierząt oraz ich miejsc rozrodu;</a:t>
            </a:r>
          </a:p>
          <a:p>
            <a:pPr marL="342900" indent="-342900" algn="just">
              <a:lnSpc>
                <a:spcPct val="90000"/>
              </a:lnSpc>
              <a:buFont typeface="+mj-lt"/>
              <a:buAutoNum type="arabicParenR"/>
            </a:pPr>
            <a:r>
              <a:rPr lang="pl-PL" sz="1400" dirty="0" smtClean="0">
                <a:solidFill>
                  <a:schemeClr val="bg1"/>
                </a:solidFill>
              </a:rPr>
              <a:t>polowania, z wyjątkiem obszarów wyznaczonych w planie ochrony lub zadaniach ochronnych ustanowionych dla rezerwatu przyrody;</a:t>
            </a:r>
          </a:p>
          <a:p>
            <a:pPr marL="342900" indent="-342900" algn="just">
              <a:lnSpc>
                <a:spcPct val="90000"/>
              </a:lnSpc>
              <a:buFont typeface="+mj-lt"/>
              <a:buAutoNum type="arabicParenR"/>
            </a:pPr>
            <a:r>
              <a:rPr lang="pl-PL" sz="1400" dirty="0" smtClean="0">
                <a:solidFill>
                  <a:schemeClr val="bg1"/>
                </a:solidFill>
              </a:rPr>
              <a:t>pozyskiwania, niszczenia lub umyślnego uszkadzania roślin oraz grzybów;</a:t>
            </a:r>
          </a:p>
          <a:p>
            <a:pPr marL="342900" indent="-342900" algn="just">
              <a:lnSpc>
                <a:spcPct val="90000"/>
              </a:lnSpc>
              <a:buFont typeface="+mj-lt"/>
              <a:buAutoNum type="arabicParenR"/>
            </a:pPr>
            <a:r>
              <a:rPr lang="pl-PL" sz="1400" dirty="0" smtClean="0">
                <a:solidFill>
                  <a:schemeClr val="bg1"/>
                </a:solidFill>
              </a:rPr>
              <a:t>użytkowania, niszczenia, umyślnego uszkadzania, zanieczyszczania i dokonywania zmian obiektów przyrodniczych, obszarów oraz zasobów, tworów i składników przyrody;</a:t>
            </a:r>
          </a:p>
          <a:p>
            <a:pPr marL="342900" indent="-342900" algn="just">
              <a:lnSpc>
                <a:spcPct val="90000"/>
              </a:lnSpc>
              <a:buFont typeface="+mj-lt"/>
              <a:buAutoNum type="arabicParenR"/>
            </a:pPr>
            <a:r>
              <a:rPr lang="pl-PL" sz="1400" dirty="0" smtClean="0">
                <a:solidFill>
                  <a:schemeClr val="bg1"/>
                </a:solidFill>
              </a:rPr>
              <a:t>zmiany stosunków wodnych, regulacji rzek i potoków, jeżeli zmiany te nie służą ochronie przyrody;</a:t>
            </a:r>
          </a:p>
          <a:p>
            <a:pPr marL="342900" indent="-342900" algn="just">
              <a:lnSpc>
                <a:spcPct val="90000"/>
              </a:lnSpc>
              <a:buFont typeface="+mj-lt"/>
              <a:buAutoNum type="arabicParenR"/>
            </a:pPr>
            <a:r>
              <a:rPr lang="pl-PL" sz="1400" dirty="0" smtClean="0">
                <a:solidFill>
                  <a:schemeClr val="bg1"/>
                </a:solidFill>
              </a:rPr>
              <a:t>pozyskiwania skał, w tym torfu, oraz skamieniałości, w tym kopalnych szczątków roślin i zwierząt, minerałów i bursztynu;</a:t>
            </a:r>
          </a:p>
          <a:p>
            <a:pPr marL="342900" indent="-342900" algn="just">
              <a:lnSpc>
                <a:spcPct val="90000"/>
              </a:lnSpc>
              <a:buFont typeface="+mj-lt"/>
              <a:buAutoNum type="arabicParenR"/>
            </a:pPr>
            <a:r>
              <a:rPr lang="pl-PL" sz="1400" dirty="0" smtClean="0">
                <a:solidFill>
                  <a:schemeClr val="bg1"/>
                </a:solidFill>
              </a:rPr>
              <a:t>niszczenia gleby lub zmiany przeznaczenia i użytkowania gruntów;</a:t>
            </a:r>
          </a:p>
          <a:p>
            <a:pPr marL="342900" indent="-342900" algn="just">
              <a:lnSpc>
                <a:spcPct val="90000"/>
              </a:lnSpc>
              <a:buFont typeface="+mj-lt"/>
              <a:buAutoNum type="arabicParenR"/>
            </a:pPr>
            <a:r>
              <a:rPr lang="pl-PL" sz="1400" dirty="0" smtClean="0">
                <a:solidFill>
                  <a:schemeClr val="bg1"/>
                </a:solidFill>
              </a:rPr>
              <a:t>palenia ognisk i wyrobów tytoniowych oraz używania źródeł światła o otwartym płomieniu, z wyjątkiem miejsc wyznaczonych przez dyrektora parku narodowego, a w rezerwacie przyrody - przez regionalnego dyrektora ochrony środowiska;</a:t>
            </a:r>
          </a:p>
          <a:p>
            <a:pPr algn="just">
              <a:lnSpc>
                <a:spcPct val="90000"/>
              </a:lnSpc>
            </a:pPr>
            <a:endParaRPr lang="en-US" sz="1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Rezerwaty przyrody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endParaRPr lang="pl-PL" sz="1400" b="1" dirty="0" smtClean="0">
              <a:solidFill>
                <a:schemeClr val="bg1"/>
              </a:solidFill>
            </a:endParaRPr>
          </a:p>
          <a:p>
            <a:pPr algn="just">
              <a:lnSpc>
                <a:spcPct val="90000"/>
              </a:lnSpc>
            </a:pPr>
            <a:r>
              <a:rPr lang="pl-PL" sz="1400" b="1" dirty="0" smtClean="0">
                <a:solidFill>
                  <a:schemeClr val="bg1"/>
                </a:solidFill>
              </a:rPr>
              <a:t>Art.  15.  [Zakazy obowiązujące na terenie parków narodowych i rezerwatów przyrody]</a:t>
            </a:r>
          </a:p>
          <a:p>
            <a:pPr marL="342900" indent="-342900" algn="just">
              <a:buFont typeface="+mj-lt"/>
              <a:buAutoNum type="arabicParenR" startAt="11"/>
            </a:pPr>
            <a:r>
              <a:rPr lang="pl-PL" sz="1400" dirty="0" smtClean="0">
                <a:solidFill>
                  <a:schemeClr val="bg1"/>
                </a:solidFill>
              </a:rPr>
              <a:t>prowadzenia działalności wytwórczej, handlowej i rolniczej, z wyjątkiem miejsc wyznaczonych w planie ochrony;</a:t>
            </a:r>
          </a:p>
          <a:p>
            <a:pPr marL="342900" indent="-342900" algn="just">
              <a:buFont typeface="+mj-lt"/>
              <a:buAutoNum type="arabicParenR" startAt="11"/>
            </a:pPr>
            <a:r>
              <a:rPr lang="pl-PL" sz="1400" dirty="0" smtClean="0">
                <a:solidFill>
                  <a:schemeClr val="bg1"/>
                </a:solidFill>
              </a:rPr>
              <a:t>stosowania chemicznych i biologicznych środków ochrony roślin i nawozów;</a:t>
            </a:r>
          </a:p>
          <a:p>
            <a:pPr marL="342900" indent="-342900" algn="just">
              <a:buFont typeface="+mj-lt"/>
              <a:buAutoNum type="arabicParenR" startAt="11"/>
            </a:pPr>
            <a:r>
              <a:rPr lang="pl-PL" sz="1400" dirty="0" smtClean="0">
                <a:solidFill>
                  <a:schemeClr val="bg1"/>
                </a:solidFill>
              </a:rPr>
              <a:t>zbioru dziko występujących roślin i grzybów oraz ich części, z wyjątkiem miejsc wyznaczonych przez dyrektora parku narodowego, a w rezerwacie przyrody - przez regionalnego dyrektora ochrony środowiska;</a:t>
            </a:r>
          </a:p>
          <a:p>
            <a:pPr marL="342900" indent="-342900" algn="just">
              <a:buFont typeface="+mj-lt"/>
              <a:buAutoNum type="arabicParenR" startAt="11"/>
            </a:pPr>
            <a:r>
              <a:rPr lang="pl-PL" sz="1400" dirty="0" smtClean="0">
                <a:solidFill>
                  <a:schemeClr val="bg1"/>
                </a:solidFill>
              </a:rPr>
              <a:t>połowu ryb i innych organizmów wodnych, z wyjątkiem miejsc wyznaczonych w planie ochrony lub zadaniach ochronnych;</a:t>
            </a:r>
          </a:p>
          <a:p>
            <a:pPr marL="342900" indent="-342900" algn="just">
              <a:buFont typeface="+mj-lt"/>
              <a:buAutoNum type="arabicParenR" startAt="11"/>
            </a:pPr>
            <a:r>
              <a:rPr lang="pl-PL" sz="1400" dirty="0" smtClean="0">
                <a:solidFill>
                  <a:schemeClr val="bg1"/>
                </a:solidFill>
              </a:rPr>
              <a:t>ruchu pieszego, rowerowego, narciarskiego i jazdy konnej wierzchem, z wyjątkiem szlaków i tras narciarskich wyznaczonych przez dyrektora parku narodowego, a w rezerwacie przyrody - przez regionalnego dyrektora ochrony środowiska;</a:t>
            </a:r>
          </a:p>
          <a:p>
            <a:pPr marL="342900" indent="-342900" algn="just">
              <a:buFont typeface="+mj-lt"/>
              <a:buAutoNum type="arabicParenR" startAt="11"/>
            </a:pPr>
            <a:r>
              <a:rPr lang="pl-PL" sz="1400" dirty="0" smtClean="0">
                <a:solidFill>
                  <a:schemeClr val="bg1"/>
                </a:solidFill>
              </a:rPr>
              <a:t>wprowadzania psów na obszary objęte ochroną ścisłą i czynną, z wyjątkiem miejsc wyznaczonych w planie ochrony, psów pasterskich wprowadzanych na obszary objęte ochroną czynną, na których plan ochrony albo zadania ochronne dopuszczają wypas oraz psów asystujących w rozumieniu art. 2 </a:t>
            </a:r>
            <a:r>
              <a:rPr lang="pl-PL" sz="1400" dirty="0" err="1" smtClean="0">
                <a:solidFill>
                  <a:schemeClr val="bg1"/>
                </a:solidFill>
              </a:rPr>
              <a:t>pkt</a:t>
            </a:r>
            <a:r>
              <a:rPr lang="pl-PL" sz="1400" dirty="0" smtClean="0">
                <a:solidFill>
                  <a:schemeClr val="bg1"/>
                </a:solidFill>
              </a:rPr>
              <a:t> 11 ustawy z dnia 27 sierpnia 1997 r. o rehabilitacji zawodowej i społecznej oraz zatrudnianiu osób niepełnosprawnych (Dz. U. z 2021 r. poz. 573);</a:t>
            </a:r>
          </a:p>
          <a:p>
            <a:pPr marL="342900" indent="-342900" algn="just">
              <a:buFont typeface="+mj-lt"/>
              <a:buAutoNum type="arabicParenR" startAt="11"/>
            </a:pPr>
            <a:r>
              <a:rPr lang="pl-PL" sz="1400" dirty="0" smtClean="0">
                <a:solidFill>
                  <a:schemeClr val="bg1"/>
                </a:solidFill>
              </a:rPr>
              <a:t>wspinaczki, eksploracji jaskiń lub zbiorników wodnych, z wyjątkiem miejsc wyznaczonych przez dyrektora parku narodowego, a w rezerwacie przyrody - przez regionalnego dyrektora ochrony środowiska;</a:t>
            </a:r>
          </a:p>
          <a:p>
            <a:pPr marL="342900" indent="-342900" algn="just">
              <a:buFont typeface="+mj-lt"/>
              <a:buAutoNum type="arabicParenR" startAt="11"/>
            </a:pPr>
            <a:r>
              <a:rPr lang="pl-PL" sz="1400" dirty="0" smtClean="0">
                <a:solidFill>
                  <a:schemeClr val="bg1"/>
                </a:solidFill>
              </a:rPr>
              <a:t>ruchu pojazdów poza drogami publicznymi oraz poza drogami położonymi na nieruchomościach stanowiących własność parków narodowych lub będących w użytkowaniu wieczystym parków narodowych, wskazanymi przez dyrektora parku narodowego, a w rezerwacie przyrody przez regionalnego dyrektora ochrony środowiska;</a:t>
            </a:r>
          </a:p>
          <a:p>
            <a:pPr marL="342900" indent="-342900" algn="just">
              <a:buFont typeface="+mj-lt"/>
              <a:buAutoNum type="arabicParenR" startAt="11"/>
            </a:pPr>
            <a:r>
              <a:rPr lang="pl-PL" sz="1400" dirty="0" smtClean="0">
                <a:solidFill>
                  <a:schemeClr val="bg1"/>
                </a:solidFill>
              </a:rPr>
              <a:t>umieszczania tablic, napisów, ogłoszeń reklamowych i innych znaków niezwiązanych z ochroną przyrody, udostępnianiem parku albo rezerwatu przyrody, edukacją ekologiczną, z wyjątkiem znaków drogowych i innych znaków związanych z ochroną bezpieczeństwa i porządku powszechnego;</a:t>
            </a:r>
          </a:p>
          <a:p>
            <a:pPr marL="342900" indent="-342900" algn="just">
              <a:buFont typeface="+mj-lt"/>
              <a:buAutoNum type="arabicParenR" startAt="11"/>
            </a:pPr>
            <a:r>
              <a:rPr lang="pl-PL" sz="1400" dirty="0" smtClean="0">
                <a:solidFill>
                  <a:schemeClr val="bg1"/>
                </a:solidFill>
              </a:rPr>
              <a:t>zakłócania ciszy;</a:t>
            </a:r>
          </a:p>
          <a:p>
            <a:pPr algn="just">
              <a:lnSpc>
                <a:spcPct val="90000"/>
              </a:lnSpc>
            </a:pPr>
            <a:endParaRPr lang="en-US" sz="1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Rezerwaty przyrody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a:bodyPr>
          <a:lstStyle/>
          <a:p>
            <a:pPr algn="just"/>
            <a:endParaRPr lang="pl-PL" sz="1400" b="1" dirty="0" smtClean="0">
              <a:solidFill>
                <a:schemeClr val="bg1"/>
              </a:solidFill>
            </a:endParaRPr>
          </a:p>
          <a:p>
            <a:pPr algn="just">
              <a:lnSpc>
                <a:spcPct val="90000"/>
              </a:lnSpc>
            </a:pPr>
            <a:r>
              <a:rPr lang="pl-PL" sz="1400" b="1" dirty="0" smtClean="0">
                <a:solidFill>
                  <a:schemeClr val="bg1"/>
                </a:solidFill>
              </a:rPr>
              <a:t>Art.  15.  [Zakazy obowiązujące na terenie parków narodowych i rezerwatów przyrody]</a:t>
            </a:r>
          </a:p>
          <a:p>
            <a:pPr marL="342900" indent="-342900" algn="just">
              <a:buFont typeface="+mj-lt"/>
              <a:buAutoNum type="arabicParenR" startAt="21"/>
            </a:pPr>
            <a:r>
              <a:rPr lang="pl-PL" sz="1400" dirty="0" smtClean="0">
                <a:solidFill>
                  <a:schemeClr val="bg1"/>
                </a:solidFill>
              </a:rPr>
              <a:t>używania łodzi motorowych i innego sprzętu motorowego, uprawiania sportów wodnych i motorowych, pływania i żeglowania, z wyjątkiem akwenów lub szlaków wyznaczonych przez dyrektora parku narodowego, a w rezerwacie przyrody - przez regionalnego dyrektora ochrony środowiska;</a:t>
            </a:r>
          </a:p>
          <a:p>
            <a:pPr marL="342900" indent="-342900" algn="just">
              <a:buFont typeface="+mj-lt"/>
              <a:buAutoNum type="arabicParenR" startAt="21"/>
            </a:pPr>
            <a:r>
              <a:rPr lang="pl-PL" sz="1400" dirty="0" smtClean="0">
                <a:solidFill>
                  <a:schemeClr val="bg1"/>
                </a:solidFill>
              </a:rPr>
              <a:t>wykonywania prac ziemnych trwale zniekształcających rzeźbę terenu;</a:t>
            </a:r>
          </a:p>
          <a:p>
            <a:pPr marL="342900" indent="-342900" algn="just">
              <a:buFont typeface="+mj-lt"/>
              <a:buAutoNum type="arabicParenR" startAt="21"/>
            </a:pPr>
            <a:r>
              <a:rPr lang="pl-PL" sz="1400" dirty="0" smtClean="0">
                <a:solidFill>
                  <a:schemeClr val="bg1"/>
                </a:solidFill>
              </a:rPr>
              <a:t>biwakowania, z wyjątkiem miejsc wyznaczonych przez dyrektora parku narodowego, a w rezerwacie przyrody - przez regionalnego dyrektora ochrony środowiska;</a:t>
            </a:r>
          </a:p>
          <a:p>
            <a:pPr marL="342900" indent="-342900" algn="just">
              <a:buFont typeface="+mj-lt"/>
              <a:buAutoNum type="arabicParenR" startAt="21"/>
            </a:pPr>
            <a:r>
              <a:rPr lang="pl-PL" sz="1400" dirty="0" smtClean="0">
                <a:solidFill>
                  <a:schemeClr val="bg1"/>
                </a:solidFill>
              </a:rPr>
              <a:t>prowadzenia badań naukowych - w parku narodowym bez zgody dyrektora parku, a w rezerwacie przyrody - bez zgody regionalnego dyrektora ochrony środowiska;</a:t>
            </a:r>
          </a:p>
          <a:p>
            <a:pPr marL="342900" indent="-342900" algn="just">
              <a:buFont typeface="+mj-lt"/>
              <a:buAutoNum type="arabicParenR" startAt="21"/>
            </a:pPr>
            <a:r>
              <a:rPr lang="pl-PL" sz="1400" dirty="0" smtClean="0">
                <a:solidFill>
                  <a:schemeClr val="bg1"/>
                </a:solidFill>
              </a:rPr>
              <a:t>wprowadzania gatunków roślin, zwierząt lub grzybów, bez zgody ministra właściwego do spraw środowiska;</a:t>
            </a:r>
          </a:p>
          <a:p>
            <a:pPr marL="342900" indent="-342900" algn="just">
              <a:buFont typeface="+mj-lt"/>
              <a:buAutoNum type="arabicParenR" startAt="21"/>
            </a:pPr>
            <a:r>
              <a:rPr lang="pl-PL" sz="1400" dirty="0" smtClean="0">
                <a:solidFill>
                  <a:schemeClr val="bg1"/>
                </a:solidFill>
              </a:rPr>
              <a:t>wprowadzania organizmów genetycznie zmodyfikowanych;</a:t>
            </a:r>
          </a:p>
          <a:p>
            <a:pPr marL="342900" indent="-342900" algn="just">
              <a:buFont typeface="+mj-lt"/>
              <a:buAutoNum type="arabicParenR" startAt="21"/>
            </a:pPr>
            <a:r>
              <a:rPr lang="pl-PL" sz="1400" dirty="0" smtClean="0">
                <a:solidFill>
                  <a:schemeClr val="bg1"/>
                </a:solidFill>
              </a:rPr>
              <a:t>organizacji imprez rekreacyjno-sportowych - w parku narodowym bez zgody dyrektora parku narodowego, a w rezerwacie przyrody bez zgody regionalnego dyrektora ochrony środowiska.</a:t>
            </a:r>
          </a:p>
          <a:p>
            <a:pPr algn="just">
              <a:lnSpc>
                <a:spcPct val="90000"/>
              </a:lnSpc>
            </a:pPr>
            <a:endParaRPr lang="en-US" sz="1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1800" b="1" dirty="0" smtClean="0">
                <a:solidFill>
                  <a:srgbClr val="FFFFFF"/>
                </a:solidFill>
              </a:rPr>
              <a:t>Otulina</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endParaRPr lang="pl-PL" sz="1400" b="1" dirty="0" smtClean="0">
              <a:solidFill>
                <a:schemeClr val="bg1"/>
              </a:solidFill>
            </a:endParaRPr>
          </a:p>
          <a:p>
            <a:pPr algn="just"/>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r>
              <a:rPr lang="pl-PL" sz="1400" b="1" dirty="0" smtClean="0">
                <a:solidFill>
                  <a:schemeClr val="bg1"/>
                </a:solidFill>
              </a:rPr>
              <a:t>Art.  5.  [Definicje]</a:t>
            </a:r>
          </a:p>
          <a:p>
            <a:pPr algn="just">
              <a:lnSpc>
                <a:spcPct val="90000"/>
              </a:lnSpc>
            </a:pPr>
            <a:r>
              <a:rPr lang="pl-PL" sz="1400" dirty="0" smtClean="0">
                <a:solidFill>
                  <a:schemeClr val="bg1"/>
                </a:solidFill>
              </a:rPr>
              <a:t>Użyte w ustawie określenia oznaczają:</a:t>
            </a:r>
          </a:p>
          <a:p>
            <a:pPr algn="just">
              <a:lnSpc>
                <a:spcPct val="90000"/>
              </a:lnSpc>
            </a:pPr>
            <a:r>
              <a:rPr lang="pl-PL" sz="1400" dirty="0" smtClean="0">
                <a:solidFill>
                  <a:schemeClr val="bg1"/>
                </a:solidFill>
              </a:rPr>
              <a:t>14) otulina - strefę ochronną graniczącą z formą ochrony przyrody i wyznaczoną indywidualnie dla formy ochrony przyrody w celu zabezpieczenia przed zagrożeniami zewnętrznymi wynikającymi z </a:t>
            </a:r>
            <a:r>
              <a:rPr lang="pl-PL" sz="1400" dirty="0" err="1" smtClean="0">
                <a:solidFill>
                  <a:schemeClr val="bg1"/>
                </a:solidFill>
              </a:rPr>
              <a:t>działaln</a:t>
            </a:r>
            <a:endParaRPr lang="pl-PL" sz="1400" dirty="0" smtClean="0">
              <a:solidFill>
                <a:schemeClr val="bg1"/>
              </a:solidFill>
            </a:endParaRPr>
          </a:p>
          <a:p>
            <a:pPr algn="just">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Art.  11.  [Otulina parku narodowego. Strefa ochronna zwierząt łownych]</a:t>
            </a:r>
          </a:p>
          <a:p>
            <a:pPr algn="just">
              <a:lnSpc>
                <a:spcPct val="90000"/>
              </a:lnSpc>
            </a:pPr>
            <a:r>
              <a:rPr lang="pl-PL" sz="1400" dirty="0" smtClean="0">
                <a:solidFill>
                  <a:schemeClr val="bg1"/>
                </a:solidFill>
              </a:rPr>
              <a:t>1. </a:t>
            </a:r>
            <a:r>
              <a:rPr lang="pl-PL" sz="1400" dirty="0" smtClean="0">
                <a:solidFill>
                  <a:schemeClr val="bg1"/>
                </a:solidFill>
              </a:rPr>
              <a:t>Na </a:t>
            </a:r>
            <a:r>
              <a:rPr lang="pl-PL" sz="1400" dirty="0" smtClean="0">
                <a:solidFill>
                  <a:schemeClr val="bg1"/>
                </a:solidFill>
              </a:rPr>
              <a:t>obszarach graniczących z parkiem narodowym wyznacza się otulinę parku narodowego.</a:t>
            </a:r>
          </a:p>
          <a:p>
            <a:pPr algn="just">
              <a:lnSpc>
                <a:spcPct val="90000"/>
              </a:lnSpc>
            </a:pPr>
            <a:r>
              <a:rPr lang="pl-PL" sz="1400" b="1" smtClean="0">
                <a:solidFill>
                  <a:schemeClr val="bg1"/>
                </a:solidFill>
              </a:rPr>
              <a:t>Art</a:t>
            </a:r>
            <a:r>
              <a:rPr lang="pl-PL" sz="1400" b="1" dirty="0" smtClean="0">
                <a:solidFill>
                  <a:schemeClr val="bg1"/>
                </a:solidFill>
              </a:rPr>
              <a:t>.  13.  [Rezerwaty przyrody]</a:t>
            </a:r>
          </a:p>
          <a:p>
            <a:pPr algn="just">
              <a:lnSpc>
                <a:spcPct val="90000"/>
              </a:lnSpc>
            </a:pPr>
            <a:r>
              <a:rPr lang="pl-PL" sz="1400" dirty="0" smtClean="0">
                <a:solidFill>
                  <a:schemeClr val="bg1"/>
                </a:solidFill>
              </a:rPr>
              <a:t>2. Na obszarach graniczących z rezerwatem przyrody może być wyznaczona otulina.</a:t>
            </a:r>
          </a:p>
          <a:p>
            <a:pPr algn="just">
              <a:lnSpc>
                <a:spcPct val="90000"/>
              </a:lnSpc>
            </a:pPr>
            <a:r>
              <a:rPr lang="pl-PL" sz="1400" b="1" dirty="0" smtClean="0">
                <a:solidFill>
                  <a:schemeClr val="bg1"/>
                </a:solidFill>
              </a:rPr>
              <a:t>Art.  16.  [Parki krajobrazowe]</a:t>
            </a:r>
          </a:p>
          <a:p>
            <a:pPr algn="just">
              <a:lnSpc>
                <a:spcPct val="90000"/>
              </a:lnSpc>
            </a:pPr>
            <a:r>
              <a:rPr lang="pl-PL" sz="1400" dirty="0" smtClean="0">
                <a:solidFill>
                  <a:schemeClr val="bg1"/>
                </a:solidFill>
              </a:rPr>
              <a:t>2. Na obszarach graniczących z parkiem krajobrazowym może być wyznaczona otulina.</a:t>
            </a:r>
          </a:p>
          <a:p>
            <a:pPr algn="just">
              <a:lnSpc>
                <a:spcPct val="90000"/>
              </a:lnSpc>
            </a:pPr>
            <a:endParaRPr lang="pl-PL" sz="14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Zielone płuca polski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endParaRPr lang="pl-PL" sz="1400" b="1" dirty="0" smtClean="0">
              <a:solidFill>
                <a:schemeClr val="bg1"/>
              </a:solidFill>
            </a:endParaRPr>
          </a:p>
          <a:p>
            <a:pPr algn="just"/>
            <a:r>
              <a:rPr lang="pl-PL" sz="1400" b="1" dirty="0" smtClean="0">
                <a:solidFill>
                  <a:schemeClr val="bg1"/>
                </a:solidFill>
              </a:rPr>
              <a:t>REGULACJA: </a:t>
            </a:r>
            <a:r>
              <a:rPr lang="pl-PL" sz="1400" dirty="0" smtClean="0">
                <a:solidFill>
                  <a:schemeClr val="bg1"/>
                </a:solidFill>
              </a:rPr>
              <a:t>Deklaracja Sejmu Rzeczypospolitej Polskiej z dnia 16 września 1994 r. w sprawie obszaru "Zielone Płuca Polski (M.P.1994.53.446 z dnia 1994.09.30)</a:t>
            </a:r>
          </a:p>
          <a:p>
            <a:pPr algn="just"/>
            <a:r>
              <a:rPr lang="pl-PL" sz="1400" dirty="0" smtClean="0">
                <a:solidFill>
                  <a:schemeClr val="bg1"/>
                </a:solidFill>
              </a:rPr>
              <a:t>Porozumienie dziewięciu wojewodów oraz przewodniczących sejmików samorządowych z województw: białostockiego, ciechanowskiego, elbląskiego, łomżyńskiego, olsztyńskiego, ostrołęckiego, siedleckiego, suwalskiego i toruńskiego, które obejmują zwarty obszar północno-wschodniej Polski, stanowiący około 18% powierzchni kraju, dotyczy obszaru nazwanego "Zielonymi Płucami Polski”.</a:t>
            </a:r>
          </a:p>
          <a:p>
            <a:pPr algn="just"/>
            <a:r>
              <a:rPr lang="pl-PL" sz="1400" dirty="0" smtClean="0">
                <a:solidFill>
                  <a:schemeClr val="bg1"/>
                </a:solidFill>
              </a:rPr>
              <a:t>Ze względu na unikalną w skali kraju koncentrację walorów przyrodniczych o znaczeniu europejskim, stosunkowo małą degradację środowiska oraz aktualnie pełnione i perspektywiczne funkcje gospodarcze i społeczne - ochrona i rozwój tych obszarów jest ważnym obowiązkiem ogólnonarodowym, którego wypełnianie powinno znajdować się pod szczególną opieką </a:t>
            </a:r>
            <a:r>
              <a:rPr lang="pl-PL" sz="1400" dirty="0" err="1" smtClean="0">
                <a:solidFill>
                  <a:schemeClr val="bg1"/>
                </a:solidFill>
              </a:rPr>
              <a:t>Państwa.W</a:t>
            </a:r>
            <a:r>
              <a:rPr lang="pl-PL" sz="1400" dirty="0" smtClean="0">
                <a:solidFill>
                  <a:schemeClr val="bg1"/>
                </a:solidFill>
              </a:rPr>
              <a:t> związku z tym Sejm Rzeczypospolitej Polskiej uznaje obszar "Zielonych Płuc Polski" za region, w którym należy konsekwentnie przestrzegać zasad ekorozwoju, co stanowić będzie właściwą realizację uchwały Sejmu Rzeczypospolitej Polskiej z 10 maja 1991 r. w sprawie polityki ekologicznej Państwa, a także wychodzić będzie naprzeciw zaleceniom Szczytu Ziemi RIO'92.</a:t>
            </a: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dirty="0">
                <a:latin typeface="Cambria" pitchFamily="18" charset="0"/>
              </a:rPr>
              <a:t>Powyższa </a:t>
            </a:r>
            <a:r>
              <a:rPr lang="pl-PL" sz="2400" i="1" smtClean="0">
                <a:latin typeface="Cambria" pitchFamily="18" charset="0"/>
              </a:rPr>
              <a:t>prezentacja- </a:t>
            </a:r>
            <a:r>
              <a:rPr lang="pl-PL" i="1" smtClean="0">
                <a:latin typeface="Cambria" pitchFamily="18" charset="0"/>
              </a:rPr>
              <a:t>31</a:t>
            </a:r>
            <a:r>
              <a:rPr lang="pl-PL" sz="2400" i="1" smtClean="0">
                <a:latin typeface="Cambria" pitchFamily="18" charset="0"/>
              </a:rPr>
              <a:t> </a:t>
            </a:r>
            <a:r>
              <a:rPr lang="pl-PL" sz="2400" i="1" dirty="0" smtClean="0">
                <a:latin typeface="Cambria" pitchFamily="18" charset="0"/>
              </a:rPr>
              <a:t>kolejno ponumerowanych</a:t>
            </a:r>
            <a:endParaRPr lang="pl-PL" sz="2400" i="1" dirty="0">
              <a:latin typeface="Cambria" pitchFamily="18" charset="0"/>
            </a:endParaRPr>
          </a:p>
          <a:p>
            <a:pPr algn="just">
              <a:buNone/>
            </a:pPr>
            <a:r>
              <a:rPr lang="pl-PL" sz="2400" i="1" dirty="0" smtClean="0">
                <a:latin typeface="Cambria" pitchFamily="18" charset="0"/>
              </a:rPr>
              <a:t>slajdów-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Zielone Płuca Polski (ZPP)</a:t>
            </a:r>
            <a:endParaRPr lang="pl-PL" dirty="0"/>
          </a:p>
        </p:txBody>
      </p:sp>
      <p:sp>
        <p:nvSpPr>
          <p:cNvPr id="3" name="Symbol zastępczy zawartości 2"/>
          <p:cNvSpPr>
            <a:spLocks noGrp="1"/>
          </p:cNvSpPr>
          <p:nvPr>
            <p:ph idx="1"/>
          </p:nvPr>
        </p:nvSpPr>
        <p:spPr/>
        <p:txBody>
          <a:bodyPr/>
          <a:lstStyle/>
          <a:p>
            <a:endParaRPr lang="pl-PL" dirty="0"/>
          </a:p>
        </p:txBody>
      </p:sp>
      <p:pic>
        <p:nvPicPr>
          <p:cNvPr id="1026" name="Picture 2" descr="C:\Users\Malgosia\Desktop\Zielone_pluca_polski-znak.gif"/>
          <p:cNvPicPr>
            <a:picLocks noChangeAspect="1" noChangeArrowheads="1"/>
          </p:cNvPicPr>
          <p:nvPr/>
        </p:nvPicPr>
        <p:blipFill>
          <a:blip r:embed="rId2" cstate="print"/>
          <a:srcRect/>
          <a:stretch>
            <a:fillRect/>
          </a:stretch>
        </p:blipFill>
        <p:spPr bwMode="auto">
          <a:xfrm>
            <a:off x="1259632" y="2564904"/>
            <a:ext cx="3024336" cy="3024336"/>
          </a:xfrm>
          <a:prstGeom prst="rect">
            <a:avLst/>
          </a:prstGeom>
          <a:noFill/>
        </p:spPr>
      </p:pic>
      <p:pic>
        <p:nvPicPr>
          <p:cNvPr id="1027" name="Picture 3" descr="C:\Users\Malgosia\Desktop\indeks.png"/>
          <p:cNvPicPr>
            <a:picLocks noChangeAspect="1" noChangeArrowheads="1"/>
          </p:cNvPicPr>
          <p:nvPr/>
        </p:nvPicPr>
        <p:blipFill>
          <a:blip r:embed="rId3" cstate="print"/>
          <a:srcRect/>
          <a:stretch>
            <a:fillRect/>
          </a:stretch>
        </p:blipFill>
        <p:spPr bwMode="auto">
          <a:xfrm>
            <a:off x="4211960" y="2492896"/>
            <a:ext cx="3744416" cy="310475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Zielone płuca polski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r>
              <a:rPr lang="pl-PL" sz="1400" dirty="0" smtClean="0">
                <a:solidFill>
                  <a:schemeClr val="bg1"/>
                </a:solidFill>
              </a:rPr>
              <a:t>Obszar funkcjonalny o wysokich walorach przyrodniczych, znajdujący się w północno-wschodniej części kraju, na terenie 5 województw 57 powiatów oraz 379 gmin. Jego powierzchnia wynosi 63 234 </a:t>
            </a:r>
            <a:r>
              <a:rPr lang="pl-PL" sz="1400" dirty="0" err="1" smtClean="0">
                <a:solidFill>
                  <a:schemeClr val="bg1"/>
                </a:solidFill>
              </a:rPr>
              <a:t>km²</a:t>
            </a:r>
            <a:r>
              <a:rPr lang="pl-PL" sz="1400" dirty="0" smtClean="0">
                <a:solidFill>
                  <a:schemeClr val="bg1"/>
                </a:solidFill>
              </a:rPr>
              <a:t>, co stanowi 20,2% powierzchni Polski. Idea sformułowana w 1983 r. zakładała integrację ochrony środowiska z rozwojem gospodarczym i postępem cywilizacyjnym na terenie północno-wschodniej Polski. W Białowieży 13 maja 1988 r. zostało podpisane porozumienie ówczesnych pięciu województw w sprawie kompleksowej ochrony i ekorozwoju regionów. Od 21 grudnia 1990 r. do porozumienia przystąpiła Narodowa Fundacja Ochrony Środowiska, a w kolejnych latach Ministerstwo Środowiska i </a:t>
            </a:r>
            <a:r>
              <a:rPr lang="pl-PL" sz="1400" dirty="0" err="1" smtClean="0">
                <a:solidFill>
                  <a:schemeClr val="bg1"/>
                </a:solidFill>
              </a:rPr>
              <a:t>NFOŚiGW</a:t>
            </a:r>
            <a:r>
              <a:rPr lang="pl-PL" sz="1400" dirty="0" smtClean="0">
                <a:solidFill>
                  <a:schemeClr val="bg1"/>
                </a:solidFill>
              </a:rPr>
              <a:t>. Sejm 14 września 1994 r. przyjął Deklarację w sprawie obszaru ZPP, w której uznał go za region, w którym należy konsekwentnie przestrzegać idei ekorozwoju. 28 września 2005 roku została ustanowiona Fundacja Zielone Płuca Polski oraz został przyjęty Statut Fundacji. W 1996 r. rozpoczęło promocję produktów, usług oraz inicjatyw wychodzących naprzeciw głównym założeniom ZPP. W tym celu powołana została do życia Kapituła Znaku Promocyjnego, która przyznaje to prestiżowe wyróżnienie. O jego nadanie mogą ubiegać się przedsiębiorstwa, instytucje i osoby prawne, które swoją działalność prowadzą na terenie Zielonych Płuc Polski w zgodzie z zasadami zrównoważonego rozwoju.</a:t>
            </a:r>
          </a:p>
          <a:p>
            <a:pPr algn="just"/>
            <a:r>
              <a:rPr lang="pl-PL" sz="1400" dirty="0" smtClean="0">
                <a:solidFill>
                  <a:schemeClr val="bg1"/>
                </a:solidFill>
              </a:rPr>
              <a:t>Tereny obejmujące ZPP to m.in.:</a:t>
            </a:r>
          </a:p>
          <a:p>
            <a:pPr marL="342900" indent="-342900" algn="just">
              <a:buAutoNum type="arabicParenR"/>
            </a:pPr>
            <a:r>
              <a:rPr lang="pl-PL" sz="1400" dirty="0" smtClean="0">
                <a:solidFill>
                  <a:schemeClr val="bg1"/>
                </a:solidFill>
              </a:rPr>
              <a:t>Nizina </a:t>
            </a:r>
            <a:r>
              <a:rPr lang="pl-PL" sz="1400" dirty="0" err="1" smtClean="0">
                <a:solidFill>
                  <a:schemeClr val="bg1"/>
                </a:solidFill>
              </a:rPr>
              <a:t>Północnopodlaska</a:t>
            </a:r>
            <a:r>
              <a:rPr lang="pl-PL" sz="1400" dirty="0" smtClean="0">
                <a:solidFill>
                  <a:schemeClr val="bg1"/>
                </a:solidFill>
              </a:rPr>
              <a:t>,</a:t>
            </a:r>
          </a:p>
          <a:p>
            <a:pPr marL="342900" indent="-342900" algn="just">
              <a:buAutoNum type="arabicParenR"/>
            </a:pPr>
            <a:r>
              <a:rPr lang="pl-PL" sz="1400" dirty="0" smtClean="0">
                <a:solidFill>
                  <a:schemeClr val="bg1"/>
                </a:solidFill>
              </a:rPr>
              <a:t>Puszcza Knyszyńska,</a:t>
            </a:r>
          </a:p>
          <a:p>
            <a:pPr marL="342900" indent="-342900" algn="just">
              <a:buAutoNum type="arabicParenR"/>
            </a:pPr>
            <a:r>
              <a:rPr lang="pl-PL" sz="1400" dirty="0" smtClean="0">
                <a:solidFill>
                  <a:schemeClr val="bg1"/>
                </a:solidFill>
              </a:rPr>
              <a:t>Puszcza Białowieska,</a:t>
            </a:r>
          </a:p>
          <a:p>
            <a:pPr marL="342900" indent="-342900" algn="just">
              <a:buAutoNum type="arabicParenR"/>
            </a:pPr>
            <a:r>
              <a:rPr lang="pl-PL" sz="1400" dirty="0" smtClean="0">
                <a:solidFill>
                  <a:schemeClr val="bg1"/>
                </a:solidFill>
              </a:rPr>
              <a:t>Dolina Biebrzy,</a:t>
            </a:r>
          </a:p>
          <a:p>
            <a:pPr marL="342900" indent="-342900" algn="just">
              <a:buAutoNum type="arabicParenR"/>
            </a:pPr>
            <a:r>
              <a:rPr lang="pl-PL" sz="1400" dirty="0" smtClean="0">
                <a:solidFill>
                  <a:schemeClr val="bg1"/>
                </a:solidFill>
              </a:rPr>
              <a:t>Pojezierze Mazurskie</a:t>
            </a:r>
          </a:p>
          <a:p>
            <a:pPr algn="just"/>
            <a:r>
              <a:rPr lang="pl-PL" sz="1300" dirty="0" smtClean="0">
                <a:solidFill>
                  <a:schemeClr val="bg1"/>
                </a:solidFill>
              </a:rPr>
              <a:t>Źródło: M. </a:t>
            </a:r>
            <a:r>
              <a:rPr lang="pl-PL" sz="1300" dirty="0" err="1" smtClean="0">
                <a:solidFill>
                  <a:schemeClr val="bg1"/>
                </a:solidFill>
              </a:rPr>
              <a:t>Maciantowicz</a:t>
            </a:r>
            <a:r>
              <a:rPr lang="pl-PL" sz="1300" dirty="0" smtClean="0">
                <a:solidFill>
                  <a:schemeClr val="bg1"/>
                </a:solidFill>
              </a:rPr>
              <a:t>, </a:t>
            </a:r>
            <a:r>
              <a:rPr lang="pl-PL" sz="1300" i="1" dirty="0" smtClean="0">
                <a:solidFill>
                  <a:schemeClr val="bg1"/>
                </a:solidFill>
              </a:rPr>
              <a:t>Zielone Płuca Polski</a:t>
            </a:r>
            <a:r>
              <a:rPr lang="pl-PL" sz="1300" dirty="0" smtClean="0">
                <a:solidFill>
                  <a:schemeClr val="bg1"/>
                </a:solidFill>
              </a:rPr>
              <a:t>, Encyklopedia leśna, </a:t>
            </a:r>
            <a:r>
              <a:rPr lang="pl-PL" sz="1300" dirty="0" smtClean="0">
                <a:solidFill>
                  <a:schemeClr val="bg1"/>
                </a:solidFill>
                <a:hlinkClick r:id="rId4"/>
              </a:rPr>
              <a:t>https://www.encyklopedialesna.pl/haslo/zielone-pluca-polski-zpp/</a:t>
            </a:r>
            <a:r>
              <a:rPr lang="pl-PL" sz="1300" dirty="0" smtClean="0">
                <a:solidFill>
                  <a:schemeClr val="bg1"/>
                </a:solidFill>
              </a:rPr>
              <a:t>, dostęp: 18.09.2021 </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Zielone Płuca Polski (ZPP)</a:t>
            </a:r>
            <a:endParaRPr lang="pl-PL" dirty="0"/>
          </a:p>
        </p:txBody>
      </p:sp>
      <p:sp>
        <p:nvSpPr>
          <p:cNvPr id="3" name="Symbol zastępczy zawartości 2"/>
          <p:cNvSpPr>
            <a:spLocks noGrp="1"/>
          </p:cNvSpPr>
          <p:nvPr>
            <p:ph idx="1"/>
          </p:nvPr>
        </p:nvSpPr>
        <p:spPr/>
        <p:txBody>
          <a:bodyPr/>
          <a:lstStyle/>
          <a:p>
            <a:endParaRPr lang="pl-PL" dirty="0"/>
          </a:p>
        </p:txBody>
      </p:sp>
      <p:pic>
        <p:nvPicPr>
          <p:cNvPr id="2050" name="Picture 2" descr="C:\Users\Malgosia\Desktop\1.PNG"/>
          <p:cNvPicPr>
            <a:picLocks noChangeAspect="1" noChangeArrowheads="1"/>
          </p:cNvPicPr>
          <p:nvPr/>
        </p:nvPicPr>
        <p:blipFill>
          <a:blip r:embed="rId2" cstate="print"/>
          <a:srcRect/>
          <a:stretch>
            <a:fillRect/>
          </a:stretch>
        </p:blipFill>
        <p:spPr bwMode="auto">
          <a:xfrm>
            <a:off x="971600" y="2276872"/>
            <a:ext cx="7344816" cy="36724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Zielone Płuca Polski (ZPP)</a:t>
            </a:r>
            <a:endParaRPr lang="pl-PL" dirty="0"/>
          </a:p>
        </p:txBody>
      </p:sp>
      <p:sp>
        <p:nvSpPr>
          <p:cNvPr id="3" name="Symbol zastępczy zawartości 2"/>
          <p:cNvSpPr>
            <a:spLocks noGrp="1"/>
          </p:cNvSpPr>
          <p:nvPr>
            <p:ph idx="1"/>
          </p:nvPr>
        </p:nvSpPr>
        <p:spPr/>
        <p:txBody>
          <a:bodyPr/>
          <a:lstStyle/>
          <a:p>
            <a:endParaRPr lang="pl-PL" dirty="0"/>
          </a:p>
        </p:txBody>
      </p:sp>
      <p:pic>
        <p:nvPicPr>
          <p:cNvPr id="3074" name="Picture 2" descr="C:\Users\Malgosia\Desktop\2.PNG"/>
          <p:cNvPicPr>
            <a:picLocks noChangeAspect="1" noChangeArrowheads="1"/>
          </p:cNvPicPr>
          <p:nvPr/>
        </p:nvPicPr>
        <p:blipFill>
          <a:blip r:embed="rId2" cstate="print"/>
          <a:srcRect/>
          <a:stretch>
            <a:fillRect/>
          </a:stretch>
        </p:blipFill>
        <p:spPr bwMode="auto">
          <a:xfrm>
            <a:off x="1043608" y="2060848"/>
            <a:ext cx="7344816" cy="40324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192688"/>
          </a:xfrm>
        </p:spPr>
        <p:txBody>
          <a:bodyPr vert="horz" lIns="91440" tIns="45720" rIns="91440" bIns="45720" rtlCol="0" anchor="ctr">
            <a:normAutofit fontScale="85000" lnSpcReduction="20000"/>
          </a:bodyPr>
          <a:lstStyle/>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2021.06.21 )</a:t>
            </a:r>
          </a:p>
          <a:p>
            <a:pPr algn="just"/>
            <a:r>
              <a:rPr lang="pl-PL" sz="1400" b="1" dirty="0" smtClean="0">
                <a:solidFill>
                  <a:schemeClr val="bg1"/>
                </a:solidFill>
              </a:rPr>
              <a:t>Art.  6.  [Katalog form ochrony przyrody]</a:t>
            </a:r>
          </a:p>
          <a:p>
            <a:pPr algn="just"/>
            <a:r>
              <a:rPr lang="pl-PL" sz="1400" dirty="0" smtClean="0">
                <a:solidFill>
                  <a:schemeClr val="bg1"/>
                </a:solidFill>
              </a:rPr>
              <a:t>1. Formami ochrony przyrody są:</a:t>
            </a:r>
          </a:p>
          <a:p>
            <a:pPr algn="just"/>
            <a:r>
              <a:rPr lang="pl-PL" sz="1400" dirty="0" smtClean="0">
                <a:solidFill>
                  <a:schemeClr val="bg1"/>
                </a:solidFill>
              </a:rPr>
              <a:t>3) parki krajobrazowe;</a:t>
            </a:r>
          </a:p>
          <a:p>
            <a:pPr algn="l"/>
            <a:endParaRPr lang="pl-PL" sz="1400" b="1" dirty="0" smtClean="0">
              <a:solidFill>
                <a:schemeClr val="bg1"/>
              </a:solidFill>
            </a:endParaRPr>
          </a:p>
          <a:p>
            <a:pPr algn="l"/>
            <a:r>
              <a:rPr lang="pl-PL" sz="1400" b="1" dirty="0" smtClean="0">
                <a:solidFill>
                  <a:schemeClr val="bg1"/>
                </a:solidFill>
              </a:rPr>
              <a:t>Art.  16.  [Parki krajobrazowe]</a:t>
            </a:r>
          </a:p>
          <a:p>
            <a:pPr algn="just"/>
            <a:r>
              <a:rPr lang="pl-PL" sz="1400" dirty="0" smtClean="0">
                <a:solidFill>
                  <a:schemeClr val="bg1"/>
                </a:solidFill>
              </a:rPr>
              <a:t>1. Park krajobrazowy obejmuje obszar chroniony ze względu na wartości przyrodnicze, historyczne i kulturowe oraz walory krajobrazowe w celu zachowania, popularyzacji tych wartości w warunkach zrównoważonego rozwoju.</a:t>
            </a:r>
          </a:p>
          <a:p>
            <a:pPr algn="just"/>
            <a:r>
              <a:rPr lang="pl-PL" sz="1400" dirty="0" smtClean="0">
                <a:solidFill>
                  <a:schemeClr val="bg1"/>
                </a:solidFill>
              </a:rPr>
              <a:t>2. Na obszarach graniczących z parkiem krajobrazowym może być wyznaczona otulina.</a:t>
            </a:r>
          </a:p>
          <a:p>
            <a:pPr algn="just"/>
            <a:r>
              <a:rPr lang="pl-PL" sz="1400" dirty="0" smtClean="0">
                <a:solidFill>
                  <a:schemeClr val="bg1"/>
                </a:solidFill>
              </a:rPr>
              <a:t>3. Utworzenie parku krajobrazowego lub powiększenie jego obszaru następuje w drodze uchwały sejmiku województwa, która określa jego nazwę, obszar, przebieg granicy i otulinę, jeżeli została wyznaczona, szczególne cele ochrony oraz zakazy właściwe dla danego parku krajobrazowego lub jego części, wybrane spośród zakazów, o których mowa w art. 17 ust. 1, wynikające z potrzeb jego ochrony. Likwidacja lub zmniejszenie obszaru parku krajobrazowego następuje w drodze uchwały sejmiku województwa wyłącznie z powodu bezpowrotnej utraty wartości przyrodniczych, historycznych i kulturowych oraz walorów krajobrazowych na obszarach projektowanych do wyłączenia spod ochrony.</a:t>
            </a:r>
          </a:p>
          <a:p>
            <a:pPr algn="just"/>
            <a:r>
              <a:rPr lang="pl-PL" sz="1400" dirty="0" smtClean="0">
                <a:solidFill>
                  <a:schemeClr val="bg1"/>
                </a:solidFill>
              </a:rPr>
              <a:t>3a. Utworzenie parku krajobrazowego położonego na terenie więcej niż jednego województwa następuje w drodze podjęcia jednobrzmiącej uchwały właściwych sejmików województw.</a:t>
            </a:r>
          </a:p>
          <a:p>
            <a:pPr algn="just"/>
            <a:r>
              <a:rPr lang="pl-PL" sz="1400" dirty="0" smtClean="0">
                <a:solidFill>
                  <a:schemeClr val="bg1"/>
                </a:solidFill>
              </a:rPr>
              <a:t>4. Projekt uchwały sejmiku województwa w sprawie utworzenia, zmiany granic lub likwidacji parku krajobrazowego wymaga uzgodnienia z właściwą miejscowo radą gminy oraz właściwym regionalnym dyrektorem ochrony środowiska.</a:t>
            </a:r>
          </a:p>
          <a:p>
            <a:pPr algn="just"/>
            <a:r>
              <a:rPr lang="pl-PL" sz="1400" dirty="0" smtClean="0">
                <a:solidFill>
                  <a:schemeClr val="bg1"/>
                </a:solidFill>
              </a:rPr>
              <a:t>4a. Uzgodnień, o których mowa w ust. 4, dokonuje się w trybie art. 106 ustawy z dnia 14 czerwca 1960 r. - Kodeks postępowania administracyjnego, z zastrzeżeniem że brak przedstawienia stanowiska w terminie miesiąca od dnia otrzymania projektu uchwały, jest uważane za uzgodnienie projektu.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Park krajobrazowy – pojęcie i ograniczenia związane z użytkowaniem</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08712"/>
          </a:xfrm>
        </p:spPr>
        <p:txBody>
          <a:bodyPr vert="horz" lIns="91440" tIns="45720" rIns="91440" bIns="45720" rtlCol="0" anchor="ctr">
            <a:normAutofit fontScale="77500" lnSpcReduction="20000"/>
          </a:bodyPr>
          <a:lstStyle/>
          <a:p>
            <a:pPr algn="just"/>
            <a:endParaRPr lang="pl-PL" sz="1400" b="1" dirty="0" smtClean="0">
              <a:solidFill>
                <a:schemeClr val="bg1"/>
              </a:solidFill>
            </a:endParaRPr>
          </a:p>
          <a:p>
            <a:pPr algn="just"/>
            <a:r>
              <a:rPr lang="pl-PL" sz="1400" b="1" dirty="0" smtClean="0">
                <a:solidFill>
                  <a:schemeClr val="bg1"/>
                </a:solidFill>
              </a:rPr>
              <a:t>Art.  16.  [Parki krajobrazowe]</a:t>
            </a:r>
          </a:p>
          <a:p>
            <a:pPr algn="just"/>
            <a:r>
              <a:rPr lang="pl-PL" sz="1400" dirty="0" smtClean="0">
                <a:solidFill>
                  <a:schemeClr val="bg1"/>
                </a:solidFill>
              </a:rPr>
              <a:t>4b.  Rada gminy może odmówić uzgodnienia projektu uchwały, o której mowa w ust. 3, wyłącznie w przypadku, gdy przyjęcie tej uchwały prowadziłoby do ograniczenia możliwości rozwojowych gminy wynikających z ustaleń studium uwarunkowań i kierunków zagospodarowania przestrzennego lub miejscowego planu zagospodarowania przestrzennego w stopniu nieproporcjonalnym do wartości jakie park krajobrazowy ma chronić.</a:t>
            </a:r>
          </a:p>
          <a:p>
            <a:pPr algn="just"/>
            <a:r>
              <a:rPr lang="pl-PL" sz="1400" dirty="0" smtClean="0">
                <a:solidFill>
                  <a:schemeClr val="bg1"/>
                </a:solidFill>
              </a:rPr>
              <a:t>4c. Rada gminy nie może odmówić uzgodnienia projektu uchwały, o której mowa w ust. 3, w przypadku, gdy podjęcie tej uchwały jest konsekwencją rekomendacji dotyczącej utworzenia lub powiększenia obszaru parku krajobrazowego zawartej w audycie krajobrazowym, o którym mowa w art. 38a ustawy z dnia 27 marca 2003 r. o planowaniu i zagospodarowaniu przestrzennym.</a:t>
            </a:r>
          </a:p>
          <a:p>
            <a:pPr algn="just"/>
            <a:r>
              <a:rPr lang="pl-PL" sz="1400" dirty="0" smtClean="0">
                <a:solidFill>
                  <a:schemeClr val="bg1"/>
                </a:solidFill>
              </a:rPr>
              <a:t>4d. Utworzenie parku krajobrazowego lub powiększenie jego obszaru może nastąpić również na wniosek rady gminy, na obszarze której park krajobrazowy miałby być utworzony lub powiększony.</a:t>
            </a:r>
          </a:p>
          <a:p>
            <a:pPr algn="just"/>
            <a:r>
              <a:rPr lang="pl-PL" sz="1400" dirty="0" smtClean="0">
                <a:solidFill>
                  <a:schemeClr val="bg1"/>
                </a:solidFill>
              </a:rPr>
              <a:t>4e. Wniosek, o którym mowa w ust. 4d, rozpatrywany jest nie później niż w terminie 3 miesięcy od dnia otrzymania wniosku przez sejmik właściwego województwa.</a:t>
            </a:r>
          </a:p>
          <a:p>
            <a:pPr algn="just"/>
            <a:r>
              <a:rPr lang="pl-PL" sz="1400" dirty="0" smtClean="0">
                <a:solidFill>
                  <a:schemeClr val="bg1"/>
                </a:solidFill>
              </a:rPr>
              <a:t>5. Statut parku krajobrazowego lub zespołu parków krajobrazowych określający strukturę organizacyjną parku lub zespołu parków nadaje sejmik województwa w drodze uchwały.</a:t>
            </a:r>
          </a:p>
          <a:p>
            <a:pPr algn="just"/>
            <a:r>
              <a:rPr lang="pl-PL" sz="1400" dirty="0" smtClean="0">
                <a:solidFill>
                  <a:schemeClr val="bg1"/>
                </a:solidFill>
              </a:rPr>
              <a:t>5a. Statut parku krajobrazowego położonego na terenie więcej niż jednego województwa nadaje w drodze uchwały sejmik województwa, na którego obszarze działania znajduje się większa część parku, w porozumieniu z pozostałymi sejmikami województw.</a:t>
            </a:r>
          </a:p>
          <a:p>
            <a:pPr algn="just"/>
            <a:r>
              <a:rPr lang="pl-PL" sz="1400" dirty="0" smtClean="0">
                <a:solidFill>
                  <a:schemeClr val="bg1"/>
                </a:solidFill>
              </a:rPr>
              <a:t>6. Grunty rolne i leśne oraz inne nieruchomości znajdujące się w granicach parku krajobrazowego pozostawia się w gospodarczym wykorzystaniu.</a:t>
            </a:r>
          </a:p>
          <a:p>
            <a:pPr algn="just"/>
            <a:r>
              <a:rPr lang="pl-PL" sz="1400" dirty="0" smtClean="0">
                <a:solidFill>
                  <a:schemeClr val="bg1"/>
                </a:solidFill>
              </a:rPr>
              <a:t>7.  Projekty studiów uwarunkowań i kierunków zagospodarowania przestrzennego gmin, miejscowych planów zagospodarowania przestrzennego, planów zagospodarowania przestrzennego województw oraz planów zagospodarowania przestrzennego morskich wód wewnętrznych, morza terytorialnego i wyłącznej strefy ekonomicznej w części dotyczącej parku krajobrazowego i jego otuliny, wymagają uzgodnienia z właściwym miejscowo regionalnym dyrektorem ochrony środowiska w zakresie ustaleń tych planów, mogących mieć negatywny wpływ na ochronę przyrody parku krajobrazowego.</a:t>
            </a:r>
          </a:p>
          <a:p>
            <a:pPr algn="l">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TotalTime>
  <Words>812</Words>
  <Application>Microsoft Office PowerPoint</Application>
  <PresentationFormat>Pokaz na ekranie (4:3)</PresentationFormat>
  <Paragraphs>321</Paragraphs>
  <Slides>31</Slides>
  <Notes>1</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Organic</vt:lpstr>
      <vt:lpstr>Prawo ochrony środowiska</vt:lpstr>
      <vt:lpstr>Plan ćwiczeń nr 5</vt:lpstr>
      <vt:lpstr>Zielone płuca polski</vt:lpstr>
      <vt:lpstr>Zielone Płuca Polski (ZPP)</vt:lpstr>
      <vt:lpstr>Zielone płuca polski</vt:lpstr>
      <vt:lpstr>Zielone Płuca Polski (ZPP)</vt:lpstr>
      <vt:lpstr>Zielone Płuca Polski (ZPP)</vt:lpstr>
      <vt:lpstr>Park krajobrazowy – pojęcie i ograniczenia związane z użytkowaniem</vt:lpstr>
      <vt:lpstr>Park krajobrazowy – pojęcie i ograniczenia związane z użytkowaniem</vt:lpstr>
      <vt:lpstr>Park krajobrazowy – pojęcie i ograniczenia związane z użytkowaniem</vt:lpstr>
      <vt:lpstr>Park krajobrazowy – pojęcie i ograniczenia związane z użytkowaniem</vt:lpstr>
      <vt:lpstr>Park krajobrazowy – pojęcie i ograniczenia związane z użytkowaniem</vt:lpstr>
      <vt:lpstr>Park krajobrazowy – pojęcie i ograniczenia związane z użytkowaniem</vt:lpstr>
      <vt:lpstr>Park krajobrazowy – pojęcie i ograniczenia związane z użytkowaniem</vt:lpstr>
      <vt:lpstr>Pojęcie/zadania/ organy/przychody własne parku narodowego</vt:lpstr>
      <vt:lpstr>Pojęcie/zadania/ organy/przychody własne parku narodowego</vt:lpstr>
      <vt:lpstr>Pojęcie/zadania/ organy/przychody własne parku narodowego</vt:lpstr>
      <vt:lpstr>Pojęcie/zadania/ organy/przychody własne parku narodowego</vt:lpstr>
      <vt:lpstr>Pojęcie/zadania/ organy/przychody własne parku narodowego</vt:lpstr>
      <vt:lpstr>Pojęcie/zadania/ organy/przychody własne parku narodowego</vt:lpstr>
      <vt:lpstr>Pomnik przyrody</vt:lpstr>
      <vt:lpstr>Pomnik przyrody</vt:lpstr>
      <vt:lpstr>Pomnik przyrody</vt:lpstr>
      <vt:lpstr>Rezerwaty przyrody – pojęcie i ograniczenia związane z użytkowaniem</vt:lpstr>
      <vt:lpstr>Rezerwaty przyrody – pojęcie i ograniczenia związane z użytkowaniem</vt:lpstr>
      <vt:lpstr>Rezerwaty przyrody – pojęcie i ograniczenia związane z użytkowaniem</vt:lpstr>
      <vt:lpstr>Rezerwaty przyrody – pojęcie i ograniczenia związane z użytkowaniem</vt:lpstr>
      <vt:lpstr>Rezerwaty przyrody – pojęcie i ograniczenia związane z użytkowaniem</vt:lpstr>
      <vt:lpstr>Otulina</vt:lpstr>
      <vt:lpstr>Slajd 30</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325</cp:revision>
  <dcterms:created xsi:type="dcterms:W3CDTF">2020-02-23T14:05:39Z</dcterms:created>
  <dcterms:modified xsi:type="dcterms:W3CDTF">2021-09-18T12:16:32Z</dcterms:modified>
</cp:coreProperties>
</file>