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53" r:id="rId2"/>
    <p:sldId id="354" r:id="rId3"/>
    <p:sldId id="325" r:id="rId4"/>
    <p:sldId id="348" r:id="rId5"/>
    <p:sldId id="349" r:id="rId6"/>
    <p:sldId id="350" r:id="rId7"/>
    <p:sldId id="351" r:id="rId8"/>
    <p:sldId id="352" r:id="rId9"/>
    <p:sldId id="337" r:id="rId10"/>
    <p:sldId id="338"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AF431E-0BCF-47EA-ADF7-A3578C676EFC}" type="datetimeFigureOut">
              <a:rPr lang="pl-PL" smtClean="0"/>
              <a:pPr/>
              <a:t>06.05.2021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46282D-43DD-495D-A880-986DDF53E5F8}"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7246282D-43DD-495D-A880-986DDF53E5F8}" type="slidenum">
              <a:rPr lang="pl-PL" smtClean="0"/>
              <a:pPr/>
              <a:t>8</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06.05.2021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06.05.2021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06.05.2021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06.05.2021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06.05.2021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06.05.2021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06.05.2021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06.05.2021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06.05.2021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06.05.2021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06.05.2021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06.05.2021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dirty="0" smtClean="0"/>
              <a:t>Dr Małgorzata Kozłowska</a:t>
            </a:r>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prezentacja- 10 </a:t>
            </a:r>
            <a:r>
              <a:rPr lang="pl-PL" sz="2800" i="1" dirty="0" smtClean="0">
                <a:latin typeface="+mj-lt"/>
              </a:rPr>
              <a:t>kolejno</a:t>
            </a: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1236752"/>
          </a:xfrm>
        </p:spPr>
        <p:txBody>
          <a:bodyPr>
            <a:normAutofit/>
          </a:bodyPr>
          <a:lstStyle/>
          <a:p>
            <a:r>
              <a:rPr lang="pl-PL" sz="3200" dirty="0" smtClean="0">
                <a:solidFill>
                  <a:srgbClr val="002060"/>
                </a:solidFill>
              </a:rPr>
              <a:t>Plan ZAJĘĆ</a:t>
            </a:r>
            <a:r>
              <a:rPr lang="pl-PL" sz="3200" dirty="0" smtClean="0"/>
              <a:t/>
            </a:r>
            <a:br>
              <a:rPr lang="pl-PL" sz="3200" dirty="0" smtClean="0"/>
            </a:br>
            <a:endParaRPr lang="pl-PL" sz="3200" dirty="0">
              <a:solidFill>
                <a:srgbClr val="002060"/>
              </a:solidFill>
            </a:endParaRPr>
          </a:p>
        </p:txBody>
      </p:sp>
      <p:sp>
        <p:nvSpPr>
          <p:cNvPr id="3" name="Symbol zastępczy zawartości 2"/>
          <p:cNvSpPr>
            <a:spLocks noGrp="1"/>
          </p:cNvSpPr>
          <p:nvPr>
            <p:ph idx="1"/>
          </p:nvPr>
        </p:nvSpPr>
        <p:spPr>
          <a:xfrm>
            <a:off x="457200" y="1484784"/>
            <a:ext cx="7239000" cy="4970952"/>
          </a:xfrm>
        </p:spPr>
        <p:txBody>
          <a:bodyPr>
            <a:normAutofit/>
          </a:bodyPr>
          <a:lstStyle/>
          <a:p>
            <a:pPr marL="457200" indent="-457200">
              <a:buAutoNum type="arabicPeriod"/>
            </a:pPr>
            <a:r>
              <a:rPr lang="pl-PL" dirty="0" smtClean="0"/>
              <a:t>Warunki i tryb rekrutacji na studia wyższe</a:t>
            </a:r>
          </a:p>
          <a:p>
            <a:pPr marL="457200" indent="-457200">
              <a:buAutoNum type="arabicPeriod"/>
            </a:pPr>
            <a:r>
              <a:rPr lang="pl-PL" dirty="0" smtClean="0"/>
              <a:t>Nabycie praw studenta</a:t>
            </a:r>
          </a:p>
          <a:p>
            <a:pPr marL="457200" indent="-457200">
              <a:buAutoNum type="arabicPeriod"/>
            </a:pPr>
            <a:r>
              <a:rPr lang="pl-PL" dirty="0" smtClean="0"/>
              <a:t>Skreślenie z listy studentów</a:t>
            </a:r>
          </a:p>
          <a:p>
            <a:pPr marL="514350" indent="-514350">
              <a:buAutoNum type="arabicPeriod"/>
            </a:pPr>
            <a:r>
              <a:rPr lang="pl-PL" dirty="0" smtClean="0"/>
              <a:t>Postępowanie w sprawie usprawiedliwienia nieobecności na egzaminie w </a:t>
            </a:r>
            <a:r>
              <a:rPr lang="pl-PL" smtClean="0"/>
              <a:t>Uniwersytecie Wrocławskim</a:t>
            </a:r>
            <a:endParaRPr lang="pl-PL"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WARUNKI I TRYB REKRUTACJI NA STUDIA WYŻSZE</a:t>
            </a:r>
            <a:endParaRPr lang="pl-PL" dirty="0">
              <a:solidFill>
                <a:srgbClr val="002060"/>
              </a:solidFill>
            </a:endParaRPr>
          </a:p>
        </p:txBody>
      </p:sp>
      <p:sp>
        <p:nvSpPr>
          <p:cNvPr id="3" name="Symbol zastępczy zawartości 2"/>
          <p:cNvSpPr>
            <a:spLocks noGrp="1"/>
          </p:cNvSpPr>
          <p:nvPr>
            <p:ph idx="1"/>
          </p:nvPr>
        </p:nvSpPr>
        <p:spPr/>
        <p:txBody>
          <a:bodyPr>
            <a:normAutofit fontScale="85000" lnSpcReduction="20000"/>
          </a:bodyPr>
          <a:lstStyle/>
          <a:p>
            <a:pPr algn="just">
              <a:buNone/>
            </a:pPr>
            <a:r>
              <a:rPr lang="pl-PL" dirty="0" smtClean="0"/>
              <a:t>	Gertruda Z. studiowała biologię na Uniwersytecie we Frankfurcie nad Odrą. Z uwagi na wypełniony kalendarz towarzyski studentka nie zakwalifikowała się na 3 rok studiów i została skreślona z listy studentów. Mając jednak zaliczone 4 semestry studiów na niemieckiej uczelni publicznej oraz polskie świadectwo maturalne Gertruda Z. złożyła podanie do Rektora niepublicznej uczelni we Wrocławiu o przystąpienie na 3 rok studiów na kierunku biologia.</a:t>
            </a:r>
          </a:p>
          <a:p>
            <a:pPr algn="just">
              <a:buNone/>
            </a:pPr>
            <a:r>
              <a:rPr lang="pl-PL" b="1" dirty="0" smtClean="0"/>
              <a:t>	PYTANIA:</a:t>
            </a:r>
          </a:p>
          <a:p>
            <a:pPr marL="514350" indent="-514350" algn="just">
              <a:buAutoNum type="arabicPeriod"/>
            </a:pPr>
            <a:r>
              <a:rPr lang="pl-PL" dirty="0" smtClean="0"/>
              <a:t>Jak nazywa się akt prawny regulujący tryb i warunki przyjęcia na studia wyższe?</a:t>
            </a:r>
          </a:p>
          <a:p>
            <a:pPr marL="514350" indent="-514350" algn="just">
              <a:buAutoNum type="arabicPeriod"/>
            </a:pPr>
            <a:r>
              <a:rPr lang="pl-PL" dirty="0" smtClean="0"/>
              <a:t>Jakie są zasady przyjęcia na studia wyższe na uczelni publicznej, a jakie na niepublicznej?</a:t>
            </a:r>
          </a:p>
          <a:p>
            <a:pPr marL="514350" indent="-514350" algn="just">
              <a:buAutoNum type="arabicPeriod"/>
            </a:pPr>
            <a:r>
              <a:rPr lang="pl-PL" dirty="0" smtClean="0"/>
              <a:t>Jaka powinna być decyzja Rektora?</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WARUNKI I TRYB REKRUTACJI NA STUDIA WYŻSZE</a:t>
            </a:r>
            <a:endParaRPr lang="pl-PL"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marL="3175" indent="-3175" algn="just">
              <a:buNone/>
            </a:pPr>
            <a:r>
              <a:rPr lang="pl-PL" dirty="0" smtClean="0"/>
              <a:t>Mariola S. w 2010 r. ukończyła jednolite studia magisterskie na kierunku administracja na </a:t>
            </a:r>
            <a:r>
              <a:rPr lang="pl-PL" dirty="0" err="1" smtClean="0"/>
              <a:t>WPAiE</a:t>
            </a:r>
            <a:r>
              <a:rPr lang="pl-PL" dirty="0" smtClean="0"/>
              <a:t> Uniwersytetu Wrocławskiego z wynikiem bardzo dobrym i wyróżnieniem. Po studiach podjęła pracę w administracji publicznej. Zachodzące dynamicznie zmiany w zakresie prawa administracyjnego skłoniły ją do podjęcia decyzji o dokształcaniu się. Mariola S. zapoznała się z ofertą studiów II stopnia (magisterskich) na kierunku administracja </a:t>
            </a:r>
            <a:r>
              <a:rPr lang="pl-PL" dirty="0" err="1" smtClean="0"/>
              <a:t>WPAiE</a:t>
            </a:r>
            <a:r>
              <a:rPr lang="pl-PL" dirty="0" smtClean="0"/>
              <a:t> i uznała, że jest on dużo bardziej rozbudowany niż w czasach kiedy ona się kształciła. W związku z tym Mariola S. przystąpiła do rekrutacji na studia przedkładając wyniki egzaminu maturalnego z wymaganych przedmiotów oraz dyplom ukończenia studiów wyższych. Wyniki egzaminu maturalnego Marioli S. były na tyle dobre, że przekroczyła ona wymagany próg rekrutacyjny. Komisja egzaminacyjna wydała jednak decyzję odmowną powołując się na fakt, że Mariola S. ukończyła już studia magisterskie, co więcej były to studia na kierunku administracja, a dodatkowo były one prowadzone przez </a:t>
            </a:r>
            <a:r>
              <a:rPr lang="pl-PL" dirty="0" err="1" smtClean="0"/>
              <a:t>WPAiE</a:t>
            </a:r>
            <a:r>
              <a:rPr lang="pl-PL" dirty="0" smtClean="0"/>
              <a:t> Uniwersytetu Wrocławskiego.</a:t>
            </a:r>
          </a:p>
          <a:p>
            <a:pPr algn="just">
              <a:buNone/>
            </a:pPr>
            <a:r>
              <a:rPr lang="pl-PL" b="1" dirty="0" smtClean="0"/>
              <a:t>	PYTANIA:</a:t>
            </a:r>
          </a:p>
          <a:p>
            <a:pPr marL="514350" indent="-514350" algn="just">
              <a:buAutoNum type="arabicPeriod"/>
            </a:pPr>
            <a:r>
              <a:rPr lang="pl-PL" dirty="0" smtClean="0"/>
              <a:t>Czy decyzja Komisji Rekrutacyjnej była słuszna. Uzasadnij?</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WARUNKI I TRYB REKRUTACJI NA STUDIA WYŻSZE</a:t>
            </a:r>
            <a:endParaRPr lang="pl-PL"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marL="93663" indent="-3175" algn="just">
              <a:buNone/>
            </a:pPr>
            <a:r>
              <a:rPr lang="pl-PL" dirty="0" smtClean="0"/>
              <a:t>Paweł i Gaweł T. byli uzdolnionymi artystycznie bliźniakami. Oboje zdawali maturę z języka polskiego, historii sztuki i języka angielskiego. Paweł zdał egzaminy maturalne znacznie lepiej od Gawła (</a:t>
            </a:r>
            <a:r>
              <a:rPr lang="pl-PL" dirty="0" err="1" smtClean="0"/>
              <a:t>j.pol</a:t>
            </a:r>
            <a:r>
              <a:rPr lang="pl-PL" dirty="0" smtClean="0"/>
              <a:t>. 98 </a:t>
            </a:r>
            <a:r>
              <a:rPr lang="pl-PL" dirty="0" err="1" smtClean="0"/>
              <a:t>pkt</a:t>
            </a:r>
            <a:r>
              <a:rPr lang="pl-PL" dirty="0" smtClean="0"/>
              <a:t>/68 </a:t>
            </a:r>
            <a:r>
              <a:rPr lang="pl-PL" dirty="0" err="1" smtClean="0"/>
              <a:t>pkt</a:t>
            </a:r>
            <a:r>
              <a:rPr lang="pl-PL" dirty="0" smtClean="0"/>
              <a:t>, </a:t>
            </a:r>
            <a:r>
              <a:rPr lang="pl-PL" dirty="0" err="1" smtClean="0"/>
              <a:t>h.szt</a:t>
            </a:r>
            <a:r>
              <a:rPr lang="pl-PL" dirty="0" smtClean="0"/>
              <a:t>. </a:t>
            </a:r>
            <a:r>
              <a:rPr lang="pl-PL" smtClean="0"/>
              <a:t>95pkt/50 </a:t>
            </a:r>
            <a:r>
              <a:rPr lang="pl-PL" dirty="0" err="1" smtClean="0"/>
              <a:t>pkt</a:t>
            </a:r>
            <a:r>
              <a:rPr lang="pl-PL" dirty="0" smtClean="0"/>
              <a:t>, </a:t>
            </a:r>
            <a:r>
              <a:rPr lang="pl-PL" dirty="0" err="1" smtClean="0"/>
              <a:t>j.ang</a:t>
            </a:r>
            <a:r>
              <a:rPr lang="pl-PL" dirty="0" smtClean="0"/>
              <a:t>. 89 </a:t>
            </a:r>
            <a:r>
              <a:rPr lang="pl-PL" dirty="0" err="1" smtClean="0"/>
              <a:t>pkt</a:t>
            </a:r>
            <a:r>
              <a:rPr lang="pl-PL" dirty="0" smtClean="0"/>
              <a:t>/67 </a:t>
            </a:r>
            <a:r>
              <a:rPr lang="pl-PL" dirty="0" err="1" smtClean="0"/>
              <a:t>pkt</a:t>
            </a:r>
            <a:r>
              <a:rPr lang="pl-PL" dirty="0" smtClean="0"/>
              <a:t>). Bliźniaki złożyli dokumenty wymagane w procesie rekrutacji na Akademię Sztuk Pięknych. Warunkiem przystąpienia do egzaminu wstępnego z rysunku było zaliczenie przedmiotów maturalnych powyżej 50 </a:t>
            </a:r>
            <a:r>
              <a:rPr lang="pl-PL" dirty="0" err="1" smtClean="0"/>
              <a:t>pkt</a:t>
            </a:r>
            <a:r>
              <a:rPr lang="pl-PL" dirty="0" smtClean="0"/>
              <a:t> każdy. Natomiast egzamin wstępny z rysunku stanowił 100% wyniku rekrutacyjnego. Rysunek Gawła został oceniony na 80%, a Pawła na 75%. Próg przyjęcia został określony na 78%. Paweł otrzymał decyzję odmowną o przyjęciu na studia, od której złożył odwołanie.  W odwołaniu powołał się na uzyskanie wysokich wyników z egzaminów maturalnych i wysoką ocenę rysunku, która tylko nieznacznie odbiegała od ustalonego progu.</a:t>
            </a:r>
          </a:p>
          <a:p>
            <a:pPr algn="just">
              <a:buNone/>
            </a:pPr>
            <a:r>
              <a:rPr lang="pl-PL" b="1" dirty="0" smtClean="0"/>
              <a:t>	PYTANIA:</a:t>
            </a:r>
          </a:p>
          <a:p>
            <a:pPr marL="514350" indent="-514350" algn="just">
              <a:buAutoNum type="arabicPeriod"/>
            </a:pPr>
            <a:r>
              <a:rPr lang="pl-PL" dirty="0" smtClean="0"/>
              <a:t>Czy Pawłowi przysługuje prawo odwołania się od decyzji komisji?</a:t>
            </a:r>
          </a:p>
          <a:p>
            <a:pPr marL="514350" indent="-514350" algn="just">
              <a:buAutoNum type="arabicPeriod"/>
            </a:pPr>
            <a:r>
              <a:rPr lang="pl-PL" dirty="0" smtClean="0"/>
              <a:t>Czy argumentacja Pawła powinna zostać uwzględniona?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solidFill>
                  <a:srgbClr val="002060"/>
                </a:solidFill>
              </a:rPr>
              <a:t>NABYCIE PRAW STUDENTA</a:t>
            </a:r>
            <a:endParaRPr lang="pl-PL" dirty="0">
              <a:solidFill>
                <a:srgbClr val="002060"/>
              </a:solidFill>
            </a:endParaRPr>
          </a:p>
        </p:txBody>
      </p:sp>
      <p:sp>
        <p:nvSpPr>
          <p:cNvPr id="3" name="Symbol zastępczy zawartości 2"/>
          <p:cNvSpPr>
            <a:spLocks noGrp="1"/>
          </p:cNvSpPr>
          <p:nvPr>
            <p:ph idx="1"/>
          </p:nvPr>
        </p:nvSpPr>
        <p:spPr/>
        <p:txBody>
          <a:bodyPr>
            <a:normAutofit fontScale="77500" lnSpcReduction="20000"/>
          </a:bodyPr>
          <a:lstStyle/>
          <a:p>
            <a:pPr marL="273050" indent="-3175" algn="just">
              <a:buNone/>
            </a:pPr>
            <a:r>
              <a:rPr lang="pl-PL" dirty="0" smtClean="0"/>
              <a:t>Zgodnie z art. 105 </a:t>
            </a:r>
            <a:r>
              <a:rPr lang="pl-PL" dirty="0" err="1" smtClean="0"/>
              <a:t>upswn</a:t>
            </a:r>
            <a:r>
              <a:rPr lang="pl-PL" dirty="0" smtClean="0"/>
              <a:t> studentowi przysługuje prawo do korzystania z 50% ulgi w opłatach za przejazdy publicznymi środkami komunikacji miejskiej. Ignacy B. po udanej rekrutacji został wpisany na listę studentów geografii w dniu 20.08.2019 r. Tego też dnia kupił bilet PKP do Gdańska z 50% zniżką. Wakacje Ignacemu B. popsuł kontroler biletów, albowiem nie uwzględnił zniżki na bilet, nakazał pasażerowi dopłatę, a nadto obarczył go karą w wysokości 200 zł za przejazd bez prawidłowo opłaconego biletu. Zdenerwowany Ignacy B. zamiast wygrzewać się na nadmorskiej plaży złożył odwołanie do Zarządu PKP powołując się na wpis na listę studentów jako podstawę do skorzystania z przysługującej mu ulgi. </a:t>
            </a:r>
          </a:p>
          <a:p>
            <a:pPr algn="just">
              <a:buNone/>
            </a:pPr>
            <a:endParaRPr lang="pl-PL" dirty="0" smtClean="0"/>
          </a:p>
          <a:p>
            <a:pPr algn="just">
              <a:buNone/>
            </a:pPr>
            <a:r>
              <a:rPr lang="pl-PL" b="1" dirty="0" smtClean="0"/>
              <a:t>	PYTANIA:</a:t>
            </a:r>
          </a:p>
          <a:p>
            <a:pPr marL="514350" indent="-514350" algn="just">
              <a:buAutoNum type="arabicPeriod"/>
            </a:pPr>
            <a:r>
              <a:rPr lang="pl-PL" dirty="0" smtClean="0"/>
              <a:t>Kiedy następuje nabycie praw studenta?</a:t>
            </a:r>
          </a:p>
          <a:p>
            <a:pPr marL="514350" indent="-514350" algn="just">
              <a:buAutoNum type="arabicPeriod"/>
            </a:pPr>
            <a:r>
              <a:rPr lang="pl-PL" dirty="0" smtClean="0"/>
              <a:t>Czy Zarząd PKP uwzględni odwołanie studenta?</a:t>
            </a:r>
          </a:p>
          <a:p>
            <a:pPr marL="514350" indent="-514350" algn="just">
              <a:buNone/>
            </a:pPr>
            <a:endParaRPr lang="pl-PL"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SKREŚLENIE Z LISTY STUDENTÓW</a:t>
            </a:r>
            <a:endParaRPr lang="pl-PL" dirty="0">
              <a:solidFill>
                <a:srgbClr val="002060"/>
              </a:solidFill>
            </a:endParaRPr>
          </a:p>
        </p:txBody>
      </p:sp>
      <p:sp>
        <p:nvSpPr>
          <p:cNvPr id="3" name="Symbol zastępczy zawartości 2"/>
          <p:cNvSpPr>
            <a:spLocks noGrp="1"/>
          </p:cNvSpPr>
          <p:nvPr>
            <p:ph idx="1"/>
          </p:nvPr>
        </p:nvSpPr>
        <p:spPr/>
        <p:txBody>
          <a:bodyPr>
            <a:normAutofit fontScale="85000" lnSpcReduction="20000"/>
          </a:bodyPr>
          <a:lstStyle/>
          <a:p>
            <a:pPr marL="4763" indent="-4763" algn="just">
              <a:buNone/>
            </a:pPr>
            <a:r>
              <a:rPr lang="pl-PL" dirty="0" smtClean="0"/>
              <a:t>Jadwiga P. była znana z tego, że uniemożliwiała prowadzenie ćwiczeń w sposób skuteczny, albowiem zabawiała rozmową całą grupę. Sprytna prowadzącą Celestyna H. złożyła wniosek do Dziekana o skreślenie Jadwigi P. z listy studentów, powołując się na przesłankę nieodpowiedniego zachowania na zajęciach, godzącego w powagę uczelni. Dziekan uwzględnił argumentu Celestyny H, i skreślił gadatliwą studentkę z listy.</a:t>
            </a:r>
          </a:p>
          <a:p>
            <a:pPr marL="514350" indent="-514350" algn="just">
              <a:buNone/>
            </a:pPr>
            <a:r>
              <a:rPr lang="pl-PL" b="1" dirty="0" smtClean="0"/>
              <a:t>PYTANIA: </a:t>
            </a:r>
            <a:r>
              <a:rPr lang="pl-PL" dirty="0" smtClean="0"/>
              <a:t>będąc pełnomocnikiem Jadwigi P.</a:t>
            </a:r>
          </a:p>
          <a:p>
            <a:pPr marL="514350" indent="-514350" algn="just">
              <a:buFont typeface="+mj-lt"/>
              <a:buAutoNum type="arabicPeriod"/>
            </a:pPr>
            <a:r>
              <a:rPr lang="pl-PL" dirty="0" smtClean="0"/>
              <a:t>Poucz ją jaką formą działania administracji jest skreślenie z listy studentów,</a:t>
            </a:r>
          </a:p>
          <a:p>
            <a:pPr marL="514350" indent="-514350" algn="just">
              <a:buFont typeface="+mj-lt"/>
              <a:buAutoNum type="arabicPeriod"/>
            </a:pPr>
            <a:r>
              <a:rPr lang="pl-PL" dirty="0" smtClean="0"/>
              <a:t>Czy służy od niej odwołanie i w jakim trybie powinno być złożone,</a:t>
            </a:r>
          </a:p>
          <a:p>
            <a:pPr marL="514350" indent="-514350" algn="just">
              <a:buFont typeface="+mj-lt"/>
              <a:buAutoNum type="arabicPeriod"/>
            </a:pPr>
            <a:r>
              <a:rPr lang="pl-PL" dirty="0" smtClean="0"/>
              <a:t>Co powinien podnieść w odwołaniu pełnomocnik Jadwigi 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SKREŚLENIE Z LISTY STUDENTÓW</a:t>
            </a:r>
            <a:endParaRPr lang="pl-PL" dirty="0">
              <a:solidFill>
                <a:srgbClr val="002060"/>
              </a:solidFill>
            </a:endParaRPr>
          </a:p>
        </p:txBody>
      </p:sp>
      <p:sp>
        <p:nvSpPr>
          <p:cNvPr id="3" name="Symbol zastępczy zawartości 2"/>
          <p:cNvSpPr>
            <a:spLocks noGrp="1"/>
          </p:cNvSpPr>
          <p:nvPr>
            <p:ph idx="1"/>
          </p:nvPr>
        </p:nvSpPr>
        <p:spPr/>
        <p:txBody>
          <a:bodyPr>
            <a:normAutofit fontScale="77500" lnSpcReduction="20000"/>
          </a:bodyPr>
          <a:lstStyle/>
          <a:p>
            <a:pPr marL="514350" indent="25400" algn="just">
              <a:buNone/>
            </a:pPr>
            <a:r>
              <a:rPr lang="pl-PL" dirty="0" smtClean="0"/>
              <a:t>Sławomir D. co prawda uczęszczał na ćwiczenia z przedmiotu prawo administracyjne, ale nigdy nie przygotowywał się na nie, okazywał brak zainteresowania problemami samorządu, a także nie brał w nich czynnego udziału. Nie zgromadził żadnych + za aktywność, nie wygłosił referatu. Sławomir D. przystąpił do kolokwium w dniu 19.12.2019 r., z którego otrzymał ocenę </a:t>
            </a:r>
            <a:r>
              <a:rPr lang="pl-PL" dirty="0" err="1" smtClean="0"/>
              <a:t>ndst</a:t>
            </a:r>
            <a:r>
              <a:rPr lang="pl-PL" dirty="0" smtClean="0"/>
              <a:t> (2). Prowadząca ćwiczenia uznała, że Sławomir D. zapewne nie przygotuje się do poprawy kolokwium wyznaczonej na dzień 08.01.2020 r., stąd udała się do Dziekana z prośbą o skreślenie Sławomira D. z listy studentów powołując się na brak postępów w nauce. Dziekan przychylił się do argumentacji prowadzącej i skreślił Sławomira D. z listy studentów.</a:t>
            </a:r>
          </a:p>
          <a:p>
            <a:pPr marL="514350" indent="-514350" algn="just">
              <a:buNone/>
            </a:pPr>
            <a:r>
              <a:rPr lang="pl-PL" b="1" dirty="0" smtClean="0"/>
              <a:t>PYTANIE:</a:t>
            </a:r>
          </a:p>
          <a:p>
            <a:pPr marL="514350" indent="-514350" algn="just">
              <a:buNone/>
            </a:pPr>
            <a:r>
              <a:rPr lang="pl-PL" dirty="0" smtClean="0"/>
              <a:t>1. Czy Dziekan podjął słuszną decyzję?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863</TotalTime>
  <Words>785</Words>
  <Application>Microsoft Office PowerPoint</Application>
  <PresentationFormat>Pokaz na ekranie (4:3)</PresentationFormat>
  <Paragraphs>60</Paragraphs>
  <Slides>10</Slides>
  <Notes>1</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Bogaty</vt:lpstr>
      <vt:lpstr>PRAWO ADMINISTRACYJNE</vt:lpstr>
      <vt:lpstr>Plan ZAJĘĆ </vt:lpstr>
      <vt:lpstr>WARUNKI I TRYB REKRUTACJI NA STUDIA WYŻSZE</vt:lpstr>
      <vt:lpstr>WARUNKI I TRYB REKRUTACJI NA STUDIA WYŻSZE</vt:lpstr>
      <vt:lpstr>WARUNKI I TRYB REKRUTACJI NA STUDIA WYŻSZE</vt:lpstr>
      <vt:lpstr>NABYCIE PRAW STUDENTA</vt:lpstr>
      <vt:lpstr>SKREŚLENIE Z LISTY STUDENTÓW</vt:lpstr>
      <vt:lpstr>SKREŚLENIE Z LISTY STUDENTÓW</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165</cp:revision>
  <dcterms:created xsi:type="dcterms:W3CDTF">2015-10-17T13:09:51Z</dcterms:created>
  <dcterms:modified xsi:type="dcterms:W3CDTF">2021-05-06T07:14:21Z</dcterms:modified>
</cp:coreProperties>
</file>