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5" r:id="rId2"/>
    <p:sldId id="346" r:id="rId3"/>
    <p:sldId id="325" r:id="rId4"/>
    <p:sldId id="257" r:id="rId5"/>
    <p:sldId id="326" r:id="rId6"/>
    <p:sldId id="340" r:id="rId7"/>
    <p:sldId id="341" r:id="rId8"/>
    <p:sldId id="342" r:id="rId9"/>
    <p:sldId id="343" r:id="rId10"/>
    <p:sldId id="344" r:id="rId11"/>
    <p:sldId id="337" r:id="rId12"/>
    <p:sldId id="338"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848" y="-3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221E02-25CB-4963-84BC-0813985E7D90}" type="datetimeFigureOut">
              <a:rPr lang="pl-PL" smtClean="0"/>
              <a:pPr/>
              <a:t>18.04.2021</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18.04.2021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6221E02-25CB-4963-84BC-0813985E7D90}" type="datetimeFigureOut">
              <a:rPr lang="pl-PL" smtClean="0"/>
              <a:pPr/>
              <a:t>18.04.2021</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18.04.2021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221E02-25CB-4963-84BC-0813985E7D90}" type="datetimeFigureOut">
              <a:rPr lang="pl-PL" smtClean="0"/>
              <a:pPr/>
              <a:t>18.04.2021</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18.04.2021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18.04.2021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18.04.2021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6221E02-25CB-4963-84BC-0813985E7D90}" type="datetimeFigureOut">
              <a:rPr lang="pl-PL" smtClean="0"/>
              <a:pPr/>
              <a:t>18.04.2021</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18.04.2021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18.04.2021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221E02-25CB-4963-84BC-0813985E7D90}" type="datetimeFigureOut">
              <a:rPr lang="pl-PL" smtClean="0"/>
              <a:pPr/>
              <a:t>18.04.2021</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1296143"/>
          </a:xfrm>
        </p:spPr>
        <p:txBody>
          <a:bodyPr>
            <a:noAutofit/>
          </a:bodyPr>
          <a:lstStyle/>
          <a:p>
            <a:pPr algn="ctr"/>
            <a:r>
              <a:rPr lang="pl-PL" sz="3200" dirty="0" smtClean="0">
                <a:solidFill>
                  <a:srgbClr val="002060"/>
                </a:solidFill>
              </a:rPr>
              <a:t>PRAWO ADMINISTRACYJNE</a:t>
            </a:r>
            <a:endParaRPr lang="pl-PL" sz="3200" dirty="0">
              <a:solidFill>
                <a:srgbClr val="002060"/>
              </a:solidFill>
            </a:endParaRPr>
          </a:p>
        </p:txBody>
      </p:sp>
      <p:sp>
        <p:nvSpPr>
          <p:cNvPr id="3" name="Podtytuł 2"/>
          <p:cNvSpPr>
            <a:spLocks noGrp="1"/>
          </p:cNvSpPr>
          <p:nvPr>
            <p:ph type="subTitle" idx="1"/>
          </p:nvPr>
        </p:nvSpPr>
        <p:spPr>
          <a:xfrm>
            <a:off x="685800" y="2132856"/>
            <a:ext cx="7772400" cy="3816424"/>
          </a:xfrm>
        </p:spPr>
        <p:txBody>
          <a:bodyPr/>
          <a:lstStyle/>
          <a:p>
            <a:pPr algn="ctr"/>
            <a:endParaRPr lang="pl-PL" dirty="0" smtClean="0"/>
          </a:p>
          <a:p>
            <a:pPr algn="ctr"/>
            <a:endParaRPr lang="pl-PL" dirty="0" smtClean="0"/>
          </a:p>
          <a:p>
            <a:pPr algn="ctr"/>
            <a:endParaRPr lang="pl-PL" dirty="0" smtClean="0"/>
          </a:p>
          <a:p>
            <a:pPr marL="449263" algn="ctr"/>
            <a:r>
              <a:rPr lang="pl-PL" dirty="0" smtClean="0"/>
              <a:t>Dr Małgorzata Kozłowska</a:t>
            </a:r>
          </a:p>
          <a:p>
            <a:pPr marL="449263" algn="ctr"/>
            <a:r>
              <a:rPr lang="pl-PL" dirty="0" smtClean="0"/>
              <a:t>Instytut Nauk Administracyjnych</a:t>
            </a:r>
          </a:p>
          <a:p>
            <a:pPr marL="449263" algn="ctr"/>
            <a:r>
              <a:rPr lang="pl-PL" dirty="0" smtClean="0"/>
              <a:t>Zakład Prawa Administracyjnego</a:t>
            </a:r>
          </a:p>
          <a:p>
            <a:pPr algn="ctr"/>
            <a:endParaRPr lang="pl-PL"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DOKUMENT PASZPORTOWY DLA MAŁOLETNIEGO</a:t>
            </a:r>
            <a:endParaRPr lang="pl-PL" dirty="0">
              <a:solidFill>
                <a:srgbClr val="002060"/>
              </a:solidFill>
            </a:endParaRPr>
          </a:p>
        </p:txBody>
      </p:sp>
      <p:sp>
        <p:nvSpPr>
          <p:cNvPr id="3" name="Symbol zastępczy zawartości 2"/>
          <p:cNvSpPr>
            <a:spLocks noGrp="1"/>
          </p:cNvSpPr>
          <p:nvPr>
            <p:ph idx="1"/>
          </p:nvPr>
        </p:nvSpPr>
        <p:spPr/>
        <p:txBody>
          <a:bodyPr>
            <a:normAutofit fontScale="62500" lnSpcReduction="20000"/>
          </a:bodyPr>
          <a:lstStyle/>
          <a:p>
            <a:pPr>
              <a:buNone/>
            </a:pPr>
            <a:r>
              <a:rPr lang="pl-PL" sz="3100" dirty="0" smtClean="0"/>
              <a:t>	Antonina Z. matka małoletniego (16 lat) Henryka Z. złożyła wniosek o wydanie paszportu dla dziecka. Antonina Z. stawiła się z synem osobiście w DUW. Po złożeniu wniosku otrzymała listem poleconym wezwanie do uzupełnienia braków formalnych, poprzez podpisanie się </a:t>
            </a:r>
            <a:r>
              <a:rPr lang="pl-PL" sz="2800" dirty="0" smtClean="0"/>
              <a:t>w ramce pod zdjęciem przez małoletniego oraz przedłożenie zgody ojca na wydanie paszportu małoletniemu. Antonina Z. udała się ponownie z synem do DUW, gdzie Henryk Z. podpisał się we wskazanym miejscu. Ponadto, podała że nie zna ojca małoletniego, a jego ojcostwo nie zostało ustalone, na dowód czego okazała stosowny akt urodzenia. Urzędnik – działając  z upoważnienia organu- odmówił wydania paszportu, albowiem uznał, że w tej sytuacji Antonina Z. powinna, w trybie art. 14 ust. 1 </a:t>
            </a:r>
            <a:r>
              <a:rPr lang="pl-PL" sz="2800" dirty="0" err="1" smtClean="0"/>
              <a:t>udp</a:t>
            </a:r>
            <a:r>
              <a:rPr lang="pl-PL" sz="2800" dirty="0" smtClean="0"/>
              <a:t>, uzyskać stosowne orzeczenie sądu, albowiem zachodzi przypadek niemożności uzyskania zgody jednego z rodziców na wydanie dokumentu paszportowego, a zatem jego zgodna powinna być zastąpiona orzeczeniem sądu rodzinnego.</a:t>
            </a:r>
            <a:endParaRPr lang="pl-PL" sz="3100" dirty="0" smtClean="0"/>
          </a:p>
          <a:p>
            <a:pPr>
              <a:buNone/>
            </a:pPr>
            <a:endParaRPr lang="pl-PL" sz="3100" dirty="0" smtClean="0"/>
          </a:p>
          <a:p>
            <a:pPr>
              <a:buNone/>
            </a:pPr>
            <a:r>
              <a:rPr lang="pl-PL" sz="3100" dirty="0" smtClean="0"/>
              <a:t>Czy słusznie</a:t>
            </a:r>
            <a:r>
              <a:rPr lang="pl-PL" sz="3100" b="1" dirty="0" smtClean="0"/>
              <a:t>?</a:t>
            </a:r>
          </a:p>
          <a:p>
            <a:pPr>
              <a:buNone/>
            </a:pPr>
            <a:r>
              <a:rPr lang="pl-PL" b="1" dirty="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latin typeface="Cambria" pitchFamily="18" charset="0"/>
            </a:endParaRPr>
          </a:p>
          <a:p>
            <a:pPr algn="ctr">
              <a:buNone/>
            </a:pPr>
            <a:endParaRPr lang="pl-PL" b="1" dirty="0" smtClean="0">
              <a:latin typeface="Cambria" pitchFamily="18" charset="0"/>
            </a:endParaRPr>
          </a:p>
          <a:p>
            <a:pPr algn="ctr">
              <a:buNone/>
            </a:pPr>
            <a:r>
              <a:rPr lang="pl-PL" sz="4000" b="1" dirty="0" smtClean="0">
                <a:latin typeface="Cambria" pitchFamily="18" charset="0"/>
              </a:rPr>
              <a:t>Dziękuję za uwagę </a:t>
            </a:r>
          </a:p>
        </p:txBody>
      </p:sp>
      <p:sp>
        <p:nvSpPr>
          <p:cNvPr id="2" name="Tytuł 1"/>
          <p:cNvSpPr>
            <a:spLocks noGrp="1"/>
          </p:cNvSpPr>
          <p:nvPr>
            <p:ph type="title"/>
          </p:nvPr>
        </p:nvSpPr>
        <p:spPr>
          <a:xfrm>
            <a:off x="457200" y="320040"/>
            <a:ext cx="7239000" cy="732696"/>
          </a:xfrm>
        </p:spPr>
        <p:txBody>
          <a:bodyPr>
            <a:normAutofit/>
          </a:bodyPr>
          <a:lstStyle/>
          <a:p>
            <a:r>
              <a:rPr lang="pl-PL" b="1" dirty="0" smtClean="0">
                <a:solidFill>
                  <a:srgbClr val="002060"/>
                </a:solidFill>
              </a:rPr>
              <a:t>Dziękuję za uwagę…</a:t>
            </a:r>
            <a:endParaRPr lang="pl-PL" b="1" dirty="0">
              <a:solidFill>
                <a:srgbClr val="002060"/>
              </a:solidFill>
            </a:endParaRPr>
          </a:p>
        </p:txBody>
      </p:sp>
      <p:pic>
        <p:nvPicPr>
          <p:cNvPr id="4" name="Obraz 3" descr="dziękuję za uwagę.jpg"/>
          <p:cNvPicPr>
            <a:picLocks noChangeAspect="1"/>
          </p:cNvPicPr>
          <p:nvPr/>
        </p:nvPicPr>
        <p:blipFill>
          <a:blip r:embed="rId2" cstate="print"/>
          <a:stretch>
            <a:fillRect/>
          </a:stretch>
        </p:blipFill>
        <p:spPr>
          <a:xfrm>
            <a:off x="323528" y="1340768"/>
            <a:ext cx="7560840" cy="482601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002060"/>
                </a:solidFill>
              </a:rPr>
              <a:t>UWAGA…</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10000"/>
          </a:bodyPr>
          <a:lstStyle/>
          <a:p>
            <a:pPr>
              <a:buNone/>
            </a:pPr>
            <a:r>
              <a:rPr lang="pl-PL" sz="2800" i="1" dirty="0" smtClean="0">
                <a:latin typeface="+mj-lt"/>
              </a:rPr>
              <a:t>Powyższa </a:t>
            </a:r>
            <a:r>
              <a:rPr lang="pl-PL" sz="2800" i="1" smtClean="0">
                <a:latin typeface="+mj-lt"/>
              </a:rPr>
              <a:t>prezentacja- </a:t>
            </a:r>
            <a:r>
              <a:rPr lang="pl-PL" sz="2800" i="1" smtClean="0">
                <a:latin typeface="+mj-lt"/>
              </a:rPr>
              <a:t>12 </a:t>
            </a:r>
            <a:r>
              <a:rPr lang="pl-PL" sz="2800" i="1" dirty="0" smtClean="0">
                <a:latin typeface="+mj-lt"/>
              </a:rPr>
              <a:t>kolejno</a:t>
            </a:r>
          </a:p>
          <a:p>
            <a:pPr>
              <a:buNone/>
            </a:pPr>
            <a:r>
              <a:rPr lang="pl-PL" sz="2800" i="1" dirty="0" smtClean="0">
                <a:latin typeface="+mj-lt"/>
              </a:rPr>
              <a:t>ponumerowanych slajdów- została</a:t>
            </a:r>
          </a:p>
          <a:p>
            <a:pPr>
              <a:buNone/>
            </a:pPr>
            <a:r>
              <a:rPr lang="pl-PL" sz="2800" i="1" dirty="0" smtClean="0">
                <a:latin typeface="+mj-lt"/>
              </a:rPr>
              <a:t>przygotowana wyłączanie w celach</a:t>
            </a:r>
          </a:p>
          <a:p>
            <a:pPr>
              <a:buNone/>
            </a:pPr>
            <a:r>
              <a:rPr lang="pl-PL" sz="2800" i="1" dirty="0" smtClean="0">
                <a:latin typeface="+mj-lt"/>
              </a:rPr>
              <a:t>ogólnoinformacyjnych i szkoleniowych. </a:t>
            </a:r>
          </a:p>
          <a:p>
            <a:pPr>
              <a:buNone/>
            </a:pPr>
            <a:endParaRPr lang="pl-PL" sz="2800" dirty="0" smtClean="0">
              <a:latin typeface="+mj-lt"/>
            </a:endParaRPr>
          </a:p>
          <a:p>
            <a:pPr>
              <a:buNone/>
            </a:pPr>
            <a:r>
              <a:rPr lang="pl-PL" sz="2800" i="1" dirty="0" smtClean="0">
                <a:latin typeface="+mj-lt"/>
              </a:rPr>
              <a:t>Małgorzata Kozłowska wszelkie prawa </a:t>
            </a:r>
          </a:p>
          <a:p>
            <a:pPr>
              <a:buNone/>
            </a:pPr>
            <a:r>
              <a:rPr lang="pl-PL" sz="2800" i="1" dirty="0" smtClean="0">
                <a:latin typeface="+mj-lt"/>
              </a:rPr>
              <a:t>zastrzeżone.</a:t>
            </a:r>
          </a:p>
          <a:p>
            <a:pPr>
              <a:buNone/>
            </a:pPr>
            <a:endParaRPr lang="pl-PL" sz="2800" dirty="0" smtClean="0">
              <a:latin typeface="+mj-lt"/>
            </a:endParaRPr>
          </a:p>
          <a:p>
            <a:pPr>
              <a:buNone/>
            </a:pPr>
            <a:r>
              <a:rPr lang="pl-PL" sz="2800" i="1" dirty="0" smtClean="0">
                <a:latin typeface="+mj-lt"/>
              </a:rPr>
              <a:t>Materiały szkoleniowe przekazane wyłącznie</a:t>
            </a:r>
          </a:p>
          <a:p>
            <a:pPr>
              <a:buNone/>
            </a:pPr>
            <a:r>
              <a:rPr lang="pl-PL" sz="2800" i="1" dirty="0" smtClean="0">
                <a:latin typeface="+mj-lt"/>
              </a:rPr>
              <a:t>do użytku wewnętrznego. Nie podlegają</a:t>
            </a:r>
          </a:p>
          <a:p>
            <a:pPr>
              <a:buNone/>
            </a:pPr>
            <a:r>
              <a:rPr lang="pl-PL" sz="2800" i="1" dirty="0" smtClean="0">
                <a:latin typeface="+mj-lt"/>
              </a:rPr>
              <a:t>rozpowszechnianiu.</a:t>
            </a:r>
            <a:endParaRPr lang="pl-PL" sz="2800" dirty="0" smtClean="0">
              <a:latin typeface="+mj-lt"/>
            </a:endParaRP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39000" cy="576064"/>
          </a:xfrm>
        </p:spPr>
        <p:txBody>
          <a:bodyPr>
            <a:normAutofit/>
          </a:bodyPr>
          <a:lstStyle/>
          <a:p>
            <a:r>
              <a:rPr lang="pl-PL" sz="3200" dirty="0" smtClean="0">
                <a:solidFill>
                  <a:srgbClr val="002060"/>
                </a:solidFill>
              </a:rPr>
              <a:t>Plan ZAJĘĆ</a:t>
            </a:r>
            <a:endParaRPr lang="pl-PL" sz="3200" dirty="0">
              <a:solidFill>
                <a:srgbClr val="002060"/>
              </a:solidFill>
            </a:endParaRPr>
          </a:p>
        </p:txBody>
      </p:sp>
      <p:sp>
        <p:nvSpPr>
          <p:cNvPr id="3" name="Symbol zastępczy zawartości 2"/>
          <p:cNvSpPr>
            <a:spLocks noGrp="1"/>
          </p:cNvSpPr>
          <p:nvPr>
            <p:ph idx="1"/>
          </p:nvPr>
        </p:nvSpPr>
        <p:spPr>
          <a:xfrm>
            <a:off x="457200" y="908720"/>
            <a:ext cx="7239000" cy="5547016"/>
          </a:xfrm>
        </p:spPr>
        <p:txBody>
          <a:bodyPr>
            <a:normAutofit fontScale="92500" lnSpcReduction="20000"/>
          </a:bodyPr>
          <a:lstStyle/>
          <a:p>
            <a:pPr marL="457200" indent="-457200">
              <a:buAutoNum type="arabicPeriod"/>
            </a:pPr>
            <a:r>
              <a:rPr lang="pl-PL" dirty="0" smtClean="0"/>
              <a:t>Dowód osobisty a paszport,</a:t>
            </a:r>
            <a:endParaRPr lang="pl-PL" dirty="0" smtClean="0"/>
          </a:p>
          <a:p>
            <a:pPr marL="457200" indent="-457200">
              <a:buAutoNum type="arabicPeriod"/>
            </a:pPr>
            <a:r>
              <a:rPr lang="pl-PL" dirty="0" smtClean="0"/>
              <a:t>Zasady wydawania dowodu osobistego,</a:t>
            </a:r>
            <a:endParaRPr lang="pl-PL" dirty="0" smtClean="0"/>
          </a:p>
          <a:p>
            <a:pPr marL="457200" indent="-457200">
              <a:buAutoNum type="arabicPeriod"/>
            </a:pPr>
            <a:r>
              <a:rPr lang="pl-PL" dirty="0" smtClean="0"/>
              <a:t>Zawieszenie i cofanie zawieszenia certyfikatów zamieszczonych w warstwie elektronicznej dowodu osobistego,</a:t>
            </a:r>
            <a:endParaRPr lang="pl-PL" dirty="0" smtClean="0"/>
          </a:p>
          <a:p>
            <a:pPr marL="457200" indent="-457200">
              <a:buAutoNum type="arabicPeriod"/>
            </a:pPr>
            <a:r>
              <a:rPr lang="pl-PL" dirty="0" smtClean="0"/>
              <a:t>Wymiana, unieważnienie i stwierdzenie nieważności dowodu osobistego,</a:t>
            </a:r>
          </a:p>
          <a:p>
            <a:pPr marL="457200" indent="-457200">
              <a:buAutoNum type="arabicPeriod"/>
            </a:pPr>
            <a:r>
              <a:rPr lang="pl-PL" dirty="0" smtClean="0"/>
              <a:t>Rodzaje dokumentów paszportowych, właściwość organów wydających dokumenty paszportowe,</a:t>
            </a:r>
          </a:p>
          <a:p>
            <a:pPr marL="457200" indent="-457200">
              <a:buAutoNum type="arabicPeriod"/>
            </a:pPr>
            <a:r>
              <a:rPr lang="pl-PL" dirty="0" smtClean="0"/>
              <a:t>Postępowanie w sprawie wydania dokumentu paszportowego,</a:t>
            </a:r>
          </a:p>
          <a:p>
            <a:pPr marL="457200" indent="-457200">
              <a:buAutoNum type="arabicPeriod"/>
            </a:pPr>
            <a:r>
              <a:rPr lang="pl-PL" dirty="0" smtClean="0"/>
              <a:t>Dokument paszportowy dla małoletniego,</a:t>
            </a:r>
          </a:p>
          <a:p>
            <a:pPr marL="457200" indent="-457200">
              <a:buAutoNum type="arabicPeriod"/>
            </a:pPr>
            <a:r>
              <a:rPr lang="pl-PL" dirty="0" smtClean="0"/>
              <a:t>Odmowa wydania, unieważnienie</a:t>
            </a:r>
            <a:r>
              <a:rPr lang="pl-PL" dirty="0" smtClean="0"/>
              <a:t> </a:t>
            </a:r>
            <a:r>
              <a:rPr lang="pl-PL" dirty="0" smtClean="0"/>
              <a:t>oraz</a:t>
            </a:r>
            <a:r>
              <a:rPr lang="pl-PL" dirty="0" smtClean="0"/>
              <a:t> utrata wa</a:t>
            </a:r>
            <a:r>
              <a:rPr lang="pl-PL" dirty="0" smtClean="0"/>
              <a:t>żności dokumentu paszportowego.</a:t>
            </a:r>
            <a:endParaRPr lang="pl-PL" dirty="0" smtClean="0"/>
          </a:p>
          <a:p>
            <a:pPr marL="514350" indent="-514350">
              <a:buNone/>
            </a:pPr>
            <a:endParaRPr lang="pl-PL" dirty="0" smtClean="0"/>
          </a:p>
          <a:p>
            <a:pPr marL="514350" indent="-514350">
              <a:buAutoNum type="arabicPeriod"/>
            </a:pPr>
            <a:endParaRPr lang="pl-PL" dirty="0" smtClean="0"/>
          </a:p>
          <a:p>
            <a:pPr marL="514350" indent="-514350">
              <a:buAutoNum type="arabicPeriod" startAt="6"/>
            </a:pP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rgbClr val="002060"/>
                </a:solidFill>
              </a:rPr>
              <a:t>DOWÓD OSOBISTY A PASZPORT</a:t>
            </a:r>
            <a:endParaRPr lang="pl-PL" dirty="0">
              <a:solidFill>
                <a:srgbClr val="002060"/>
              </a:solidFill>
            </a:endParaRPr>
          </a:p>
        </p:txBody>
      </p:sp>
      <p:sp>
        <p:nvSpPr>
          <p:cNvPr id="3" name="Symbol zastępczy zawartości 2"/>
          <p:cNvSpPr>
            <a:spLocks noGrp="1"/>
          </p:cNvSpPr>
          <p:nvPr>
            <p:ph idx="1"/>
          </p:nvPr>
        </p:nvSpPr>
        <p:spPr/>
        <p:txBody>
          <a:bodyPr>
            <a:normAutofit fontScale="85000" lnSpcReduction="10000"/>
          </a:bodyPr>
          <a:lstStyle/>
          <a:p>
            <a:pPr>
              <a:buNone/>
            </a:pPr>
            <a:r>
              <a:rPr lang="pl-PL" b="1" dirty="0" smtClean="0"/>
              <a:t>KAZUS 1</a:t>
            </a:r>
          </a:p>
          <a:p>
            <a:pPr marL="273050" indent="-11113" algn="just">
              <a:buNone/>
            </a:pPr>
            <a:r>
              <a:rPr lang="pl-PL" dirty="0" smtClean="0"/>
              <a:t>Barbara J. i Antonii H – obywatele Polscy udali się do Notariusza - Konstancji W. we Wrocławiu w celu sporządzenia intercyzy. Notariusz, zgodnie z obowiązkiem, w celu stwierdzenia tożsamości swatających poprosiła o okazanie dokumentów potwierdzających tożsamość stron, PESELE, adresy zamieszkania oraz dane rodziców. Barbara J. okazała dowód osobisty, natomiast Antonii H. paszport. Notariusz odmówiła sporządzenia aktu albowiem uznała, że na terytorium RP dokumentem potwierdzającym tożsamość jest dowód osobisty, stąd nie może przyjąć oświadczenia woli od Antoniego H.</a:t>
            </a:r>
          </a:p>
          <a:p>
            <a:pPr>
              <a:buNone/>
            </a:pPr>
            <a:r>
              <a:rPr lang="pl-PL" b="1" dirty="0" smtClean="0"/>
              <a:t>Czy słusznie?</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876712"/>
          </a:xfrm>
        </p:spPr>
        <p:txBody>
          <a:bodyPr>
            <a:normAutofit/>
          </a:bodyPr>
          <a:lstStyle/>
          <a:p>
            <a:r>
              <a:rPr lang="pl-PL" sz="3200" dirty="0" smtClean="0">
                <a:solidFill>
                  <a:srgbClr val="002060"/>
                </a:solidFill>
              </a:rPr>
              <a:t>DOWÓD OSOBISTY A PASZPORT</a:t>
            </a:r>
            <a:endParaRPr lang="pl-PL" sz="3200" dirty="0">
              <a:solidFill>
                <a:srgbClr val="002060"/>
              </a:solidFill>
            </a:endParaRPr>
          </a:p>
        </p:txBody>
      </p:sp>
      <p:sp>
        <p:nvSpPr>
          <p:cNvPr id="3" name="Symbol zastępczy zawartości 2"/>
          <p:cNvSpPr>
            <a:spLocks noGrp="1"/>
          </p:cNvSpPr>
          <p:nvPr>
            <p:ph idx="1"/>
          </p:nvPr>
        </p:nvSpPr>
        <p:spPr>
          <a:xfrm>
            <a:off x="457200" y="1484784"/>
            <a:ext cx="7239000" cy="4970952"/>
          </a:xfrm>
        </p:spPr>
        <p:txBody>
          <a:bodyPr>
            <a:normAutofit fontScale="77500" lnSpcReduction="20000"/>
          </a:bodyPr>
          <a:lstStyle/>
          <a:p>
            <a:pPr marL="514350" indent="-514350">
              <a:buNone/>
            </a:pPr>
            <a:r>
              <a:rPr lang="pl-PL" dirty="0" smtClean="0"/>
              <a:t>KAZUS 2</a:t>
            </a:r>
          </a:p>
          <a:p>
            <a:pPr marL="514350" indent="-514350">
              <a:buNone/>
            </a:pPr>
            <a:r>
              <a:rPr lang="pl-PL" dirty="0" smtClean="0"/>
              <a:t>	Emilia D. pojechała na Erasmusa do Francji. Przyznane jej stypendium okazało się niewystarczające na zaspokojenie potrzeb bytowych we Francji. Zaradna studentka udała się do lokalnego organu pomocy społecznej z prośbą o przyznanie zasiłku celowego w postaci bonu na obiady. Organ administracyjny, po zbadaniu wniosku, uznał, że Emilia D. spełnia kryterium dochodu do przyznania zasiłku, przy czym nie wykazała w sposób należyty obywatelstwa polskiego, albowiem przebywając od 6 m – </a:t>
            </a:r>
            <a:r>
              <a:rPr lang="pl-PL" dirty="0" err="1" smtClean="0"/>
              <a:t>cy</a:t>
            </a:r>
            <a:r>
              <a:rPr lang="pl-PL" dirty="0" smtClean="0"/>
              <a:t> na terytorium Francji powinna </a:t>
            </a:r>
            <a:r>
              <a:rPr lang="pl-PL" smtClean="0"/>
              <a:t>okazać paszport </a:t>
            </a:r>
            <a:r>
              <a:rPr lang="pl-PL" dirty="0" smtClean="0"/>
              <a:t>a nie dowód osobisty. Jak bowiem wskazał organ – powołując się na polską ustawę o dokumentach paszportowych – tylko paszport uprawnia do pobytu za granicą i potwierdza obywatelstwo.</a:t>
            </a:r>
          </a:p>
          <a:p>
            <a:pPr marL="514350" indent="-514350">
              <a:buNone/>
            </a:pPr>
            <a:r>
              <a:rPr lang="pl-PL" b="1" dirty="0" smtClean="0"/>
              <a:t>Czy słusznie?</a:t>
            </a:r>
            <a:endParaRPr lang="pl-PL"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POSTĘPOWANIE W SPRAWIE WYDANIA DOKUMENTU PASZPORTOWEGO</a:t>
            </a:r>
            <a:endParaRPr lang="pl-PL" dirty="0">
              <a:solidFill>
                <a:srgbClr val="002060"/>
              </a:solidFill>
            </a:endParaRPr>
          </a:p>
        </p:txBody>
      </p:sp>
      <p:sp>
        <p:nvSpPr>
          <p:cNvPr id="3" name="Symbol zastępczy zawartości 2"/>
          <p:cNvSpPr>
            <a:spLocks noGrp="1"/>
          </p:cNvSpPr>
          <p:nvPr>
            <p:ph idx="1"/>
          </p:nvPr>
        </p:nvSpPr>
        <p:spPr/>
        <p:txBody>
          <a:bodyPr>
            <a:normAutofit fontScale="92500"/>
          </a:bodyPr>
          <a:lstStyle/>
          <a:p>
            <a:pPr>
              <a:buNone/>
            </a:pPr>
            <a:r>
              <a:rPr lang="pl-PL" dirty="0" smtClean="0"/>
              <a:t>	Jan B. udał się do organu paszportowego z wnioskiem o wydanie paszportu. Składając wniosek wskazał, że paszport potrzebny jest mu, ponieważ chciałby wyjechać na wymarzone wakacje do Hiszpanii. Urzędnik, usłyszawszy to, odmówił przyjęcia wniosku o wydanie paszportu stwierdzając, jadąc do Hiszpanii - będąc krajem należącym do UE – Janowi B. wystarczy dowód.</a:t>
            </a:r>
          </a:p>
          <a:p>
            <a:pPr>
              <a:buNone/>
            </a:pPr>
            <a:r>
              <a:rPr lang="pl-PL" dirty="0" smtClean="0"/>
              <a:t>	Czy urzędnik mógł odmówić przyjęcia wniosku?</a:t>
            </a:r>
          </a:p>
          <a:p>
            <a:pPr>
              <a:buNone/>
            </a:pPr>
            <a:r>
              <a:rPr lang="pl-PL" dirty="0" smtClean="0"/>
              <a:t>	Jakie są przesłanki wydania paszportu osobie pełnoletniej?</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POSTĘPOWANIE W SPRAWIE WYDANIA DOKUMENTU PASZPORTOWEGO</a:t>
            </a:r>
            <a:endParaRPr lang="pl-PL" dirty="0">
              <a:solidFill>
                <a:srgbClr val="002060"/>
              </a:solidFill>
            </a:endParaRPr>
          </a:p>
        </p:txBody>
      </p:sp>
      <p:sp>
        <p:nvSpPr>
          <p:cNvPr id="3" name="Symbol zastępczy zawartości 2"/>
          <p:cNvSpPr>
            <a:spLocks noGrp="1"/>
          </p:cNvSpPr>
          <p:nvPr>
            <p:ph idx="1"/>
          </p:nvPr>
        </p:nvSpPr>
        <p:spPr/>
        <p:txBody>
          <a:bodyPr>
            <a:normAutofit fontScale="77500" lnSpcReduction="20000"/>
          </a:bodyPr>
          <a:lstStyle/>
          <a:p>
            <a:pPr>
              <a:buNone/>
            </a:pPr>
            <a:r>
              <a:rPr lang="pl-PL" dirty="0" smtClean="0"/>
              <a:t>	Teofil S. po 6 latach udanego związku z Cecylią P. zaplanował romantyczne oświadczyny w Brazylii, które miały odbyć się zaraz po obronie przez Cecylię P. pracy magisterskiej. W tym celu wykupił wycieczkę. Teofil S. zmartwił się bardzo, gdy dowiedział się, że Cecylia S. nie ma paszportu. Nie bacząc na trudności udał się do organu paszportowego z wnioskiem o wydanie paszportu dla Cecylii S. podpisując się pod nim jako jej pełnomocnik. Organ paszportowy wniosku nie przyjął, albowiem uznał, że Teofil S. nie okazał się pełnomocnictwem szczególnym do złożenia wniosku paszportowego w kwalifikowanej formie aktu notarialnego. Organ jednocześnie pouczył, że niewystarczające byłoby tu pełnomocnictwo udzielone w trybie k.p.a. i polecił znajomego notariusza.</a:t>
            </a:r>
          </a:p>
          <a:p>
            <a:pPr>
              <a:buNone/>
            </a:pPr>
            <a:r>
              <a:rPr lang="pl-PL" dirty="0" smtClean="0"/>
              <a:t>	</a:t>
            </a:r>
            <a:r>
              <a:rPr lang="pl-PL" b="1" dirty="0" smtClean="0"/>
              <a:t>Czy organ paszportowy słusznie nie przyjął wniosku?</a:t>
            </a:r>
          </a:p>
          <a:p>
            <a:pPr>
              <a:buNone/>
            </a:pPr>
            <a:r>
              <a:rPr lang="pl-PL" b="1" dirty="0" smtClean="0"/>
              <a:t>	Jakie czynności powinien podjąć Teofil S., aby Cecylia P. otrzymała paszport?</a:t>
            </a:r>
          </a:p>
          <a:p>
            <a:pPr>
              <a:buNone/>
            </a:pPr>
            <a:endParaRPr lang="pl-PL"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POSTĘPOWANIE W SPRAWIE WYDANIA DOKUMENTU PASZPORTOWEGO</a:t>
            </a:r>
            <a:endParaRPr lang="pl-PL" dirty="0">
              <a:solidFill>
                <a:srgbClr val="002060"/>
              </a:solidFill>
            </a:endParaRPr>
          </a:p>
        </p:txBody>
      </p:sp>
      <p:sp>
        <p:nvSpPr>
          <p:cNvPr id="3" name="Symbol zastępczy zawartości 2"/>
          <p:cNvSpPr>
            <a:spLocks noGrp="1"/>
          </p:cNvSpPr>
          <p:nvPr>
            <p:ph idx="1"/>
          </p:nvPr>
        </p:nvSpPr>
        <p:spPr/>
        <p:txBody>
          <a:bodyPr>
            <a:normAutofit fontScale="47500" lnSpcReduction="20000"/>
          </a:bodyPr>
          <a:lstStyle/>
          <a:p>
            <a:pPr>
              <a:buNone/>
            </a:pPr>
            <a:r>
              <a:rPr lang="pl-PL" sz="3100" dirty="0" smtClean="0"/>
              <a:t>	Weronika U. w dniu swoich 25 urodzin otrzymała informację z Urzędu Wojewódzkiego we Wrocławiu, że jej paszport jest gotowy do odbioru. Z uwagi na to, że była pochłonięta organizacją tego jubileuszu nie miała czasu udać się do organu. W związku z tym zadzwoniła do organu i poradzono jej, aby w trybie art. 15 ust. 2 </a:t>
            </a:r>
            <a:r>
              <a:rPr lang="pl-PL" sz="3100" dirty="0" err="1" smtClean="0"/>
              <a:t>udp</a:t>
            </a:r>
            <a:r>
              <a:rPr lang="pl-PL" sz="3100" dirty="0" smtClean="0"/>
              <a:t> paszport w jej imieniu odebrała matka.</a:t>
            </a:r>
          </a:p>
          <a:p>
            <a:pPr>
              <a:buNone/>
            </a:pPr>
            <a:r>
              <a:rPr lang="pl-PL" sz="3100" dirty="0" smtClean="0"/>
              <a:t>	Hiacynta U.- matka Weroniki U. udała się na prośbę córki do DUW, gdzie po oczekiwaniu w 3-godzinnej kolejce została obsłużona. Urzędnik odmówił jednak Hiacyncie U. wydania paszportu, albowiem stwierdził, że przygotowywanie imprezy z okazji 25 urodzin, nie jest przypadkiem uzasadniającym odstępstwo od osobistego odbioru paszportu. Ponadto, urzędnik wskazał, że Hiacynta U, aby móc odebrać paszport musiałaby legitymować się pełnomocnictwem notarialnym, którego nie ma. Urzędnik wskazał jednocześnie, że też był kiedyś młody i tak po ludzku rozumie sytuację Weroniki U. i wyśle jej paszport listem poleconym na adres zamieszkania.</a:t>
            </a:r>
          </a:p>
          <a:p>
            <a:pPr>
              <a:buNone/>
            </a:pPr>
            <a:r>
              <a:rPr lang="pl-PL" sz="3100" dirty="0" smtClean="0"/>
              <a:t>	</a:t>
            </a:r>
            <a:r>
              <a:rPr lang="pl-PL" sz="3100" b="1" dirty="0" smtClean="0"/>
              <a:t>Czy urzędnik w rozmowie telefonicznej, udzielił Weronice U. prawidłowej informacji?</a:t>
            </a:r>
          </a:p>
          <a:p>
            <a:pPr>
              <a:buNone/>
            </a:pPr>
            <a:r>
              <a:rPr lang="pl-PL" sz="3100" b="1" dirty="0" smtClean="0"/>
              <a:t>	Czy urzędnik w DUW mógł odmówić matce wydania paszportu córki?</a:t>
            </a:r>
          </a:p>
          <a:p>
            <a:pPr>
              <a:buNone/>
            </a:pPr>
            <a:r>
              <a:rPr lang="pl-PL" sz="3100" b="1" dirty="0" smtClean="0"/>
              <a:t>	Czy do odbioru paszportu wymagane jest pełnomocnictwo?</a:t>
            </a:r>
          </a:p>
          <a:p>
            <a:pPr>
              <a:buNone/>
            </a:pPr>
            <a:r>
              <a:rPr lang="pl-PL" sz="3100" b="1" dirty="0" smtClean="0"/>
              <a:t>	Czy urzędnik mógł wysłać paszport pocztą?</a:t>
            </a:r>
          </a:p>
          <a:p>
            <a:pPr>
              <a:buNone/>
            </a:pPr>
            <a:endParaRPr lang="pl-PL" b="1" dirty="0" smtClean="0"/>
          </a:p>
          <a:p>
            <a:pPr>
              <a:buNone/>
            </a:pPr>
            <a:r>
              <a:rPr lang="pl-PL" b="1"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DOKUMENT PASZPORTOWY DLA MAŁOLETNIEGO</a:t>
            </a:r>
            <a:endParaRPr lang="pl-PL" dirty="0">
              <a:solidFill>
                <a:srgbClr val="002060"/>
              </a:solidFill>
            </a:endParaRPr>
          </a:p>
        </p:txBody>
      </p:sp>
      <p:sp>
        <p:nvSpPr>
          <p:cNvPr id="3" name="Symbol zastępczy zawartości 2"/>
          <p:cNvSpPr>
            <a:spLocks noGrp="1"/>
          </p:cNvSpPr>
          <p:nvPr>
            <p:ph idx="1"/>
          </p:nvPr>
        </p:nvSpPr>
        <p:spPr/>
        <p:txBody>
          <a:bodyPr>
            <a:normAutofit fontScale="55000" lnSpcReduction="20000"/>
          </a:bodyPr>
          <a:lstStyle/>
          <a:p>
            <a:pPr>
              <a:buNone/>
            </a:pPr>
            <a:r>
              <a:rPr lang="pl-PL" sz="3100" dirty="0" smtClean="0"/>
              <a:t>	W dniu </a:t>
            </a:r>
            <a:r>
              <a:rPr lang="pl-PL" sz="3100" dirty="0" smtClean="0"/>
              <a:t>01.12.2020 </a:t>
            </a:r>
            <a:r>
              <a:rPr lang="pl-PL" sz="3100" dirty="0" smtClean="0"/>
              <a:t>r. Izabela i Roman małżonkowie O. udali się do DUW w celu złożenia wniosku o wydanie paszportu dla małoletniej Haliny O. – ich córki, urodzonej w dniu </a:t>
            </a:r>
            <a:r>
              <a:rPr lang="pl-PL" sz="3100" dirty="0" smtClean="0"/>
              <a:t>18.06.2015 </a:t>
            </a:r>
            <a:r>
              <a:rPr lang="pl-PL" sz="3100" dirty="0" smtClean="0"/>
              <a:t>r. Tego dnia rodzice znaleźli czas aby pojechać do organu, albowiem w przedszkolu małoletniej odbywało się przedstawienie mikołajkowe, w którym grała elfa. Po złożeniu dokumentów urzędnik stwierdził, że wniosek zawiera braki formalne, albowiem rodzice małoletniej nie dołączyli do niego oddzielnych </a:t>
            </a:r>
            <a:r>
              <a:rPr lang="pl-PL" sz="3100" dirty="0" err="1" smtClean="0"/>
              <a:t>zgód</a:t>
            </a:r>
            <a:r>
              <a:rPr lang="pl-PL" sz="3100" dirty="0" smtClean="0"/>
              <a:t> na wydanie dokumentu paszportowego, pod którymi podpisy winien poświadczyć notariusz (art. 14 ust. 1 </a:t>
            </a:r>
            <a:r>
              <a:rPr lang="pl-PL" sz="3100" dirty="0" err="1" smtClean="0"/>
              <a:t>udp</a:t>
            </a:r>
            <a:r>
              <a:rPr lang="pl-PL" sz="3100" dirty="0" smtClean="0"/>
              <a:t>). Z uwagi na to, że wybiła godz. 15:00 i oddział paszportowy kończył pracę, urzędnik- działając z upoważnienia organu – wezwał ustnie rodziców małoletniej do uzupełnienia braków formalnych poprzez przedłożenie </a:t>
            </a:r>
            <a:r>
              <a:rPr lang="pl-PL" sz="3100" dirty="0" err="1" smtClean="0"/>
              <a:t>zgód</a:t>
            </a:r>
            <a:r>
              <a:rPr lang="pl-PL" sz="3100" dirty="0" smtClean="0"/>
              <a:t> w terminie 7 dni. </a:t>
            </a:r>
          </a:p>
          <a:p>
            <a:pPr>
              <a:buNone/>
            </a:pPr>
            <a:endParaRPr lang="pl-PL" sz="3100" dirty="0" smtClean="0"/>
          </a:p>
          <a:p>
            <a:pPr>
              <a:buNone/>
            </a:pPr>
            <a:r>
              <a:rPr lang="pl-PL" sz="3100" dirty="0" smtClean="0"/>
              <a:t>	</a:t>
            </a:r>
            <a:r>
              <a:rPr lang="pl-PL" sz="3100" b="1" dirty="0" smtClean="0"/>
              <a:t>Czy doszło do uchybień formalnych w trakcie składania wniosku o wydanie paszportu dla małoletniej?</a:t>
            </a:r>
          </a:p>
          <a:p>
            <a:pPr>
              <a:buNone/>
            </a:pPr>
            <a:r>
              <a:rPr lang="pl-PL" sz="3100" b="1" dirty="0" smtClean="0"/>
              <a:t>	Jakie warunki formalne winny być dochowane, aby skutecznie złożyć wniosek?</a:t>
            </a:r>
          </a:p>
          <a:p>
            <a:pPr>
              <a:buNone/>
            </a:pPr>
            <a:endParaRPr lang="pl-PL" b="1" dirty="0" smtClean="0"/>
          </a:p>
          <a:p>
            <a:pPr>
              <a:buNone/>
            </a:pPr>
            <a:r>
              <a:rPr lang="pl-PL" b="1"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DOKUMENT PASZPORTOWY DLA MAŁOLETNIEGO</a:t>
            </a:r>
            <a:endParaRPr lang="pl-PL" dirty="0">
              <a:solidFill>
                <a:srgbClr val="002060"/>
              </a:solidFill>
            </a:endParaRPr>
          </a:p>
        </p:txBody>
      </p:sp>
      <p:sp>
        <p:nvSpPr>
          <p:cNvPr id="3" name="Symbol zastępczy zawartości 2"/>
          <p:cNvSpPr>
            <a:spLocks noGrp="1"/>
          </p:cNvSpPr>
          <p:nvPr>
            <p:ph idx="1"/>
          </p:nvPr>
        </p:nvSpPr>
        <p:spPr/>
        <p:txBody>
          <a:bodyPr>
            <a:normAutofit fontScale="55000" lnSpcReduction="20000"/>
          </a:bodyPr>
          <a:lstStyle/>
          <a:p>
            <a:pPr>
              <a:buNone/>
            </a:pPr>
            <a:r>
              <a:rPr lang="pl-PL" sz="3100" dirty="0" smtClean="0"/>
              <a:t>	Ambroży i Ewelina małżonkowie F. pracowali za granicą. Pod ich nieobecność, zamieszkałą w Polsce 3-letnią Karoliną F. opiekowała się babcia- Krystyna F. Rodzice małoletniej postanowili uzyskać dla dziecka paszport, aby Karolina F. wraz  z babcią przyjechała do nich za granicę na wakacje. Wysłali więc do DUW wniosek o wydanie paszportu dla małoletniej, podpisany przez oboje z nich. Urzędnik – po otrzymaniu wniosku – wydał decyzję o odmowie wydania paszportu wskazując, że obecnie opiekunem faktycznym małoletniej jest jej babcia – Krystyna F. i to ona powinna złożyć stosowny wniosek. Po otrzymaniu decyzji odmownej, Ambroży i Ewelina małżonkowie F. w terminie prawem przepisanym wnieśli odwołanie do organu wyższego stopnia argumentując, że dochowali wszelkich procedur z art. 13 i 14 </a:t>
            </a:r>
            <a:r>
              <a:rPr lang="pl-PL" sz="3100" dirty="0" err="1" smtClean="0"/>
              <a:t>udp</a:t>
            </a:r>
            <a:r>
              <a:rPr lang="pl-PL" sz="3100" dirty="0" smtClean="0"/>
              <a:t>, stąd decyzja winna być zmieniona i paszport wydany.</a:t>
            </a:r>
          </a:p>
          <a:p>
            <a:pPr>
              <a:buNone/>
            </a:pPr>
            <a:endParaRPr lang="pl-PL" sz="3100" dirty="0" smtClean="0"/>
          </a:p>
          <a:p>
            <a:pPr>
              <a:buNone/>
            </a:pPr>
            <a:r>
              <a:rPr lang="pl-PL" sz="3100" dirty="0" smtClean="0"/>
              <a:t>	</a:t>
            </a:r>
            <a:r>
              <a:rPr lang="pl-PL" sz="3100" b="1" dirty="0" smtClean="0"/>
              <a:t>Czy organ I stopnia podjął prawidłową decyzję?</a:t>
            </a:r>
          </a:p>
          <a:p>
            <a:pPr>
              <a:buNone/>
            </a:pPr>
            <a:r>
              <a:rPr lang="pl-PL" sz="3100" b="1" dirty="0" smtClean="0"/>
              <a:t>	Czy odwołanie rodziców małoletniej Karoliny F. jest zasadne? </a:t>
            </a:r>
          </a:p>
          <a:p>
            <a:pPr>
              <a:buNone/>
            </a:pPr>
            <a:endParaRPr lang="pl-PL" b="1" dirty="0" smtClean="0"/>
          </a:p>
          <a:p>
            <a:pPr>
              <a:buNone/>
            </a:pPr>
            <a:r>
              <a:rPr lang="pl-PL" b="1" dirty="0" smtClean="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571</TotalTime>
  <Words>255</Words>
  <Application>Microsoft Office PowerPoint</Application>
  <PresentationFormat>Pokaz na ekranie (4:3)</PresentationFormat>
  <Paragraphs>77</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Bogaty</vt:lpstr>
      <vt:lpstr>PRAWO ADMINISTRACYJNE</vt:lpstr>
      <vt:lpstr>Plan ZAJĘĆ</vt:lpstr>
      <vt:lpstr>DOWÓD OSOBISTY A PASZPORT</vt:lpstr>
      <vt:lpstr>DOWÓD OSOBISTY A PASZPORT</vt:lpstr>
      <vt:lpstr>POSTĘPOWANIE W SPRAWIE WYDANIA DOKUMENTU PASZPORTOWEGO</vt:lpstr>
      <vt:lpstr>POSTĘPOWANIE W SPRAWIE WYDANIA DOKUMENTU PASZPORTOWEGO</vt:lpstr>
      <vt:lpstr>POSTĘPOWANIE W SPRAWIE WYDANIA DOKUMENTU PASZPORTOWEGO</vt:lpstr>
      <vt:lpstr>DOKUMENT PASZPORTOWY DLA MAŁOLETNIEGO</vt:lpstr>
      <vt:lpstr>DOKUMENT PASZPORTOWY DLA MAŁOLETNIEGO</vt:lpstr>
      <vt:lpstr>DOKUMENT PASZPORTOWY DLA MAŁOLETNIEGO</vt:lpstr>
      <vt:lpstr>Dziękuję za uwagę…</vt:lpstr>
      <vt:lpstr>UWAGA…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ŹRÓDŁA PRAWA ADMINISTRACYJNEGO</dc:title>
  <dc:creator>Maciek</dc:creator>
  <cp:lastModifiedBy>Malgosia</cp:lastModifiedBy>
  <cp:revision>108</cp:revision>
  <dcterms:created xsi:type="dcterms:W3CDTF">2015-10-17T13:09:51Z</dcterms:created>
  <dcterms:modified xsi:type="dcterms:W3CDTF">2021-04-18T07:12:03Z</dcterms:modified>
</cp:coreProperties>
</file>