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4" r:id="rId1"/>
  </p:sldMasterIdLst>
  <p:notesMasterIdLst>
    <p:notesMasterId r:id="rId24"/>
  </p:notesMasterIdLst>
  <p:sldIdLst>
    <p:sldId id="256" r:id="rId2"/>
    <p:sldId id="257" r:id="rId3"/>
    <p:sldId id="291" r:id="rId4"/>
    <p:sldId id="334" r:id="rId5"/>
    <p:sldId id="332" r:id="rId6"/>
    <p:sldId id="333" r:id="rId7"/>
    <p:sldId id="327" r:id="rId8"/>
    <p:sldId id="335" r:id="rId9"/>
    <p:sldId id="336" r:id="rId10"/>
    <p:sldId id="337" r:id="rId11"/>
    <p:sldId id="341" r:id="rId12"/>
    <p:sldId id="342" r:id="rId13"/>
    <p:sldId id="343" r:id="rId14"/>
    <p:sldId id="344" r:id="rId15"/>
    <p:sldId id="328" r:id="rId16"/>
    <p:sldId id="338" r:id="rId17"/>
    <p:sldId id="339" r:id="rId18"/>
    <p:sldId id="340" r:id="rId19"/>
    <p:sldId id="330" r:id="rId20"/>
    <p:sldId id="345" r:id="rId21"/>
    <p:sldId id="264" r:id="rId22"/>
    <p:sldId id="26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94"/>
  </p:normalViewPr>
  <p:slideViewPr>
    <p:cSldViewPr>
      <p:cViewPr>
        <p:scale>
          <a:sx n="125" d="100"/>
          <a:sy n="125" d="100"/>
        </p:scale>
        <p:origin x="-101" y="12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BB7C0-70B2-4705-850C-500FCE2BA43B}" type="datetimeFigureOut">
              <a:rPr lang="pl-PL" smtClean="0"/>
              <a:pPr/>
              <a:t>20.09.2021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1DD3D-CD39-4083-87D4-0704760C135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a:xfrm>
            <a:off x="1921934" y="5054602"/>
            <a:ext cx="4064860" cy="279400"/>
          </a:xfrm>
        </p:spPr>
        <p:txBody>
          <a:bodyPr/>
          <a:lstStyle/>
          <a:p>
            <a:endParaRPr lang="pl-PL"/>
          </a:p>
        </p:txBody>
      </p:sp>
      <p:sp>
        <p:nvSpPr>
          <p:cNvPr id="6" name="Slide Number Placeholder 5"/>
          <p:cNvSpPr>
            <a:spLocks noGrp="1"/>
          </p:cNvSpPr>
          <p:nvPr>
            <p:ph type="sldNum" sz="quarter" idx="12"/>
          </p:nvPr>
        </p:nvSpPr>
        <p:spPr>
          <a:xfrm>
            <a:off x="6817317" y="5054602"/>
            <a:ext cx="413483" cy="279400"/>
          </a:xfrm>
        </p:spPr>
        <p:txBody>
          <a:bodyPr/>
          <a:lstStyle/>
          <a:p>
            <a:fld id="{589B7C76-EFF2-4CD8-A475-4750F11B4BC6}" type="slidenum">
              <a:rPr lang="pl-PL" smtClean="0"/>
              <a:pPr/>
              <a:t>‹#›</a:t>
            </a:fld>
            <a:endParaRPr lang="pl-P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1989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348801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9108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6509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01615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3251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9824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75104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4795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409753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829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35634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89B7C76-EFF2-4CD8-A475-4750F11B4BC6}" type="slidenum">
              <a:rPr lang="pl-PL" smtClean="0"/>
              <a:pPr/>
              <a:t>‹#›</a:t>
            </a:fld>
            <a:endParaRPr lang="pl-P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080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9037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87849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488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72374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221E02-25CB-4963-84BC-0813985E7D90}" type="datetimeFigureOut">
              <a:rPr lang="pl-PL" smtClean="0"/>
              <a:pPr/>
              <a:t>20.09.2021</a:t>
            </a:fld>
            <a:endParaRPr lang="pl-P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16039255"/>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 id="214748451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encyklopedia.pwn.pl/haslo/granice-wzrostu;3907557.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59C2C63-D709-4949-9465-29A52CBEDD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EFD2038-15D6-4003-8350-AFEC394EE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43940" y="1399880"/>
            <a:ext cx="585611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CF519C2-F6BE-41BE-A50E-54B98359C9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46249" y="1540931"/>
            <a:ext cx="5657851"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xmlns="" id="{7767AD93-AD3E-4C62-97D5-E54E14B2EAD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23631"/>
            <a:ext cx="9173373" cy="659658"/>
            <a:chOff x="-16934" y="3123631"/>
            <a:chExt cx="12231160" cy="659658"/>
          </a:xfrm>
        </p:grpSpPr>
        <p:sp>
          <p:nvSpPr>
            <p:cNvPr id="15" name="Rounded Rectangle 17">
              <a:extLst>
                <a:ext uri="{FF2B5EF4-FFF2-40B4-BE49-F238E27FC236}">
                  <a16:creationId xmlns:a16="http://schemas.microsoft.com/office/drawing/2014/main" xmlns="" id="{AA443E8D-EC07-4B8F-B370-2A1153F350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841F0AA1-D12D-4FDB-BF66-D9398ED9303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xmlns="" id="{E2B949DE-0178-4942-80DE-811C1AA4F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284AA86D-EAE1-4E3F-A54C-7F1E390B6D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9736202" y="3145536"/>
              <a:ext cx="2478024" cy="612648"/>
            </a:xfrm>
            <a:prstGeom prst="rect">
              <a:avLst/>
            </a:prstGeom>
          </p:spPr>
        </p:pic>
      </p:grpSp>
      <p:sp>
        <p:nvSpPr>
          <p:cNvPr id="2" name="Tytuł 1"/>
          <p:cNvSpPr>
            <a:spLocks noGrp="1"/>
          </p:cNvSpPr>
          <p:nvPr>
            <p:ph type="ctrTitle"/>
          </p:nvPr>
        </p:nvSpPr>
        <p:spPr>
          <a:xfrm>
            <a:off x="2019298" y="1871131"/>
            <a:ext cx="5111752" cy="1515533"/>
          </a:xfrm>
        </p:spPr>
        <p:txBody>
          <a:bodyPr>
            <a:normAutofit/>
          </a:bodyPr>
          <a:lstStyle/>
          <a:p>
            <a:r>
              <a:rPr lang="pl-PL" sz="4400" b="1" dirty="0">
                <a:solidFill>
                  <a:schemeClr val="bg1"/>
                </a:solidFill>
              </a:rPr>
              <a:t>Prawo </a:t>
            </a:r>
            <a:r>
              <a:rPr lang="pl-PL" sz="4400" b="1" dirty="0" smtClean="0">
                <a:solidFill>
                  <a:schemeClr val="bg1"/>
                </a:solidFill>
              </a:rPr>
              <a:t>ochrony środowiska</a:t>
            </a:r>
            <a:endParaRPr lang="pl-PL" sz="4400" b="1" dirty="0">
              <a:solidFill>
                <a:schemeClr val="bg1"/>
              </a:solidFill>
            </a:endParaRPr>
          </a:p>
        </p:txBody>
      </p:sp>
      <p:sp>
        <p:nvSpPr>
          <p:cNvPr id="3" name="Podtytuł 2"/>
          <p:cNvSpPr>
            <a:spLocks noGrp="1"/>
          </p:cNvSpPr>
          <p:nvPr>
            <p:ph type="subTitle" idx="1"/>
          </p:nvPr>
        </p:nvSpPr>
        <p:spPr>
          <a:xfrm>
            <a:off x="2019298" y="3657597"/>
            <a:ext cx="5111752" cy="1320802"/>
          </a:xfrm>
        </p:spPr>
        <p:txBody>
          <a:bodyPr>
            <a:normAutofit/>
          </a:bodyPr>
          <a:lstStyle/>
          <a:p>
            <a:r>
              <a:rPr lang="pl-PL">
                <a:solidFill>
                  <a:schemeClr val="bg1"/>
                </a:solidFill>
              </a:rPr>
              <a:t>dr Małgorzata Kozłowska</a:t>
            </a:r>
          </a:p>
          <a:p>
            <a:r>
              <a:rPr lang="pl-PL">
                <a:solidFill>
                  <a:schemeClr val="bg1"/>
                </a:solidFill>
              </a:rPr>
              <a:t>Instytut Nauk Administracyjnych</a:t>
            </a:r>
          </a:p>
          <a:p>
            <a:r>
              <a:rPr lang="pl-PL">
                <a:solidFill>
                  <a:schemeClr val="bg1"/>
                </a:solidFill>
              </a:rPr>
              <a:t>Zakład Prawa Administracyjnego</a:t>
            </a:r>
          </a:p>
        </p:txBody>
      </p:sp>
      <p:cxnSp>
        <p:nvCxnSpPr>
          <p:cNvPr id="20" name="Straight Connector 19">
            <a:extLst>
              <a:ext uri="{FF2B5EF4-FFF2-40B4-BE49-F238E27FC236}">
                <a16:creationId xmlns:a16="http://schemas.microsoft.com/office/drawing/2014/main" xmlns="" id="{0772CE55-4C36-44F1-A9BD-379BEB8431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019299" y="3522131"/>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Granice wzrostu</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6127452"/>
          </a:xfrm>
        </p:spPr>
        <p:txBody>
          <a:bodyPr vert="horz" lIns="91440" tIns="45720" rIns="91440" bIns="45720" rtlCol="0" anchor="ctr">
            <a:normAutofit/>
          </a:bodyPr>
          <a:lstStyle/>
          <a:p>
            <a:pPr algn="just">
              <a:lnSpc>
                <a:spcPct val="90000"/>
              </a:lnSpc>
            </a:pPr>
            <a:r>
              <a:rPr lang="pl-PL" sz="1400" dirty="0" smtClean="0">
                <a:solidFill>
                  <a:schemeClr val="bg1"/>
                </a:solidFill>
              </a:rPr>
              <a:t>Symulacja modelu została przeprowadzona w 3 grupach scenariuszy: kontynuacji dotychczasowych trendów, spóźnionej pomocy dla krajów biednych oraz natychmiastowej pomocy krajom zacofanym. Wynik tych symulacji pokazuje, że tylko ostatni wariant wystarczająco dużej i natychmiastowej pomocy prowadzi do zmniejszania się luki rozwojowej i redukuje potencjalne niebezpieczeństwo globalnego konfliktu. Główny wniosek tej analizy to twierdzenie, że w przypadku zaniechania scenariusza pomocy i współpracy już ok. 2025 może dojść do światowego załamania w wyniku gwałtownie rosnących różnic w poziomie rozwoju. Autorzy formułują postulat zróżnicowanego wzrostu organicznego, który zakłada harmonijny rozwój poszczególnych regionów w różnym tempie, uwzględniający ich punkt startu i lokalną specyfikę (II Raport dla Klubu Rzymskiego; M. </a:t>
            </a:r>
            <a:r>
              <a:rPr lang="pl-PL" sz="1400" dirty="0" err="1" smtClean="0">
                <a:solidFill>
                  <a:schemeClr val="bg1"/>
                </a:solidFill>
              </a:rPr>
              <a:t>Mesarović</a:t>
            </a:r>
            <a:r>
              <a:rPr lang="pl-PL" sz="1400" dirty="0" smtClean="0">
                <a:solidFill>
                  <a:schemeClr val="bg1"/>
                </a:solidFill>
              </a:rPr>
              <a:t>, E. </a:t>
            </a:r>
            <a:r>
              <a:rPr lang="pl-PL" sz="1400" dirty="0" err="1" smtClean="0">
                <a:solidFill>
                  <a:schemeClr val="bg1"/>
                </a:solidFill>
              </a:rPr>
              <a:t>Pestel</a:t>
            </a:r>
            <a:r>
              <a:rPr lang="pl-PL" sz="1400" dirty="0" smtClean="0">
                <a:solidFill>
                  <a:schemeClr val="bg1"/>
                </a:solidFill>
              </a:rPr>
              <a:t>). Teza o zwiększeniu się niebezpieczeństwa wystąpienia granic wzrostu bardziej z powodu pogłębiającej się luki rozwojowej niż z racji ograniczeń materialnych jest mocno akcentowana w wielu kolejnych raportach dla Klubu Rzymskiego (m.in. E. Laszlo, W. </a:t>
            </a:r>
            <a:r>
              <a:rPr lang="pl-PL" sz="1400" dirty="0" err="1" smtClean="0">
                <a:solidFill>
                  <a:schemeClr val="bg1"/>
                </a:solidFill>
              </a:rPr>
              <a:t>Leontief</a:t>
            </a:r>
            <a:r>
              <a:rPr lang="pl-PL" sz="1400" dirty="0" smtClean="0">
                <a:solidFill>
                  <a:schemeClr val="bg1"/>
                </a:solidFill>
              </a:rPr>
              <a:t>, J. </a:t>
            </a:r>
            <a:r>
              <a:rPr lang="pl-PL" sz="1400" dirty="0" err="1" smtClean="0">
                <a:solidFill>
                  <a:schemeClr val="bg1"/>
                </a:solidFill>
              </a:rPr>
              <a:t>Tinbergen</a:t>
            </a:r>
            <a:r>
              <a:rPr lang="pl-PL" sz="1400" dirty="0" smtClean="0">
                <a:solidFill>
                  <a:schemeClr val="bg1"/>
                </a:solidFill>
              </a:rPr>
              <a:t>). Obawy wywołane teorią granic wzrostu dały asumpt do formułowania wielu tzw. alternatywnych koncepcji rozwoju</a:t>
            </a:r>
            <a:r>
              <a:rPr lang="pl-PL" sz="1400" dirty="0" smtClean="0">
                <a:solidFill>
                  <a:schemeClr val="bg1"/>
                </a:solidFill>
              </a:rPr>
              <a:t>.</a:t>
            </a:r>
          </a:p>
          <a:p>
            <a:pPr algn="just">
              <a:lnSpc>
                <a:spcPct val="90000"/>
              </a:lnSpc>
            </a:pPr>
            <a:r>
              <a:rPr lang="pl-PL" sz="900" dirty="0" smtClean="0">
                <a:solidFill>
                  <a:schemeClr val="bg1"/>
                </a:solidFill>
              </a:rPr>
              <a:t>Źródło: </a:t>
            </a:r>
            <a:r>
              <a:rPr lang="pl-PL" sz="900" dirty="0" smtClean="0">
                <a:solidFill>
                  <a:schemeClr val="bg1"/>
                </a:solidFill>
                <a:hlinkClick r:id="rId4"/>
              </a:rPr>
              <a:t>https://</a:t>
            </a:r>
            <a:r>
              <a:rPr lang="pl-PL" sz="900" dirty="0" smtClean="0">
                <a:solidFill>
                  <a:schemeClr val="bg1"/>
                </a:solidFill>
                <a:hlinkClick r:id="rId4"/>
              </a:rPr>
              <a:t>encyklopedia.pwn.pl/haslo/granice-wzrostu;3907557.html</a:t>
            </a:r>
            <a:r>
              <a:rPr lang="pl-PL" sz="900" dirty="0" smtClean="0">
                <a:solidFill>
                  <a:schemeClr val="bg1"/>
                </a:solidFill>
              </a:rPr>
              <a:t>, dostęp: 20.09.2021 r. </a:t>
            </a:r>
            <a:endParaRPr lang="en-US" sz="9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 ochrony powierzchni ziemi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85000" lnSpcReduction="20000"/>
          </a:bodyPr>
          <a:lstStyle/>
          <a:p>
            <a:pPr algn="l">
              <a:lnSpc>
                <a:spcPct val="90000"/>
              </a:lnSpc>
            </a:pPr>
            <a:r>
              <a:rPr lang="pl-PL" sz="1400" b="1" dirty="0" smtClean="0">
                <a:solidFill>
                  <a:schemeClr val="bg1"/>
                </a:solidFill>
              </a:rPr>
              <a:t>REGULACJA: </a:t>
            </a:r>
            <a:r>
              <a:rPr lang="pl-PL" sz="1400" dirty="0" smtClean="0">
                <a:solidFill>
                  <a:schemeClr val="bg1"/>
                </a:solidFill>
              </a:rPr>
              <a:t>ustawa z dnia 27 kwietnia 2001 r. Prawo ochrony środowiska (Dz.U.2020.1219 </a:t>
            </a:r>
            <a:r>
              <a:rPr lang="pl-PL" sz="1400" dirty="0" err="1" smtClean="0">
                <a:solidFill>
                  <a:schemeClr val="bg1"/>
                </a:solidFill>
              </a:rPr>
              <a:t>t.j</a:t>
            </a:r>
            <a:r>
              <a:rPr lang="pl-PL" sz="1400" dirty="0" smtClean="0">
                <a:solidFill>
                  <a:schemeClr val="bg1"/>
                </a:solidFill>
              </a:rPr>
              <a:t>. z dnia 2020.07.09</a:t>
            </a:r>
            <a:r>
              <a:rPr lang="pl-PL" sz="1400" dirty="0" smtClean="0">
                <a:solidFill>
                  <a:schemeClr val="bg1"/>
                </a:solidFill>
              </a:rPr>
              <a:t>)</a:t>
            </a:r>
          </a:p>
          <a:p>
            <a:pPr algn="l">
              <a:lnSpc>
                <a:spcPct val="90000"/>
              </a:lnSpc>
            </a:pPr>
            <a:r>
              <a:rPr lang="pl-PL" sz="1400" b="1" dirty="0" smtClean="0">
                <a:solidFill>
                  <a:schemeClr val="bg1"/>
                </a:solidFill>
              </a:rPr>
              <a:t>Art.  101.  [Sposoby ochrony powierzchni ziemi]</a:t>
            </a:r>
          </a:p>
          <a:p>
            <a:pPr algn="l">
              <a:lnSpc>
                <a:spcPct val="90000"/>
              </a:lnSpc>
            </a:pPr>
            <a:r>
              <a:rPr lang="pl-PL" sz="1400" dirty="0" smtClean="0">
                <a:solidFill>
                  <a:schemeClr val="bg1"/>
                </a:solidFill>
              </a:rPr>
              <a:t>Ochrona powierzchni ziemi polega na:</a:t>
            </a:r>
          </a:p>
          <a:p>
            <a:pPr algn="l">
              <a:lnSpc>
                <a:spcPct val="90000"/>
              </a:lnSpc>
            </a:pPr>
            <a:r>
              <a:rPr lang="pl-PL" sz="1400" dirty="0" smtClean="0">
                <a:solidFill>
                  <a:schemeClr val="bg1"/>
                </a:solidFill>
              </a:rPr>
              <a:t>1</a:t>
            </a:r>
            <a:r>
              <a:rPr lang="pl-PL" sz="1400" dirty="0" smtClean="0">
                <a:solidFill>
                  <a:schemeClr val="bg1"/>
                </a:solidFill>
              </a:rPr>
              <a:t>) racjonalnym </a:t>
            </a:r>
            <a:r>
              <a:rPr lang="pl-PL" sz="1400" dirty="0" smtClean="0">
                <a:solidFill>
                  <a:schemeClr val="bg1"/>
                </a:solidFill>
              </a:rPr>
              <a:t>gospodarowaniu;</a:t>
            </a:r>
          </a:p>
          <a:p>
            <a:pPr algn="l">
              <a:lnSpc>
                <a:spcPct val="90000"/>
              </a:lnSpc>
            </a:pPr>
            <a:r>
              <a:rPr lang="pl-PL" sz="1400" dirty="0" smtClean="0">
                <a:solidFill>
                  <a:schemeClr val="bg1"/>
                </a:solidFill>
              </a:rPr>
              <a:t>2</a:t>
            </a:r>
            <a:r>
              <a:rPr lang="pl-PL" sz="1400" dirty="0" smtClean="0">
                <a:solidFill>
                  <a:schemeClr val="bg1"/>
                </a:solidFill>
              </a:rPr>
              <a:t>) zachowaniu </a:t>
            </a:r>
            <a:r>
              <a:rPr lang="pl-PL" sz="1400" dirty="0" smtClean="0">
                <a:solidFill>
                  <a:schemeClr val="bg1"/>
                </a:solidFill>
              </a:rPr>
              <a:t>funkcji środowiskowych, gospodarczych, społecznych i kulturowych, w tym między innymi</a:t>
            </a:r>
            <a:r>
              <a:rPr lang="pl-PL" sz="1400" dirty="0" smtClean="0">
                <a:solidFill>
                  <a:schemeClr val="bg1"/>
                </a:solidFill>
              </a:rPr>
              <a:t>:</a:t>
            </a:r>
          </a:p>
          <a:p>
            <a:pPr algn="l">
              <a:lnSpc>
                <a:spcPct val="90000"/>
              </a:lnSpc>
            </a:pPr>
            <a:r>
              <a:rPr lang="pl-PL" sz="1400" dirty="0" smtClean="0">
                <a:solidFill>
                  <a:schemeClr val="bg1"/>
                </a:solidFill>
              </a:rPr>
              <a:t>a) produkcji </a:t>
            </a:r>
            <a:r>
              <a:rPr lang="pl-PL" sz="1400" dirty="0" smtClean="0">
                <a:solidFill>
                  <a:schemeClr val="bg1"/>
                </a:solidFill>
              </a:rPr>
              <a:t>żywności oraz biomasy,</a:t>
            </a:r>
          </a:p>
          <a:p>
            <a:pPr algn="l">
              <a:lnSpc>
                <a:spcPct val="90000"/>
              </a:lnSpc>
            </a:pPr>
            <a:r>
              <a:rPr lang="pl-PL" sz="1400" dirty="0" smtClean="0">
                <a:solidFill>
                  <a:schemeClr val="bg1"/>
                </a:solidFill>
              </a:rPr>
              <a:t>b</a:t>
            </a:r>
            <a:r>
              <a:rPr lang="pl-PL" sz="1400" dirty="0" smtClean="0">
                <a:solidFill>
                  <a:schemeClr val="bg1"/>
                </a:solidFill>
              </a:rPr>
              <a:t>) magazynowaniu</a:t>
            </a:r>
            <a:r>
              <a:rPr lang="pl-PL" sz="1400" dirty="0" smtClean="0">
                <a:solidFill>
                  <a:schemeClr val="bg1"/>
                </a:solidFill>
              </a:rPr>
              <a:t>, filtrowaniu i przekształcaniu składników odżywczych, substancji i wody,</a:t>
            </a:r>
          </a:p>
          <a:p>
            <a:pPr algn="l">
              <a:lnSpc>
                <a:spcPct val="90000"/>
              </a:lnSpc>
            </a:pPr>
            <a:r>
              <a:rPr lang="pl-PL" sz="1400" dirty="0" smtClean="0">
                <a:solidFill>
                  <a:schemeClr val="bg1"/>
                </a:solidFill>
              </a:rPr>
              <a:t>c</a:t>
            </a:r>
            <a:r>
              <a:rPr lang="pl-PL" sz="1400" dirty="0" smtClean="0">
                <a:solidFill>
                  <a:schemeClr val="bg1"/>
                </a:solidFill>
              </a:rPr>
              <a:t>) podstaw </a:t>
            </a:r>
            <a:r>
              <a:rPr lang="pl-PL" sz="1400" dirty="0" smtClean="0">
                <a:solidFill>
                  <a:schemeClr val="bg1"/>
                </a:solidFill>
              </a:rPr>
              <a:t>rozwoju życia i różnorodności biologicznej,</a:t>
            </a:r>
          </a:p>
          <a:p>
            <a:pPr algn="l">
              <a:lnSpc>
                <a:spcPct val="90000"/>
              </a:lnSpc>
            </a:pPr>
            <a:r>
              <a:rPr lang="pl-PL" sz="1400" dirty="0" smtClean="0">
                <a:solidFill>
                  <a:schemeClr val="bg1"/>
                </a:solidFill>
              </a:rPr>
              <a:t>d</a:t>
            </a:r>
            <a:r>
              <a:rPr lang="pl-PL" sz="1400" dirty="0" smtClean="0">
                <a:solidFill>
                  <a:schemeClr val="bg1"/>
                </a:solidFill>
              </a:rPr>
              <a:t>) źródła </a:t>
            </a:r>
            <a:r>
              <a:rPr lang="pl-PL" sz="1400" dirty="0" smtClean="0">
                <a:solidFill>
                  <a:schemeClr val="bg1"/>
                </a:solidFill>
              </a:rPr>
              <a:t>surowców,</a:t>
            </a:r>
          </a:p>
          <a:p>
            <a:pPr algn="l">
              <a:lnSpc>
                <a:spcPct val="90000"/>
              </a:lnSpc>
            </a:pPr>
            <a:r>
              <a:rPr lang="pl-PL" sz="1400" dirty="0" smtClean="0">
                <a:solidFill>
                  <a:schemeClr val="bg1"/>
                </a:solidFill>
              </a:rPr>
              <a:t>e</a:t>
            </a:r>
            <a:r>
              <a:rPr lang="pl-PL" sz="1400" dirty="0" smtClean="0">
                <a:solidFill>
                  <a:schemeClr val="bg1"/>
                </a:solidFill>
              </a:rPr>
              <a:t>) rezerwuaru </a:t>
            </a:r>
            <a:r>
              <a:rPr lang="pl-PL" sz="1400" dirty="0" smtClean="0">
                <a:solidFill>
                  <a:schemeClr val="bg1"/>
                </a:solidFill>
              </a:rPr>
              <a:t>pierwiastka węgla,</a:t>
            </a:r>
          </a:p>
          <a:p>
            <a:pPr algn="l">
              <a:lnSpc>
                <a:spcPct val="90000"/>
              </a:lnSpc>
            </a:pPr>
            <a:r>
              <a:rPr lang="pl-PL" sz="1400" dirty="0" smtClean="0">
                <a:solidFill>
                  <a:schemeClr val="bg1"/>
                </a:solidFill>
              </a:rPr>
              <a:t>f</a:t>
            </a:r>
            <a:r>
              <a:rPr lang="pl-PL" sz="1400" dirty="0" smtClean="0">
                <a:solidFill>
                  <a:schemeClr val="bg1"/>
                </a:solidFill>
              </a:rPr>
              <a:t>) zbioru </a:t>
            </a:r>
            <a:r>
              <a:rPr lang="pl-PL" sz="1400" dirty="0" smtClean="0">
                <a:solidFill>
                  <a:schemeClr val="bg1"/>
                </a:solidFill>
              </a:rPr>
              <a:t>dziedzictwa geologicznego, geomorfologicznego i archeologicznego;</a:t>
            </a:r>
          </a:p>
          <a:p>
            <a:pPr algn="l">
              <a:lnSpc>
                <a:spcPct val="90000"/>
              </a:lnSpc>
            </a:pPr>
            <a:r>
              <a:rPr lang="pl-PL" sz="1400" dirty="0" smtClean="0">
                <a:solidFill>
                  <a:schemeClr val="bg1"/>
                </a:solidFill>
              </a:rPr>
              <a:t>3</a:t>
            </a:r>
            <a:r>
              <a:rPr lang="pl-PL" sz="1400" dirty="0" smtClean="0">
                <a:solidFill>
                  <a:schemeClr val="bg1"/>
                </a:solidFill>
              </a:rPr>
              <a:t>) zapobieganiu </a:t>
            </a:r>
            <a:r>
              <a:rPr lang="pl-PL" sz="1400" dirty="0" smtClean="0">
                <a:solidFill>
                  <a:schemeClr val="bg1"/>
                </a:solidFill>
              </a:rPr>
              <a:t>zanieczyszczeniu substancjami powodującymi ryzyko oraz na </a:t>
            </a:r>
            <a:r>
              <a:rPr lang="pl-PL" sz="1400" dirty="0" err="1" smtClean="0">
                <a:solidFill>
                  <a:schemeClr val="bg1"/>
                </a:solidFill>
              </a:rPr>
              <a:t>remediacji</a:t>
            </a:r>
            <a:r>
              <a:rPr lang="pl-PL" sz="1400" dirty="0" smtClean="0">
                <a:solidFill>
                  <a:schemeClr val="bg1"/>
                </a:solidFill>
              </a:rPr>
              <a:t>;</a:t>
            </a:r>
          </a:p>
          <a:p>
            <a:pPr algn="l">
              <a:lnSpc>
                <a:spcPct val="90000"/>
              </a:lnSpc>
            </a:pPr>
            <a:r>
              <a:rPr lang="pl-PL" sz="1400" dirty="0" smtClean="0">
                <a:solidFill>
                  <a:schemeClr val="bg1"/>
                </a:solidFill>
              </a:rPr>
              <a:t>4</a:t>
            </a:r>
            <a:r>
              <a:rPr lang="pl-PL" sz="1400" dirty="0" smtClean="0">
                <a:solidFill>
                  <a:schemeClr val="bg1"/>
                </a:solidFill>
              </a:rPr>
              <a:t>) zachowaniu </a:t>
            </a:r>
            <a:r>
              <a:rPr lang="pl-PL" sz="1400" dirty="0" smtClean="0">
                <a:solidFill>
                  <a:schemeClr val="bg1"/>
                </a:solidFill>
              </a:rPr>
              <a:t>jak najlepszego stanu gleby poprzez zapobieganie</a:t>
            </a:r>
            <a:r>
              <a:rPr lang="pl-PL" sz="1400" dirty="0" smtClean="0">
                <a:solidFill>
                  <a:schemeClr val="bg1"/>
                </a:solidFill>
              </a:rPr>
              <a:t>:</a:t>
            </a:r>
          </a:p>
          <a:p>
            <a:pPr algn="l">
              <a:lnSpc>
                <a:spcPct val="90000"/>
              </a:lnSpc>
            </a:pPr>
            <a:r>
              <a:rPr lang="pl-PL" sz="1400" dirty="0" smtClean="0">
                <a:solidFill>
                  <a:schemeClr val="bg1"/>
                </a:solidFill>
              </a:rPr>
              <a:t>a) erozji </a:t>
            </a:r>
            <a:r>
              <a:rPr lang="pl-PL" sz="1400" dirty="0" smtClean="0">
                <a:solidFill>
                  <a:schemeClr val="bg1"/>
                </a:solidFill>
              </a:rPr>
              <a:t>wodnej i wietrznej,</a:t>
            </a:r>
          </a:p>
          <a:p>
            <a:pPr algn="l">
              <a:lnSpc>
                <a:spcPct val="90000"/>
              </a:lnSpc>
            </a:pPr>
            <a:r>
              <a:rPr lang="pl-PL" sz="1400" dirty="0" smtClean="0">
                <a:solidFill>
                  <a:schemeClr val="bg1"/>
                </a:solidFill>
              </a:rPr>
              <a:t>b</a:t>
            </a:r>
            <a:r>
              <a:rPr lang="pl-PL" sz="1400" dirty="0" smtClean="0">
                <a:solidFill>
                  <a:schemeClr val="bg1"/>
                </a:solidFill>
              </a:rPr>
              <a:t>) spadkowi </a:t>
            </a:r>
            <a:r>
              <a:rPr lang="pl-PL" sz="1400" dirty="0" smtClean="0">
                <a:solidFill>
                  <a:schemeClr val="bg1"/>
                </a:solidFill>
              </a:rPr>
              <a:t>zawartości próchnicy glebowej,</a:t>
            </a:r>
          </a:p>
          <a:p>
            <a:pPr algn="l">
              <a:lnSpc>
                <a:spcPct val="90000"/>
              </a:lnSpc>
            </a:pPr>
            <a:r>
              <a:rPr lang="pl-PL" sz="1400" dirty="0" smtClean="0">
                <a:solidFill>
                  <a:schemeClr val="bg1"/>
                </a:solidFill>
              </a:rPr>
              <a:t>c</a:t>
            </a:r>
            <a:r>
              <a:rPr lang="pl-PL" sz="1400" dirty="0" smtClean="0">
                <a:solidFill>
                  <a:schemeClr val="bg1"/>
                </a:solidFill>
              </a:rPr>
              <a:t>) zagęszczaniu</a:t>
            </a:r>
            <a:r>
              <a:rPr lang="pl-PL" sz="1400" dirty="0" smtClean="0">
                <a:solidFill>
                  <a:schemeClr val="bg1"/>
                </a:solidFill>
              </a:rPr>
              <a:t>, przez co rozumie się wzrost gęstości objętościowej i zmniejszanie porowatości gleby,</a:t>
            </a:r>
          </a:p>
          <a:p>
            <a:pPr algn="l">
              <a:lnSpc>
                <a:spcPct val="90000"/>
              </a:lnSpc>
            </a:pPr>
            <a:r>
              <a:rPr lang="pl-PL" sz="1400" dirty="0" smtClean="0">
                <a:solidFill>
                  <a:schemeClr val="bg1"/>
                </a:solidFill>
              </a:rPr>
              <a:t>d</a:t>
            </a:r>
            <a:r>
              <a:rPr lang="pl-PL" sz="1400" dirty="0" smtClean="0">
                <a:solidFill>
                  <a:schemeClr val="bg1"/>
                </a:solidFill>
              </a:rPr>
              <a:t>) zasoleniu </a:t>
            </a:r>
            <a:r>
              <a:rPr lang="pl-PL" sz="1400" dirty="0" smtClean="0">
                <a:solidFill>
                  <a:schemeClr val="bg1"/>
                </a:solidFill>
              </a:rPr>
              <a:t>na skutek gromadzenia się w glebie soli rozpuszczalnych,</a:t>
            </a:r>
          </a:p>
          <a:p>
            <a:pPr algn="l">
              <a:lnSpc>
                <a:spcPct val="90000"/>
              </a:lnSpc>
            </a:pPr>
            <a:r>
              <a:rPr lang="pl-PL" sz="1400" dirty="0" smtClean="0">
                <a:solidFill>
                  <a:schemeClr val="bg1"/>
                </a:solidFill>
              </a:rPr>
              <a:t>e</a:t>
            </a:r>
            <a:r>
              <a:rPr lang="pl-PL" sz="1400" dirty="0" smtClean="0">
                <a:solidFill>
                  <a:schemeClr val="bg1"/>
                </a:solidFill>
              </a:rPr>
              <a:t>) działaniom </a:t>
            </a:r>
            <a:r>
              <a:rPr lang="pl-PL" sz="1400" dirty="0" smtClean="0">
                <a:solidFill>
                  <a:schemeClr val="bg1"/>
                </a:solidFill>
              </a:rPr>
              <a:t>powodującym zakwaszanie;</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 ochrony powierzchni ziemi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20000"/>
          </a:bodyPr>
          <a:lstStyle/>
          <a:p>
            <a:pPr algn="l">
              <a:lnSpc>
                <a:spcPct val="90000"/>
              </a:lnSpc>
            </a:pPr>
            <a:endParaRPr lang="pl-PL" sz="1400" b="1" dirty="0" smtClean="0">
              <a:solidFill>
                <a:schemeClr val="bg1"/>
              </a:solidFill>
            </a:endParaRPr>
          </a:p>
          <a:p>
            <a:pPr algn="l">
              <a:lnSpc>
                <a:spcPct val="90000"/>
              </a:lnSpc>
            </a:pPr>
            <a:r>
              <a:rPr lang="pl-PL" sz="1400" b="1" dirty="0" smtClean="0">
                <a:solidFill>
                  <a:schemeClr val="bg1"/>
                </a:solidFill>
              </a:rPr>
              <a:t>Art</a:t>
            </a:r>
            <a:r>
              <a:rPr lang="pl-PL" sz="1400" b="1" dirty="0" smtClean="0">
                <a:solidFill>
                  <a:schemeClr val="bg1"/>
                </a:solidFill>
              </a:rPr>
              <a:t>.  101.  [Sposoby ochrony powierzchni ziemi]</a:t>
            </a:r>
          </a:p>
          <a:p>
            <a:pPr algn="just">
              <a:lnSpc>
                <a:spcPct val="90000"/>
              </a:lnSpc>
            </a:pPr>
            <a:r>
              <a:rPr lang="pl-PL" sz="1400" dirty="0" smtClean="0">
                <a:solidFill>
                  <a:schemeClr val="bg1"/>
                </a:solidFill>
              </a:rPr>
              <a:t>Ochrona powierzchni ziemi polega na:</a:t>
            </a:r>
          </a:p>
          <a:p>
            <a:pPr algn="just">
              <a:lnSpc>
                <a:spcPct val="90000"/>
              </a:lnSpc>
            </a:pPr>
            <a:r>
              <a:rPr lang="pl-PL" sz="1400" dirty="0" smtClean="0">
                <a:solidFill>
                  <a:schemeClr val="bg1"/>
                </a:solidFill>
              </a:rPr>
              <a:t>5</a:t>
            </a:r>
            <a:r>
              <a:rPr lang="pl-PL" sz="1400" dirty="0" smtClean="0">
                <a:solidFill>
                  <a:schemeClr val="bg1"/>
                </a:solidFill>
              </a:rPr>
              <a:t>) minimalizacji </a:t>
            </a:r>
            <a:r>
              <a:rPr lang="pl-PL" sz="1400" dirty="0" smtClean="0">
                <a:solidFill>
                  <a:schemeClr val="bg1"/>
                </a:solidFill>
              </a:rPr>
              <a:t>stopnia i łagodzeniu skutków zasklepienia gleby poprzez</a:t>
            </a:r>
            <a:r>
              <a:rPr lang="pl-PL" sz="1400" dirty="0" smtClean="0">
                <a:solidFill>
                  <a:schemeClr val="bg1"/>
                </a:solidFill>
              </a:rPr>
              <a:t>:</a:t>
            </a:r>
          </a:p>
          <a:p>
            <a:pPr algn="just">
              <a:lnSpc>
                <a:spcPct val="90000"/>
              </a:lnSpc>
            </a:pPr>
            <a:r>
              <a:rPr lang="pl-PL" sz="1400" dirty="0" smtClean="0">
                <a:solidFill>
                  <a:schemeClr val="bg1"/>
                </a:solidFill>
              </a:rPr>
              <a:t>a) ograniczanie </a:t>
            </a:r>
            <a:r>
              <a:rPr lang="pl-PL" sz="1400" dirty="0" smtClean="0">
                <a:solidFill>
                  <a:schemeClr val="bg1"/>
                </a:solidFill>
              </a:rPr>
              <a:t>do niezbędnego minimum powierzchni gleby objętej zabudową,</a:t>
            </a:r>
          </a:p>
          <a:p>
            <a:pPr algn="just">
              <a:lnSpc>
                <a:spcPct val="90000"/>
              </a:lnSpc>
            </a:pPr>
            <a:r>
              <a:rPr lang="pl-PL" sz="1400" dirty="0" smtClean="0">
                <a:solidFill>
                  <a:schemeClr val="bg1"/>
                </a:solidFill>
              </a:rPr>
              <a:t>b</a:t>
            </a:r>
            <a:r>
              <a:rPr lang="pl-PL" sz="1400" dirty="0" smtClean="0">
                <a:solidFill>
                  <a:schemeClr val="bg1"/>
                </a:solidFill>
              </a:rPr>
              <a:t>) zachowywanie </a:t>
            </a:r>
            <a:r>
              <a:rPr lang="pl-PL" sz="1400" dirty="0" smtClean="0">
                <a:solidFill>
                  <a:schemeClr val="bg1"/>
                </a:solidFill>
              </a:rPr>
              <a:t>lub tworzenie powierzchni biologicznie czynnych gleby, zdolnych do łagodzenia degradującego działania terenów zabudowanych i zanieczyszczeń środowiska;</a:t>
            </a:r>
          </a:p>
          <a:p>
            <a:pPr algn="just">
              <a:lnSpc>
                <a:spcPct val="90000"/>
              </a:lnSpc>
            </a:pPr>
            <a:r>
              <a:rPr lang="pl-PL" sz="1400" dirty="0" smtClean="0">
                <a:solidFill>
                  <a:schemeClr val="bg1"/>
                </a:solidFill>
              </a:rPr>
              <a:t>6</a:t>
            </a:r>
            <a:r>
              <a:rPr lang="pl-PL" sz="1400" dirty="0" smtClean="0">
                <a:solidFill>
                  <a:schemeClr val="bg1"/>
                </a:solidFill>
              </a:rPr>
              <a:t>) zapobieganiu </a:t>
            </a:r>
            <a:r>
              <a:rPr lang="pl-PL" sz="1400" dirty="0" smtClean="0">
                <a:solidFill>
                  <a:schemeClr val="bg1"/>
                </a:solidFill>
              </a:rPr>
              <a:t>ruchom masowym ziemi i ich skutkom;</a:t>
            </a:r>
          </a:p>
          <a:p>
            <a:pPr algn="just">
              <a:lnSpc>
                <a:spcPct val="90000"/>
              </a:lnSpc>
            </a:pPr>
            <a:r>
              <a:rPr lang="pl-PL" sz="1400" dirty="0" smtClean="0">
                <a:solidFill>
                  <a:schemeClr val="bg1"/>
                </a:solidFill>
              </a:rPr>
              <a:t>7</a:t>
            </a:r>
            <a:r>
              <a:rPr lang="pl-PL" sz="1400" dirty="0" smtClean="0">
                <a:solidFill>
                  <a:schemeClr val="bg1"/>
                </a:solidFill>
              </a:rPr>
              <a:t>) przeciwdziałaniu </a:t>
            </a:r>
            <a:r>
              <a:rPr lang="pl-PL" sz="1400" dirty="0" smtClean="0">
                <a:solidFill>
                  <a:schemeClr val="bg1"/>
                </a:solidFill>
              </a:rPr>
              <a:t>niekorzystnym zmianom naturalnego ukształtowania powierzchni ziemi polegającym na</a:t>
            </a:r>
            <a:r>
              <a:rPr lang="pl-PL" sz="1400" dirty="0" smtClean="0">
                <a:solidFill>
                  <a:schemeClr val="bg1"/>
                </a:solidFill>
              </a:rPr>
              <a:t>:</a:t>
            </a:r>
          </a:p>
          <a:p>
            <a:pPr algn="just">
              <a:lnSpc>
                <a:spcPct val="90000"/>
              </a:lnSpc>
            </a:pPr>
            <a:r>
              <a:rPr lang="pl-PL" sz="1400" dirty="0" smtClean="0">
                <a:solidFill>
                  <a:schemeClr val="bg1"/>
                </a:solidFill>
              </a:rPr>
              <a:t>a) ograniczaniu </a:t>
            </a:r>
            <a:r>
              <a:rPr lang="pl-PL" sz="1400" dirty="0" smtClean="0">
                <a:solidFill>
                  <a:schemeClr val="bg1"/>
                </a:solidFill>
              </a:rPr>
              <a:t>tworzenia, powstałych w wyniku przemieszczania lub usuwania mas ziemnych i skalnych oraz odpadów wydobywczych, wykopów, wyrobisk, nasypów i zwałowisk,</a:t>
            </a:r>
          </a:p>
          <a:p>
            <a:pPr algn="just">
              <a:lnSpc>
                <a:spcPct val="90000"/>
              </a:lnSpc>
            </a:pPr>
            <a:r>
              <a:rPr lang="pl-PL" sz="1400" dirty="0" smtClean="0">
                <a:solidFill>
                  <a:schemeClr val="bg1"/>
                </a:solidFill>
              </a:rPr>
              <a:t>b</a:t>
            </a:r>
            <a:r>
              <a:rPr lang="pl-PL" sz="1400" dirty="0" smtClean="0">
                <a:solidFill>
                  <a:schemeClr val="bg1"/>
                </a:solidFill>
              </a:rPr>
              <a:t>) zapobieganiu </a:t>
            </a:r>
            <a:r>
              <a:rPr lang="pl-PL" sz="1400" dirty="0" smtClean="0">
                <a:solidFill>
                  <a:schemeClr val="bg1"/>
                </a:solidFill>
              </a:rPr>
              <a:t>niszczeniu gleby, w tym mieszaniu jej poziomów genetycznych, które nie wynika z uprawy gruntów ornych,</a:t>
            </a:r>
          </a:p>
          <a:p>
            <a:pPr algn="just">
              <a:lnSpc>
                <a:spcPct val="90000"/>
              </a:lnSpc>
            </a:pPr>
            <a:r>
              <a:rPr lang="pl-PL" sz="1400" dirty="0" smtClean="0">
                <a:solidFill>
                  <a:schemeClr val="bg1"/>
                </a:solidFill>
              </a:rPr>
              <a:t>c</a:t>
            </a:r>
            <a:r>
              <a:rPr lang="pl-PL" sz="1400" dirty="0" smtClean="0">
                <a:solidFill>
                  <a:schemeClr val="bg1"/>
                </a:solidFill>
              </a:rPr>
              <a:t>) zapobieganiu </a:t>
            </a:r>
            <a:r>
              <a:rPr lang="pl-PL" sz="1400" dirty="0" smtClean="0">
                <a:solidFill>
                  <a:schemeClr val="bg1"/>
                </a:solidFill>
              </a:rPr>
              <a:t>i ograniczaniu niszczenia pokrycia terenu roślinnością,</a:t>
            </a:r>
          </a:p>
          <a:p>
            <a:pPr algn="just">
              <a:lnSpc>
                <a:spcPct val="90000"/>
              </a:lnSpc>
            </a:pPr>
            <a:r>
              <a:rPr lang="pl-PL" sz="1400" dirty="0" smtClean="0">
                <a:solidFill>
                  <a:schemeClr val="bg1"/>
                </a:solidFill>
              </a:rPr>
              <a:t>d</a:t>
            </a:r>
            <a:r>
              <a:rPr lang="pl-PL" sz="1400" dirty="0" smtClean="0">
                <a:solidFill>
                  <a:schemeClr val="bg1"/>
                </a:solidFill>
              </a:rPr>
              <a:t>) zapewnieniu </a:t>
            </a:r>
            <a:r>
              <a:rPr lang="pl-PL" sz="1400" dirty="0" smtClean="0">
                <a:solidFill>
                  <a:schemeClr val="bg1"/>
                </a:solidFill>
              </a:rPr>
              <a:t>racjonalnego wykorzystania przemieszczanych lub usuwanych mas ziemnych i skalnych,</a:t>
            </a:r>
          </a:p>
          <a:p>
            <a:pPr algn="just">
              <a:lnSpc>
                <a:spcPct val="90000"/>
              </a:lnSpc>
            </a:pPr>
            <a:r>
              <a:rPr lang="pl-PL" sz="1400" dirty="0" smtClean="0">
                <a:solidFill>
                  <a:schemeClr val="bg1"/>
                </a:solidFill>
              </a:rPr>
              <a:t>e</a:t>
            </a:r>
            <a:r>
              <a:rPr lang="pl-PL" sz="1400" dirty="0" smtClean="0">
                <a:solidFill>
                  <a:schemeClr val="bg1"/>
                </a:solidFill>
              </a:rPr>
              <a:t>) zapewnieniu </a:t>
            </a:r>
            <a:r>
              <a:rPr lang="pl-PL" sz="1400" dirty="0" smtClean="0">
                <a:solidFill>
                  <a:schemeClr val="bg1"/>
                </a:solidFill>
              </a:rPr>
              <a:t>racjonalnego wykorzystania warstwy próchnicznej gleb, głównie w kierunku odtworzenia i ulepszania gleb,</a:t>
            </a:r>
          </a:p>
          <a:p>
            <a:pPr algn="just">
              <a:lnSpc>
                <a:spcPct val="90000"/>
              </a:lnSpc>
            </a:pPr>
            <a:r>
              <a:rPr lang="pl-PL" sz="1400" dirty="0" smtClean="0">
                <a:solidFill>
                  <a:schemeClr val="bg1"/>
                </a:solidFill>
              </a:rPr>
              <a:t>f</a:t>
            </a:r>
            <a:r>
              <a:rPr lang="pl-PL" sz="1400" dirty="0" smtClean="0">
                <a:solidFill>
                  <a:schemeClr val="bg1"/>
                </a:solidFill>
              </a:rPr>
              <a:t>) ponownym </a:t>
            </a:r>
            <a:r>
              <a:rPr lang="pl-PL" sz="1400" dirty="0" smtClean="0">
                <a:solidFill>
                  <a:schemeClr val="bg1"/>
                </a:solidFill>
              </a:rPr>
              <a:t>kształtowaniu funkcji lub przygotowaniu do pełnienia nowych funkcji terenów, na których występuje niekorzystne przekształcenie naturalnego ukształtowania powierzchni ziemi.</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 ochrony powierzchni ziemi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buFont typeface="Wingdings" pitchFamily="2" charset="2"/>
              <a:buChar char="Ø"/>
            </a:pP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 powierzchnia </a:t>
            </a:r>
            <a:r>
              <a:rPr lang="pl-PL" sz="1400" dirty="0" smtClean="0">
                <a:solidFill>
                  <a:schemeClr val="bg1"/>
                </a:solidFill>
              </a:rPr>
              <a:t>ziemi została zaliczona do elementów przyrodniczych, które objęte są ochroną. Definicję powierzchni ziemi zawiera art. 3 </a:t>
            </a:r>
            <a:r>
              <a:rPr lang="pl-PL" sz="1400" dirty="0" err="1" smtClean="0">
                <a:solidFill>
                  <a:schemeClr val="bg1"/>
                </a:solidFill>
              </a:rPr>
              <a:t>pkt</a:t>
            </a:r>
            <a:r>
              <a:rPr lang="pl-PL" sz="1400" dirty="0" smtClean="0">
                <a:solidFill>
                  <a:schemeClr val="bg1"/>
                </a:solidFill>
              </a:rPr>
              <a:t> 25. Jest to ten element przyrodniczy, który wymaga nie tyle ochrony ilościowej, ile jakościowej. Powierzchnia ziemi, co do jej ilości, jest niezmienna i chronienie jej w wymiarze ilościowym jest zbędne. Natomiast ważnym elementem ochrony powierzchni ziemi jest ochrona jakościowa. Ustawodawca zdaje się dostrzegać konieczność ochrony jakościowej, przy znacznie mniejszym, żeby nie powiedzieć żadnym, zainteresowaniu ochroną ilościową.</a:t>
            </a: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jedną z dziedzin </a:t>
            </a:r>
            <a:r>
              <a:rPr lang="pl-PL" sz="1400" dirty="0" smtClean="0">
                <a:solidFill>
                  <a:schemeClr val="bg1"/>
                </a:solidFill>
              </a:rPr>
              <a:t>prawa ochrony środowiska, która została unormowana w ustawie, jest ochrona powierzchni ziemi. W świetle postanowień art. 101 </a:t>
            </a:r>
            <a:r>
              <a:rPr lang="pl-PL" sz="1400" dirty="0" err="1" smtClean="0">
                <a:solidFill>
                  <a:schemeClr val="bg1"/>
                </a:solidFill>
              </a:rPr>
              <a:t>p.o.ś</a:t>
            </a:r>
            <a:r>
              <a:rPr lang="pl-PL" sz="1400" dirty="0" smtClean="0">
                <a:solidFill>
                  <a:schemeClr val="bg1"/>
                </a:solidFill>
              </a:rPr>
              <a:t>. powinna być ona </a:t>
            </a:r>
            <a:r>
              <a:rPr lang="pl-PL" sz="1400" dirty="0" smtClean="0">
                <a:solidFill>
                  <a:schemeClr val="bg1"/>
                </a:solidFill>
              </a:rPr>
              <a:t>traktowana </a:t>
            </a:r>
            <a:r>
              <a:rPr lang="pl-PL" sz="1400" dirty="0" smtClean="0">
                <a:solidFill>
                  <a:schemeClr val="bg1"/>
                </a:solidFill>
              </a:rPr>
              <a:t>jako zbiór działań ukierunkowanych na zróżnicowane obiekty, tworzące tę powierzchnię, przy czym wspólnym motywem ochrony jest zapewnienie jak najlepszej </a:t>
            </a:r>
            <a:r>
              <a:rPr lang="pl-PL" sz="1400" dirty="0" smtClean="0">
                <a:solidFill>
                  <a:schemeClr val="bg1"/>
                </a:solidFill>
              </a:rPr>
              <a:t>jakości,</a:t>
            </a:r>
          </a:p>
          <a:p>
            <a:pPr algn="just">
              <a:lnSpc>
                <a:spcPct val="90000"/>
              </a:lnSpc>
              <a:buFont typeface="Wingdings" pitchFamily="2" charset="2"/>
              <a:buChar char="Ø"/>
            </a:pPr>
            <a:r>
              <a:rPr lang="pl-PL" sz="1400" dirty="0" smtClean="0">
                <a:solidFill>
                  <a:schemeClr val="bg1"/>
                </a:solidFill>
              </a:rPr>
              <a:t>kierunki </a:t>
            </a:r>
            <a:r>
              <a:rPr lang="pl-PL" sz="1400" dirty="0" smtClean="0">
                <a:solidFill>
                  <a:schemeClr val="bg1"/>
                </a:solidFill>
              </a:rPr>
              <a:t>działań, jakie powinny być podejmowane w celu zapewnienia skutecznej ochrony powierzchni ziemi, powinny być traktowane w podobny sposób, jak zasady ogólne prawa ochrony środowiska. W oparciu o nie można bowiem ocenić </a:t>
            </a:r>
            <a:r>
              <a:rPr lang="pl-PL" sz="1400" dirty="0" err="1" smtClean="0">
                <a:solidFill>
                  <a:schemeClr val="bg1"/>
                </a:solidFill>
              </a:rPr>
              <a:t>in</a:t>
            </a:r>
            <a:r>
              <a:rPr lang="pl-PL" sz="1400" dirty="0" smtClean="0">
                <a:solidFill>
                  <a:schemeClr val="bg1"/>
                </a:solidFill>
              </a:rPr>
              <a:t> </a:t>
            </a:r>
            <a:r>
              <a:rPr lang="pl-PL" sz="1400" dirty="0" err="1" smtClean="0">
                <a:solidFill>
                  <a:schemeClr val="bg1"/>
                </a:solidFill>
              </a:rPr>
              <a:t>concreto</a:t>
            </a:r>
            <a:r>
              <a:rPr lang="pl-PL" sz="1400" dirty="0" smtClean="0">
                <a:solidFill>
                  <a:schemeClr val="bg1"/>
                </a:solidFill>
              </a:rPr>
              <a:t>, czy zamierzone działanie zapewni właściwą realizację tych celów, czy też nie. W przypadku udzielenia odpowiedzi negatywnej na tak postawione pytanie należało będzie poszukać innych sposobów zagospodarowania powierzchni </a:t>
            </a:r>
            <a:r>
              <a:rPr lang="pl-PL" sz="1400" dirty="0" smtClean="0">
                <a:solidFill>
                  <a:schemeClr val="bg1"/>
                </a:solidFill>
              </a:rPr>
              <a:t>ziemi,</a:t>
            </a:r>
          </a:p>
          <a:p>
            <a:pPr algn="just">
              <a:lnSpc>
                <a:spcPct val="90000"/>
              </a:lnSpc>
              <a:buFont typeface="Wingdings" pitchFamily="2" charset="2"/>
              <a:buChar char="Ø"/>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 ochrony powierzchni ziemi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buFont typeface="Wingdings" pitchFamily="2" charset="2"/>
              <a:buChar char="Ø"/>
            </a:pP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ochrona </a:t>
            </a:r>
            <a:r>
              <a:rPr lang="pl-PL" sz="1400" dirty="0" smtClean="0">
                <a:solidFill>
                  <a:schemeClr val="bg1"/>
                </a:solidFill>
              </a:rPr>
              <a:t>powierzchni ziemi odbywa się </a:t>
            </a:r>
            <a:r>
              <a:rPr lang="pl-PL" sz="1400" dirty="0" smtClean="0">
                <a:solidFill>
                  <a:schemeClr val="bg1"/>
                </a:solidFill>
              </a:rPr>
              <a:t>dwutorowo</a:t>
            </a:r>
            <a:r>
              <a:rPr lang="pl-PL" sz="1400" dirty="0" smtClean="0">
                <a:solidFill>
                  <a:schemeClr val="bg1"/>
                </a:solidFill>
              </a:rPr>
              <a:t>. Po pierwsze, chodzi o ochronę jakościową, a po drugie, o ochronę przed ruchami powierzchni ziemi i ich skutkom. O ile w pierwszym przypadku przedmiotem ochrony jest powierzchnia ziemi jako element przyrodniczy, o tyle w drugim przypadku jest to ochrona przed ruchami tej powierzchni i ich </a:t>
            </a:r>
            <a:r>
              <a:rPr lang="pl-PL" sz="1400" dirty="0" smtClean="0">
                <a:solidFill>
                  <a:schemeClr val="bg1"/>
                </a:solidFill>
              </a:rPr>
              <a:t>skutkami,</a:t>
            </a: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ochrona </a:t>
            </a:r>
            <a:r>
              <a:rPr lang="pl-PL" sz="1400" dirty="0" smtClean="0">
                <a:solidFill>
                  <a:schemeClr val="bg1"/>
                </a:solidFill>
              </a:rPr>
              <a:t>jakościowa powierzchni ziemi została uregulowana w ust. 1 art. 101. Ustawodawca wskazuje, że ochrona ta polega na zapewnieniu powierzchni ziemi jak najlepszej jakości. Ustawa wymienia też, przykładowo, jakie zachowania prowadzą do uzyskania najlepszej jakości powierzchni ziemi.</a:t>
            </a:r>
          </a:p>
          <a:p>
            <a:pPr algn="just">
              <a:lnSpc>
                <a:spcPct val="90000"/>
              </a:lnSpc>
              <a:buFont typeface="Wingdings" pitchFamily="2" charset="2"/>
              <a:buChar char="Ø"/>
            </a:pPr>
            <a:r>
              <a:rPr lang="pl-PL" sz="1400" dirty="0" smtClean="0">
                <a:solidFill>
                  <a:schemeClr val="bg1"/>
                </a:solidFill>
              </a:rPr>
              <a:t> ochrona </a:t>
            </a:r>
            <a:r>
              <a:rPr lang="pl-PL" sz="1400" dirty="0" smtClean="0">
                <a:solidFill>
                  <a:schemeClr val="bg1"/>
                </a:solidFill>
              </a:rPr>
              <a:t>jakościowa powierzchni ziemi uregulowana jest w różnych aktach prawnych. W systemie polskiego prawa nie ma jednego aktu prawnego, który chroniłby kompleksowo powierzchnię ziemi, jak ma to chociażby miejsce w przypadku wód czy roślin i zwierząt. Przy ochronie powierzchni ziemi znaczenie mają przepisy ustawy o planowaniu i zagospodarowaniu przestrzennym, ustawy o lasach, ustawy o ochronie gruntów rolnych i leśnych, ustawy o gospodarowaniu nieruchomościami rolnymi Skarbu Państwa, Prawo budowlane itp</a:t>
            </a:r>
            <a:r>
              <a:rPr lang="pl-PL" sz="1400" dirty="0" smtClean="0">
                <a:solidFill>
                  <a:schemeClr val="bg1"/>
                </a:solidFill>
              </a:rPr>
              <a:t>.</a:t>
            </a: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przepisy ustaw szczególnych </a:t>
            </a:r>
            <a:r>
              <a:rPr lang="pl-PL" sz="1400" dirty="0" err="1" smtClean="0">
                <a:solidFill>
                  <a:schemeClr val="bg1"/>
                </a:solidFill>
              </a:rPr>
              <a:t>dot</a:t>
            </a:r>
            <a:r>
              <a:rPr lang="pl-PL" sz="1400" dirty="0" smtClean="0">
                <a:solidFill>
                  <a:schemeClr val="bg1"/>
                </a:solidFill>
              </a:rPr>
              <a:t>, ochrony jakościowej powierzchni ziemi stanowią </a:t>
            </a:r>
            <a:r>
              <a:rPr lang="pl-PL" sz="1400" dirty="0" err="1" smtClean="0">
                <a:solidFill>
                  <a:schemeClr val="bg1"/>
                </a:solidFill>
              </a:rPr>
              <a:t>lex</a:t>
            </a:r>
            <a:r>
              <a:rPr lang="pl-PL" sz="1400" dirty="0" smtClean="0">
                <a:solidFill>
                  <a:schemeClr val="bg1"/>
                </a:solidFill>
              </a:rPr>
              <a:t> </a:t>
            </a:r>
            <a:r>
              <a:rPr lang="pl-PL" sz="1400" dirty="0" err="1" smtClean="0">
                <a:solidFill>
                  <a:schemeClr val="bg1"/>
                </a:solidFill>
              </a:rPr>
              <a:t>specialis</a:t>
            </a:r>
            <a:r>
              <a:rPr lang="pl-PL" sz="1400" dirty="0" smtClean="0">
                <a:solidFill>
                  <a:schemeClr val="bg1"/>
                </a:solidFill>
              </a:rPr>
              <a:t> w stosunku do uregulowań zawartych w ustawie prawo ochrony środowiska</a:t>
            </a:r>
            <a:endParaRPr lang="pl-PL" sz="1400" dirty="0" smtClean="0">
              <a:solidFill>
                <a:schemeClr val="bg1"/>
              </a:solidFill>
            </a:endParaRPr>
          </a:p>
          <a:p>
            <a:pPr algn="just">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Ruchy masowe ziemi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20000"/>
          </a:bodyPr>
          <a:lstStyle/>
          <a:p>
            <a:pPr algn="just">
              <a:lnSpc>
                <a:spcPct val="90000"/>
              </a:lnSpc>
            </a:pPr>
            <a:r>
              <a:rPr lang="pl-PL" sz="1400" b="1" dirty="0" smtClean="0">
                <a:solidFill>
                  <a:schemeClr val="bg1"/>
                </a:solidFill>
              </a:rPr>
              <a:t>REGULACJA</a:t>
            </a:r>
            <a:r>
              <a:rPr lang="pl-PL" sz="1400" b="1" dirty="0" smtClean="0">
                <a:solidFill>
                  <a:schemeClr val="bg1"/>
                </a:solidFill>
              </a:rPr>
              <a:t>: </a:t>
            </a:r>
            <a:r>
              <a:rPr lang="pl-PL" sz="1400" dirty="0" smtClean="0">
                <a:solidFill>
                  <a:schemeClr val="bg1"/>
                </a:solidFill>
              </a:rPr>
              <a:t>ustawa z </a:t>
            </a:r>
            <a:r>
              <a:rPr lang="pl-PL" sz="1400" dirty="0" smtClean="0">
                <a:solidFill>
                  <a:schemeClr val="bg1"/>
                </a:solidFill>
              </a:rPr>
              <a:t>dnia 27 kwietnia 2001 r</a:t>
            </a:r>
            <a:r>
              <a:rPr lang="pl-PL" sz="1400" dirty="0" smtClean="0">
                <a:solidFill>
                  <a:schemeClr val="bg1"/>
                </a:solidFill>
              </a:rPr>
              <a:t>. Prawo </a:t>
            </a:r>
            <a:r>
              <a:rPr lang="pl-PL" sz="1400" dirty="0" smtClean="0">
                <a:solidFill>
                  <a:schemeClr val="bg1"/>
                </a:solidFill>
              </a:rPr>
              <a:t>ochrony środowiska (Dz.U.2020.1219 </a:t>
            </a:r>
            <a:r>
              <a:rPr lang="pl-PL" sz="1400" dirty="0" err="1" smtClean="0">
                <a:solidFill>
                  <a:schemeClr val="bg1"/>
                </a:solidFill>
              </a:rPr>
              <a:t>t.j</a:t>
            </a:r>
            <a:r>
              <a:rPr lang="pl-PL" sz="1400" dirty="0" smtClean="0">
                <a:solidFill>
                  <a:schemeClr val="bg1"/>
                </a:solidFill>
              </a:rPr>
              <a:t>. z dnia </a:t>
            </a:r>
            <a:r>
              <a:rPr lang="pl-PL" sz="1400" dirty="0" smtClean="0">
                <a:solidFill>
                  <a:schemeClr val="bg1"/>
                </a:solidFill>
              </a:rPr>
              <a:t>2020.07.09)</a:t>
            </a:r>
            <a:endParaRPr lang="pl-PL" sz="1400" dirty="0" smtClean="0">
              <a:solidFill>
                <a:schemeClr val="bg1"/>
              </a:solidFill>
            </a:endParaRPr>
          </a:p>
          <a:p>
            <a:pPr algn="just">
              <a:lnSpc>
                <a:spcPct val="90000"/>
              </a:lnSpc>
            </a:pPr>
            <a:r>
              <a:rPr lang="pl-PL" sz="1400" b="1" dirty="0" smtClean="0">
                <a:solidFill>
                  <a:schemeClr val="bg1"/>
                </a:solidFill>
              </a:rPr>
              <a:t>Art.  3.  [Definicje legalne]</a:t>
            </a:r>
          </a:p>
          <a:p>
            <a:pPr algn="just">
              <a:lnSpc>
                <a:spcPct val="90000"/>
              </a:lnSpc>
            </a:pPr>
            <a:r>
              <a:rPr lang="pl-PL" sz="1400" dirty="0" smtClean="0">
                <a:solidFill>
                  <a:schemeClr val="bg1"/>
                </a:solidFill>
              </a:rPr>
              <a:t>Ilekroć w ustawie jest mowa </a:t>
            </a:r>
            <a:r>
              <a:rPr lang="pl-PL" sz="1400" dirty="0" smtClean="0">
                <a:solidFill>
                  <a:schemeClr val="bg1"/>
                </a:solidFill>
              </a:rPr>
              <a:t>o:</a:t>
            </a:r>
          </a:p>
          <a:p>
            <a:pPr algn="just">
              <a:lnSpc>
                <a:spcPct val="90000"/>
              </a:lnSpc>
            </a:pPr>
            <a:r>
              <a:rPr lang="pl-PL" sz="1400" dirty="0" smtClean="0">
                <a:solidFill>
                  <a:schemeClr val="bg1"/>
                </a:solidFill>
              </a:rPr>
              <a:t>32a) ruchach </a:t>
            </a:r>
            <a:r>
              <a:rPr lang="pl-PL" sz="1400" dirty="0" smtClean="0">
                <a:solidFill>
                  <a:schemeClr val="bg1"/>
                </a:solidFill>
              </a:rPr>
              <a:t>masowych ziemi - rozumie się przez to powstające naturalnie lub na skutek działalności człowieka osuwanie, spełzywanie lub obrywanie powierzchniowych warstw skał, zwietrzeliny i </a:t>
            </a:r>
            <a:r>
              <a:rPr lang="pl-PL" sz="1400" dirty="0" smtClean="0">
                <a:solidFill>
                  <a:schemeClr val="bg1"/>
                </a:solidFill>
              </a:rPr>
              <a:t>gleby,</a:t>
            </a:r>
          </a:p>
          <a:p>
            <a:pPr algn="just">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Art</a:t>
            </a:r>
            <a:r>
              <a:rPr lang="pl-PL" sz="1400" b="1" dirty="0" smtClean="0">
                <a:solidFill>
                  <a:schemeClr val="bg1"/>
                </a:solidFill>
              </a:rPr>
              <a:t>.  110a.  [Obserwacja terenów występowania i zagrożenia ruchami masowymi ziemi. Rejestr tych terenów]</a:t>
            </a:r>
          </a:p>
          <a:p>
            <a:pPr algn="just">
              <a:lnSpc>
                <a:spcPct val="90000"/>
              </a:lnSpc>
            </a:pPr>
            <a:r>
              <a:rPr lang="pl-PL" sz="1400" dirty="0" smtClean="0">
                <a:solidFill>
                  <a:schemeClr val="bg1"/>
                </a:solidFill>
              </a:rPr>
              <a:t>1. </a:t>
            </a:r>
            <a:r>
              <a:rPr lang="pl-PL" sz="1400" dirty="0" smtClean="0">
                <a:solidFill>
                  <a:schemeClr val="bg1"/>
                </a:solidFill>
              </a:rPr>
              <a:t>Starosta </a:t>
            </a:r>
            <a:r>
              <a:rPr lang="pl-PL" sz="1400" dirty="0" smtClean="0">
                <a:solidFill>
                  <a:schemeClr val="bg1"/>
                </a:solidFill>
              </a:rPr>
              <a:t>prowadzi obserwację terenów zagrożonych ruchami masowymi ziemi oraz terenów, na których występują te ruchy, a także rejestr zawierający informacje o tych terenach.</a:t>
            </a:r>
          </a:p>
          <a:p>
            <a:pPr algn="just">
              <a:lnSpc>
                <a:spcPct val="90000"/>
              </a:lnSpc>
            </a:pPr>
            <a:r>
              <a:rPr lang="pl-PL" sz="1400" dirty="0" smtClean="0">
                <a:solidFill>
                  <a:schemeClr val="bg1"/>
                </a:solidFill>
              </a:rPr>
              <a:t>2. </a:t>
            </a:r>
            <a:r>
              <a:rPr lang="pl-PL" sz="1400" dirty="0" smtClean="0">
                <a:solidFill>
                  <a:schemeClr val="bg1"/>
                </a:solidFill>
              </a:rPr>
              <a:t>Minister </a:t>
            </a:r>
            <a:r>
              <a:rPr lang="pl-PL" sz="1400" dirty="0" smtClean="0">
                <a:solidFill>
                  <a:schemeClr val="bg1"/>
                </a:solidFill>
              </a:rPr>
              <a:t>właściwy do spraw środowiska w porozumieniu z ministrem właściwym do spraw rolnictwa oraz ministrem właściwym do spraw budownictwa, planowania i zagospodarowania przestrzennego oraz mieszkalnictwa określi, w drodze rozporządzenia</a:t>
            </a:r>
            <a:r>
              <a:rPr lang="pl-PL" sz="1400" dirty="0" smtClean="0">
                <a:solidFill>
                  <a:schemeClr val="bg1"/>
                </a:solidFill>
              </a:rPr>
              <a:t>:</a:t>
            </a:r>
          </a:p>
          <a:p>
            <a:pPr marL="342900" indent="-342900" algn="just">
              <a:lnSpc>
                <a:spcPct val="90000"/>
              </a:lnSpc>
              <a:buFont typeface="+mj-lt"/>
              <a:buAutoNum type="arabicParenR"/>
            </a:pPr>
            <a:r>
              <a:rPr lang="pl-PL" sz="1400" dirty="0" smtClean="0">
                <a:solidFill>
                  <a:schemeClr val="bg1"/>
                </a:solidFill>
              </a:rPr>
              <a:t>metody</a:t>
            </a:r>
            <a:r>
              <a:rPr lang="pl-PL" sz="1400" dirty="0" smtClean="0">
                <a:solidFill>
                  <a:schemeClr val="bg1"/>
                </a:solidFill>
              </a:rPr>
              <a:t>, zakres i częstotliwość prowadzenia obserwacji terenów, o których mowa w ust. 1, oraz sposób ustalania tych terenów, kierując się potrzebą ograniczenia występowania szkód powodowanych przez ruchy masowe ziemi;</a:t>
            </a:r>
          </a:p>
          <a:p>
            <a:pPr marL="342900" indent="-342900" algn="just">
              <a:lnSpc>
                <a:spcPct val="90000"/>
              </a:lnSpc>
              <a:buFont typeface="+mj-lt"/>
              <a:buAutoNum type="arabicParenR"/>
            </a:pPr>
            <a:r>
              <a:rPr lang="pl-PL" sz="1400" dirty="0" smtClean="0">
                <a:solidFill>
                  <a:schemeClr val="bg1"/>
                </a:solidFill>
              </a:rPr>
              <a:t>informacje</a:t>
            </a:r>
            <a:r>
              <a:rPr lang="pl-PL" sz="1400" dirty="0" smtClean="0">
                <a:solidFill>
                  <a:schemeClr val="bg1"/>
                </a:solidFill>
              </a:rPr>
              <a:t>, jakie powinien zawierać rejestr, o którym mowa w ust. 1, a także sposób prowadzenia oraz formę i układ tego rejestru, kierując się potrzebą dostarczenia wyczerpujących informacji o terenach zagrożonych ruchami masowymi ziemi i terenach, na których występują te ruchy, oraz uwzględniając lokalizację, warunki geologiczne i glebowe tych terenów, a także opis zagrożeń ruchami masowymi ziemi.</a:t>
            </a:r>
          </a:p>
          <a:p>
            <a:pPr algn="l">
              <a:lnSpc>
                <a:spcPct val="90000"/>
              </a:lnSpc>
            </a:pPr>
            <a:endParaRPr lang="pl-PL" sz="1400" dirty="0" smtClean="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Ruchy masowe ziemi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20000"/>
          </a:bodyPr>
          <a:lstStyle/>
          <a:p>
            <a:pPr algn="just">
              <a:lnSpc>
                <a:spcPct val="90000"/>
              </a:lnSpc>
              <a:buFont typeface="Wingdings" pitchFamily="2" charset="2"/>
              <a:buChar char="Ø"/>
            </a:pPr>
            <a:r>
              <a:rPr lang="pl-PL" sz="1400" dirty="0" smtClean="0">
                <a:solidFill>
                  <a:schemeClr val="bg1"/>
                </a:solidFill>
              </a:rPr>
              <a:t> do </a:t>
            </a:r>
            <a:r>
              <a:rPr lang="pl-PL" sz="1400" dirty="0" smtClean="0">
                <a:solidFill>
                  <a:schemeClr val="bg1"/>
                </a:solidFill>
              </a:rPr>
              <a:t>ochrony powierzchni ziemi została zaliczona również ochrona przed ruchami masowymi terenów oraz ziemi w znaczeniu, jakie temu pojęciu nadaje art. 3 </a:t>
            </a:r>
            <a:r>
              <a:rPr lang="pl-PL" sz="1400" dirty="0" err="1" smtClean="0">
                <a:solidFill>
                  <a:schemeClr val="bg1"/>
                </a:solidFill>
              </a:rPr>
              <a:t>pkt</a:t>
            </a:r>
            <a:r>
              <a:rPr lang="pl-PL" sz="1400" dirty="0" smtClean="0">
                <a:solidFill>
                  <a:schemeClr val="bg1"/>
                </a:solidFill>
              </a:rPr>
              <a:t> 32a </a:t>
            </a:r>
            <a:r>
              <a:rPr lang="pl-PL" sz="1400" dirty="0" err="1" smtClean="0">
                <a:solidFill>
                  <a:schemeClr val="bg1"/>
                </a:solidFill>
              </a:rPr>
              <a:t>p.o.ś</a:t>
            </a:r>
            <a:r>
              <a:rPr lang="pl-PL" sz="1400" dirty="0" smtClean="0">
                <a:solidFill>
                  <a:schemeClr val="bg1"/>
                </a:solidFill>
              </a:rPr>
              <a:t>. </a:t>
            </a: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ruchy masowe powstają </a:t>
            </a:r>
            <a:r>
              <a:rPr lang="pl-PL" sz="1400" dirty="0" smtClean="0">
                <a:solidFill>
                  <a:schemeClr val="bg1"/>
                </a:solidFill>
              </a:rPr>
              <a:t>naturalnie lub na skutek działalności człowieka osuwanie, spełzywanie lub obrywanie powierzchniowych warstw skał, zwietrzeliny oraz gleby. W Polsce najczęstszym efektem wymienionych procesów grawitacyjnych są </a:t>
            </a:r>
            <a:r>
              <a:rPr lang="pl-PL" sz="1400" dirty="0" smtClean="0">
                <a:solidFill>
                  <a:schemeClr val="bg1"/>
                </a:solidFill>
              </a:rPr>
              <a:t>osuwiska,</a:t>
            </a: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zapobieganie </a:t>
            </a:r>
            <a:r>
              <a:rPr lang="pl-PL" sz="1400" dirty="0" smtClean="0">
                <a:solidFill>
                  <a:schemeClr val="bg1"/>
                </a:solidFill>
              </a:rPr>
              <a:t>ruchom masowym ziemi i ich skutkom jest uzasadnione. Ruchy te prowadzą bowiem do zmiany ukształtowania powierzchni ziemi, a często i jej charakteru i to na znacznym obszarze. Konsekwencją takich ruchów są także zmiany w całym środowisku. Zmiany związane z ruchami ziemi wpływają na stosunki wodne, planowanie przestrzenne, ochronę gruntów rolnych i leśnych, ochronę krajobrazu, życie roślin i zwierząt itp. Ustawodawca idzie jeszcze dalej i nie tylko odnosi się do samego zapobiegania tym ruchom, ale także uznaje za istotną ochronę przed ich skutkami. Wyraźnie widać prewencyjną i restytucyjną funkcję prawa w ochronie środowiska.</a:t>
            </a:r>
          </a:p>
          <a:p>
            <a:pPr algn="just">
              <a:lnSpc>
                <a:spcPct val="90000"/>
              </a:lnSpc>
              <a:buFont typeface="Wingdings" pitchFamily="2" charset="2"/>
              <a:buChar char="Ø"/>
            </a:pPr>
            <a:r>
              <a:rPr lang="pl-PL" sz="1400" dirty="0" smtClean="0">
                <a:solidFill>
                  <a:schemeClr val="bg1"/>
                </a:solidFill>
              </a:rPr>
              <a:t>w związku z powyższym w</a:t>
            </a:r>
            <a:r>
              <a:rPr lang="pl-PL" sz="1400" dirty="0" smtClean="0">
                <a:solidFill>
                  <a:schemeClr val="bg1"/>
                </a:solidFill>
              </a:rPr>
              <a:t> art. 110a </a:t>
            </a:r>
            <a:r>
              <a:rPr lang="pl-PL" sz="1400" dirty="0" err="1" smtClean="0">
                <a:solidFill>
                  <a:schemeClr val="bg1"/>
                </a:solidFill>
              </a:rPr>
              <a:t>p.o.ś</a:t>
            </a:r>
            <a:r>
              <a:rPr lang="pl-PL" sz="1400" dirty="0" smtClean="0">
                <a:solidFill>
                  <a:schemeClr val="bg1"/>
                </a:solidFill>
              </a:rPr>
              <a:t>. zobowiązano starostę do prowadzenia obserwacji oraz rejestru w tym </a:t>
            </a:r>
            <a:r>
              <a:rPr lang="pl-PL" sz="1400" dirty="0" smtClean="0">
                <a:solidFill>
                  <a:schemeClr val="bg1"/>
                </a:solidFill>
              </a:rPr>
              <a:t>zakresie. Rejestry prowadzone przez </a:t>
            </a:r>
            <a:r>
              <a:rPr lang="pl-PL" sz="1400" dirty="0" smtClean="0">
                <a:solidFill>
                  <a:schemeClr val="bg1"/>
                </a:solidFill>
              </a:rPr>
              <a:t>starostów na podstawie art. 110a </a:t>
            </a:r>
            <a:r>
              <a:rPr lang="pl-PL" sz="1400" dirty="0" err="1" smtClean="0">
                <a:solidFill>
                  <a:schemeClr val="bg1"/>
                </a:solidFill>
              </a:rPr>
              <a:t>p.o.ś</a:t>
            </a:r>
            <a:r>
              <a:rPr lang="pl-PL" sz="1400" dirty="0" smtClean="0">
                <a:solidFill>
                  <a:schemeClr val="bg1"/>
                </a:solidFill>
              </a:rPr>
              <a:t>., </a:t>
            </a:r>
            <a:r>
              <a:rPr lang="pl-PL" sz="1400" dirty="0" smtClean="0">
                <a:solidFill>
                  <a:schemeClr val="bg1"/>
                </a:solidFill>
              </a:rPr>
              <a:t>są źródłem </a:t>
            </a:r>
            <a:r>
              <a:rPr lang="pl-PL" sz="1400" dirty="0" smtClean="0">
                <a:solidFill>
                  <a:schemeClr val="bg1"/>
                </a:solidFill>
              </a:rPr>
              <a:t>informacji o środowisku, które powinny być udostępniane podmiotom zainteresowanym na zasadach wynikających z ustawy o udostępnianiu informacji o środowisku i jego ochronie, udziale społeczeństwa w ochronie środowiska oraz o ocenach oddziaływania na środowisko, która w art. 24 ust. 1 </a:t>
            </a:r>
            <a:r>
              <a:rPr lang="pl-PL" sz="1400" dirty="0" err="1" smtClean="0">
                <a:solidFill>
                  <a:schemeClr val="bg1"/>
                </a:solidFill>
              </a:rPr>
              <a:t>pkt</a:t>
            </a:r>
            <a:r>
              <a:rPr lang="pl-PL" sz="1400" dirty="0" smtClean="0">
                <a:solidFill>
                  <a:schemeClr val="bg1"/>
                </a:solidFill>
              </a:rPr>
              <a:t> 1 lit. f przewiduje, że informacje zawarte w tych rejestrach są udostępniane za pośrednictwem systemów teleinformatycznych, w szczególności przy wykorzystaniu elektronicznych baz danych. W związku z tym </a:t>
            </a:r>
            <a:r>
              <a:rPr lang="pl-PL" sz="1400" dirty="0" smtClean="0">
                <a:solidFill>
                  <a:schemeClr val="bg1"/>
                </a:solidFill>
              </a:rPr>
              <a:t>będą </a:t>
            </a:r>
            <a:r>
              <a:rPr lang="pl-PL" sz="1400" dirty="0" smtClean="0">
                <a:solidFill>
                  <a:schemeClr val="bg1"/>
                </a:solidFill>
              </a:rPr>
              <a:t>one kwalifikowane do grupy informacji niewymagających wyszukiwania i jako takie, zgodnie z regułami wynikającymi z art. 12 ust. 2 </a:t>
            </a:r>
            <a:r>
              <a:rPr lang="pl-PL" sz="1400" dirty="0" smtClean="0">
                <a:solidFill>
                  <a:schemeClr val="bg1"/>
                </a:solidFill>
              </a:rPr>
              <a:t>ustawy o udostępnianiu informacji o środowisku, </a:t>
            </a:r>
            <a:r>
              <a:rPr lang="pl-PL" sz="1400" dirty="0" smtClean="0">
                <a:solidFill>
                  <a:schemeClr val="bg1"/>
                </a:solidFill>
              </a:rPr>
              <a:t>powinny być udostępniane podmiotom zainteresowanym, nawet bez składania pisemnego wniosku.</a:t>
            </a:r>
            <a:endParaRPr lang="en-US" sz="1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Ruchy masowe ziemi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r>
              <a:rPr lang="pl-PL" sz="1400" dirty="0" smtClean="0">
                <a:solidFill>
                  <a:schemeClr val="bg1"/>
                </a:solidFill>
              </a:rPr>
              <a:t>W orzecznictwie na kanwie postanowień art. 110a </a:t>
            </a:r>
            <a:r>
              <a:rPr lang="pl-PL" sz="1400" dirty="0" err="1" smtClean="0">
                <a:solidFill>
                  <a:schemeClr val="bg1"/>
                </a:solidFill>
              </a:rPr>
              <a:t>p.o.ś</a:t>
            </a:r>
            <a:r>
              <a:rPr lang="pl-PL" sz="1400" dirty="0" smtClean="0">
                <a:solidFill>
                  <a:schemeClr val="bg1"/>
                </a:solidFill>
              </a:rPr>
              <a:t>. przyjmuje się, że: „Fakt prowadzenia przez starostów rejestrów oraz zapisy w nim figurujące pozostają jednakże bez wpływu na obowiązki organów administracji publicznej w zakresie prowadzenia postępowania wyjaśniającego w konkretnych sprawach indywidualnych zgodnie z ogólnymi zasadami k.p.a. oraz przepisami dotyczącymi dowodów” (wyrok WSA w Krakowie z 11.12.2009 r., II SA/Kr 1601/09, LEX nr 583010). </a:t>
            </a:r>
            <a:endParaRPr lang="pl-PL" sz="1400" dirty="0" smtClean="0">
              <a:solidFill>
                <a:schemeClr val="bg1"/>
              </a:solidFill>
            </a:endParaRPr>
          </a:p>
          <a:p>
            <a:pPr algn="just">
              <a:lnSpc>
                <a:spcPct val="90000"/>
              </a:lnSpc>
            </a:pPr>
            <a:r>
              <a:rPr lang="pl-PL" sz="1400" dirty="0" smtClean="0">
                <a:solidFill>
                  <a:schemeClr val="bg1"/>
                </a:solidFill>
              </a:rPr>
              <a:t>Oczywiście </a:t>
            </a:r>
            <a:r>
              <a:rPr lang="pl-PL" sz="1400" dirty="0" smtClean="0">
                <a:solidFill>
                  <a:schemeClr val="bg1"/>
                </a:solidFill>
              </a:rPr>
              <a:t>nie wyklucza to automatycznie sięgania przez organy administracji publicznej do danych zawartych w takich rejestrach. Będą one jednak musiały być weryfikowane w toku prowadzonego postępowania wyjaśniającego</a:t>
            </a:r>
            <a:r>
              <a:rPr lang="pl-PL" sz="1400" dirty="0" smtClean="0">
                <a:solidFill>
                  <a:schemeClr val="bg1"/>
                </a:solidFill>
              </a:rPr>
              <a:t>.</a:t>
            </a:r>
          </a:p>
          <a:p>
            <a:pPr algn="just">
              <a:lnSpc>
                <a:spcPct val="90000"/>
              </a:lnSpc>
            </a:pPr>
            <a:r>
              <a:rPr lang="pl-PL" sz="1400" dirty="0" smtClean="0">
                <a:solidFill>
                  <a:schemeClr val="bg1"/>
                </a:solidFill>
              </a:rPr>
              <a:t/>
            </a:r>
            <a:br>
              <a:rPr lang="pl-PL" sz="1400" dirty="0" smtClean="0">
                <a:solidFill>
                  <a:schemeClr val="bg1"/>
                </a:solidFill>
              </a:rPr>
            </a:br>
            <a:endParaRPr lang="en-US" sz="1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Ruchy masowe ziemi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0000" lnSpcReduction="20000"/>
          </a:bodyPr>
          <a:lstStyle/>
          <a:p>
            <a:pPr algn="just">
              <a:lnSpc>
                <a:spcPct val="90000"/>
              </a:lnSpc>
            </a:pPr>
            <a:r>
              <a:rPr lang="pl-PL" sz="1400" dirty="0" smtClean="0">
                <a:solidFill>
                  <a:schemeClr val="bg1"/>
                </a:solidFill>
              </a:rPr>
              <a:t>Na </a:t>
            </a:r>
            <a:r>
              <a:rPr lang="pl-PL" sz="1400" dirty="0" smtClean="0">
                <a:solidFill>
                  <a:schemeClr val="bg1"/>
                </a:solidFill>
              </a:rPr>
              <a:t>podstawie ust. 2 art. 110a Minister Ochrony Środowiska wydał 20 czerwca 2007 r. rozporządzenie w sprawie informacji dotyczących ruchów masowych ziemi (Dz. U. Nr 121, poz. 840).</a:t>
            </a:r>
          </a:p>
          <a:p>
            <a:pPr algn="just">
              <a:lnSpc>
                <a:spcPct val="90000"/>
              </a:lnSpc>
            </a:pPr>
            <a:r>
              <a:rPr lang="pl-PL" sz="1400" dirty="0" smtClean="0">
                <a:solidFill>
                  <a:schemeClr val="bg1"/>
                </a:solidFill>
              </a:rPr>
              <a:t>Kryteria oceny zagrożenia określa § 2 powołanego rozporządzenia, który stanowi, że:</a:t>
            </a:r>
          </a:p>
          <a:p>
            <a:pPr algn="just">
              <a:lnSpc>
                <a:spcPct val="90000"/>
              </a:lnSpc>
            </a:pPr>
            <a:r>
              <a:rPr lang="pl-PL" sz="1400" dirty="0" smtClean="0">
                <a:solidFill>
                  <a:schemeClr val="bg1"/>
                </a:solidFill>
              </a:rPr>
              <a:t>1</a:t>
            </a:r>
            <a:r>
              <a:rPr lang="pl-PL" sz="1400" dirty="0" smtClean="0">
                <a:solidFill>
                  <a:schemeClr val="bg1"/>
                </a:solidFill>
              </a:rPr>
              <a:t>. Tereny zagrożone ruchami masowymi ziemi oraz tereny, na których występują te ruchy, ustala się na podstawie:</a:t>
            </a:r>
          </a:p>
          <a:p>
            <a:pPr marL="342900" indent="-342900" algn="just">
              <a:lnSpc>
                <a:spcPct val="90000"/>
              </a:lnSpc>
              <a:buFont typeface="+mj-lt"/>
              <a:buAutoNum type="arabicParenR"/>
            </a:pPr>
            <a:r>
              <a:rPr lang="pl-PL" sz="1400" dirty="0" smtClean="0">
                <a:solidFill>
                  <a:schemeClr val="bg1"/>
                </a:solidFill>
              </a:rPr>
              <a:t>wywiadu </a:t>
            </a:r>
            <a:r>
              <a:rPr lang="pl-PL" sz="1400" dirty="0" smtClean="0">
                <a:solidFill>
                  <a:schemeClr val="bg1"/>
                </a:solidFill>
              </a:rPr>
              <a:t>i analizy dostępnych w tym zakresie materiałów archiwalnych;</a:t>
            </a:r>
          </a:p>
          <a:p>
            <a:pPr marL="342900" indent="-342900" algn="just">
              <a:lnSpc>
                <a:spcPct val="90000"/>
              </a:lnSpc>
              <a:buFont typeface="+mj-lt"/>
              <a:buAutoNum type="arabicParenR"/>
            </a:pPr>
            <a:r>
              <a:rPr lang="pl-PL" sz="1400" dirty="0" smtClean="0">
                <a:solidFill>
                  <a:schemeClr val="bg1"/>
                </a:solidFill>
              </a:rPr>
              <a:t>analizy </a:t>
            </a:r>
            <a:r>
              <a:rPr lang="pl-PL" sz="1400" dirty="0" smtClean="0">
                <a:solidFill>
                  <a:schemeClr val="bg1"/>
                </a:solidFill>
              </a:rPr>
              <a:t>dostępnych materiałów kartograficznych;</a:t>
            </a:r>
          </a:p>
          <a:p>
            <a:pPr marL="342900" indent="-342900" algn="just">
              <a:lnSpc>
                <a:spcPct val="90000"/>
              </a:lnSpc>
              <a:buFont typeface="+mj-lt"/>
              <a:buAutoNum type="arabicParenR"/>
            </a:pPr>
            <a:r>
              <a:rPr lang="pl-PL" sz="1400" dirty="0" smtClean="0">
                <a:solidFill>
                  <a:schemeClr val="bg1"/>
                </a:solidFill>
              </a:rPr>
              <a:t>analizy </a:t>
            </a:r>
            <a:r>
              <a:rPr lang="pl-PL" sz="1400" dirty="0" smtClean="0">
                <a:solidFill>
                  <a:schemeClr val="bg1"/>
                </a:solidFill>
              </a:rPr>
              <a:t>dostępnych dokumentacji geologicznych;</a:t>
            </a:r>
          </a:p>
          <a:p>
            <a:pPr marL="342900" indent="-342900" algn="just">
              <a:lnSpc>
                <a:spcPct val="90000"/>
              </a:lnSpc>
              <a:buFont typeface="+mj-lt"/>
              <a:buAutoNum type="arabicParenR"/>
            </a:pPr>
            <a:r>
              <a:rPr lang="pl-PL" sz="1400" dirty="0" smtClean="0">
                <a:solidFill>
                  <a:schemeClr val="bg1"/>
                </a:solidFill>
              </a:rPr>
              <a:t>analizy </a:t>
            </a:r>
            <a:r>
              <a:rPr lang="pl-PL" sz="1400" dirty="0" smtClean="0">
                <a:solidFill>
                  <a:schemeClr val="bg1"/>
                </a:solidFill>
              </a:rPr>
              <a:t>dostępnych zdjęć lotniczych, map satelitarnych i </a:t>
            </a:r>
            <a:r>
              <a:rPr lang="pl-PL" sz="1400" dirty="0" err="1" smtClean="0">
                <a:solidFill>
                  <a:schemeClr val="bg1"/>
                </a:solidFill>
              </a:rPr>
              <a:t>ortofotomap</a:t>
            </a:r>
            <a:r>
              <a:rPr lang="pl-PL" sz="1400" dirty="0" smtClean="0">
                <a:solidFill>
                  <a:schemeClr val="bg1"/>
                </a:solidFill>
              </a:rPr>
              <a:t> (materiałów teledetekcyjnych);</a:t>
            </a:r>
          </a:p>
          <a:p>
            <a:pPr marL="342900" indent="-342900" algn="just">
              <a:lnSpc>
                <a:spcPct val="90000"/>
              </a:lnSpc>
              <a:buFont typeface="+mj-lt"/>
              <a:buAutoNum type="arabicParenR"/>
            </a:pPr>
            <a:r>
              <a:rPr lang="pl-PL" sz="1400" dirty="0" smtClean="0">
                <a:solidFill>
                  <a:schemeClr val="bg1"/>
                </a:solidFill>
              </a:rPr>
              <a:t>wizji </a:t>
            </a:r>
            <a:r>
              <a:rPr lang="pl-PL" sz="1400" dirty="0" smtClean="0">
                <a:solidFill>
                  <a:schemeClr val="bg1"/>
                </a:solidFill>
              </a:rPr>
              <a:t>w terenie;</a:t>
            </a:r>
          </a:p>
          <a:p>
            <a:pPr marL="342900" indent="-342900" algn="just">
              <a:lnSpc>
                <a:spcPct val="90000"/>
              </a:lnSpc>
              <a:buFont typeface="+mj-lt"/>
              <a:buAutoNum type="arabicParenR"/>
            </a:pPr>
            <a:r>
              <a:rPr lang="pl-PL" sz="1400" dirty="0" smtClean="0">
                <a:solidFill>
                  <a:schemeClr val="bg1"/>
                </a:solidFill>
              </a:rPr>
              <a:t>badań </a:t>
            </a:r>
            <a:r>
              <a:rPr lang="pl-PL" sz="1400" dirty="0" smtClean="0">
                <a:solidFill>
                  <a:schemeClr val="bg1"/>
                </a:solidFill>
              </a:rPr>
              <a:t>geologiczno-inżynierskich, hydrogeologicznych, geotechnicznych i geofizycznych.</a:t>
            </a:r>
          </a:p>
          <a:p>
            <a:pPr algn="just">
              <a:lnSpc>
                <a:spcPct val="90000"/>
              </a:lnSpc>
            </a:pPr>
            <a:r>
              <a:rPr lang="pl-PL" sz="1400" dirty="0" smtClean="0">
                <a:solidFill>
                  <a:schemeClr val="bg1"/>
                </a:solidFill>
              </a:rPr>
              <a:t>2. Jeżeli na podstawie sposobów, o których mowa w ust. 1 </a:t>
            </a:r>
            <a:r>
              <a:rPr lang="pl-PL" sz="1400" dirty="0" err="1" smtClean="0">
                <a:solidFill>
                  <a:schemeClr val="bg1"/>
                </a:solidFill>
              </a:rPr>
              <a:t>pkt</a:t>
            </a:r>
            <a:r>
              <a:rPr lang="pl-PL" sz="1400" dirty="0" smtClean="0">
                <a:solidFill>
                  <a:schemeClr val="bg1"/>
                </a:solidFill>
              </a:rPr>
              <a:t> 1-5, nie ma możliwości ustalenia terenów zagrożonych ruchami masowymi ziemi oraz terenów, na których występują te ruchy, przeprowadza się badania, o których mowa w ust. 1 </a:t>
            </a:r>
            <a:r>
              <a:rPr lang="pl-PL" sz="1400" dirty="0" err="1" smtClean="0">
                <a:solidFill>
                  <a:schemeClr val="bg1"/>
                </a:solidFill>
              </a:rPr>
              <a:t>pkt</a:t>
            </a:r>
            <a:r>
              <a:rPr lang="pl-PL" sz="1400" dirty="0" smtClean="0">
                <a:solidFill>
                  <a:schemeClr val="bg1"/>
                </a:solidFill>
              </a:rPr>
              <a:t> 6.</a:t>
            </a:r>
          </a:p>
          <a:p>
            <a:pPr algn="just">
              <a:lnSpc>
                <a:spcPct val="90000"/>
              </a:lnSpc>
            </a:pPr>
            <a:r>
              <a:rPr lang="pl-PL" sz="1400" dirty="0" smtClean="0">
                <a:solidFill>
                  <a:schemeClr val="bg1"/>
                </a:solidFill>
              </a:rPr>
              <a:t>3. Informacje o terenach, które w wyniku analizy materiałów archiwalnych i przeprowadzonych badań zostaną wskazane jako tereny, na których występują ruchy masowe ziemi, oraz informacje o terenach zagrożonych tymi ruchami wprowadza się do rejestru”.</a:t>
            </a:r>
          </a:p>
          <a:p>
            <a:pPr algn="just">
              <a:lnSpc>
                <a:spcPct val="90000"/>
              </a:lnSpc>
            </a:pPr>
            <a:r>
              <a:rPr lang="pl-PL" sz="1400" dirty="0" smtClean="0">
                <a:solidFill>
                  <a:schemeClr val="bg1"/>
                </a:solidFill>
              </a:rPr>
              <a:t>Natomiast zagadnienia dotyczące rejestru reguluje § 4 ust. 1 powołanego rozporządzenia, który stanowi, że:</a:t>
            </a:r>
          </a:p>
          <a:p>
            <a:pPr algn="just">
              <a:lnSpc>
                <a:spcPct val="90000"/>
              </a:lnSpc>
            </a:pPr>
            <a:r>
              <a:rPr lang="pl-PL" sz="1400" dirty="0" smtClean="0">
                <a:solidFill>
                  <a:schemeClr val="bg1"/>
                </a:solidFill>
              </a:rPr>
              <a:t>„1. Rejestr jest prowadzony w formie elektronicznej bazy danych, w powszechnie dostępnym formacie, która powinna zawierać:</a:t>
            </a:r>
          </a:p>
          <a:p>
            <a:pPr marL="342900" indent="-342900" algn="just">
              <a:lnSpc>
                <a:spcPct val="90000"/>
              </a:lnSpc>
              <a:buFont typeface="+mj-lt"/>
              <a:buAutoNum type="arabicParenR"/>
            </a:pPr>
            <a:r>
              <a:rPr lang="pl-PL" sz="1400" dirty="0" smtClean="0">
                <a:solidFill>
                  <a:schemeClr val="bg1"/>
                </a:solidFill>
              </a:rPr>
              <a:t>dane </a:t>
            </a:r>
            <a:r>
              <a:rPr lang="pl-PL" sz="1400" dirty="0" smtClean="0">
                <a:solidFill>
                  <a:schemeClr val="bg1"/>
                </a:solidFill>
              </a:rPr>
              <a:t>graficzne w formie map terenów, na których występują ruchy masowe ziemi, oraz terenów zagrożonych możliwością wystąpienia ruchów masowych ziemi;</a:t>
            </a:r>
          </a:p>
          <a:p>
            <a:pPr marL="342900" indent="-342900" algn="just">
              <a:lnSpc>
                <a:spcPct val="90000"/>
              </a:lnSpc>
              <a:buFont typeface="+mj-lt"/>
              <a:buAutoNum type="arabicParenR"/>
            </a:pPr>
            <a:r>
              <a:rPr lang="pl-PL" sz="1400" dirty="0" smtClean="0">
                <a:solidFill>
                  <a:schemeClr val="bg1"/>
                </a:solidFill>
              </a:rPr>
              <a:t>karty </a:t>
            </a:r>
            <a:r>
              <a:rPr lang="pl-PL" sz="1400" dirty="0" smtClean="0">
                <a:solidFill>
                  <a:schemeClr val="bg1"/>
                </a:solidFill>
              </a:rPr>
              <a:t>rejestracyjne:</a:t>
            </a:r>
          </a:p>
          <a:p>
            <a:pPr marL="342900" indent="-342900" algn="just">
              <a:lnSpc>
                <a:spcPct val="90000"/>
              </a:lnSpc>
              <a:buFont typeface="+mj-lt"/>
              <a:buAutoNum type="alphaLcParenR"/>
            </a:pPr>
            <a:r>
              <a:rPr lang="pl-PL" sz="1400" dirty="0" smtClean="0">
                <a:solidFill>
                  <a:schemeClr val="bg1"/>
                </a:solidFill>
              </a:rPr>
              <a:t>terenu </a:t>
            </a:r>
            <a:r>
              <a:rPr lang="pl-PL" sz="1400" dirty="0" smtClean="0">
                <a:solidFill>
                  <a:schemeClr val="bg1"/>
                </a:solidFill>
              </a:rPr>
              <a:t>zagrożonego ruchami masowymi ziemi,</a:t>
            </a:r>
          </a:p>
          <a:p>
            <a:pPr marL="342900" indent="-342900" algn="just">
              <a:lnSpc>
                <a:spcPct val="90000"/>
              </a:lnSpc>
              <a:buFont typeface="+mj-lt"/>
              <a:buAutoNum type="alphaLcParenR"/>
            </a:pPr>
            <a:r>
              <a:rPr lang="pl-PL" sz="1400" dirty="0" smtClean="0">
                <a:solidFill>
                  <a:schemeClr val="bg1"/>
                </a:solidFill>
              </a:rPr>
              <a:t>osuwiska.</a:t>
            </a:r>
            <a:endParaRPr lang="pl-PL" sz="1400" dirty="0" smtClean="0">
              <a:solidFill>
                <a:schemeClr val="bg1"/>
              </a:solidFill>
            </a:endParaRPr>
          </a:p>
          <a:p>
            <a:pPr algn="just">
              <a:lnSpc>
                <a:spcPct val="90000"/>
              </a:lnSpc>
            </a:pPr>
            <a:r>
              <a:rPr lang="pl-PL" sz="1400" dirty="0" smtClean="0">
                <a:solidFill>
                  <a:schemeClr val="bg1"/>
                </a:solidFill>
              </a:rPr>
              <a:t/>
            </a:r>
            <a:br>
              <a:rPr lang="pl-PL" sz="1400" dirty="0" smtClean="0">
                <a:solidFill>
                  <a:schemeClr val="bg1"/>
                </a:solidFill>
              </a:rPr>
            </a:br>
            <a:endParaRPr lang="en-US" sz="1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Poważna awaria</a:t>
            </a:r>
            <a:r>
              <a:rPr lang="pl-PL" sz="2800" b="1" dirty="0" smtClean="0">
                <a:solidFill>
                  <a:srgbClr val="FFFFFF"/>
                </a:solidFill>
              </a:rPr>
              <a:t/>
            </a:r>
            <a:br>
              <a:rPr lang="pl-PL" sz="2800" b="1" dirty="0" smtClean="0">
                <a:solidFill>
                  <a:srgbClr val="FFFFFF"/>
                </a:solidFill>
              </a:rPr>
            </a:br>
            <a:endParaRPr lang="pl-PL" sz="2800" b="1" dirty="0" smtClean="0">
              <a:solidFill>
                <a:srgbClr val="FFFFFF"/>
              </a:solidFill>
            </a:endParaRP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6199460"/>
          </a:xfrm>
        </p:spPr>
        <p:txBody>
          <a:bodyPr vert="horz" lIns="91440" tIns="45720" rIns="91440" bIns="45720" rtlCol="0" anchor="ctr">
            <a:normAutofit fontScale="92500" lnSpcReduction="20000"/>
          </a:bodyPr>
          <a:lstStyle/>
          <a:p>
            <a:pPr algn="just">
              <a:lnSpc>
                <a:spcPct val="90000"/>
              </a:lnSpc>
            </a:pPr>
            <a:r>
              <a:rPr lang="pl-PL" sz="1400" b="1" dirty="0" smtClean="0">
                <a:solidFill>
                  <a:schemeClr val="bg1"/>
                </a:solidFill>
              </a:rPr>
              <a:t>REGULACJA: </a:t>
            </a:r>
            <a:r>
              <a:rPr lang="pl-PL" sz="1400" dirty="0" smtClean="0">
                <a:solidFill>
                  <a:schemeClr val="bg1"/>
                </a:solidFill>
              </a:rPr>
              <a:t>ustawa z dnia 27 kwietnia 2001 r. Prawo ochrony środowiska (Dz.U.2020.1219 </a:t>
            </a:r>
            <a:r>
              <a:rPr lang="pl-PL" sz="1400" dirty="0" err="1" smtClean="0">
                <a:solidFill>
                  <a:schemeClr val="bg1"/>
                </a:solidFill>
              </a:rPr>
              <a:t>t.j</a:t>
            </a:r>
            <a:r>
              <a:rPr lang="pl-PL" sz="1400" dirty="0" smtClean="0">
                <a:solidFill>
                  <a:schemeClr val="bg1"/>
                </a:solidFill>
              </a:rPr>
              <a:t>. z dnia 2020.07.09</a:t>
            </a:r>
            <a:r>
              <a:rPr lang="pl-PL" sz="1400" dirty="0" smtClean="0">
                <a:solidFill>
                  <a:schemeClr val="bg1"/>
                </a:solidFill>
              </a:rPr>
              <a:t>)</a:t>
            </a:r>
          </a:p>
          <a:p>
            <a:pPr algn="just">
              <a:lnSpc>
                <a:spcPct val="90000"/>
              </a:lnSpc>
            </a:pPr>
            <a:r>
              <a:rPr lang="pl-PL" sz="1400" b="1" dirty="0" smtClean="0">
                <a:solidFill>
                  <a:schemeClr val="bg1"/>
                </a:solidFill>
              </a:rPr>
              <a:t>Art.  3.  [Definicje legalne]</a:t>
            </a:r>
          </a:p>
          <a:p>
            <a:pPr algn="just">
              <a:lnSpc>
                <a:spcPct val="90000"/>
              </a:lnSpc>
            </a:pPr>
            <a:r>
              <a:rPr lang="pl-PL" sz="1400" dirty="0" smtClean="0">
                <a:solidFill>
                  <a:schemeClr val="bg1"/>
                </a:solidFill>
              </a:rPr>
              <a:t>Ilekroć w ustawie jest mowa o:</a:t>
            </a:r>
          </a:p>
          <a:p>
            <a:pPr algn="just">
              <a:lnSpc>
                <a:spcPct val="90000"/>
              </a:lnSpc>
            </a:pPr>
            <a:r>
              <a:rPr lang="pl-PL" sz="1400" dirty="0" smtClean="0">
                <a:solidFill>
                  <a:schemeClr val="bg1"/>
                </a:solidFill>
              </a:rPr>
              <a:t>23) poważnej </a:t>
            </a:r>
            <a:r>
              <a:rPr lang="pl-PL" sz="1400" dirty="0" smtClean="0">
                <a:solidFill>
                  <a:schemeClr val="bg1"/>
                </a:solidFill>
              </a:rPr>
              <a:t>awarii - rozumie się przez to zdarzenie, w szczególności emisję, pożar lub eksplozję, powstałe w trakcie procesu przemysłowego, magazynowania lub transportu, w których występuje jedna lub więcej niebezpiecznych substancji, prowadzące do natychmiastowego powstania zagrożenia życia lub zdrowia ludzi lub środowiska lub powstania takiego zagrożenia z </a:t>
            </a:r>
            <a:r>
              <a:rPr lang="pl-PL" sz="1400" dirty="0" smtClean="0">
                <a:solidFill>
                  <a:schemeClr val="bg1"/>
                </a:solidFill>
              </a:rPr>
              <a:t>opóźnieniem;</a:t>
            </a:r>
          </a:p>
          <a:p>
            <a:pPr algn="just">
              <a:lnSpc>
                <a:spcPct val="90000"/>
              </a:lnSpc>
            </a:pPr>
            <a:r>
              <a:rPr lang="pl-PL" sz="1400" dirty="0" smtClean="0">
                <a:solidFill>
                  <a:schemeClr val="bg1"/>
                </a:solidFill>
              </a:rPr>
              <a:t>24) poważnej </a:t>
            </a:r>
            <a:r>
              <a:rPr lang="pl-PL" sz="1400" dirty="0" smtClean="0">
                <a:solidFill>
                  <a:schemeClr val="bg1"/>
                </a:solidFill>
              </a:rPr>
              <a:t>awarii przemysłowej - rozumie się przez to poważną awarię w zakładzie;</a:t>
            </a:r>
          </a:p>
          <a:p>
            <a:pPr algn="just">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Art.  243.  [Pojęcie ochrony środowiska przed poważną awarią]</a:t>
            </a:r>
          </a:p>
          <a:p>
            <a:pPr algn="just">
              <a:lnSpc>
                <a:spcPct val="90000"/>
              </a:lnSpc>
            </a:pPr>
            <a:r>
              <a:rPr lang="pl-PL" sz="1400" dirty="0" smtClean="0">
                <a:solidFill>
                  <a:schemeClr val="bg1"/>
                </a:solidFill>
              </a:rPr>
              <a:t>Ochrona środowiska przed poważną awarią, zwaną dalej "awarią", oznacza zapobieganie zdarzeniom mogącym powodować awarię oraz ograniczanie jej skutków dla ludzi i środowiska.</a:t>
            </a:r>
          </a:p>
          <a:p>
            <a:pPr algn="just">
              <a:lnSpc>
                <a:spcPct val="90000"/>
              </a:lnSpc>
              <a:buFont typeface="Wingdings" pitchFamily="2" charset="2"/>
              <a:buChar char="Ø"/>
            </a:pPr>
            <a:r>
              <a:rPr lang="pl-PL" sz="1400" dirty="0" smtClean="0">
                <a:solidFill>
                  <a:schemeClr val="bg1"/>
                </a:solidFill>
              </a:rPr>
              <a:t> tytuł </a:t>
            </a:r>
            <a:r>
              <a:rPr lang="pl-PL" sz="1400" dirty="0" smtClean="0">
                <a:solidFill>
                  <a:schemeClr val="bg1"/>
                </a:solidFill>
              </a:rPr>
              <a:t>IV </a:t>
            </a:r>
            <a:r>
              <a:rPr lang="pl-PL" sz="1400" dirty="0" err="1" smtClean="0">
                <a:solidFill>
                  <a:schemeClr val="bg1"/>
                </a:solidFill>
              </a:rPr>
              <a:t>p.o.ś</a:t>
            </a:r>
            <a:r>
              <a:rPr lang="pl-PL" sz="1400" dirty="0" smtClean="0">
                <a:solidFill>
                  <a:schemeClr val="bg1"/>
                </a:solidFill>
              </a:rPr>
              <a:t>. dotyczy poważnych awarii. Przepisy o poważnych awariach są rozproszone w polskim systemie prawnym. Oprócz ustawy - Prawo ochrony środowiska znajdują się m.in. w:</a:t>
            </a:r>
          </a:p>
          <a:p>
            <a:pPr marL="342900" indent="-342900" algn="just">
              <a:lnSpc>
                <a:spcPct val="90000"/>
              </a:lnSpc>
              <a:buFont typeface="+mj-lt"/>
              <a:buAutoNum type="arabicParenR"/>
            </a:pPr>
            <a:r>
              <a:rPr lang="pl-PL" sz="1400" dirty="0" smtClean="0">
                <a:solidFill>
                  <a:schemeClr val="bg1"/>
                </a:solidFill>
              </a:rPr>
              <a:t>ustawie</a:t>
            </a:r>
            <a:r>
              <a:rPr lang="pl-PL" sz="1400" dirty="0" smtClean="0">
                <a:solidFill>
                  <a:schemeClr val="bg1"/>
                </a:solidFill>
              </a:rPr>
              <a:t> z 20 lipca 1991 r. o Inspekcji Ochrony </a:t>
            </a:r>
            <a:r>
              <a:rPr lang="pl-PL" sz="1400" dirty="0" smtClean="0">
                <a:solidFill>
                  <a:schemeClr val="bg1"/>
                </a:solidFill>
              </a:rPr>
              <a:t>Środowiska;</a:t>
            </a:r>
            <a:endParaRPr lang="pl-PL" sz="1400" dirty="0" smtClean="0">
              <a:solidFill>
                <a:schemeClr val="bg1"/>
              </a:solidFill>
            </a:endParaRPr>
          </a:p>
          <a:p>
            <a:pPr marL="342900" indent="-342900" algn="just">
              <a:lnSpc>
                <a:spcPct val="90000"/>
              </a:lnSpc>
              <a:buFont typeface="+mj-lt"/>
              <a:buAutoNum type="arabicParenR"/>
            </a:pPr>
            <a:r>
              <a:rPr lang="pl-PL" sz="1400" dirty="0" smtClean="0">
                <a:solidFill>
                  <a:schemeClr val="bg1"/>
                </a:solidFill>
              </a:rPr>
              <a:t>ustawie</a:t>
            </a:r>
            <a:r>
              <a:rPr lang="pl-PL" sz="1400" dirty="0" smtClean="0">
                <a:solidFill>
                  <a:schemeClr val="bg1"/>
                </a:solidFill>
              </a:rPr>
              <a:t> z 24 sierpnia 1991 r. o ochronie </a:t>
            </a:r>
            <a:r>
              <a:rPr lang="pl-PL" sz="1400" dirty="0" smtClean="0">
                <a:solidFill>
                  <a:schemeClr val="bg1"/>
                </a:solidFill>
              </a:rPr>
              <a:t>przeciwpożarowej;</a:t>
            </a:r>
            <a:endParaRPr lang="pl-PL" sz="1400" dirty="0" smtClean="0">
              <a:solidFill>
                <a:schemeClr val="bg1"/>
              </a:solidFill>
            </a:endParaRPr>
          </a:p>
          <a:p>
            <a:pPr marL="342900" indent="-342900" algn="just">
              <a:lnSpc>
                <a:spcPct val="90000"/>
              </a:lnSpc>
              <a:buFont typeface="+mj-lt"/>
              <a:buAutoNum type="arabicParenR"/>
            </a:pPr>
            <a:r>
              <a:rPr lang="pl-PL" sz="1400" dirty="0" smtClean="0">
                <a:solidFill>
                  <a:schemeClr val="bg1"/>
                </a:solidFill>
              </a:rPr>
              <a:t>ustawie</a:t>
            </a:r>
            <a:r>
              <a:rPr lang="pl-PL" sz="1400" dirty="0" smtClean="0">
                <a:solidFill>
                  <a:schemeClr val="bg1"/>
                </a:solidFill>
              </a:rPr>
              <a:t> z 24 sierpnia 1991 r. o Państwowej Straży </a:t>
            </a:r>
            <a:r>
              <a:rPr lang="pl-PL" sz="1400" dirty="0" smtClean="0">
                <a:solidFill>
                  <a:schemeClr val="bg1"/>
                </a:solidFill>
              </a:rPr>
              <a:t>Pożarnej;</a:t>
            </a:r>
            <a:endParaRPr lang="pl-PL" sz="1400" dirty="0" smtClean="0">
              <a:solidFill>
                <a:schemeClr val="bg1"/>
              </a:solidFill>
            </a:endParaRPr>
          </a:p>
          <a:p>
            <a:pPr marL="342900" indent="-342900" algn="just">
              <a:lnSpc>
                <a:spcPct val="90000"/>
              </a:lnSpc>
              <a:buFont typeface="+mj-lt"/>
              <a:buAutoNum type="arabicParenR"/>
            </a:pPr>
            <a:r>
              <a:rPr lang="pl-PL" sz="1400" dirty="0" smtClean="0">
                <a:solidFill>
                  <a:schemeClr val="bg1"/>
                </a:solidFill>
              </a:rPr>
              <a:t>ustawie</a:t>
            </a:r>
            <a:r>
              <a:rPr lang="pl-PL" sz="1400" dirty="0" smtClean="0">
                <a:solidFill>
                  <a:schemeClr val="bg1"/>
                </a:solidFill>
              </a:rPr>
              <a:t> z 18 kwietnia 2002 r. o stanie klęski </a:t>
            </a:r>
            <a:r>
              <a:rPr lang="pl-PL" sz="1400" dirty="0" smtClean="0">
                <a:solidFill>
                  <a:schemeClr val="bg1"/>
                </a:solidFill>
              </a:rPr>
              <a:t>żywiołowej;</a:t>
            </a:r>
            <a:endParaRPr lang="pl-PL" sz="1400" dirty="0" smtClean="0">
              <a:solidFill>
                <a:schemeClr val="bg1"/>
              </a:solidFill>
            </a:endParaRPr>
          </a:p>
          <a:p>
            <a:pPr marL="342900" indent="-342900" algn="just">
              <a:lnSpc>
                <a:spcPct val="90000"/>
              </a:lnSpc>
              <a:buFont typeface="+mj-lt"/>
              <a:buAutoNum type="arabicParenR"/>
            </a:pPr>
            <a:r>
              <a:rPr lang="pl-PL" sz="1400" dirty="0" smtClean="0">
                <a:solidFill>
                  <a:schemeClr val="bg1"/>
                </a:solidFill>
              </a:rPr>
              <a:t>ustawie</a:t>
            </a:r>
            <a:r>
              <a:rPr lang="pl-PL" sz="1400" dirty="0" smtClean="0">
                <a:solidFill>
                  <a:schemeClr val="bg1"/>
                </a:solidFill>
              </a:rPr>
              <a:t> z 26 kwietnia 2007 r. o zarządzaniu </a:t>
            </a:r>
            <a:r>
              <a:rPr lang="pl-PL" sz="1400" dirty="0" smtClean="0">
                <a:solidFill>
                  <a:schemeClr val="bg1"/>
                </a:solidFill>
              </a:rPr>
              <a:t>kryzysowym,</a:t>
            </a:r>
            <a:endParaRPr lang="pl-PL" sz="1400" dirty="0" smtClean="0">
              <a:solidFill>
                <a:schemeClr val="bg1"/>
              </a:solidFill>
            </a:endParaRPr>
          </a:p>
          <a:p>
            <a:pPr marL="342900" indent="-342900" algn="just">
              <a:lnSpc>
                <a:spcPct val="90000"/>
              </a:lnSpc>
              <a:buFont typeface="+mj-lt"/>
              <a:buAutoNum type="arabicParenR"/>
            </a:pPr>
            <a:r>
              <a:rPr lang="pl-PL" sz="1400" dirty="0" smtClean="0">
                <a:solidFill>
                  <a:schemeClr val="bg1"/>
                </a:solidFill>
              </a:rPr>
              <a:t>ustawie</a:t>
            </a:r>
            <a:r>
              <a:rPr lang="pl-PL" sz="1400" dirty="0" smtClean="0">
                <a:solidFill>
                  <a:schemeClr val="bg1"/>
                </a:solidFill>
              </a:rPr>
              <a:t> z 19 sierpnia 2011 r. o przewozie towarów </a:t>
            </a:r>
            <a:r>
              <a:rPr lang="pl-PL" sz="1400" dirty="0" smtClean="0">
                <a:solidFill>
                  <a:schemeClr val="bg1"/>
                </a:solidFill>
              </a:rPr>
              <a:t>niebezpiecznych.</a:t>
            </a:r>
            <a:endParaRPr lang="pl-PL" sz="1400" dirty="0" smtClean="0">
              <a:solidFill>
                <a:schemeClr val="bg1"/>
              </a:solidFill>
            </a:endParaRPr>
          </a:p>
          <a:p>
            <a:pPr algn="just">
              <a:lnSpc>
                <a:spcPct val="90000"/>
              </a:lnSpc>
            </a:pPr>
            <a:r>
              <a:rPr lang="pl-PL" sz="1400" dirty="0" smtClean="0">
                <a:solidFill>
                  <a:schemeClr val="bg1"/>
                </a:solidFill>
              </a:rPr>
              <a:t>Określając wzajemny stosunek tych przepisów, przyjąć trzeba, że mają one charakter niesprzeczny i uzupełniający.</a:t>
            </a:r>
          </a:p>
          <a:p>
            <a:pPr algn="l">
              <a:lnSpc>
                <a:spcPct val="90000"/>
              </a:lnSpc>
            </a:pPr>
            <a:endParaRPr lang="en-US" sz="1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D12B819D-CC31-407E-85A4-38D86944A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433B347-AE1B-487E-9813-FC88C0DD71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6" y="469900"/>
            <a:ext cx="8429625"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FE02B2F-D95A-47B1-8DA1-163D342608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009"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971551" y="982132"/>
            <a:ext cx="7200897" cy="1303867"/>
          </a:xfrm>
        </p:spPr>
        <p:txBody>
          <a:bodyPr vert="horz" lIns="91440" tIns="45720" rIns="91440" bIns="45720" rtlCol="0" anchor="ctr">
            <a:normAutofit/>
          </a:bodyPr>
          <a:lstStyle/>
          <a:p>
            <a:r>
              <a:rPr lang="en-US" sz="4400" dirty="0">
                <a:solidFill>
                  <a:schemeClr val="bg1"/>
                </a:solidFill>
              </a:rPr>
              <a:t>Plan </a:t>
            </a:r>
            <a:r>
              <a:rPr lang="pl-PL" sz="4400" dirty="0" smtClean="0">
                <a:solidFill>
                  <a:schemeClr val="bg1"/>
                </a:solidFill>
              </a:rPr>
              <a:t>ćwiczeń </a:t>
            </a:r>
            <a:r>
              <a:rPr lang="pl-PL" sz="4400" smtClean="0">
                <a:solidFill>
                  <a:schemeClr val="bg1"/>
                </a:solidFill>
              </a:rPr>
              <a:t>nr </a:t>
            </a:r>
            <a:r>
              <a:rPr lang="pl-PL" sz="4400" dirty="0" smtClean="0">
                <a:solidFill>
                  <a:schemeClr val="bg1"/>
                </a:solidFill>
              </a:rPr>
              <a:t>6</a:t>
            </a:r>
            <a:endParaRPr lang="en-US" sz="4400" dirty="0">
              <a:solidFill>
                <a:schemeClr val="bg1"/>
              </a:solidFill>
            </a:endParaRPr>
          </a:p>
        </p:txBody>
      </p:sp>
      <p:cxnSp>
        <p:nvCxnSpPr>
          <p:cNvPr id="22" name="Straight Connector 21">
            <a:extLst>
              <a:ext uri="{FF2B5EF4-FFF2-40B4-BE49-F238E27FC236}">
                <a16:creationId xmlns:a16="http://schemas.microsoft.com/office/drawing/2014/main" xmlns="" id="{ED867580-55A6-4E67-A38E-4D1E3D4FBA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12281" y="2400639"/>
            <a:ext cx="6955394"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Podtytuł 2"/>
          <p:cNvSpPr>
            <a:spLocks noGrp="1"/>
          </p:cNvSpPr>
          <p:nvPr>
            <p:ph type="subTitle" idx="1"/>
          </p:nvPr>
        </p:nvSpPr>
        <p:spPr>
          <a:xfrm>
            <a:off x="971550" y="2556932"/>
            <a:ext cx="7200897" cy="3318936"/>
          </a:xfrm>
        </p:spPr>
        <p:txBody>
          <a:bodyPr vert="horz" lIns="91440" tIns="45720" rIns="91440" bIns="45720" rtlCol="0" anchor="t">
            <a:normAutofit/>
          </a:bodyPr>
          <a:lstStyle/>
          <a:p>
            <a:pPr marL="514350" indent="-514350" algn="l">
              <a:buFont typeface="+mj-lt"/>
              <a:buAutoNum type="arabicPeriod"/>
            </a:pPr>
            <a:r>
              <a:rPr lang="pl-PL" dirty="0" smtClean="0">
                <a:solidFill>
                  <a:schemeClr val="bg1"/>
                </a:solidFill>
              </a:rPr>
              <a:t>Klub Rzymski</a:t>
            </a:r>
          </a:p>
          <a:p>
            <a:pPr marL="514350" indent="-514350" algn="l">
              <a:buFont typeface="+mj-lt"/>
              <a:buAutoNum type="arabicPeriod"/>
            </a:pPr>
            <a:r>
              <a:rPr lang="pl-PL" dirty="0" smtClean="0">
                <a:solidFill>
                  <a:schemeClr val="bg1"/>
                </a:solidFill>
              </a:rPr>
              <a:t>Granice </a:t>
            </a:r>
            <a:r>
              <a:rPr lang="pl-PL" dirty="0" smtClean="0">
                <a:solidFill>
                  <a:schemeClr val="bg1"/>
                </a:solidFill>
              </a:rPr>
              <a:t>wzrostu</a:t>
            </a:r>
          </a:p>
          <a:p>
            <a:pPr marL="514350" indent="-514350" algn="l">
              <a:buFont typeface="+mj-lt"/>
              <a:buAutoNum type="arabicPeriod"/>
            </a:pPr>
            <a:r>
              <a:rPr lang="pl-PL" dirty="0" smtClean="0">
                <a:solidFill>
                  <a:schemeClr val="bg1"/>
                </a:solidFill>
              </a:rPr>
              <a:t>Elementy ochrony powierzchni ziemi</a:t>
            </a:r>
            <a:endParaRPr lang="pl-PL" dirty="0" smtClean="0">
              <a:solidFill>
                <a:schemeClr val="bg1"/>
              </a:solidFill>
            </a:endParaRPr>
          </a:p>
          <a:p>
            <a:pPr marL="514350" indent="-514350" algn="l">
              <a:buFont typeface="+mj-lt"/>
              <a:buAutoNum type="arabicPeriod"/>
            </a:pPr>
            <a:r>
              <a:rPr lang="pl-PL" dirty="0" smtClean="0">
                <a:solidFill>
                  <a:schemeClr val="bg1"/>
                </a:solidFill>
              </a:rPr>
              <a:t>Ruchy masowe </a:t>
            </a:r>
            <a:r>
              <a:rPr lang="pl-PL" dirty="0" smtClean="0">
                <a:solidFill>
                  <a:schemeClr val="bg1"/>
                </a:solidFill>
              </a:rPr>
              <a:t>ziemi</a:t>
            </a:r>
          </a:p>
          <a:p>
            <a:pPr marL="514350" indent="-514350" algn="l">
              <a:buFont typeface="+mj-lt"/>
              <a:buAutoNum type="arabicPeriod"/>
            </a:pPr>
            <a:r>
              <a:rPr lang="pl-PL" dirty="0" smtClean="0">
                <a:solidFill>
                  <a:schemeClr val="bg1"/>
                </a:solidFill>
              </a:rPr>
              <a:t>Poważna awaria</a:t>
            </a:r>
            <a:endParaRPr lang="pl-PL" dirty="0" smtClean="0">
              <a:solidFill>
                <a:schemeClr val="bg1"/>
              </a:solidFill>
            </a:endParaRPr>
          </a:p>
          <a:p>
            <a:pPr marL="514350" indent="-514350" algn="l"/>
            <a:endParaRPr lang="pl-PL" dirty="0" smtClean="0">
              <a:solidFill>
                <a:schemeClr val="bg1"/>
              </a:solidFill>
            </a:endParaRPr>
          </a:p>
          <a:p>
            <a:pPr marL="514350" indent="-514350" algn="l">
              <a:buFont typeface="+mj-lt"/>
              <a:buAutoNum type="arabicPeriod"/>
            </a:pPr>
            <a:endParaRPr lang="pl-PL" dirty="0" smtClean="0">
              <a:solidFill>
                <a:schemeClr val="bg1"/>
              </a:solidFill>
            </a:endParaRPr>
          </a:p>
          <a:p>
            <a:pPr marL="514350" indent="-514350" algn="l"/>
            <a:endParaRPr lang="pl-PL" dirty="0" smtClean="0">
              <a:solidFill>
                <a:schemeClr val="bg1"/>
              </a:solidFill>
            </a:endParaRPr>
          </a:p>
          <a:p>
            <a:pPr marL="514350" indent="-514350" algn="l">
              <a:buFont typeface="+mj-lt"/>
              <a:buAutoNum type="arabicPeriod"/>
            </a:pPr>
            <a:endParaRPr lang="en-US" dirty="0">
              <a:solidFill>
                <a:schemeClr val="bg1"/>
              </a:solidFill>
            </a:endParaRPr>
          </a:p>
          <a:p>
            <a:pPr marL="514350" indent="-514350" algn="l">
              <a:buFont typeface="+mj-lt"/>
              <a:buAutoNum type="arabicPeriod"/>
            </a:pP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Poważna awaria</a:t>
            </a:r>
            <a:r>
              <a:rPr lang="pl-PL" sz="2800" b="1" dirty="0" smtClean="0">
                <a:solidFill>
                  <a:srgbClr val="FFFFFF"/>
                </a:solidFill>
              </a:rPr>
              <a:t/>
            </a:r>
            <a:br>
              <a:rPr lang="pl-PL" sz="2800" b="1" dirty="0" smtClean="0">
                <a:solidFill>
                  <a:srgbClr val="FFFFFF"/>
                </a:solidFill>
              </a:rPr>
            </a:br>
            <a:endParaRPr lang="pl-PL" sz="2800" b="1" dirty="0" smtClean="0">
              <a:solidFill>
                <a:srgbClr val="FFFFFF"/>
              </a:solidFill>
            </a:endParaRP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6199460"/>
          </a:xfrm>
        </p:spPr>
        <p:txBody>
          <a:bodyPr vert="horz" lIns="91440" tIns="45720" rIns="91440" bIns="45720" rtlCol="0" anchor="ctr">
            <a:normAutofit/>
          </a:bodyPr>
          <a:lstStyle/>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na </a:t>
            </a:r>
            <a:r>
              <a:rPr lang="pl-PL" sz="1400" dirty="0" smtClean="0">
                <a:solidFill>
                  <a:schemeClr val="bg1"/>
                </a:solidFill>
              </a:rPr>
              <a:t>bazie regulacji zawartych w tytule IV poważne awarie można podzielić na poważne awarie przemysłowe i pozostałe poważne awarie (np. związane z transportem</a:t>
            </a:r>
            <a:r>
              <a:rPr lang="pl-PL" sz="1400" dirty="0" smtClean="0">
                <a:solidFill>
                  <a:schemeClr val="bg1"/>
                </a:solidFill>
              </a:rPr>
              <a:t>),</a:t>
            </a: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Poważna awaria może być spowodowana poprzez stacjonarny proces przemysłowy w konkretnym zakładzie lub przez inne czynności przygotowawcze do takich procesów (magazynowanie, transport – co trzeba rozumieć szeroko, bowiem mieści się tu niewątpliwie również np. przepakowywanie) dokonywane w dowolnym miejscu. Teoretycznie warunkiem sine </a:t>
            </a:r>
            <a:r>
              <a:rPr lang="pl-PL" sz="1400" dirty="0" err="1" smtClean="0">
                <a:solidFill>
                  <a:schemeClr val="bg1"/>
                </a:solidFill>
              </a:rPr>
              <a:t>qua</a:t>
            </a:r>
            <a:r>
              <a:rPr lang="pl-PL" sz="1400" dirty="0" smtClean="0">
                <a:solidFill>
                  <a:schemeClr val="bg1"/>
                </a:solidFill>
              </a:rPr>
              <a:t> non uznania zdarzenia za "poważną awarię" jest występowanie w tych procesach substancji niebezpiecznych – ma to wyróżniać pojęcie poważnej awarii od szeregu innych pojęć, które wspólnie stanowią nadzwyczajne zagrożenie </a:t>
            </a:r>
            <a:r>
              <a:rPr lang="pl-PL" sz="1400" dirty="0" smtClean="0">
                <a:solidFill>
                  <a:schemeClr val="bg1"/>
                </a:solidFill>
              </a:rPr>
              <a:t>środowiska. </a:t>
            </a:r>
            <a:r>
              <a:rPr lang="pl-PL" sz="1400" dirty="0" smtClean="0">
                <a:solidFill>
                  <a:schemeClr val="bg1"/>
                </a:solidFill>
              </a:rPr>
              <a:t>Poważna awaria może być przy tym jednocześnie uznana np. za klęskę żywiołową, katastrofę, pożar itp. Praktycznie dotyczy to wszystkich desygnatów pojęcia nadzwyczajne zagrożenia środowiska. Wyjątek stanowi katastrofa naturalna (w rozumieniu </a:t>
            </a:r>
            <a:r>
              <a:rPr lang="pl-PL" sz="1400" dirty="0" err="1" smtClean="0">
                <a:solidFill>
                  <a:schemeClr val="bg1"/>
                </a:solidFill>
              </a:rPr>
              <a:t>StKlŻywU</a:t>
            </a:r>
            <a:r>
              <a:rPr lang="pl-PL" sz="1400" dirty="0" smtClean="0">
                <a:solidFill>
                  <a:schemeClr val="bg1"/>
                </a:solidFill>
              </a:rPr>
              <a:t> – art. 3 ust. 1 </a:t>
            </a:r>
            <a:r>
              <a:rPr lang="pl-PL" sz="1400" dirty="0" err="1" smtClean="0">
                <a:solidFill>
                  <a:schemeClr val="bg1"/>
                </a:solidFill>
              </a:rPr>
              <a:t>pkt</a:t>
            </a:r>
            <a:r>
              <a:rPr lang="pl-PL" sz="1400" dirty="0" smtClean="0">
                <a:solidFill>
                  <a:schemeClr val="bg1"/>
                </a:solidFill>
              </a:rPr>
              <a:t> 2) oraz zdarzenie radiacyjne (w rozumieniu </a:t>
            </a:r>
            <a:r>
              <a:rPr lang="pl-PL" sz="1400" dirty="0" err="1" smtClean="0">
                <a:solidFill>
                  <a:schemeClr val="bg1"/>
                </a:solidFill>
              </a:rPr>
              <a:t>PrAtom</a:t>
            </a:r>
            <a:r>
              <a:rPr lang="pl-PL" sz="1400" dirty="0" smtClean="0">
                <a:solidFill>
                  <a:schemeClr val="bg1"/>
                </a:solidFill>
              </a:rPr>
              <a:t> – art. 3 </a:t>
            </a:r>
            <a:r>
              <a:rPr lang="pl-PL" sz="1400" dirty="0" err="1" smtClean="0">
                <a:solidFill>
                  <a:schemeClr val="bg1"/>
                </a:solidFill>
              </a:rPr>
              <a:t>pkt</a:t>
            </a:r>
            <a:r>
              <a:rPr lang="pl-PL" sz="1400" dirty="0" smtClean="0">
                <a:solidFill>
                  <a:schemeClr val="bg1"/>
                </a:solidFill>
              </a:rPr>
              <a:t> 55).</a:t>
            </a:r>
            <a:endParaRPr lang="en-US" sz="14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46050"/>
          </a:xfrm>
        </p:spPr>
        <p:txBody>
          <a:bodyPr>
            <a:normAutofit fontScale="90000"/>
          </a:bodyPr>
          <a:lstStyle/>
          <a:p>
            <a:endParaRPr lang="pl-PL" b="1" dirty="0"/>
          </a:p>
        </p:txBody>
      </p:sp>
      <p:sp>
        <p:nvSpPr>
          <p:cNvPr id="3" name="Symbol zastępczy zawartości 2"/>
          <p:cNvSpPr>
            <a:spLocks noGrp="1"/>
          </p:cNvSpPr>
          <p:nvPr>
            <p:ph idx="1"/>
          </p:nvPr>
        </p:nvSpPr>
        <p:spPr/>
        <p:txBody>
          <a:bodyPr>
            <a:normAutofit/>
          </a:bodyPr>
          <a:lstStyle/>
          <a:p>
            <a:pPr algn="ctr">
              <a:buNone/>
            </a:pPr>
            <a:endParaRPr lang="pl-PL" b="1" dirty="0">
              <a:latin typeface="Cambria" pitchFamily="18" charset="0"/>
            </a:endParaRPr>
          </a:p>
          <a:p>
            <a:pPr algn="ctr">
              <a:buNone/>
            </a:pPr>
            <a:endParaRPr lang="pl-PL" b="1" dirty="0">
              <a:latin typeface="Cambria" pitchFamily="18" charset="0"/>
            </a:endParaRPr>
          </a:p>
          <a:p>
            <a:pPr algn="ctr">
              <a:buNone/>
            </a:pPr>
            <a:r>
              <a:rPr lang="pl-PL" sz="4000" b="1" dirty="0">
                <a:latin typeface="Cambria" pitchFamily="18" charset="0"/>
              </a:rPr>
              <a:t>Dziękuję za uwagę </a:t>
            </a:r>
          </a:p>
        </p:txBody>
      </p:sp>
      <p:pic>
        <p:nvPicPr>
          <p:cNvPr id="4" name="Obraz 3" descr="dziękuję za uwagę.jpg"/>
          <p:cNvPicPr>
            <a:picLocks noChangeAspect="1"/>
          </p:cNvPicPr>
          <p:nvPr/>
        </p:nvPicPr>
        <p:blipFill>
          <a:blip r:embed="rId2" cstate="print"/>
          <a:stretch>
            <a:fillRect/>
          </a:stretch>
        </p:blipFill>
        <p:spPr>
          <a:xfrm>
            <a:off x="0" y="14679"/>
            <a:ext cx="9144000" cy="695192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l"/>
            <a:r>
              <a:rPr lang="pl-PL" b="1" dirty="0"/>
              <a:t>UWAGA…</a:t>
            </a:r>
          </a:p>
        </p:txBody>
      </p:sp>
      <p:sp>
        <p:nvSpPr>
          <p:cNvPr id="2" name="Symbol zastępczy zawartości 1"/>
          <p:cNvSpPr>
            <a:spLocks noGrp="1"/>
          </p:cNvSpPr>
          <p:nvPr>
            <p:ph idx="1"/>
          </p:nvPr>
        </p:nvSpPr>
        <p:spPr/>
        <p:txBody>
          <a:bodyPr>
            <a:normAutofit fontScale="85000" lnSpcReduction="10000"/>
          </a:bodyPr>
          <a:lstStyle/>
          <a:p>
            <a:pPr algn="just">
              <a:buNone/>
            </a:pPr>
            <a:r>
              <a:rPr lang="pl-PL" sz="2400" i="1">
                <a:latin typeface="Cambria" pitchFamily="18" charset="0"/>
              </a:rPr>
              <a:t>Powyższa </a:t>
            </a:r>
            <a:r>
              <a:rPr lang="pl-PL" sz="2400" i="1" smtClean="0">
                <a:latin typeface="Cambria" pitchFamily="18" charset="0"/>
              </a:rPr>
              <a:t>prezentacja- </a:t>
            </a:r>
            <a:r>
              <a:rPr lang="pl-PL" i="1" smtClean="0">
                <a:latin typeface="Cambria" pitchFamily="18" charset="0"/>
              </a:rPr>
              <a:t>22</a:t>
            </a:r>
            <a:r>
              <a:rPr lang="pl-PL" sz="2400" i="1" smtClean="0">
                <a:latin typeface="Cambria" pitchFamily="18" charset="0"/>
              </a:rPr>
              <a:t> </a:t>
            </a:r>
            <a:r>
              <a:rPr lang="pl-PL" sz="2400" i="1" smtClean="0">
                <a:latin typeface="Cambria" pitchFamily="18" charset="0"/>
              </a:rPr>
              <a:t>kolejno </a:t>
            </a:r>
            <a:r>
              <a:rPr lang="pl-PL" sz="2400" i="1" dirty="0" smtClean="0">
                <a:latin typeface="Cambria" pitchFamily="18" charset="0"/>
              </a:rPr>
              <a:t>ponumerowane</a:t>
            </a:r>
            <a:endParaRPr lang="pl-PL" sz="2400" i="1" dirty="0">
              <a:latin typeface="Cambria" pitchFamily="18" charset="0"/>
            </a:endParaRPr>
          </a:p>
          <a:p>
            <a:pPr algn="just">
              <a:buNone/>
            </a:pPr>
            <a:r>
              <a:rPr lang="pl-PL" sz="2400" i="1" dirty="0" smtClean="0">
                <a:latin typeface="Cambria" pitchFamily="18" charset="0"/>
              </a:rPr>
              <a:t>slajdy- </a:t>
            </a:r>
            <a:r>
              <a:rPr lang="pl-PL" sz="2400" i="1" dirty="0">
                <a:latin typeface="Cambria" pitchFamily="18" charset="0"/>
              </a:rPr>
              <a:t>została przygotowana wyłączanie w celach</a:t>
            </a:r>
          </a:p>
          <a:p>
            <a:pPr algn="just">
              <a:buNone/>
            </a:pPr>
            <a:r>
              <a:rPr lang="pl-PL" sz="2400" i="1" dirty="0">
                <a:latin typeface="Cambria" pitchFamily="18" charset="0"/>
              </a:rPr>
              <a:t>ogólnoinformacyjnych i szkoleniowych. </a:t>
            </a:r>
          </a:p>
          <a:p>
            <a:pPr algn="just">
              <a:buNone/>
            </a:pPr>
            <a:endParaRPr lang="pl-PL" sz="2400" dirty="0">
              <a:latin typeface="Cambria" pitchFamily="18" charset="0"/>
            </a:endParaRPr>
          </a:p>
          <a:p>
            <a:pPr algn="just">
              <a:buNone/>
            </a:pPr>
            <a:r>
              <a:rPr lang="pl-PL" sz="2400" i="1" dirty="0">
                <a:latin typeface="Cambria" pitchFamily="18" charset="0"/>
              </a:rPr>
              <a:t>Małgorzata Kozłowska wszelkie prawa zastrzeżone.</a:t>
            </a:r>
          </a:p>
          <a:p>
            <a:pPr algn="just">
              <a:buNone/>
            </a:pPr>
            <a:endParaRPr lang="pl-PL" sz="2400" dirty="0">
              <a:latin typeface="Cambria" pitchFamily="18" charset="0"/>
            </a:endParaRPr>
          </a:p>
          <a:p>
            <a:pPr algn="just">
              <a:buNone/>
            </a:pPr>
            <a:r>
              <a:rPr lang="pl-PL" sz="2400" i="1" dirty="0">
                <a:latin typeface="Cambria" pitchFamily="18" charset="0"/>
              </a:rPr>
              <a:t>Materiały szkoleniowe przekazane wyłącznie do</a:t>
            </a:r>
          </a:p>
          <a:p>
            <a:pPr algn="just">
              <a:buNone/>
            </a:pPr>
            <a:r>
              <a:rPr lang="pl-PL" sz="2400" i="1" dirty="0">
                <a:latin typeface="Cambria" pitchFamily="18" charset="0"/>
              </a:rPr>
              <a:t>użytku wewnętrznego. Nie podlegają rozpowszechnianiu.</a:t>
            </a:r>
            <a:endParaRPr lang="pl-PL" sz="2400" dirty="0">
              <a:latin typeface="Cambria" pitchFamily="18" charset="0"/>
            </a:endParaRPr>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Klub Rzymski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r>
              <a:rPr lang="pl-PL" sz="1400" b="1" dirty="0" smtClean="0">
                <a:solidFill>
                  <a:schemeClr val="bg1"/>
                </a:solidFill>
              </a:rPr>
              <a:t>Klub Rzymski – </a:t>
            </a:r>
            <a:r>
              <a:rPr lang="pl-PL" sz="1400" dirty="0" smtClean="0">
                <a:solidFill>
                  <a:schemeClr val="bg1"/>
                </a:solidFill>
              </a:rPr>
              <a:t>międzynarodowa organizacja typu </a:t>
            </a:r>
            <a:r>
              <a:rPr lang="pl-PL" sz="1400" dirty="0" err="1" smtClean="0">
                <a:solidFill>
                  <a:schemeClr val="bg1"/>
                </a:solidFill>
              </a:rPr>
              <a:t>think</a:t>
            </a:r>
            <a:r>
              <a:rPr lang="pl-PL" sz="1400" dirty="0" smtClean="0">
                <a:solidFill>
                  <a:schemeClr val="bg1"/>
                </a:solidFill>
              </a:rPr>
              <a:t> tank założona w 1968 roku, zrzeszająca naukowców, polityków i biznesmenów, zajmująca się badaniem i publikowaniem globalnych problemów świata, w tym również związanych z zagrożeniami środowiska. </a:t>
            </a:r>
            <a:endParaRPr lang="pl-PL" sz="1400" dirty="0" smtClean="0">
              <a:solidFill>
                <a:schemeClr val="bg1"/>
              </a:solidFill>
            </a:endParaRPr>
          </a:p>
          <a:p>
            <a:pPr algn="just">
              <a:lnSpc>
                <a:spcPct val="90000"/>
              </a:lnSpc>
            </a:pPr>
            <a:r>
              <a:rPr lang="pl-PL" sz="1400" dirty="0" smtClean="0">
                <a:solidFill>
                  <a:schemeClr val="bg1"/>
                </a:solidFill>
              </a:rPr>
              <a:t>To nieformalna</a:t>
            </a:r>
            <a:r>
              <a:rPr lang="pl-PL" sz="1400" dirty="0" smtClean="0">
                <a:solidFill>
                  <a:schemeClr val="bg1"/>
                </a:solidFill>
              </a:rPr>
              <a:t>, apolityczna organizacja </a:t>
            </a:r>
            <a:r>
              <a:rPr lang="pl-PL" sz="1400" dirty="0" smtClean="0">
                <a:solidFill>
                  <a:schemeClr val="bg1"/>
                </a:solidFill>
              </a:rPr>
              <a:t>międzynarodowa, która powstała </a:t>
            </a:r>
            <a:r>
              <a:rPr lang="pl-PL" sz="1400" dirty="0" smtClean="0">
                <a:solidFill>
                  <a:schemeClr val="bg1"/>
                </a:solidFill>
              </a:rPr>
              <a:t>1968 z inicjatywy A. </a:t>
            </a:r>
            <a:r>
              <a:rPr lang="pl-PL" sz="1400" dirty="0" err="1" smtClean="0">
                <a:solidFill>
                  <a:schemeClr val="bg1"/>
                </a:solidFill>
              </a:rPr>
              <a:t>Peccei</a:t>
            </a:r>
            <a:r>
              <a:rPr lang="pl-PL" sz="1400" dirty="0" smtClean="0">
                <a:solidFill>
                  <a:schemeClr val="bg1"/>
                </a:solidFill>
              </a:rPr>
              <a:t>, grupująca 100 naukowców i działaczy gospodarczych z ponad 50 krajów; pełni rolę inicjatora i mecenasa badań nad problematyką globalną; kolejne raporty dla Klubu Rzymskiego były poświęcone najważniejszym problemom współczesnego świata: granicom wzrostu gospodarczego, nowemu międzynarodowemu ładowi ekonomicznemu, energii, zasobom, celom dla ludzkości, teorii wartości, oceanom, krajom rozwijającym się, mikroelektronice; raporty te przyczyniły się do stworzenia świadomości globalnej. </a:t>
            </a:r>
          </a:p>
          <a:p>
            <a:pPr algn="just">
              <a:lnSpc>
                <a:spcPct val="90000"/>
              </a:lnSpc>
            </a:pPr>
            <a:r>
              <a:rPr lang="pl-PL" sz="1400" dirty="0" smtClean="0">
                <a:solidFill>
                  <a:schemeClr val="bg1"/>
                </a:solidFill>
              </a:rPr>
              <a:t>Klub Rzymski </a:t>
            </a:r>
            <a:r>
              <a:rPr lang="pl-PL" sz="1400" dirty="0" smtClean="0">
                <a:solidFill>
                  <a:schemeClr val="bg1"/>
                </a:solidFill>
              </a:rPr>
              <a:t>uznany </a:t>
            </a:r>
            <a:r>
              <a:rPr lang="pl-PL" sz="1400" dirty="0" smtClean="0">
                <a:solidFill>
                  <a:schemeClr val="bg1"/>
                </a:solidFill>
              </a:rPr>
              <a:t>jest za </a:t>
            </a:r>
            <a:r>
              <a:rPr lang="pl-PL" sz="1400" dirty="0" smtClean="0">
                <a:solidFill>
                  <a:schemeClr val="bg1"/>
                </a:solidFill>
              </a:rPr>
              <a:t>protoplastę ruchów proekologicznych na Zachodzie. W roku 1972 raport Granice wzrostu przygotowany dla Klub Rzymskiego, zawierał analizę przyszłości ludzkości wobec wzrostu populacji i wyczerpujących się zasobów </a:t>
            </a:r>
            <a:r>
              <a:rPr lang="pl-PL" sz="1400" dirty="0" smtClean="0">
                <a:solidFill>
                  <a:schemeClr val="bg1"/>
                </a:solidFill>
              </a:rPr>
              <a:t>naturalnych</a:t>
            </a:r>
            <a:endParaRPr lang="pl-PL" sz="1400" dirty="0" smtClean="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Klub Rzymski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6055444"/>
          </a:xfrm>
        </p:spPr>
        <p:txBody>
          <a:bodyPr vert="horz" lIns="91440" tIns="45720" rIns="91440" bIns="45720" rtlCol="0" anchor="ctr">
            <a:normAutofit/>
          </a:bodyPr>
          <a:lstStyle/>
          <a:p>
            <a:pPr algn="just">
              <a:lnSpc>
                <a:spcPct val="90000"/>
              </a:lnSpc>
            </a:pPr>
            <a:r>
              <a:rPr lang="pl-PL" sz="1400" dirty="0" smtClean="0">
                <a:solidFill>
                  <a:schemeClr val="bg1"/>
                </a:solidFill>
              </a:rPr>
              <a:t>Klub </a:t>
            </a:r>
            <a:r>
              <a:rPr lang="pl-PL" sz="1400" dirty="0" smtClean="0">
                <a:solidFill>
                  <a:schemeClr val="bg1"/>
                </a:solidFill>
              </a:rPr>
              <a:t>Rzymski znany jest </a:t>
            </a:r>
            <a:r>
              <a:rPr lang="pl-PL" sz="1400" dirty="0" smtClean="0">
                <a:solidFill>
                  <a:schemeClr val="bg1"/>
                </a:solidFill>
              </a:rPr>
              <a:t>z opracowań wzywających do ograniczenia liczby ludzi na świecie – opracował program transformacji Unii Europejskiej, tak by wprowadzić Zielony Ład. Zmienić </a:t>
            </a:r>
            <a:r>
              <a:rPr lang="pl-PL" sz="1400" dirty="0" smtClean="0">
                <a:solidFill>
                  <a:schemeClr val="bg1"/>
                </a:solidFill>
              </a:rPr>
              <a:t>należy wszystko</a:t>
            </a:r>
            <a:r>
              <a:rPr lang="pl-PL" sz="1400" dirty="0" smtClean="0">
                <a:solidFill>
                  <a:schemeClr val="bg1"/>
                </a:solidFill>
              </a:rPr>
              <a:t>. Produkcję, konsumpcję, system finansowy, podejście do zasobów naturalnych, a także – politykę i przywódców politycznych. </a:t>
            </a:r>
            <a:r>
              <a:rPr lang="pl-PL" sz="1400" dirty="0" smtClean="0">
                <a:solidFill>
                  <a:schemeClr val="bg1"/>
                </a:solidFill>
              </a:rPr>
              <a:t>Wszystko </a:t>
            </a:r>
            <a:r>
              <a:rPr lang="pl-PL" sz="1400" dirty="0" smtClean="0">
                <a:solidFill>
                  <a:schemeClr val="bg1"/>
                </a:solidFill>
              </a:rPr>
              <a:t>w imię neutralności węglowej i zrównoważonego rozwoju. </a:t>
            </a:r>
            <a:endParaRPr lang="pl-PL" sz="1400" dirty="0" smtClean="0">
              <a:solidFill>
                <a:schemeClr val="bg1"/>
              </a:solidFill>
            </a:endParaRPr>
          </a:p>
          <a:p>
            <a:pPr algn="just">
              <a:lnSpc>
                <a:spcPct val="90000"/>
              </a:lnSpc>
            </a:pPr>
            <a:r>
              <a:rPr lang="pl-PL" sz="1400" b="1" dirty="0" smtClean="0">
                <a:solidFill>
                  <a:schemeClr val="bg1"/>
                </a:solidFill>
              </a:rPr>
              <a:t>RAPORT KLUBU RZYMSKIEGO DLA KOMISJI EURPEJSKIEJ Z PAŹDZIERNIKA 2020 R</a:t>
            </a:r>
            <a:r>
              <a:rPr lang="pl-PL" sz="1400" b="1" dirty="0" smtClean="0">
                <a:solidFill>
                  <a:schemeClr val="bg1"/>
                </a:solidFill>
              </a:rPr>
              <a:t>.:</a:t>
            </a:r>
            <a:r>
              <a:rPr lang="pl-PL" sz="1400" dirty="0" smtClean="0">
                <a:solidFill>
                  <a:schemeClr val="bg1"/>
                </a:solidFill>
              </a:rPr>
              <a:t> pt. „</a:t>
            </a:r>
            <a:r>
              <a:rPr lang="pl-PL" sz="1400" dirty="0" smtClean="0">
                <a:solidFill>
                  <a:schemeClr val="bg1"/>
                </a:solidFill>
              </a:rPr>
              <a:t>Kompas zmian systemowych</a:t>
            </a:r>
            <a:r>
              <a:rPr lang="pl-PL" sz="1400" dirty="0" smtClean="0">
                <a:solidFill>
                  <a:schemeClr val="bg1"/>
                </a:solidFill>
              </a:rPr>
              <a:t>”.</a:t>
            </a:r>
          </a:p>
          <a:p>
            <a:pPr algn="just">
              <a:lnSpc>
                <a:spcPct val="90000"/>
              </a:lnSpc>
              <a:buFont typeface="Wingdings" pitchFamily="2" charset="2"/>
              <a:buChar char="Ø"/>
            </a:pPr>
            <a:r>
              <a:rPr lang="pl-PL" sz="1400" dirty="0" smtClean="0">
                <a:solidFill>
                  <a:schemeClr val="bg1"/>
                </a:solidFill>
              </a:rPr>
              <a:t> nadmierne wykorzystanie zasobów naturalnych jest jedną z głównych przyczyn zmian klimatu, utraty różnorodności biologicznej, zanieczyszczenia i negatywnych skutków dla zdrowia ludzkiego. Radykalne oddzielenie zasobów i zrównoważony rozwój stanowią odpowiedź na wiele </a:t>
            </a:r>
            <a:r>
              <a:rPr lang="pl-PL" sz="1400" dirty="0" smtClean="0">
                <a:solidFill>
                  <a:schemeClr val="bg1"/>
                </a:solidFill>
              </a:rPr>
              <a:t>wyzwań </a:t>
            </a:r>
            <a:r>
              <a:rPr lang="pl-PL" sz="1400" dirty="0" smtClean="0">
                <a:solidFill>
                  <a:schemeClr val="bg1"/>
                </a:solidFill>
              </a:rPr>
              <a:t>środowiskowych, społecznych i </a:t>
            </a:r>
            <a:r>
              <a:rPr lang="pl-PL" sz="1400" dirty="0" smtClean="0">
                <a:solidFill>
                  <a:schemeClr val="bg1"/>
                </a:solidFill>
              </a:rPr>
              <a:t>zdrowotnych,</a:t>
            </a: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najistotniejsze </a:t>
            </a:r>
            <a:r>
              <a:rPr lang="pl-PL" sz="1400" dirty="0" smtClean="0">
                <a:solidFill>
                  <a:schemeClr val="bg1"/>
                </a:solidFill>
              </a:rPr>
              <a:t>jest ograniczenie suwerenności państw i wprowadzenie globalnego zarządu surowcami. Należy odejść od gospodarki opartej na własności na rzecz gospodarki, w której obywatele nie potrzebują rzeczy takich jak samochody, lodówka, domy itp., a jedynie usług w tym </a:t>
            </a:r>
            <a:r>
              <a:rPr lang="pl-PL" sz="1400" dirty="0" smtClean="0">
                <a:solidFill>
                  <a:schemeClr val="bg1"/>
                </a:solidFill>
              </a:rPr>
              <a:t>zakresie,</a:t>
            </a: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należy edukować młodych </a:t>
            </a:r>
            <a:r>
              <a:rPr lang="pl-PL" sz="1400" dirty="0" smtClean="0">
                <a:solidFill>
                  <a:schemeClr val="bg1"/>
                </a:solidFill>
              </a:rPr>
              <a:t>ludzi od najmłodszych lat, by chętnie realizowali program zrównoważonego rozwoju i zaakceptowali wyższe </a:t>
            </a:r>
            <a:r>
              <a:rPr lang="pl-PL" sz="1400" dirty="0" smtClean="0">
                <a:solidFill>
                  <a:schemeClr val="bg1"/>
                </a:solidFill>
              </a:rPr>
              <a:t>podatki,</a:t>
            </a:r>
          </a:p>
          <a:p>
            <a:pPr algn="just">
              <a:lnSpc>
                <a:spcPct val="90000"/>
              </a:lnSpc>
              <a:buFont typeface="Wingdings" pitchFamily="2" charset="2"/>
              <a:buChar char="Ø"/>
            </a:pPr>
            <a:endParaRPr lang="pl-PL" sz="1400" dirty="0" smtClean="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Klub Rzymski</a:t>
            </a:r>
            <a:endParaRPr lang="pl-PL" dirty="0"/>
          </a:p>
        </p:txBody>
      </p:sp>
      <p:sp>
        <p:nvSpPr>
          <p:cNvPr id="3" name="Symbol zastępczy zawartości 2"/>
          <p:cNvSpPr>
            <a:spLocks noGrp="1"/>
          </p:cNvSpPr>
          <p:nvPr>
            <p:ph idx="1"/>
          </p:nvPr>
        </p:nvSpPr>
        <p:spPr/>
        <p:txBody>
          <a:bodyPr/>
          <a:lstStyle/>
          <a:p>
            <a:endParaRPr lang="pl-PL"/>
          </a:p>
        </p:txBody>
      </p:sp>
      <p:pic>
        <p:nvPicPr>
          <p:cNvPr id="1026" name="Picture 2" descr="C:\Users\Malgosia\Desktop\Club_of_Rome.JPG"/>
          <p:cNvPicPr>
            <a:picLocks noChangeAspect="1" noChangeArrowheads="1"/>
          </p:cNvPicPr>
          <p:nvPr/>
        </p:nvPicPr>
        <p:blipFill>
          <a:blip r:embed="rId2" cstate="print"/>
          <a:srcRect/>
          <a:stretch>
            <a:fillRect/>
          </a:stretch>
        </p:blipFill>
        <p:spPr bwMode="auto">
          <a:xfrm>
            <a:off x="1187624" y="2420888"/>
            <a:ext cx="6624736" cy="34563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Klub Rzymski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408712"/>
          </a:xfrm>
        </p:spPr>
        <p:txBody>
          <a:bodyPr vert="horz" lIns="91440" tIns="45720" rIns="91440" bIns="45720" rtlCol="0" anchor="ctr">
            <a:normAutofit lnSpcReduction="10000"/>
          </a:bodyPr>
          <a:lstStyle/>
          <a:p>
            <a:pPr algn="just">
              <a:lnSpc>
                <a:spcPct val="90000"/>
              </a:lnSpc>
            </a:pPr>
            <a:r>
              <a:rPr lang="pl-PL" sz="1400" b="1" dirty="0" smtClean="0">
                <a:solidFill>
                  <a:schemeClr val="bg1"/>
                </a:solidFill>
              </a:rPr>
              <a:t>Polskie Towarzystwo Współpracy z Klubem Rzymskim </a:t>
            </a:r>
            <a:r>
              <a:rPr lang="pl-PL" sz="1400" dirty="0" smtClean="0">
                <a:solidFill>
                  <a:schemeClr val="bg1"/>
                </a:solidFill>
              </a:rPr>
              <a:t>(ang. </a:t>
            </a:r>
            <a:r>
              <a:rPr lang="pl-PL" sz="1400" dirty="0" err="1" smtClean="0">
                <a:solidFill>
                  <a:schemeClr val="bg1"/>
                </a:solidFill>
              </a:rPr>
              <a:t>The</a:t>
            </a:r>
            <a:r>
              <a:rPr lang="pl-PL" sz="1400" dirty="0" smtClean="0">
                <a:solidFill>
                  <a:schemeClr val="bg1"/>
                </a:solidFill>
              </a:rPr>
              <a:t> </a:t>
            </a:r>
            <a:r>
              <a:rPr lang="pl-PL" sz="1400" dirty="0" err="1" smtClean="0">
                <a:solidFill>
                  <a:schemeClr val="bg1"/>
                </a:solidFill>
              </a:rPr>
              <a:t>Polish</a:t>
            </a:r>
            <a:r>
              <a:rPr lang="pl-PL" sz="1400" dirty="0" smtClean="0">
                <a:solidFill>
                  <a:schemeClr val="bg1"/>
                </a:solidFill>
              </a:rPr>
              <a:t> </a:t>
            </a:r>
            <a:r>
              <a:rPr lang="pl-PL" sz="1400" dirty="0" err="1" smtClean="0">
                <a:solidFill>
                  <a:schemeClr val="bg1"/>
                </a:solidFill>
              </a:rPr>
              <a:t>Association</a:t>
            </a:r>
            <a:r>
              <a:rPr lang="pl-PL" sz="1400" dirty="0" smtClean="0">
                <a:solidFill>
                  <a:schemeClr val="bg1"/>
                </a:solidFill>
              </a:rPr>
              <a:t> for </a:t>
            </a:r>
            <a:r>
              <a:rPr lang="pl-PL" sz="1400" dirty="0" err="1" smtClean="0">
                <a:solidFill>
                  <a:schemeClr val="bg1"/>
                </a:solidFill>
              </a:rPr>
              <a:t>The</a:t>
            </a:r>
            <a:r>
              <a:rPr lang="pl-PL" sz="1400" dirty="0" smtClean="0">
                <a:solidFill>
                  <a:schemeClr val="bg1"/>
                </a:solidFill>
              </a:rPr>
              <a:t> </a:t>
            </a:r>
            <a:r>
              <a:rPr lang="pl-PL" sz="1400" dirty="0" err="1" smtClean="0">
                <a:solidFill>
                  <a:schemeClr val="bg1"/>
                </a:solidFill>
              </a:rPr>
              <a:t>Club</a:t>
            </a:r>
            <a:r>
              <a:rPr lang="pl-PL" sz="1400" dirty="0" smtClean="0">
                <a:solidFill>
                  <a:schemeClr val="bg1"/>
                </a:solidFill>
              </a:rPr>
              <a:t> of </a:t>
            </a:r>
            <a:r>
              <a:rPr lang="pl-PL" sz="1400" dirty="0" err="1" smtClean="0">
                <a:solidFill>
                  <a:schemeClr val="bg1"/>
                </a:solidFill>
              </a:rPr>
              <a:t>Rome</a:t>
            </a:r>
            <a:r>
              <a:rPr lang="pl-PL" sz="1400" dirty="0" smtClean="0">
                <a:solidFill>
                  <a:schemeClr val="bg1"/>
                </a:solidFill>
              </a:rPr>
              <a:t>) – stowarzyszenie powstałe w 1987 jako jedna z wielu narodowych organizacji współpracy z „Klubem Rzymskim”. </a:t>
            </a:r>
          </a:p>
          <a:p>
            <a:pPr algn="just">
              <a:lnSpc>
                <a:spcPct val="90000"/>
              </a:lnSpc>
            </a:pPr>
            <a:r>
              <a:rPr lang="pl-PL" sz="1400" dirty="0" smtClean="0">
                <a:solidFill>
                  <a:schemeClr val="bg1"/>
                </a:solidFill>
              </a:rPr>
              <a:t>Otwarcie działalności towarzystwa nastąpiło 28 kwietnia 1987, a dokonał go ówczesny przewodniczący Klubu Rzymskiego – Alexander King. Cele statutowe Towarzystwa obejmują organizowanie i koordynację społecznej działalności związanej z zadaniami Klubu Rzymskiego, inspirowanie i inicjowanie społecznego ruchu zgodnie z założeniami działalności Klubu Rzymskiego, organizację krajowych i zagranicznych kontaktów łączących się bezpośrednio z działalnością Klubu Rzymskiego, upowszechnianie zainteresowania celami Klubu Rzymskiego, w tym popularyzowanie jego opracowań i przedsięwzięć. </a:t>
            </a:r>
            <a:endParaRPr lang="pl-PL" sz="1400" dirty="0" smtClean="0">
              <a:solidFill>
                <a:schemeClr val="bg1"/>
              </a:solidFill>
            </a:endParaRPr>
          </a:p>
          <a:p>
            <a:pPr algn="just">
              <a:lnSpc>
                <a:spcPct val="90000"/>
              </a:lnSpc>
            </a:pPr>
            <a:r>
              <a:rPr lang="pl-PL" sz="1400" dirty="0" smtClean="0">
                <a:solidFill>
                  <a:schemeClr val="bg1"/>
                </a:solidFill>
              </a:rPr>
              <a:t>Towarzystwo </a:t>
            </a:r>
            <a:r>
              <a:rPr lang="pl-PL" sz="1400" dirty="0" smtClean="0">
                <a:solidFill>
                  <a:schemeClr val="bg1"/>
                </a:solidFill>
              </a:rPr>
              <a:t>realizuje swoje cele poprzez podejmowanie badań naukowych, organizowanie krajowych i międzynarodowych seminariów i konferencji, udział członków Towarzystwa w seminariach i konferencjach zagranicznych, upowszechnianie problematyki podejmowanej przez Towarzystwo w środkach masowego przekazu oraz w wydawnictwach własnych. </a:t>
            </a:r>
            <a:endParaRPr lang="pl-PL" sz="1400" dirty="0" smtClean="0">
              <a:solidFill>
                <a:schemeClr val="bg1"/>
              </a:solidFill>
            </a:endParaRPr>
          </a:p>
          <a:p>
            <a:pPr algn="just">
              <a:lnSpc>
                <a:spcPct val="90000"/>
              </a:lnSpc>
            </a:pPr>
            <a:r>
              <a:rPr lang="pl-PL" sz="1400" dirty="0" smtClean="0">
                <a:solidFill>
                  <a:schemeClr val="bg1"/>
                </a:solidFill>
              </a:rPr>
              <a:t>Towarzystwo </a:t>
            </a:r>
            <a:r>
              <a:rPr lang="pl-PL" sz="1400" dirty="0" smtClean="0">
                <a:solidFill>
                  <a:schemeClr val="bg1"/>
                </a:solidFill>
              </a:rPr>
              <a:t>wydaje również książki, których tematykę uważa za odpowiadającą swoim celom i na które pragnie zwrócić uwagę społeczeństwa. W latach 1987-2003 opublikowało 25 prac: 16 w języku polskim i 9 w języku angielskim. W ciągu pierwszych 16 lat działalności Towarzystwo zorganizowało w sumie kilkadziesiąt seminariów, konferencji i spotkań naukowych oraz zainicjowało kilka projektów badawczych. Towarzystwo jest współredaktorem biuletynu „Przyszłość </a:t>
            </a:r>
            <a:r>
              <a:rPr lang="pl-PL" sz="1400" dirty="0" err="1" smtClean="0">
                <a:solidFill>
                  <a:schemeClr val="bg1"/>
                </a:solidFill>
              </a:rPr>
              <a:t>Świat-Europa-Polska</a:t>
            </a:r>
            <a:r>
              <a:rPr lang="pl-PL" sz="1400" dirty="0" smtClean="0">
                <a:solidFill>
                  <a:schemeClr val="bg1"/>
                </a:solidFill>
              </a:rPr>
              <a:t>”. Towarzystwo jest organizacją non-profit, środki na jego działalność pochodzą przede wszystkim z darowizn osób prywatnych, instytucji, przedsiębiorstw oraz składek członkowskich. </a:t>
            </a:r>
          </a:p>
          <a:p>
            <a:pPr algn="just">
              <a:lnSpc>
                <a:spcPct val="90000"/>
              </a:lnSpc>
            </a:pPr>
            <a:endParaRPr lang="pl-PL" sz="1400" dirty="0" smtClean="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Granice wzrostu</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6127452"/>
          </a:xfrm>
        </p:spPr>
        <p:txBody>
          <a:bodyPr vert="horz" lIns="91440" tIns="45720" rIns="91440" bIns="45720" rtlCol="0" anchor="ctr">
            <a:normAutofit lnSpcReduction="10000"/>
          </a:bodyPr>
          <a:lstStyle/>
          <a:p>
            <a:pPr algn="just">
              <a:lnSpc>
                <a:spcPct val="90000"/>
              </a:lnSpc>
            </a:pPr>
            <a:r>
              <a:rPr lang="pl-PL" sz="1400" dirty="0" smtClean="0">
                <a:solidFill>
                  <a:schemeClr val="bg1"/>
                </a:solidFill>
              </a:rPr>
              <a:t>Ziemia posiada jedynie skończone zasoby, jednak populacja ludzka wciąż rośnie. Jak to się skończy? To pytanie zadała sobie grupa naukowców (</a:t>
            </a:r>
            <a:r>
              <a:rPr lang="pl-PL" sz="1400" dirty="0" err="1" smtClean="0">
                <a:solidFill>
                  <a:schemeClr val="bg1"/>
                </a:solidFill>
              </a:rPr>
              <a:t>Meadows</a:t>
            </a:r>
            <a:r>
              <a:rPr lang="pl-PL" sz="1400" dirty="0" smtClean="0">
                <a:solidFill>
                  <a:schemeClr val="bg1"/>
                </a:solidFill>
              </a:rPr>
              <a:t> et al), publikując w 1972 roku pod egidą "Klubu Rzymskiego" książkę </a:t>
            </a:r>
            <a:r>
              <a:rPr lang="pl-PL" sz="1400" b="1" dirty="0" smtClean="0">
                <a:solidFill>
                  <a:schemeClr val="bg1"/>
                </a:solidFill>
              </a:rPr>
              <a:t>"Granice Wzrostu"</a:t>
            </a:r>
            <a:r>
              <a:rPr lang="pl-PL" sz="1400" dirty="0" smtClean="0">
                <a:solidFill>
                  <a:schemeClr val="bg1"/>
                </a:solidFill>
              </a:rPr>
              <a:t>. Zaprezentowany przez nich model przewidywał wzrastające niedobory zasobów, wzrost zanieczyszczeń i finalny spadek populacji - wszystko to w XXI stuleciu</a:t>
            </a:r>
            <a:r>
              <a:rPr lang="pl-PL" sz="1400" dirty="0" smtClean="0">
                <a:solidFill>
                  <a:schemeClr val="bg1"/>
                </a:solidFill>
              </a:rPr>
              <a:t>.</a:t>
            </a:r>
          </a:p>
          <a:p>
            <a:pPr algn="just">
              <a:lnSpc>
                <a:spcPct val="90000"/>
              </a:lnSpc>
            </a:pPr>
            <a:r>
              <a:rPr lang="pl-PL" sz="1400" b="1" dirty="0" smtClean="0">
                <a:solidFill>
                  <a:schemeClr val="bg1"/>
                </a:solidFill>
              </a:rPr>
              <a:t>GRANICE WZROSTU</a:t>
            </a:r>
            <a:r>
              <a:rPr lang="pl-PL" sz="1400" dirty="0" smtClean="0">
                <a:solidFill>
                  <a:schemeClr val="bg1"/>
                </a:solidFill>
              </a:rPr>
              <a:t>, ekonomiczne </a:t>
            </a:r>
            <a:r>
              <a:rPr lang="pl-PL" sz="1400" dirty="0" smtClean="0">
                <a:solidFill>
                  <a:schemeClr val="bg1"/>
                </a:solidFill>
              </a:rPr>
              <a:t>pojęcie </a:t>
            </a:r>
            <a:r>
              <a:rPr lang="pl-PL" sz="1400" dirty="0" smtClean="0">
                <a:solidFill>
                  <a:schemeClr val="bg1"/>
                </a:solidFill>
              </a:rPr>
              <a:t>wprowadzone w 1972 r. </a:t>
            </a:r>
            <a:r>
              <a:rPr lang="pl-PL" sz="1400" dirty="0" smtClean="0">
                <a:solidFill>
                  <a:schemeClr val="bg1"/>
                </a:solidFill>
              </a:rPr>
              <a:t>w I Raporcie dla Klubu Rzymskiego, opracowane przez zespół naukowców z Massachusetts </a:t>
            </a:r>
            <a:r>
              <a:rPr lang="pl-PL" sz="1400" dirty="0" err="1" smtClean="0">
                <a:solidFill>
                  <a:schemeClr val="bg1"/>
                </a:solidFill>
              </a:rPr>
              <a:t>Institute</a:t>
            </a:r>
            <a:r>
              <a:rPr lang="pl-PL" sz="1400" dirty="0" smtClean="0">
                <a:solidFill>
                  <a:schemeClr val="bg1"/>
                </a:solidFill>
              </a:rPr>
              <a:t> of Technology (D.L. </a:t>
            </a:r>
            <a:r>
              <a:rPr lang="pl-PL" sz="1400" dirty="0" err="1" smtClean="0">
                <a:solidFill>
                  <a:schemeClr val="bg1"/>
                </a:solidFill>
              </a:rPr>
              <a:t>Meadows</a:t>
            </a:r>
            <a:r>
              <a:rPr lang="pl-PL" sz="1400" dirty="0" smtClean="0">
                <a:solidFill>
                  <a:schemeClr val="bg1"/>
                </a:solidFill>
              </a:rPr>
              <a:t> i inni), na określenie skończonych rozmiarów zasobów globu ziemskiego. </a:t>
            </a:r>
            <a:endParaRPr lang="pl-PL" sz="1400" dirty="0" smtClean="0">
              <a:solidFill>
                <a:schemeClr val="bg1"/>
              </a:solidFill>
            </a:endParaRPr>
          </a:p>
          <a:p>
            <a:pPr algn="just">
              <a:lnSpc>
                <a:spcPct val="90000"/>
              </a:lnSpc>
            </a:pPr>
            <a:r>
              <a:rPr lang="pl-PL" sz="1400" dirty="0" smtClean="0">
                <a:solidFill>
                  <a:schemeClr val="bg1"/>
                </a:solidFill>
              </a:rPr>
              <a:t>Autorzy przewidują nieuchronny kres dotychczasowych form wzrostu gospodarczego, opartych na pomnażaniu jedynie materialnych efektów działalności człowieka. Wizja ta kwestionuje nie tylko formy wzrostu promowane przez współczesną ekonomię, lecz dostarcza mocnych argumentów na rzecz rewizji tradycyjnych mierników wzrostu i celów rozwojowych. </a:t>
            </a:r>
            <a:endParaRPr lang="pl-PL" sz="1400" dirty="0" smtClean="0">
              <a:solidFill>
                <a:schemeClr val="bg1"/>
              </a:solidFill>
            </a:endParaRPr>
          </a:p>
          <a:p>
            <a:pPr algn="just">
              <a:lnSpc>
                <a:spcPct val="90000"/>
              </a:lnSpc>
            </a:pPr>
            <a:r>
              <a:rPr lang="pl-PL" sz="1400" dirty="0" smtClean="0">
                <a:solidFill>
                  <a:schemeClr val="bg1"/>
                </a:solidFill>
              </a:rPr>
              <a:t>W </a:t>
            </a:r>
            <a:r>
              <a:rPr lang="pl-PL" sz="1400" dirty="0" smtClean="0">
                <a:solidFill>
                  <a:schemeClr val="bg1"/>
                </a:solidFill>
              </a:rPr>
              <a:t>latach 70. granice wzrostu spełniły skutecznie rolę prognozy ostrzegawczej, zmuszając polityków i ekonomistów do refleksji nad realizowaną polityką gospodarczą, oraz zapoczątkowały dyskusję dotyczącą najważniejszych zagrożeń przyszłego rozwoju. Granice wzrostu w świetle badań Klubu Rzymskiego mają wymiar globalny i długookresowy. </a:t>
            </a:r>
            <a:endParaRPr lang="pl-PL" sz="1400" dirty="0" smtClean="0">
              <a:solidFill>
                <a:schemeClr val="bg1"/>
              </a:solidFill>
            </a:endParaRPr>
          </a:p>
          <a:p>
            <a:pPr algn="just">
              <a:lnSpc>
                <a:spcPct val="90000"/>
              </a:lnSpc>
            </a:pPr>
            <a:r>
              <a:rPr lang="pl-PL" sz="1400" dirty="0" smtClean="0">
                <a:solidFill>
                  <a:schemeClr val="bg1"/>
                </a:solidFill>
              </a:rPr>
              <a:t>Najczęściej </a:t>
            </a:r>
            <a:r>
              <a:rPr lang="pl-PL" sz="1400" dirty="0" smtClean="0">
                <a:solidFill>
                  <a:schemeClr val="bg1"/>
                </a:solidFill>
              </a:rPr>
              <a:t>wskazuje się na 2 rodzaje zagrożeń: fizyczne granice wzrostu systemu gospodarki światowej, wynikające z ograniczonych rozmiarów globu ziemskiego; społeczne granice wzrostu, wynikające z zagrożenia globalnym konfliktem na tle pogłębiających się różnic rozwojowych między „bogatą Północą” a  „biednym Południem”, które w latach 70. oszacowano w stosunku 5 : 1. </a:t>
            </a:r>
          </a:p>
          <a:p>
            <a:pPr algn="just">
              <a:lnSpc>
                <a:spcPct val="90000"/>
              </a:lnSpc>
            </a:pPr>
            <a:endParaRPr lang="en-US" sz="1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Granice wzrostu</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6127452"/>
          </a:xfrm>
        </p:spPr>
        <p:txBody>
          <a:bodyPr vert="horz" lIns="91440" tIns="45720" rIns="91440" bIns="45720" rtlCol="0" anchor="ctr">
            <a:normAutofit/>
          </a:bodyPr>
          <a:lstStyle/>
          <a:p>
            <a:pPr algn="just">
              <a:lnSpc>
                <a:spcPct val="90000"/>
              </a:lnSpc>
            </a:pPr>
            <a:r>
              <a:rPr lang="pl-PL" sz="1400" dirty="0" smtClean="0">
                <a:solidFill>
                  <a:schemeClr val="bg1"/>
                </a:solidFill>
              </a:rPr>
              <a:t>W pierwszym przypadku metodologicznym zapleczem analizy jest ogólna teoria systemów, która posłużyła do budowy globalnego i homogenicznego (bez regionalnego zróżnicowania) modelu świata. Struktura modelu została oparta na 5 podstawowych czynnikach: ludność, żywność na 1 mieszkańca, produkcja przemysłowa na 1 mieszkańca, zanieczyszczenie środowiska oraz zasoby naturalne surowców. Założenie wykładniczego wzrostu poszczególnych składników modelu dało w wyniku symulacji odpowiedź: kiedy i na jakie granice wzrostu natrafi świat przy kontynuacji dotychczasowych (najczęściej właśnie wykładniczych) trendów rozwojowych. Zgodnie z nią już w połowie XXI w. może dojść do globalnego załamania; jego przyczyną, zależnie od przyjętych założeń, będzie albo niemożliwość wyżywienia stale rosnącej liczby ludności, albo zanieczyszczenie środowiska przekraczające możliwości regeneracji przez naturalne ekosystemy, albo też wyczerpanie się surowców naturalnych. Konkluzją tej prognozy ostrzegawczej jest koncepcja wzrostu zerowego, z postulatem rewizji celów wzrostu w kierunku rozwoju proekologicznego. </a:t>
            </a:r>
          </a:p>
          <a:p>
            <a:pPr algn="just">
              <a:lnSpc>
                <a:spcPct val="90000"/>
              </a:lnSpc>
            </a:pPr>
            <a:r>
              <a:rPr lang="pl-PL" sz="1400" dirty="0" smtClean="0">
                <a:solidFill>
                  <a:schemeClr val="bg1"/>
                </a:solidFill>
              </a:rPr>
              <a:t>W drugim przypadku wysuwa się obawy co do wystąpienia materialnych granic wzrostu, jednakże wcześniejsze niebezpieczeństwo upatruje się w globalnym konflikcie na tle strukturalnych różnic rozwojowych. Do uzasadnienia tej tezy służy tzw. zdegradowany model hierarchiczny: świat zostaje podzielony na 10 regionów, związki zaś przyczynowo-skutkowe, występujące na poziomie tych regionów, uzupełnia się 2 hierarchicznie ułożonymi </a:t>
            </a:r>
            <a:r>
              <a:rPr lang="pl-PL" sz="1400" dirty="0" err="1" smtClean="0">
                <a:solidFill>
                  <a:schemeClr val="bg1"/>
                </a:solidFill>
              </a:rPr>
              <a:t>submodelami</a:t>
            </a:r>
            <a:r>
              <a:rPr lang="pl-PL" sz="1400" dirty="0" smtClean="0">
                <a:solidFill>
                  <a:schemeClr val="bg1"/>
                </a:solidFill>
              </a:rPr>
              <a:t>: decyzji oraz norm determinujących te decyzje. W tak zagregowanym modelu świata scenariusze symulacji stanowią różne wersje polityk gospodarczych, świadomie wybieranych przez odpowiedzialne instytucje. </a:t>
            </a:r>
          </a:p>
          <a:p>
            <a:pPr algn="just">
              <a:lnSpc>
                <a:spcPct val="90000"/>
              </a:lnSpc>
            </a:pPr>
            <a:endParaRPr lang="en-US" sz="1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Granice wzrostu</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6127452"/>
          </a:xfrm>
        </p:spPr>
        <p:txBody>
          <a:bodyPr vert="horz" lIns="91440" tIns="45720" rIns="91440" bIns="45720" rtlCol="0" anchor="ctr">
            <a:normAutofit/>
          </a:bodyPr>
          <a:lstStyle/>
          <a:p>
            <a:pPr algn="just">
              <a:lnSpc>
                <a:spcPct val="90000"/>
              </a:lnSpc>
            </a:pPr>
            <a:r>
              <a:rPr lang="pl-PL" sz="1400" dirty="0" smtClean="0">
                <a:solidFill>
                  <a:schemeClr val="bg1"/>
                </a:solidFill>
              </a:rPr>
              <a:t>W pierwszym przypadku metodologicznym zapleczem analizy jest ogólna teoria systemów, która posłużyła do budowy globalnego i homogenicznego (bez regionalnego zróżnicowania) modelu świata. Struktura modelu została oparta na 5 podstawowych czynnikach: ludność, żywność na 1 mieszkańca, produkcja przemysłowa na 1 mieszkańca, zanieczyszczenie środowiska oraz zasoby naturalne surowców. Założenie wykładniczego wzrostu poszczególnych składników modelu dało w wyniku symulacji odpowiedź: kiedy i na jakie granice wzrostu natrafi świat przy kontynuacji dotychczasowych (najczęściej właśnie wykładniczych) trendów rozwojowych. Zgodnie z nią już w połowie XXI w. może dojść do globalnego załamania; jego przyczyną, zależnie od przyjętych założeń, będzie albo niemożliwość wyżywienia stale rosnącej liczby ludności, albo zanieczyszczenie środowiska przekraczające możliwości regeneracji przez naturalne ekosystemy, albo też wyczerpanie się surowców naturalnych. Konkluzją tej prognozy ostrzegawczej jest koncepcja wzrostu zerowego, z postulatem rewizji celów wzrostu w kierunku rozwoju proekologicznego. </a:t>
            </a:r>
          </a:p>
          <a:p>
            <a:pPr algn="just">
              <a:lnSpc>
                <a:spcPct val="90000"/>
              </a:lnSpc>
            </a:pPr>
            <a:r>
              <a:rPr lang="pl-PL" sz="1400" dirty="0" smtClean="0">
                <a:solidFill>
                  <a:schemeClr val="bg1"/>
                </a:solidFill>
              </a:rPr>
              <a:t>W drugim przypadku wysuwa się obawy co do wystąpienia materialnych granic wzrostu, jednakże wcześniejsze niebezpieczeństwo upatruje się w globalnym konflikcie na tle strukturalnych różnic rozwojowych. Do uzasadnienia tej tezy służy tzw. zdegradowany model hierarchiczny: świat zostaje podzielony na 10 regionów, związki zaś przyczynowo-skutkowe, występujące na poziomie tych regionów, uzupełnia się 2 hierarchicznie ułożonymi </a:t>
            </a:r>
            <a:r>
              <a:rPr lang="pl-PL" sz="1400" dirty="0" err="1" smtClean="0">
                <a:solidFill>
                  <a:schemeClr val="bg1"/>
                </a:solidFill>
              </a:rPr>
              <a:t>submodelami</a:t>
            </a:r>
            <a:r>
              <a:rPr lang="pl-PL" sz="1400" dirty="0" smtClean="0">
                <a:solidFill>
                  <a:schemeClr val="bg1"/>
                </a:solidFill>
              </a:rPr>
              <a:t>: decyzji oraz norm determinujących te decyzje. W tak zagregowanym modelu świata scenariusze symulacji stanowią różne wersje polityk gospodarczych, świadomie wybieranych przez odpowiedzialne instytucje. </a:t>
            </a:r>
          </a:p>
          <a:p>
            <a:pPr algn="just">
              <a:lnSpc>
                <a:spcPct val="90000"/>
              </a:lnSpc>
            </a:pPr>
            <a:endParaRPr lang="en-US" sz="14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1822</TotalTime>
  <Words>826</Words>
  <Application>Microsoft Office PowerPoint</Application>
  <PresentationFormat>Pokaz na ekranie (4:3)</PresentationFormat>
  <Paragraphs>160</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Organic</vt:lpstr>
      <vt:lpstr>Prawo ochrony środowiska</vt:lpstr>
      <vt:lpstr>Plan ćwiczeń nr 6</vt:lpstr>
      <vt:lpstr>Klub Rzymski</vt:lpstr>
      <vt:lpstr>Klub Rzymski</vt:lpstr>
      <vt:lpstr>Klub Rzymski</vt:lpstr>
      <vt:lpstr>Klub Rzymski</vt:lpstr>
      <vt:lpstr>Granice wzrostu</vt:lpstr>
      <vt:lpstr>Granice wzrostu</vt:lpstr>
      <vt:lpstr>Granice wzrostu</vt:lpstr>
      <vt:lpstr>Granice wzrostu</vt:lpstr>
      <vt:lpstr>Elementy ochrony powierzchni ziemi</vt:lpstr>
      <vt:lpstr>Elementy ochrony powierzchni ziemi</vt:lpstr>
      <vt:lpstr>Elementy ochrony powierzchni ziemi</vt:lpstr>
      <vt:lpstr>Elementy ochrony powierzchni ziemi</vt:lpstr>
      <vt:lpstr>Ruchy masowe ziemi</vt:lpstr>
      <vt:lpstr>Ruchy masowe ziemi</vt:lpstr>
      <vt:lpstr>Ruchy masowe ziemi</vt:lpstr>
      <vt:lpstr>Ruchy masowe ziemi</vt:lpstr>
      <vt:lpstr>Poważna awaria </vt:lpstr>
      <vt:lpstr>Poważna awaria </vt:lpstr>
      <vt:lpstr>Slajd 21</vt:lpstr>
      <vt:lpstr>UWAGA…</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 kultury fizycznej i turystyki</dc:title>
  <dc:creator>dr Małgorzata Kozłowska</dc:creator>
  <cp:lastModifiedBy>Malgosia</cp:lastModifiedBy>
  <cp:revision>243</cp:revision>
  <dcterms:created xsi:type="dcterms:W3CDTF">2020-02-23T14:05:39Z</dcterms:created>
  <dcterms:modified xsi:type="dcterms:W3CDTF">2021-09-20T12:18:33Z</dcterms:modified>
</cp:coreProperties>
</file>