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352" r:id="rId2"/>
    <p:sldId id="353" r:id="rId3"/>
    <p:sldId id="325" r:id="rId4"/>
    <p:sldId id="348" r:id="rId5"/>
    <p:sldId id="349" r:id="rId6"/>
    <p:sldId id="350" r:id="rId7"/>
    <p:sldId id="351" r:id="rId8"/>
    <p:sldId id="337" r:id="rId9"/>
    <p:sldId id="338" r:id="rId10"/>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80" d="100"/>
          <a:sy n="80" d="100"/>
        </p:scale>
        <p:origin x="-145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AF431E-0BCF-47EA-ADF7-A3578C676EFC}" type="datetimeFigureOut">
              <a:rPr lang="pl-PL" smtClean="0"/>
              <a:pPr/>
              <a:t>09.11.2021</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46282D-43DD-495D-A880-986DDF53E5F8}"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2">
        <a:schemeClr val="bg1"/>
      </p:bgRef>
    </p:bg>
    <p:spTree>
      <p:nvGrpSpPr>
        <p:cNvPr id="1" name=""/>
        <p:cNvGrpSpPr/>
        <p:nvPr/>
      </p:nvGrpSpPr>
      <p:grpSpPr>
        <a:xfrm>
          <a:off x="0" y="0"/>
          <a:ext cx="0" cy="0"/>
          <a:chOff x="0" y="0"/>
          <a:chExt cx="0" cy="0"/>
        </a:xfrm>
      </p:grpSpPr>
      <p:sp>
        <p:nvSpPr>
          <p:cNvPr id="8" name="Prostokąt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Łącznik prosty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ytuł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pl-PL" smtClean="0"/>
              <a:t>Kliknij, aby edytować styl</a:t>
            </a:r>
            <a:endParaRPr kumimoji="0" lang="en-US"/>
          </a:p>
        </p:txBody>
      </p:sp>
      <p:sp>
        <p:nvSpPr>
          <p:cNvPr id="25" name="Podtytuł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sp>
        <p:nvSpPr>
          <p:cNvPr id="31" name="Symbol zastępczy daty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6221E02-25CB-4963-84BC-0813985E7D90}" type="datetimeFigureOut">
              <a:rPr lang="pl-PL" smtClean="0"/>
              <a:pPr/>
              <a:t>09.11.2021</a:t>
            </a:fld>
            <a:endParaRPr lang="pl-PL"/>
          </a:p>
        </p:txBody>
      </p:sp>
      <p:sp>
        <p:nvSpPr>
          <p:cNvPr id="18" name="Symbol zastępczy stopki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pl-PL"/>
          </a:p>
        </p:txBody>
      </p:sp>
      <p:sp>
        <p:nvSpPr>
          <p:cNvPr id="29" name="Symbol zastępczy numeru slajdu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589B7C76-EFF2-4CD8-A475-4750F11B4BC6}"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66221E02-25CB-4963-84BC-0813985E7D90}" type="datetimeFigureOut">
              <a:rPr lang="pl-PL" smtClean="0"/>
              <a:pPr/>
              <a:t>09.11.2021</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553200" y="274955"/>
            <a:ext cx="1524000" cy="5851525"/>
          </a:xfrm>
        </p:spPr>
        <p:txBody>
          <a:bodyPr vert="eaVert" anchor="t"/>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42"/>
            <a:ext cx="6019800" cy="5851525"/>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a:xfrm>
            <a:off x="4242816" y="6557946"/>
            <a:ext cx="2002464" cy="226902"/>
          </a:xfrm>
        </p:spPr>
        <p:txBody>
          <a:bodyPr/>
          <a:lstStyle>
            <a:extLst/>
          </a:lstStyle>
          <a:p>
            <a:fld id="{66221E02-25CB-4963-84BC-0813985E7D90}" type="datetimeFigureOut">
              <a:rPr lang="pl-PL" smtClean="0"/>
              <a:pPr/>
              <a:t>09.11.2021</a:t>
            </a:fld>
            <a:endParaRPr lang="pl-PL"/>
          </a:p>
        </p:txBody>
      </p:sp>
      <p:sp>
        <p:nvSpPr>
          <p:cNvPr id="5" name="Symbol zastępczy stopki 4"/>
          <p:cNvSpPr>
            <a:spLocks noGrp="1"/>
          </p:cNvSpPr>
          <p:nvPr>
            <p:ph type="ftr" sz="quarter" idx="11"/>
          </p:nvPr>
        </p:nvSpPr>
        <p:spPr>
          <a:xfrm>
            <a:off x="457200" y="6556248"/>
            <a:ext cx="3657600" cy="228600"/>
          </a:xfrm>
        </p:spPr>
        <p:txBody>
          <a:bodyPr/>
          <a:lstStyle>
            <a:extLst/>
          </a:lstStyle>
          <a:p>
            <a:endParaRPr lang="pl-PL"/>
          </a:p>
        </p:txBody>
      </p:sp>
      <p:sp>
        <p:nvSpPr>
          <p:cNvPr id="6" name="Symbol zastępczy numeru slajdu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66221E02-25CB-4963-84BC-0813985E7D90}" type="datetimeFigureOut">
              <a:rPr lang="pl-PL" smtClean="0"/>
              <a:pPr/>
              <a:t>09.11.2021</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1">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6221E02-25CB-4963-84BC-0813985E7D90}" type="datetimeFigureOut">
              <a:rPr lang="pl-PL" smtClean="0"/>
              <a:pPr/>
              <a:t>09.11.2021</a:t>
            </a:fld>
            <a:endParaRPr lang="pl-PL"/>
          </a:p>
        </p:txBody>
      </p:sp>
      <p:sp>
        <p:nvSpPr>
          <p:cNvPr id="5" name="Symbol zastępczy stopki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pl-PL"/>
          </a:p>
        </p:txBody>
      </p:sp>
      <p:sp>
        <p:nvSpPr>
          <p:cNvPr id="6" name="Symbol zastępczy numeru slajdu 5"/>
          <p:cNvSpPr>
            <a:spLocks noGrp="1"/>
          </p:cNvSpPr>
          <p:nvPr>
            <p:ph type="sldNum" sz="quarter" idx="12"/>
          </p:nvPr>
        </p:nvSpPr>
        <p:spPr>
          <a:xfrm>
            <a:off x="6733952" y="6555112"/>
            <a:ext cx="588336" cy="228600"/>
          </a:xfrm>
        </p:spPr>
        <p:txBody>
          <a:bodyPr/>
          <a:lstStyle>
            <a:extLst/>
          </a:lstStyle>
          <a:p>
            <a:fld id="{589B7C76-EFF2-4CD8-A475-4750F11B4BC6}"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lstStyle>
            <a:extLst/>
          </a:lstStyle>
          <a:p>
            <a:r>
              <a:rPr kumimoji="0" lang="pl-PL" smtClean="0"/>
              <a:t>Kliknij, aby edytować styl</a:t>
            </a:r>
            <a:endParaRPr kumimoji="0" lang="en-US"/>
          </a:p>
        </p:txBody>
      </p:sp>
      <p:sp>
        <p:nvSpPr>
          <p:cNvPr id="3" name="Symbol zastępczy zawartości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66221E02-25CB-4963-84BC-0813985E7D90}" type="datetimeFigureOut">
              <a:rPr lang="pl-PL" smtClean="0"/>
              <a:pPr/>
              <a:t>09.11.2021</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nchor="b"/>
          <a:lstStyle>
            <a:lvl1pPr>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66221E02-25CB-4963-84BC-0813985E7D90}" type="datetimeFigureOut">
              <a:rPr lang="pl-PL" smtClean="0"/>
              <a:pPr/>
              <a:t>09.11.2021</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lstStyle>
            <a:extLst/>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extLst/>
          </a:lstStyle>
          <a:p>
            <a:fld id="{66221E02-25CB-4963-84BC-0813985E7D90}" type="datetimeFigureOut">
              <a:rPr lang="pl-PL" smtClean="0"/>
              <a:pPr/>
              <a:t>09.11.2021</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lvl1pPr>
              <a:defRPr>
                <a:solidFill>
                  <a:schemeClr val="tx2"/>
                </a:solidFill>
              </a:defRPr>
            </a:lvl1pPr>
            <a:extLst/>
          </a:lstStyle>
          <a:p>
            <a:fld id="{66221E02-25CB-4963-84BC-0813985E7D90}" type="datetimeFigureOut">
              <a:rPr lang="pl-PL" smtClean="0"/>
              <a:pPr/>
              <a:t>09.11.2021</a:t>
            </a:fld>
            <a:endParaRPr lang="pl-PL"/>
          </a:p>
        </p:txBody>
      </p:sp>
      <p:sp>
        <p:nvSpPr>
          <p:cNvPr id="3" name="Symbol zastępczy stopki 2"/>
          <p:cNvSpPr>
            <a:spLocks noGrp="1"/>
          </p:cNvSpPr>
          <p:nvPr>
            <p:ph type="ftr" sz="quarter" idx="11"/>
          </p:nvPr>
        </p:nvSpPr>
        <p:spPr/>
        <p:txBody>
          <a:bodyPr/>
          <a:lstStyle>
            <a:lvl1pPr>
              <a:defRPr>
                <a:solidFill>
                  <a:schemeClr val="tx2"/>
                </a:solidFill>
              </a:defRPr>
            </a:lvl1pPr>
            <a:extLst/>
          </a:lstStyle>
          <a:p>
            <a:endParaRPr lang="pl-PL"/>
          </a:p>
        </p:txBody>
      </p:sp>
      <p:sp>
        <p:nvSpPr>
          <p:cNvPr id="4" name="Symbol zastępczy numeru slajdu 3"/>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66221E02-25CB-4963-84BC-0813985E7D90}" type="datetimeFigureOut">
              <a:rPr lang="pl-PL" smtClean="0"/>
              <a:pPr/>
              <a:t>09.11.2021</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2"/>
      </p:bgRef>
    </p:bg>
    <p:spTree>
      <p:nvGrpSpPr>
        <p:cNvPr id="1" name=""/>
        <p:cNvGrpSpPr/>
        <p:nvPr/>
      </p:nvGrpSpPr>
      <p:grpSpPr>
        <a:xfrm>
          <a:off x="0" y="0"/>
          <a:ext cx="0" cy="0"/>
          <a:chOff x="0" y="0"/>
          <a:chExt cx="0" cy="0"/>
        </a:xfrm>
      </p:grpSpPr>
      <p:sp>
        <p:nvSpPr>
          <p:cNvPr id="8" name="Prostokąt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Prostokąt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ytuł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pl-PL" smtClean="0"/>
              <a:t>Kliknij, aby edytować styl</a:t>
            </a:r>
            <a:endParaRPr kumimoji="0" lang="en-US" dirty="0"/>
          </a:p>
        </p:txBody>
      </p:sp>
      <p:sp>
        <p:nvSpPr>
          <p:cNvPr id="4" name="Symbol zastępczy tekstu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pl-PL" smtClean="0"/>
              <a:t>Kliknij, aby edytować style wzorca tekstu</a:t>
            </a:r>
          </a:p>
        </p:txBody>
      </p:sp>
      <p:sp>
        <p:nvSpPr>
          <p:cNvPr id="5" name="Symbol zastępczy daty 4"/>
          <p:cNvSpPr>
            <a:spLocks noGrp="1"/>
          </p:cNvSpPr>
          <p:nvPr>
            <p:ph type="dt" sz="half" idx="10"/>
          </p:nvPr>
        </p:nvSpPr>
        <p:spPr/>
        <p:txBody>
          <a:bodyPr/>
          <a:lstStyle>
            <a:extLst/>
          </a:lstStyle>
          <a:p>
            <a:fld id="{66221E02-25CB-4963-84BC-0813985E7D90}" type="datetimeFigureOut">
              <a:rPr lang="pl-PL" smtClean="0"/>
              <a:pPr/>
              <a:t>09.11.2021</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589B7C76-EFF2-4CD8-A475-4750F11B4BC6}" type="slidenum">
              <a:rPr lang="pl-PL" smtClean="0"/>
              <a:pPr/>
              <a:t>‹#›</a:t>
            </a:fld>
            <a:endParaRPr lang="pl-PL"/>
          </a:p>
        </p:txBody>
      </p:sp>
      <p:sp>
        <p:nvSpPr>
          <p:cNvPr id="10" name="Symbol zastępczy obrazu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pl-PL" smtClean="0"/>
              <a:t>Kliknij ikonę, aby dodać obraz</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Prostokąt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Symbol zastępczy tytułu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pl-PL" smtClean="0"/>
              <a:t>Kliknij, aby edytować styl</a:t>
            </a:r>
            <a:endParaRPr kumimoji="0" lang="en-US"/>
          </a:p>
        </p:txBody>
      </p:sp>
      <p:sp>
        <p:nvSpPr>
          <p:cNvPr id="31" name="Symbol zastępczy tekstu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27" name="Symbol zastępczy daty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6221E02-25CB-4963-84BC-0813985E7D90}" type="datetimeFigureOut">
              <a:rPr lang="pl-PL" smtClean="0"/>
              <a:pPr/>
              <a:t>09.11.2021</a:t>
            </a:fld>
            <a:endParaRPr lang="pl-PL"/>
          </a:p>
        </p:txBody>
      </p:sp>
      <p:sp>
        <p:nvSpPr>
          <p:cNvPr id="4" name="Symbol zastępczy stopki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pl-PL"/>
          </a:p>
        </p:txBody>
      </p:sp>
      <p:sp>
        <p:nvSpPr>
          <p:cNvPr id="16" name="Symbol zastępczy numeru slajdu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548681"/>
            <a:ext cx="7772400" cy="1296143"/>
          </a:xfrm>
        </p:spPr>
        <p:txBody>
          <a:bodyPr>
            <a:noAutofit/>
          </a:bodyPr>
          <a:lstStyle/>
          <a:p>
            <a:pPr algn="ctr"/>
            <a:r>
              <a:rPr lang="pl-PL" sz="3200" dirty="0" smtClean="0">
                <a:solidFill>
                  <a:srgbClr val="002060"/>
                </a:solidFill>
              </a:rPr>
              <a:t>PRAWO ADMINISTRACYJNE</a:t>
            </a:r>
            <a:endParaRPr lang="pl-PL" sz="3200" dirty="0">
              <a:solidFill>
                <a:srgbClr val="002060"/>
              </a:solidFill>
            </a:endParaRPr>
          </a:p>
        </p:txBody>
      </p:sp>
      <p:sp>
        <p:nvSpPr>
          <p:cNvPr id="3" name="Podtytuł 2"/>
          <p:cNvSpPr>
            <a:spLocks noGrp="1"/>
          </p:cNvSpPr>
          <p:nvPr>
            <p:ph type="subTitle" idx="1"/>
          </p:nvPr>
        </p:nvSpPr>
        <p:spPr>
          <a:xfrm>
            <a:off x="685800" y="2132856"/>
            <a:ext cx="7772400" cy="3816424"/>
          </a:xfrm>
        </p:spPr>
        <p:txBody>
          <a:bodyPr/>
          <a:lstStyle/>
          <a:p>
            <a:pPr algn="ctr"/>
            <a:endParaRPr lang="pl-PL" dirty="0" smtClean="0"/>
          </a:p>
          <a:p>
            <a:pPr algn="ctr"/>
            <a:endParaRPr lang="pl-PL" dirty="0" smtClean="0"/>
          </a:p>
          <a:p>
            <a:pPr algn="ctr"/>
            <a:endParaRPr lang="pl-PL" dirty="0" smtClean="0"/>
          </a:p>
          <a:p>
            <a:pPr marL="449263" algn="ctr"/>
            <a:r>
              <a:rPr lang="pl-PL" dirty="0" smtClean="0"/>
              <a:t>Dr Małgorzata Kozłowska</a:t>
            </a:r>
          </a:p>
          <a:p>
            <a:pPr marL="449263" algn="ctr"/>
            <a:r>
              <a:rPr lang="pl-PL" dirty="0" smtClean="0"/>
              <a:t>Instytut Nauk Administracyjnych</a:t>
            </a:r>
          </a:p>
          <a:p>
            <a:pPr marL="449263" algn="ctr"/>
            <a:r>
              <a:rPr lang="pl-PL" dirty="0" smtClean="0"/>
              <a:t>Zakład Prawa Administracyjnego</a:t>
            </a:r>
          </a:p>
          <a:p>
            <a:pPr algn="ctr"/>
            <a:endParaRPr lang="pl-PL"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876712"/>
          </a:xfrm>
        </p:spPr>
        <p:txBody>
          <a:bodyPr>
            <a:normAutofit/>
          </a:bodyPr>
          <a:lstStyle/>
          <a:p>
            <a:r>
              <a:rPr lang="pl-PL" sz="3200" dirty="0" smtClean="0">
                <a:solidFill>
                  <a:srgbClr val="002060"/>
                </a:solidFill>
              </a:rPr>
              <a:t>Plan ZAJĘĆ</a:t>
            </a:r>
            <a:endParaRPr lang="pl-PL" sz="3200" dirty="0">
              <a:solidFill>
                <a:srgbClr val="002060"/>
              </a:solidFill>
            </a:endParaRPr>
          </a:p>
        </p:txBody>
      </p:sp>
      <p:sp>
        <p:nvSpPr>
          <p:cNvPr id="3" name="Symbol zastępczy zawartości 2"/>
          <p:cNvSpPr>
            <a:spLocks noGrp="1"/>
          </p:cNvSpPr>
          <p:nvPr>
            <p:ph idx="1"/>
          </p:nvPr>
        </p:nvSpPr>
        <p:spPr>
          <a:xfrm>
            <a:off x="457200" y="1484784"/>
            <a:ext cx="7239000" cy="4970952"/>
          </a:xfrm>
        </p:spPr>
        <p:txBody>
          <a:bodyPr>
            <a:normAutofit/>
          </a:bodyPr>
          <a:lstStyle/>
          <a:p>
            <a:pPr marL="457200" indent="-457200">
              <a:buAutoNum type="arabicPeriod"/>
            </a:pPr>
            <a:r>
              <a:rPr lang="pl-PL" b="1" dirty="0" smtClean="0"/>
              <a:t>Kierownik </a:t>
            </a:r>
            <a:r>
              <a:rPr lang="pl-PL" b="1" dirty="0" smtClean="0"/>
              <a:t>urzędu stanu cywilnego,</a:t>
            </a:r>
          </a:p>
          <a:p>
            <a:pPr marL="457200" indent="-457200">
              <a:buAutoNum type="arabicPeriod"/>
            </a:pPr>
            <a:r>
              <a:rPr lang="pl-PL" b="1" dirty="0" smtClean="0"/>
              <a:t>Okręg rejestracji stanu cywilnego,</a:t>
            </a:r>
          </a:p>
          <a:p>
            <a:pPr marL="457200" lvl="0" indent="-457200">
              <a:buFont typeface="Wingdings 2"/>
              <a:buAutoNum type="arabicPeriod"/>
            </a:pPr>
            <a:r>
              <a:rPr lang="pl-PL" b="1" dirty="0" smtClean="0"/>
              <a:t>Właściwość miejscowa w sprawach rejestracji stanu cywilnego; miejsce zdarzenia; szczególny tryb rejestracji stanu cywilnego.</a:t>
            </a:r>
          </a:p>
          <a:p>
            <a:pPr marL="457200" lvl="0" indent="-457200">
              <a:buFont typeface="Wingdings 2"/>
              <a:buAutoNum type="arabicPeriod"/>
            </a:pPr>
            <a:r>
              <a:rPr lang="pl-PL" b="1" dirty="0" smtClean="0"/>
              <a:t>Akta stanu cywilnego: akt urodzenia, akt małżeństwa, akt zgonu.</a:t>
            </a:r>
            <a:endParaRPr lang="pl-PL" dirty="0" smtClean="0"/>
          </a:p>
          <a:p>
            <a:pPr marL="514350" indent="-514350">
              <a:buNone/>
            </a:pPr>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solidFill>
                  <a:srgbClr val="002060"/>
                </a:solidFill>
              </a:rPr>
              <a:t>KIEROWNIK URZĘDU STANU CYWILNEGO</a:t>
            </a:r>
            <a:endParaRPr lang="pl-PL" dirty="0">
              <a:solidFill>
                <a:srgbClr val="002060"/>
              </a:solidFill>
            </a:endParaRPr>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smtClean="0"/>
              <a:t>W Gminie Pcim Dolny, liczącej powyżej 50000 mieszkańców, na stanowisku kierownika USC zatrudniona jest Honorata T. W dniu 15.08.2019 r. na terenie gminy miał miejsce wypadek samochodowy, w którym poważnie ranni zostali Anna D. i Ferdynand K. – nupturienci. Po przewiezieniu narzeczonych do szpitala w Pcimiu Dolnym okazało się, że stan Ferdynanda K. jest na tyle poważny, że może nie przeżyć planowanej operacji. Ostatnim życzeniem zakochanych było zawarcie związku małżeńskiego. Ordynator chirurgii wzruszył się tą sytuacją i zadzwonił do wójta, aby udzielił narzeczonym ślubu. Wójt – Stanisław W. zmartwił się ogromnie ponieważ Honorata T. przebywała na planowanym urlopie i na terenie gminy nie było nikogo kto może czynności dopełnić. Zaproponował jednak, że poprosi o przysługę swojego kolegę – wójta Gminy Pcim Środkowy, - Wiesława P. ponieważ u nich nie zatrudniono kierownika USC.</a:t>
            </a:r>
          </a:p>
          <a:p>
            <a:pPr marL="0" indent="0" algn="just">
              <a:buNone/>
            </a:pPr>
            <a:r>
              <a:rPr lang="pl-PL" b="1" dirty="0" smtClean="0"/>
              <a:t>PYTANIA:</a:t>
            </a:r>
          </a:p>
          <a:p>
            <a:pPr marL="514350" indent="-514350" algn="just">
              <a:buAutoNum type="arabicPeriod"/>
            </a:pPr>
            <a:r>
              <a:rPr lang="pl-PL" dirty="0" smtClean="0"/>
              <a:t>Czy Stanisław W. ma rację? Uzasadnij.</a:t>
            </a:r>
          </a:p>
          <a:p>
            <a:pPr marL="273050" indent="-273050" algn="just">
              <a:buNone/>
            </a:pPr>
            <a:r>
              <a:rPr lang="pl-PL" dirty="0" smtClean="0"/>
              <a:t>zob. uzasadnienie wyroku NSA z 17 X 2007 r., sygn. akt II OSK</a:t>
            </a:r>
          </a:p>
          <a:p>
            <a:pPr marL="273050" indent="-273050" algn="just">
              <a:buNone/>
            </a:pPr>
            <a:r>
              <a:rPr lang="pl-PL" dirty="0" smtClean="0"/>
              <a:t>1324/07, </a:t>
            </a:r>
            <a:r>
              <a:rPr lang="pl-PL" dirty="0" err="1" smtClean="0"/>
              <a:t>orzeczenia.nsa.gov.pl</a:t>
            </a:r>
            <a:r>
              <a:rPr lang="pl-PL" dirty="0" smtClean="0"/>
              <a:t>)</a:t>
            </a:r>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solidFill>
                  <a:srgbClr val="002060"/>
                </a:solidFill>
              </a:rPr>
              <a:t>KIEROWNIK URZĘDU STANU CYWILNEGO</a:t>
            </a:r>
            <a:endParaRPr lang="pl-PL" dirty="0">
              <a:solidFill>
                <a:srgbClr val="002060"/>
              </a:solidFill>
            </a:endParaRPr>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smtClean="0"/>
              <a:t>W Gminie Pcim Środkowy rozpisano konkurs na kierownika USC. Wpłynęły 3 oferty, jednak żadna – zdaniem wójta Stanisława W. nie spełniała kryteriów z art. 8 </a:t>
            </a:r>
            <a:r>
              <a:rPr lang="pl-PL" dirty="0" err="1" smtClean="0"/>
              <a:t>pasc</a:t>
            </a:r>
            <a:r>
              <a:rPr lang="pl-PL" dirty="0" smtClean="0"/>
              <a:t>, albowiem:</a:t>
            </a:r>
          </a:p>
          <a:p>
            <a:pPr marL="514350" indent="-514350" algn="just">
              <a:buFont typeface="+mj-lt"/>
              <a:buAutoNum type="arabicPeriod"/>
            </a:pPr>
            <a:r>
              <a:rPr lang="pl-PL" dirty="0" smtClean="0"/>
              <a:t>Emilia G. – posiada obywatelstwo polsko -</a:t>
            </a:r>
          </a:p>
          <a:p>
            <a:pPr marL="514350" indent="25400" algn="just">
              <a:buNone/>
            </a:pPr>
            <a:r>
              <a:rPr lang="pl-PL" dirty="0" smtClean="0"/>
              <a:t>czeskie i co prawda ma 3 – letni staż urzędniczy, ale nie związany z rejestracją stanu cywilnego,</a:t>
            </a:r>
          </a:p>
          <a:p>
            <a:pPr marL="514350" indent="-514350" algn="just">
              <a:buFont typeface="+mj-lt"/>
              <a:buAutoNum type="arabicPeriod" startAt="2"/>
            </a:pPr>
            <a:r>
              <a:rPr lang="pl-PL" dirty="0" smtClean="0"/>
              <a:t>Antonii H. – był skazany wyrokiem karnym za przestępstwo z art. 177 k.k. (spowodowanie wypadku drogowego), a nadto przedłożył nostryfikowany dyplom magistra prawa uzyskany we Francji,</a:t>
            </a:r>
          </a:p>
          <a:p>
            <a:pPr marL="514350" indent="-514350" algn="just">
              <a:buFont typeface="+mj-lt"/>
              <a:buAutoNum type="arabicPeriod" startAt="2"/>
            </a:pPr>
            <a:r>
              <a:rPr lang="pl-PL" dirty="0" smtClean="0"/>
              <a:t>Oliwia W. – jest magistrem geografii, a administrację ukończyła wyłącznie podyplomowo, a dodatkowo ludzie mówią, że leczy się psychiatrycznie, a co za tym idzie – na pewno mąż będzie chciał ją zaraz ubezwłasnowolnić.</a:t>
            </a:r>
          </a:p>
          <a:p>
            <a:pPr marL="514350" indent="-514350" algn="just">
              <a:buNone/>
            </a:pPr>
            <a:r>
              <a:rPr lang="pl-PL" b="1" dirty="0" smtClean="0"/>
              <a:t>PYTANIA:</a:t>
            </a:r>
          </a:p>
          <a:p>
            <a:pPr marL="514350" indent="-514350" algn="just">
              <a:buAutoNum type="arabicPeriod"/>
            </a:pPr>
            <a:r>
              <a:rPr lang="pl-PL" dirty="0" smtClean="0"/>
              <a:t>Czy stanowisko wójta jest słuszne? Czy wszyscy kandydaci nie spełniali kryteriów ustawowych?</a:t>
            </a:r>
          </a:p>
          <a:p>
            <a:pPr marL="514350" indent="-514350" algn="just">
              <a:buAutoNum type="arabicPeriod"/>
            </a:pPr>
            <a:r>
              <a:rPr lang="pl-PL" dirty="0" smtClean="0"/>
              <a:t>Co powinien zrobić wójt?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solidFill>
                  <a:srgbClr val="002060"/>
                </a:solidFill>
              </a:rPr>
              <a:t>OKRĘG REJESTRACJI STANU CYWILNEGO</a:t>
            </a:r>
            <a:endParaRPr lang="pl-PL" dirty="0">
              <a:solidFill>
                <a:srgbClr val="002060"/>
              </a:solidFill>
            </a:endParaRPr>
          </a:p>
        </p:txBody>
      </p:sp>
      <p:sp>
        <p:nvSpPr>
          <p:cNvPr id="3" name="Symbol zastępczy zawartości 2"/>
          <p:cNvSpPr>
            <a:spLocks noGrp="1"/>
          </p:cNvSpPr>
          <p:nvPr>
            <p:ph idx="1"/>
          </p:nvPr>
        </p:nvSpPr>
        <p:spPr/>
        <p:txBody>
          <a:bodyPr>
            <a:normAutofit fontScale="77500" lnSpcReduction="20000"/>
          </a:bodyPr>
          <a:lstStyle/>
          <a:p>
            <a:pPr marL="273050" indent="-273050" algn="just">
              <a:buNone/>
            </a:pPr>
            <a:r>
              <a:rPr lang="pl-PL" dirty="0" smtClean="0"/>
              <a:t>	Gminy Pcim Dolny, Środkowy i Górny były na tyle małe, że utrzymywanie w każdej z nich USC zwyczajnie się nie opłacało. Podjęto zatem procedurę zmierzającą do połączenia okręgów rejestracji i ustalenie właściwości USC dla Pcimia Środkowego. W dniu 08.11.2019 r. stosowne rozporządzenie w tym zakresie zostało ogłoszone w Dzienniku Ustaw RP. Na dzień 09.11.2019 r. został zaplanowany ślub cywilny Haliny S. i Krzysztofa L. zamieszkałych w Gminie Pcim Dolny i tam zamierzających się pobrać.</a:t>
            </a:r>
          </a:p>
          <a:p>
            <a:pPr marL="273050" indent="-273050" algn="just">
              <a:buNone/>
            </a:pPr>
            <a:r>
              <a:rPr lang="pl-PL" b="1" dirty="0" smtClean="0"/>
              <a:t>PYTANIA:</a:t>
            </a:r>
          </a:p>
          <a:p>
            <a:pPr marL="514350" indent="-514350" algn="just">
              <a:buAutoNum type="arabicPeriod"/>
            </a:pPr>
            <a:r>
              <a:rPr lang="pl-PL" dirty="0" smtClean="0"/>
              <a:t>Opisz procedurę zmiany okręgu rejestracji stanu cywilnego,</a:t>
            </a:r>
          </a:p>
          <a:p>
            <a:pPr marL="514350" indent="-514350" algn="just">
              <a:buAutoNum type="arabicPeriod"/>
            </a:pPr>
            <a:r>
              <a:rPr lang="pl-PL" dirty="0" smtClean="0"/>
              <a:t>Wskaż treść rozporządzenia jakie powinno zostać wydane w niniejszym przypadku (organ, przepis prawa, treść merytoryczna),</a:t>
            </a:r>
          </a:p>
          <a:p>
            <a:pPr marL="514350" indent="-514350" algn="just">
              <a:buAutoNum type="arabicPeriod"/>
            </a:pPr>
            <a:r>
              <a:rPr lang="pl-PL" dirty="0" smtClean="0"/>
              <a:t>Doradź nupturientom, do którego USC powinni się udać?</a:t>
            </a:r>
          </a:p>
          <a:p>
            <a:pPr algn="just">
              <a:buNone/>
            </a:pPr>
            <a:endParaRPr lang="pl-PL"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60648"/>
            <a:ext cx="7239000" cy="1296144"/>
          </a:xfrm>
        </p:spPr>
        <p:txBody>
          <a:bodyPr>
            <a:noAutofit/>
          </a:bodyPr>
          <a:lstStyle/>
          <a:p>
            <a:r>
              <a:rPr lang="pl-PL" sz="3100" dirty="0" smtClean="0">
                <a:solidFill>
                  <a:srgbClr val="002060"/>
                </a:solidFill>
              </a:rPr>
              <a:t>Właściwość miejscowa w sprawach rejestracji stanu cywilnego</a:t>
            </a:r>
            <a:endParaRPr lang="pl-PL" sz="3100" dirty="0">
              <a:solidFill>
                <a:srgbClr val="002060"/>
              </a:solidFill>
            </a:endParaRPr>
          </a:p>
        </p:txBody>
      </p:sp>
      <p:sp>
        <p:nvSpPr>
          <p:cNvPr id="3" name="Symbol zastępczy zawartości 2"/>
          <p:cNvSpPr>
            <a:spLocks noGrp="1"/>
          </p:cNvSpPr>
          <p:nvPr>
            <p:ph idx="1"/>
          </p:nvPr>
        </p:nvSpPr>
        <p:spPr/>
        <p:txBody>
          <a:bodyPr>
            <a:normAutofit fontScale="92500" lnSpcReduction="20000"/>
          </a:bodyPr>
          <a:lstStyle/>
          <a:p>
            <a:pPr marL="0" indent="0" algn="just">
              <a:buNone/>
            </a:pPr>
            <a:r>
              <a:rPr lang="pl-PL" dirty="0" smtClean="0"/>
              <a:t>Rajmund S. w dniu 06.11.2019 r. o godz. 8:00 kupił bilet z Wrocławia do Rzeszowa. Pociąg wyjechał z 20 min opóźnieniem o godz. 9:40. Kontroler biletów wszedł w Krakowie do przedziału, w którym jechał Rajmund B. i stwierdził, że pasażer jest martwy. Zawiadomił o tym krakowską Policję, która przewiozła zwłoki do ZMS w Białymstoku, gdzie wskazano, że zgon nastąpił 2 godziny przez Krakowem. Jak ustalono na podstawie rozkładu jazdy była to gmina Pcim Dolny, miejscowość Pcimsko Urocze. Rodzina zmarłego zdecydowała się na zorganizowanie pogrzebu w Rzeszowie.</a:t>
            </a:r>
          </a:p>
          <a:p>
            <a:pPr marL="0" indent="0" algn="just">
              <a:buNone/>
            </a:pPr>
            <a:r>
              <a:rPr lang="pl-PL" b="1" dirty="0" smtClean="0"/>
              <a:t>PYTANIE:</a:t>
            </a:r>
          </a:p>
          <a:p>
            <a:pPr marL="0" indent="0" algn="just">
              <a:buNone/>
            </a:pPr>
            <a:r>
              <a:rPr lang="pl-PL" dirty="0" smtClean="0"/>
              <a:t>1. Który kierownik USC powinien zarejestrować zgon?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60648"/>
            <a:ext cx="7239000" cy="1296144"/>
          </a:xfrm>
        </p:spPr>
        <p:txBody>
          <a:bodyPr>
            <a:noAutofit/>
          </a:bodyPr>
          <a:lstStyle/>
          <a:p>
            <a:r>
              <a:rPr lang="pl-PL" sz="3100" dirty="0" smtClean="0">
                <a:solidFill>
                  <a:srgbClr val="002060"/>
                </a:solidFill>
              </a:rPr>
              <a:t>Właściwość miejscowa w sprawach rejestracji stanu cywilnego</a:t>
            </a:r>
            <a:endParaRPr lang="pl-PL" sz="3100" dirty="0">
              <a:solidFill>
                <a:srgbClr val="002060"/>
              </a:solidFill>
            </a:endParaRPr>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smtClean="0"/>
              <a:t>Teofil H. został tymczasowo aresztowany pod zarzutem zabójstwa ze szczególnym okrucieństwem, a następnie skazany na 15 lat pozbawienia wolności – kara bezwzględna. Broniąca go z urzędu Justyna M. tak często odwiedzała swojego klienta w AŚ, że młodzi zakochali się w sobie i postanowili pobrać.  Uroczystość miała odbyć się w ZK przy ul. Kleczkowskiej we Wrocławiu. Z okazji tego święta Naczelnik ZK zezwolił wszystkim więźniom na dodatkową kąpiel w dniu poprzedzającym uroczystość. Niestety, kierownik USC odmówił udzielenia ślubu narzeczonym, ponieważ uznał, że Teofil H. ma miejsce zamieszkania w Pcimiu Dolnym  i to tam powinno zostać zawarte małżeństwo. Ponadto wskazał, że nawet gdyby podejrzany zameldował się we Wrocławiu to nie są spełnione przesłanki z art. 17 </a:t>
            </a:r>
            <a:r>
              <a:rPr lang="pl-PL" dirty="0" err="1" smtClean="0"/>
              <a:t>pasc</a:t>
            </a:r>
            <a:r>
              <a:rPr lang="pl-PL" dirty="0" smtClean="0"/>
              <a:t>, ponieważ za 15 lat skazany opuści zakład karny, a zatem nie zachodzą przeszkody niedające się pokonać. Dodatkowo ZK nie jest miejscem właściwym do zawierania małżeństwa, albowiem aktowi temu ma towarzyszyć uroczysta forma, o którą w zakładzie trudno.</a:t>
            </a:r>
          </a:p>
          <a:p>
            <a:pPr marL="0" indent="0" algn="just">
              <a:buNone/>
            </a:pPr>
            <a:r>
              <a:rPr lang="pl-PL" b="1" dirty="0" smtClean="0"/>
              <a:t>PYTANIE:</a:t>
            </a:r>
          </a:p>
          <a:p>
            <a:pPr marL="0" indent="0" algn="just">
              <a:buNone/>
            </a:pPr>
            <a:r>
              <a:rPr lang="pl-PL" dirty="0" smtClean="0"/>
              <a:t>1. Czy kierownik USC postąpił słusznie?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lgn="ctr">
              <a:buNone/>
            </a:pPr>
            <a:endParaRPr lang="pl-PL" b="1" dirty="0" smtClean="0">
              <a:latin typeface="Cambria" pitchFamily="18" charset="0"/>
            </a:endParaRPr>
          </a:p>
          <a:p>
            <a:pPr algn="ctr">
              <a:buNone/>
            </a:pPr>
            <a:endParaRPr lang="pl-PL" b="1" dirty="0" smtClean="0">
              <a:latin typeface="Cambria" pitchFamily="18" charset="0"/>
            </a:endParaRPr>
          </a:p>
          <a:p>
            <a:pPr algn="ctr">
              <a:buNone/>
            </a:pPr>
            <a:r>
              <a:rPr lang="pl-PL" sz="4000" b="1" dirty="0" smtClean="0">
                <a:latin typeface="Cambria" pitchFamily="18" charset="0"/>
              </a:rPr>
              <a:t>Dziękuję za uwagę </a:t>
            </a:r>
          </a:p>
        </p:txBody>
      </p:sp>
      <p:sp>
        <p:nvSpPr>
          <p:cNvPr id="2" name="Tytuł 1"/>
          <p:cNvSpPr>
            <a:spLocks noGrp="1"/>
          </p:cNvSpPr>
          <p:nvPr>
            <p:ph type="title"/>
          </p:nvPr>
        </p:nvSpPr>
        <p:spPr>
          <a:xfrm>
            <a:off x="457200" y="320040"/>
            <a:ext cx="7239000" cy="732696"/>
          </a:xfrm>
        </p:spPr>
        <p:txBody>
          <a:bodyPr>
            <a:normAutofit/>
          </a:bodyPr>
          <a:lstStyle/>
          <a:p>
            <a:r>
              <a:rPr lang="pl-PL" b="1" dirty="0" smtClean="0">
                <a:solidFill>
                  <a:srgbClr val="002060"/>
                </a:solidFill>
              </a:rPr>
              <a:t>Dziękuję za uwagę…</a:t>
            </a:r>
            <a:endParaRPr lang="pl-PL" b="1" dirty="0">
              <a:solidFill>
                <a:srgbClr val="002060"/>
              </a:solidFill>
            </a:endParaRPr>
          </a:p>
        </p:txBody>
      </p:sp>
      <p:pic>
        <p:nvPicPr>
          <p:cNvPr id="4" name="Obraz 3" descr="dziękuję za uwagę.jpg"/>
          <p:cNvPicPr>
            <a:picLocks noChangeAspect="1"/>
          </p:cNvPicPr>
          <p:nvPr/>
        </p:nvPicPr>
        <p:blipFill>
          <a:blip r:embed="rId2" cstate="print"/>
          <a:stretch>
            <a:fillRect/>
          </a:stretch>
        </p:blipFill>
        <p:spPr>
          <a:xfrm>
            <a:off x="323528" y="1340768"/>
            <a:ext cx="7560840" cy="4826014"/>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solidFill>
                  <a:srgbClr val="002060"/>
                </a:solidFill>
              </a:rPr>
              <a:t>UWAGA…</a:t>
            </a:r>
            <a:endParaRPr lang="pl-PL" dirty="0">
              <a:solidFill>
                <a:srgbClr val="002060"/>
              </a:solidFill>
            </a:endParaRPr>
          </a:p>
        </p:txBody>
      </p:sp>
      <p:sp>
        <p:nvSpPr>
          <p:cNvPr id="3" name="Symbol zastępczy zawartości 2"/>
          <p:cNvSpPr>
            <a:spLocks noGrp="1"/>
          </p:cNvSpPr>
          <p:nvPr>
            <p:ph idx="1"/>
          </p:nvPr>
        </p:nvSpPr>
        <p:spPr/>
        <p:txBody>
          <a:bodyPr>
            <a:normAutofit fontScale="92500" lnSpcReduction="10000"/>
          </a:bodyPr>
          <a:lstStyle/>
          <a:p>
            <a:pPr>
              <a:buNone/>
            </a:pPr>
            <a:r>
              <a:rPr lang="pl-PL" sz="2800" i="1" dirty="0" smtClean="0">
                <a:latin typeface="+mj-lt"/>
              </a:rPr>
              <a:t>Powyższa </a:t>
            </a:r>
            <a:r>
              <a:rPr lang="pl-PL" sz="2800" i="1" smtClean="0">
                <a:latin typeface="+mj-lt"/>
              </a:rPr>
              <a:t>prezentacja- 9 </a:t>
            </a:r>
            <a:r>
              <a:rPr lang="pl-PL" sz="2800" i="1" dirty="0" smtClean="0">
                <a:latin typeface="+mj-lt"/>
              </a:rPr>
              <a:t>kolejno</a:t>
            </a:r>
          </a:p>
          <a:p>
            <a:pPr>
              <a:buNone/>
            </a:pPr>
            <a:r>
              <a:rPr lang="pl-PL" sz="2800" i="1" dirty="0" smtClean="0">
                <a:latin typeface="+mj-lt"/>
              </a:rPr>
              <a:t>ponumerowanych slajdów- została</a:t>
            </a:r>
          </a:p>
          <a:p>
            <a:pPr>
              <a:buNone/>
            </a:pPr>
            <a:r>
              <a:rPr lang="pl-PL" sz="2800" i="1" dirty="0" smtClean="0">
                <a:latin typeface="+mj-lt"/>
              </a:rPr>
              <a:t>przygotowana wyłączanie w celach</a:t>
            </a:r>
          </a:p>
          <a:p>
            <a:pPr>
              <a:buNone/>
            </a:pPr>
            <a:r>
              <a:rPr lang="pl-PL" sz="2800" i="1" dirty="0" smtClean="0">
                <a:latin typeface="+mj-lt"/>
              </a:rPr>
              <a:t>ogólnoinformacyjnych i szkoleniowych. </a:t>
            </a:r>
          </a:p>
          <a:p>
            <a:pPr>
              <a:buNone/>
            </a:pPr>
            <a:endParaRPr lang="pl-PL" sz="2800" dirty="0" smtClean="0">
              <a:latin typeface="+mj-lt"/>
            </a:endParaRPr>
          </a:p>
          <a:p>
            <a:pPr>
              <a:buNone/>
            </a:pPr>
            <a:r>
              <a:rPr lang="pl-PL" sz="2800" i="1" dirty="0" smtClean="0">
                <a:latin typeface="+mj-lt"/>
              </a:rPr>
              <a:t>Małgorzata Kozłowska wszelkie prawa </a:t>
            </a:r>
          </a:p>
          <a:p>
            <a:pPr>
              <a:buNone/>
            </a:pPr>
            <a:r>
              <a:rPr lang="pl-PL" sz="2800" i="1" dirty="0" smtClean="0">
                <a:latin typeface="+mj-lt"/>
              </a:rPr>
              <a:t>zastrzeżone.</a:t>
            </a:r>
          </a:p>
          <a:p>
            <a:pPr>
              <a:buNone/>
            </a:pPr>
            <a:endParaRPr lang="pl-PL" sz="2800" dirty="0" smtClean="0">
              <a:latin typeface="+mj-lt"/>
            </a:endParaRPr>
          </a:p>
          <a:p>
            <a:pPr>
              <a:buNone/>
            </a:pPr>
            <a:r>
              <a:rPr lang="pl-PL" sz="2800" i="1" dirty="0" smtClean="0">
                <a:latin typeface="+mj-lt"/>
              </a:rPr>
              <a:t>Materiały szkoleniowe przekazane wyłącznie</a:t>
            </a:r>
          </a:p>
          <a:p>
            <a:pPr>
              <a:buNone/>
            </a:pPr>
            <a:r>
              <a:rPr lang="pl-PL" sz="2800" i="1" dirty="0" smtClean="0">
                <a:latin typeface="+mj-lt"/>
              </a:rPr>
              <a:t>do użytku wewnętrznego. Nie podlegają</a:t>
            </a:r>
          </a:p>
          <a:p>
            <a:pPr>
              <a:buNone/>
            </a:pPr>
            <a:r>
              <a:rPr lang="pl-PL" sz="2800" i="1" dirty="0" smtClean="0">
                <a:latin typeface="+mj-lt"/>
              </a:rPr>
              <a:t>rozpowszechnianiu.</a:t>
            </a:r>
            <a:endParaRPr lang="pl-PL" sz="2800" dirty="0" smtClean="0">
              <a:latin typeface="+mj-lt"/>
            </a:endParaRPr>
          </a:p>
          <a:p>
            <a:endParaRPr lang="pl-PL"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ogaty">
  <a:themeElements>
    <a:clrScheme name="Bogaty">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Bogaty">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ogaty">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889</TotalTime>
  <Words>756</Words>
  <Application>Microsoft Office PowerPoint</Application>
  <PresentationFormat>Pokaz na ekranie (4:3)</PresentationFormat>
  <Paragraphs>57</Paragraphs>
  <Slides>9</Slides>
  <Notes>0</Notes>
  <HiddenSlides>0</HiddenSlides>
  <MMClips>0</MMClips>
  <ScaleCrop>false</ScaleCrop>
  <HeadingPairs>
    <vt:vector size="4" baseType="variant">
      <vt:variant>
        <vt:lpstr>Motyw</vt:lpstr>
      </vt:variant>
      <vt:variant>
        <vt:i4>1</vt:i4>
      </vt:variant>
      <vt:variant>
        <vt:lpstr>Tytuły slajdów</vt:lpstr>
      </vt:variant>
      <vt:variant>
        <vt:i4>9</vt:i4>
      </vt:variant>
    </vt:vector>
  </HeadingPairs>
  <TitlesOfParts>
    <vt:vector size="10" baseType="lpstr">
      <vt:lpstr>Bogaty</vt:lpstr>
      <vt:lpstr>PRAWO ADMINISTRACYJNE</vt:lpstr>
      <vt:lpstr>Plan ZAJĘĆ</vt:lpstr>
      <vt:lpstr>KIEROWNIK URZĘDU STANU CYWILNEGO</vt:lpstr>
      <vt:lpstr>KIEROWNIK URZĘDU STANU CYWILNEGO</vt:lpstr>
      <vt:lpstr>OKRĘG REJESTRACJI STANU CYWILNEGO</vt:lpstr>
      <vt:lpstr>Właściwość miejscowa w sprawach rejestracji stanu cywilnego</vt:lpstr>
      <vt:lpstr>Właściwość miejscowa w sprawach rejestracji stanu cywilnego</vt:lpstr>
      <vt:lpstr>Dziękuję za uwagę…</vt:lpstr>
      <vt:lpstr>UWAGA…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ŹRÓDŁA PRAWA ADMINISTRACYJNEGO</dc:title>
  <dc:creator>Maciek</dc:creator>
  <cp:lastModifiedBy>Malgosia</cp:lastModifiedBy>
  <cp:revision>175</cp:revision>
  <dcterms:created xsi:type="dcterms:W3CDTF">2015-10-17T13:09:51Z</dcterms:created>
  <dcterms:modified xsi:type="dcterms:W3CDTF">2021-11-09T13:40:27Z</dcterms:modified>
</cp:coreProperties>
</file>