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48" r:id="rId2"/>
    <p:sldId id="349" r:id="rId3"/>
    <p:sldId id="325" r:id="rId4"/>
    <p:sldId id="339" r:id="rId5"/>
    <p:sldId id="340" r:id="rId6"/>
    <p:sldId id="341" r:id="rId7"/>
    <p:sldId id="342" r:id="rId8"/>
    <p:sldId id="344" r:id="rId9"/>
    <p:sldId id="345" r:id="rId10"/>
    <p:sldId id="346" r:id="rId11"/>
    <p:sldId id="347" r:id="rId12"/>
    <p:sldId id="337" r:id="rId13"/>
    <p:sldId id="338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12.04.2021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12.04.2021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12.04.2021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12.04.2021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12.04.2021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12.04.2021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12.04.2021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12.04.2021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12.04.2021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12.04.2021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12.04.2021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12.04.2021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296143"/>
          </a:xfrm>
        </p:spPr>
        <p:txBody>
          <a:bodyPr>
            <a:noAutofit/>
          </a:bodyPr>
          <a:lstStyle/>
          <a:p>
            <a:pPr algn="ctr"/>
            <a:r>
              <a:rPr lang="pl-PL" sz="3200" dirty="0" smtClean="0">
                <a:solidFill>
                  <a:srgbClr val="002060"/>
                </a:solidFill>
              </a:rPr>
              <a:t>PRAWO ADMINISTRACYJNE</a:t>
            </a:r>
            <a:endParaRPr lang="pl-PL" sz="3200" dirty="0">
              <a:solidFill>
                <a:srgbClr val="00206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2132856"/>
            <a:ext cx="7772400" cy="3816424"/>
          </a:xfrm>
        </p:spPr>
        <p:txBody>
          <a:bodyPr/>
          <a:lstStyle/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marL="449263" algn="ctr"/>
            <a:r>
              <a:rPr lang="pl-PL" dirty="0" smtClean="0"/>
              <a:t>Dr Małgorzata Kozłowska</a:t>
            </a:r>
          </a:p>
          <a:p>
            <a:pPr marL="449263" algn="ctr"/>
            <a:r>
              <a:rPr lang="pl-PL" dirty="0" smtClean="0"/>
              <a:t>Instytut Nauk Administracyjnych</a:t>
            </a:r>
          </a:p>
          <a:p>
            <a:pPr marL="449263" algn="ctr"/>
            <a:r>
              <a:rPr lang="pl-PL" dirty="0" smtClean="0"/>
              <a:t>Zakład Prawa Administracyjnego</a:t>
            </a:r>
          </a:p>
          <a:p>
            <a:pPr algn="ctr"/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002060"/>
                </a:solidFill>
              </a:rPr>
              <a:t>ODSZKODOWANIE ZA WYWŁACZONĄ NIERUCHOMOŚĆ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pl-PL" sz="2900" dirty="0" smtClean="0"/>
              <a:t>	Starosta Powiatu Ślicznego wydał w dniu 06.12.2019 r. decyzję wywłaszczeniową i określił w niej, że Marianowi K. należy się odszkodowanie w wysokości 1.000.000 zł. Strona odebrała decyzję w dniu 08.12.2019 r. Po wydaniu decyzji Starosta zapoznał się ponownie z operatem szacunkowym i ustalił, że Marianowi K. należy się odszkodowanie w wysokości 10.000 zł. Wobec powyższego, w dniu 20.12.2019 r. Starosta wydał kolejną decyzję o przyznaniu odszkodowania w wysokości 10.000 zł i jednocześnie uchylił decyzję z dnia 06.12.2019 r. 	Marian K. odebrał decyzję w dniu 23.12.2019 r. Dnia 08.01.2020 r. Marian K. wezwał Starostę do zapłaty odszkodowania 1 mln zł.</a:t>
            </a:r>
          </a:p>
          <a:p>
            <a:pPr algn="just">
              <a:buNone/>
            </a:pPr>
            <a:endParaRPr lang="pl-PL" sz="2900" dirty="0" smtClean="0"/>
          </a:p>
          <a:p>
            <a:pPr algn="just">
              <a:buNone/>
            </a:pPr>
            <a:r>
              <a:rPr lang="pl-PL" sz="2900" b="1" dirty="0" smtClean="0"/>
              <a:t>	Czy Marian K. ma rację?</a:t>
            </a:r>
          </a:p>
          <a:p>
            <a:pPr algn="just">
              <a:buNone/>
            </a:pPr>
            <a:r>
              <a:rPr lang="pl-PL" sz="2900" b="1" dirty="0" smtClean="0"/>
              <a:t>	W jakim terminie Starosta powinien wypłacić odszkodowanie?</a:t>
            </a:r>
          </a:p>
          <a:p>
            <a:pPr algn="just">
              <a:buNone/>
            </a:pPr>
            <a:r>
              <a:rPr lang="pl-PL" sz="2900" b="1" dirty="0" smtClean="0"/>
              <a:t>	</a:t>
            </a:r>
          </a:p>
          <a:p>
            <a:pPr algn="just">
              <a:buNone/>
            </a:pPr>
            <a:r>
              <a:rPr lang="pl-PL" b="1" dirty="0" smtClean="0"/>
              <a:t>	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002060"/>
                </a:solidFill>
              </a:rPr>
              <a:t>ZWROT WYWŁASZCZONEJ NIERUCHOMOŚCI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pl-PL" sz="2900" dirty="0" smtClean="0"/>
              <a:t>	Prezydent Wrocławia w decyzji wywłaszczającej Janinę S. z prawa użytkowania wieczystego nieruchomości wskazał, że celem publicznym, któremu ma posłużyć grunt jest budowa drogi publicznej wraz z drogą rowerową. Decyzja uprawomocniła się 08.12.2019 r. W związku z kampanią wyborczą do samorządu Prezydent Wrocławia ogłosił, że w mieście budowana będzie szybka kolej miejska, a nieruchomości wywłaszczone dotychczas pod drogi publiczne zostaną przeznaczone na budowę linii kolejowych. W dniu 29.07.2020 r. na działce należącej do Janiny S. stanęła tablica informacyjna: roboty budowlane, firma PENDOLINO, budowali linii kolejowej, inwestor: Gmina Wrocław. Z uwagi na to, że 18.05.2020 r. zmarła Janina S. jej córka- Mariola S. złożyła wniosek o natychmiastowy zwrot nieruchomości. Do wniosku przedłożyła decyzję o wywłaszczeniu, akt zgonu swojej matki oraz swój akt urodzenia. Prezydent Miasta Wrocławia wydał decyzję odmowną, albowiem uznał, że wywłaszczona nieruchomość nadal służy realizacji celu publicznego, a ponadto Mariola S. nie wykazała swojego następstwa prawnego po matce, albowiem nie okazała postanowienia sądu w przedmiocie stwierdzenia nabycia spadku.</a:t>
            </a:r>
          </a:p>
          <a:p>
            <a:pPr algn="just">
              <a:buNone/>
            </a:pPr>
            <a:endParaRPr lang="pl-PL" sz="2900" dirty="0" smtClean="0"/>
          </a:p>
          <a:p>
            <a:pPr algn="just">
              <a:buNone/>
            </a:pPr>
            <a:r>
              <a:rPr lang="pl-PL" sz="2900" b="1" dirty="0" smtClean="0"/>
              <a:t>	Kto ma rację?</a:t>
            </a:r>
          </a:p>
          <a:p>
            <a:pPr algn="just">
              <a:buNone/>
            </a:pPr>
            <a:r>
              <a:rPr lang="pl-PL" sz="2900" b="1" dirty="0" smtClean="0"/>
              <a:t>	</a:t>
            </a:r>
          </a:p>
          <a:p>
            <a:pPr algn="just">
              <a:buNone/>
            </a:pPr>
            <a:r>
              <a:rPr lang="pl-PL" b="1" dirty="0" smtClean="0"/>
              <a:t>	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 smtClean="0">
              <a:latin typeface="Cambria" pitchFamily="18" charset="0"/>
            </a:endParaRPr>
          </a:p>
          <a:p>
            <a:pPr algn="ctr">
              <a:buNone/>
            </a:pPr>
            <a:endParaRPr lang="pl-PL" b="1" dirty="0" smtClean="0">
              <a:latin typeface="Cambria" pitchFamily="18" charset="0"/>
            </a:endParaRPr>
          </a:p>
          <a:p>
            <a:pPr algn="ctr">
              <a:buNone/>
            </a:pPr>
            <a:r>
              <a:rPr lang="pl-PL" sz="4000" b="1" dirty="0" smtClean="0">
                <a:latin typeface="Cambria" pitchFamily="18" charset="0"/>
              </a:rPr>
              <a:t>Dziękuję za uwagę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/>
          </a:bodyPr>
          <a:lstStyle/>
          <a:p>
            <a:r>
              <a:rPr lang="pl-PL" b="1" dirty="0" smtClean="0">
                <a:solidFill>
                  <a:srgbClr val="002060"/>
                </a:solidFill>
              </a:rPr>
              <a:t>Dziękuję za uwagę…</a:t>
            </a:r>
            <a:endParaRPr lang="pl-PL" b="1" dirty="0">
              <a:solidFill>
                <a:srgbClr val="002060"/>
              </a:solidFill>
            </a:endParaRPr>
          </a:p>
        </p:txBody>
      </p:sp>
      <p:pic>
        <p:nvPicPr>
          <p:cNvPr id="4" name="Obraz 3" descr="dziękuję za uwagę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340768"/>
            <a:ext cx="7560840" cy="482601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002060"/>
                </a:solidFill>
              </a:rPr>
              <a:t>UWAGA…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sz="2800" i="1" dirty="0" smtClean="0">
                <a:latin typeface="+mj-lt"/>
              </a:rPr>
              <a:t>Powyższa prezentacja- </a:t>
            </a:r>
            <a:r>
              <a:rPr lang="pl-PL" sz="2800" i="1" dirty="0" smtClean="0">
                <a:latin typeface="+mj-lt"/>
              </a:rPr>
              <a:t>13 </a:t>
            </a:r>
            <a:r>
              <a:rPr lang="pl-PL" sz="2800" i="1" dirty="0" smtClean="0">
                <a:latin typeface="+mj-lt"/>
              </a:rPr>
              <a:t>kolejno</a:t>
            </a:r>
          </a:p>
          <a:p>
            <a:pPr>
              <a:buNone/>
            </a:pPr>
            <a:r>
              <a:rPr lang="pl-PL" sz="2800" i="1" dirty="0" smtClean="0">
                <a:latin typeface="+mj-lt"/>
              </a:rPr>
              <a:t>ponumerowanych slajdów- została</a:t>
            </a:r>
          </a:p>
          <a:p>
            <a:pPr>
              <a:buNone/>
            </a:pPr>
            <a:r>
              <a:rPr lang="pl-PL" sz="2800" i="1" dirty="0" smtClean="0">
                <a:latin typeface="+mj-lt"/>
              </a:rPr>
              <a:t>przygotowana wyłączanie w celach</a:t>
            </a:r>
          </a:p>
          <a:p>
            <a:pPr>
              <a:buNone/>
            </a:pPr>
            <a:r>
              <a:rPr lang="pl-PL" sz="2800" i="1" dirty="0" smtClean="0">
                <a:latin typeface="+mj-lt"/>
              </a:rPr>
              <a:t>ogólnoinformacyjnych i szkoleniowych. </a:t>
            </a:r>
          </a:p>
          <a:p>
            <a:pPr>
              <a:buNone/>
            </a:pPr>
            <a:endParaRPr lang="pl-PL" sz="2800" dirty="0" smtClean="0">
              <a:latin typeface="+mj-lt"/>
            </a:endParaRPr>
          </a:p>
          <a:p>
            <a:pPr>
              <a:buNone/>
            </a:pPr>
            <a:r>
              <a:rPr lang="pl-PL" sz="2800" i="1" dirty="0" smtClean="0">
                <a:latin typeface="+mj-lt"/>
              </a:rPr>
              <a:t>Małgorzata Kozłowska wszelkie prawa </a:t>
            </a:r>
          </a:p>
          <a:p>
            <a:pPr>
              <a:buNone/>
            </a:pPr>
            <a:r>
              <a:rPr lang="pl-PL" sz="2800" i="1" dirty="0" smtClean="0">
                <a:latin typeface="+mj-lt"/>
              </a:rPr>
              <a:t>zastrzeżone.</a:t>
            </a:r>
          </a:p>
          <a:p>
            <a:pPr>
              <a:buNone/>
            </a:pPr>
            <a:endParaRPr lang="pl-PL" sz="2800" dirty="0" smtClean="0">
              <a:latin typeface="+mj-lt"/>
            </a:endParaRPr>
          </a:p>
          <a:p>
            <a:pPr>
              <a:buNone/>
            </a:pPr>
            <a:r>
              <a:rPr lang="pl-PL" sz="2800" i="1" dirty="0" smtClean="0">
                <a:latin typeface="+mj-lt"/>
              </a:rPr>
              <a:t>Materiały szkoleniowe przekazane wyłącznie</a:t>
            </a:r>
          </a:p>
          <a:p>
            <a:pPr>
              <a:buNone/>
            </a:pPr>
            <a:r>
              <a:rPr lang="pl-PL" sz="2800" i="1" dirty="0" smtClean="0">
                <a:latin typeface="+mj-lt"/>
              </a:rPr>
              <a:t>do użytku wewnętrznego. Nie podlegają</a:t>
            </a:r>
          </a:p>
          <a:p>
            <a:pPr>
              <a:buNone/>
            </a:pPr>
            <a:r>
              <a:rPr lang="pl-PL" sz="2800" i="1" dirty="0" smtClean="0">
                <a:latin typeface="+mj-lt"/>
              </a:rPr>
              <a:t>rozpowszechnianiu.</a:t>
            </a:r>
            <a:endParaRPr lang="pl-PL" sz="2800" dirty="0" smtClean="0">
              <a:latin typeface="+mj-lt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576064"/>
          </a:xfrm>
        </p:spPr>
        <p:txBody>
          <a:bodyPr>
            <a:normAutofit/>
          </a:bodyPr>
          <a:lstStyle/>
          <a:p>
            <a:r>
              <a:rPr lang="pl-PL" sz="3200" dirty="0" smtClean="0">
                <a:solidFill>
                  <a:srgbClr val="002060"/>
                </a:solidFill>
              </a:rPr>
              <a:t>Plan ZAJĘĆ</a:t>
            </a:r>
            <a:endParaRPr lang="pl-PL" sz="32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08720"/>
            <a:ext cx="7239000" cy="5547016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pl-PL" dirty="0" smtClean="0"/>
              <a:t>Pojęcie wywłaszczenia nieruchomości</a:t>
            </a:r>
          </a:p>
          <a:p>
            <a:pPr marL="457200" indent="-457200">
              <a:buAutoNum type="arabicPeriod"/>
            </a:pPr>
            <a:r>
              <a:rPr lang="pl-PL" dirty="0" smtClean="0"/>
              <a:t>Przesłanki i tryb wszczęcia postępowania w sprawie wywłaszczenia nieruchomości</a:t>
            </a:r>
          </a:p>
          <a:p>
            <a:pPr marL="457200" indent="-457200">
              <a:buAutoNum type="arabicPeriod"/>
            </a:pPr>
            <a:r>
              <a:rPr lang="pl-PL" dirty="0" smtClean="0"/>
              <a:t>Czasowe a niezwłoczne zajęcie nieruchomości</a:t>
            </a:r>
          </a:p>
          <a:p>
            <a:pPr marL="457200" indent="-457200">
              <a:buAutoNum type="arabicPeriod"/>
            </a:pPr>
            <a:r>
              <a:rPr lang="pl-PL" dirty="0" smtClean="0"/>
              <a:t>Odszkodowanie za wywłaszczoną nieruchomość</a:t>
            </a:r>
          </a:p>
          <a:p>
            <a:pPr marL="457200" indent="-457200">
              <a:buAutoNum type="arabicPeriod"/>
            </a:pPr>
            <a:r>
              <a:rPr lang="pl-PL" dirty="0" smtClean="0"/>
              <a:t>Zwrot wywłaszczonej nieruchomości</a:t>
            </a:r>
          </a:p>
          <a:p>
            <a:pPr marL="514350" indent="-514350">
              <a:buNone/>
            </a:pPr>
            <a:endParaRPr lang="pl-PL" dirty="0" smtClean="0"/>
          </a:p>
          <a:p>
            <a:pPr marL="514350" indent="-514350">
              <a:buAutoNum type="arabicPeriod"/>
            </a:pPr>
            <a:endParaRPr lang="pl-PL" dirty="0" smtClean="0"/>
          </a:p>
          <a:p>
            <a:pPr marL="514350" indent="-514350">
              <a:buAutoNum type="arabicPeriod" startAt="6"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002060"/>
                </a:solidFill>
              </a:rPr>
              <a:t>POJĘCIE WYWŁASZCZENIA NIERUCHMOŚCI/ CELE UZASADNIAJĄCE WYWŁASZCZENIE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3050" indent="-11113" algn="just">
              <a:buNone/>
            </a:pPr>
            <a:r>
              <a:rPr lang="pl-PL" dirty="0" smtClean="0"/>
              <a:t>W Pcimiu Dolnym panował stan klęski żywiołowej, albowiem na skutek opadów wylała rzeka Pcimianka zalewając całe miasto. W celu ratowania życia i mienia mieszkańców należało zorganizować środki materialne, które umożliwią podjęcie akcji ratunkowej. W związku z tym, Janinie S. została doręczona w dniu 08.12.2019 r. decyzja administracyjna, na mocy której została ona wywłaszczona z prawa własności pojazdu mechanicznego- traktora marki Ursus, który miał służyć do transportu ocalałego majątku mieszkańców do wydzielonego składu.</a:t>
            </a:r>
          </a:p>
          <a:p>
            <a:pPr>
              <a:buNone/>
            </a:pPr>
            <a:r>
              <a:rPr lang="pl-PL" b="1" dirty="0" smtClean="0"/>
              <a:t>Czy organ administracyjny postąpił prawidłowo?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002060"/>
                </a:solidFill>
              </a:rPr>
              <a:t>POJĘCIE WYWŁASZCZENIA NIERUCHMOŚCI/ CELE UZASADNIAJĄCE WYWŁASZCZENIE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l-PL" dirty="0" smtClean="0"/>
              <a:t>	Prezydent Gminy Pcim Dolny wydał decyzję administracyjną, na mocy której wywłaszczył Pelagię R. z prawa własności gruntu o nr 5/08, dla którego prowadzona jest KW nr PW1S/0000987/8. W uzasadnieniu decyzji organ podał, że wywłaszczenie konieczne jest pod ogródki działkowe dla członków Rady Miasta. Zirytowana Pelagia R. udała się do prawnika i poprosiła o sporządzenie odwołania od decyzji.</a:t>
            </a:r>
          </a:p>
          <a:p>
            <a:pPr algn="just">
              <a:buNone/>
            </a:pPr>
            <a:r>
              <a:rPr lang="pl-PL" b="1" dirty="0" smtClean="0"/>
              <a:t>	Jaki organ będzie właściwy do rozpoznania odwołania?</a:t>
            </a:r>
          </a:p>
          <a:p>
            <a:pPr algn="just">
              <a:buNone/>
            </a:pPr>
            <a:r>
              <a:rPr lang="pl-PL" b="1" dirty="0" smtClean="0"/>
              <a:t>	Jakie zarzuty powinny być podniesione w odwołaniu?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002060"/>
                </a:solidFill>
              </a:rPr>
              <a:t/>
            </a:r>
            <a:br>
              <a:rPr lang="pl-PL" dirty="0" smtClean="0">
                <a:solidFill>
                  <a:srgbClr val="002060"/>
                </a:solidFill>
              </a:rPr>
            </a:br>
            <a:r>
              <a:rPr lang="pl-PL" dirty="0" smtClean="0">
                <a:solidFill>
                  <a:srgbClr val="002060"/>
                </a:solidFill>
              </a:rPr>
              <a:t>Przesłanki i tryb wszczęcia postępowania w sprawie wywłaszczenia nieruchomości.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pl-PL" dirty="0" smtClean="0"/>
              <a:t>	Starosta Pcimski wszczął na wniosek Rady Powiatu w Pcimiu Dolnym postępowanie wywłaszczeniowe gruntu należącego do Norberta F. na rzecz </a:t>
            </a:r>
            <a:r>
              <a:rPr lang="pl-PL" dirty="0" err="1" smtClean="0"/>
              <a:t>jst</a:t>
            </a:r>
            <a:r>
              <a:rPr lang="pl-PL" dirty="0" smtClean="0"/>
              <a:t>. Wniosek spełniał wszystkie wymagania, o których mowa w art. 116 </a:t>
            </a:r>
            <a:r>
              <a:rPr lang="pl-PL" dirty="0" err="1" smtClean="0"/>
              <a:t>ugn</a:t>
            </a:r>
            <a:r>
              <a:rPr lang="pl-PL" dirty="0" smtClean="0"/>
              <a:t>. Starosta wyznaczył rozprawę na dzień 08.12.2019 r. Po otrzymaniu wezwania na rozprawę Norbert F. uznał, że w zasadzie to nie jest mu potrzebna wywłaszczana nieruchomość i może lepiej będzie, jak organ postawi na niej budynek dla MOPS-u w celu sprawniejszej obsługi beneficjentów programu 500+, z którego sam zresztą korzysta. Napisał w związku z tym pismo do Starosty, że zgadza się na wywłaszczenie i nie stawi się na rozprawie w dniu 08.12.2019 r. Starosta, po otrzymaniu pisma, odwołał rozprawę, uznając niestawiennictwo Norberta S. za usprawiedliwione i wydał stosowną decyzję. </a:t>
            </a:r>
          </a:p>
          <a:p>
            <a:pPr algn="just">
              <a:buNone/>
            </a:pPr>
            <a:r>
              <a:rPr lang="pl-PL" b="1" dirty="0" smtClean="0"/>
              <a:t>	Czy Starosta prawidłowo przeprowadził wywłaszczenie?</a:t>
            </a:r>
          </a:p>
          <a:p>
            <a:pPr algn="just">
              <a:buNone/>
            </a:pPr>
            <a:r>
              <a:rPr lang="pl-PL" b="1" dirty="0" smtClean="0"/>
              <a:t>	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002060"/>
                </a:solidFill>
              </a:rPr>
              <a:t/>
            </a:r>
            <a:br>
              <a:rPr lang="pl-PL" dirty="0" smtClean="0">
                <a:solidFill>
                  <a:srgbClr val="002060"/>
                </a:solidFill>
              </a:rPr>
            </a:br>
            <a:r>
              <a:rPr lang="pl-PL" dirty="0" smtClean="0">
                <a:solidFill>
                  <a:srgbClr val="002060"/>
                </a:solidFill>
              </a:rPr>
              <a:t>Przesłanki i tryb wszczęcia postępowania w sprawie wywłaszczenia nieruchomości.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pl-PL" dirty="0" smtClean="0"/>
              <a:t>	Starosta Pcimski wszczął na wniosek Zarządu Powiatu w Pcimiu Dolnym postępowanie wywłaszczeniowe gruntu należącego do Norberta F. na rzecz Skarbu Państwa. Wniosek spełniał wszystkie wymagania, o których mowa w art. 116 </a:t>
            </a:r>
            <a:r>
              <a:rPr lang="pl-PL" dirty="0" err="1" smtClean="0"/>
              <a:t>ugn</a:t>
            </a:r>
            <a:r>
              <a:rPr lang="pl-PL" dirty="0" smtClean="0"/>
              <a:t>. Starosta wyznaczył rozprawę na dzień 08.12.2019 r. Po otrzymaniu wezwania na rozprawę Norbert F. uznał, że w zasadzie to nie jest mu potrzebna wywłaszczana nieruchomość i może lepiej będzie, jak organ postawi na niej budynek dla MOPS-u w celu sprawniejszej obsługi beneficjentów programu 500+, z którego sam zresztą korzysta. Napisał w związku z tym pismo do Starosty, że zgadza się na wywłaszczenie i nie stawi się na rozprawie w dniu 08.12.2019 r. Starosta, po otrzymaniu pisma, odwołał rozprawę, uznając niestawiennictwo Norberta S. za usprawiedliwione i wydał stosowną decyzję. </a:t>
            </a:r>
          </a:p>
          <a:p>
            <a:pPr algn="just">
              <a:buNone/>
            </a:pPr>
            <a:r>
              <a:rPr lang="pl-PL" b="1" dirty="0" smtClean="0"/>
              <a:t>	Czy Starosta prawidłowo przeprowadził wywłaszczenie?</a:t>
            </a:r>
          </a:p>
          <a:p>
            <a:pPr algn="just">
              <a:buNone/>
            </a:pPr>
            <a:r>
              <a:rPr lang="pl-PL" b="1" dirty="0" smtClean="0"/>
              <a:t>	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002060"/>
                </a:solidFill>
              </a:rPr>
              <a:t/>
            </a:r>
            <a:br>
              <a:rPr lang="pl-PL" dirty="0" smtClean="0">
                <a:solidFill>
                  <a:srgbClr val="002060"/>
                </a:solidFill>
              </a:rPr>
            </a:br>
            <a:r>
              <a:rPr lang="pl-PL" dirty="0" smtClean="0">
                <a:solidFill>
                  <a:srgbClr val="002060"/>
                </a:solidFill>
              </a:rPr>
              <a:t>Przesłanki i tryb wszczęcia postępowania w sprawie wywłaszczenia nieruchomości.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pl-PL" dirty="0" smtClean="0"/>
              <a:t>	Prezydent Miasta Wrocławia wszczął postępowanie wywłaszczeniowe z urzędu gruntu będącego w użytkowaniu wieczystym małżonków Renaty i Jerzego T. Między małżonkami panował ustrój wspólności ustawowej małżeńskiej. Z uwagi na to, że małżonkowie mieszkali pod jednym adresem oszczędny Prezydent wysłał zawiadomienie o wszczęciu postępowania do Jerzego T. Po otrzymaniu zawiadomienia do Prezydenta zgłosiła się Renata T., która w nieparlamentarnych słowach wyraziła sprzeciw wobec wywłaszczenia. Prezydent z uwagi na bierną postawę Jerzego T. o rozprawie administracyjnej powiadomił Renatę T. wysyłając jej stosowne zawiadomienie o terminie. Na rozprawie stawił się z kolei Jerzy T., ponieważ jego żonę rozbolała od tego wszystkiego głowa. Po przeprowadzeniu rozprawy Prezydent wydał decyzję wywłaszczającą Jerzego T. z prawa użytkowania wieczystego nieruchomości, umarzając jednocześnie postępowanie wobec Renaty T. z powodu jej nieusprawiedliwionego niestawiennictwa.</a:t>
            </a:r>
          </a:p>
          <a:p>
            <a:pPr algn="just">
              <a:buNone/>
            </a:pPr>
            <a:r>
              <a:rPr lang="pl-PL" b="1" dirty="0" smtClean="0"/>
              <a:t>	Czy właściwy organ wszczął postępowanie.</a:t>
            </a:r>
          </a:p>
          <a:p>
            <a:pPr algn="just">
              <a:buNone/>
            </a:pPr>
            <a:r>
              <a:rPr lang="pl-PL" b="1" dirty="0" smtClean="0"/>
              <a:t>	Wskaż uchybienia organu w </a:t>
            </a:r>
            <a:r>
              <a:rPr lang="pl-PL" b="1" smtClean="0"/>
              <a:t>toku postępowania?</a:t>
            </a:r>
            <a:endParaRPr lang="pl-PL" b="1" dirty="0" smtClean="0"/>
          </a:p>
          <a:p>
            <a:pPr algn="just">
              <a:buNone/>
            </a:pPr>
            <a:r>
              <a:rPr lang="pl-PL" b="1" dirty="0" smtClean="0"/>
              <a:t>	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002060"/>
                </a:solidFill>
              </a:rPr>
              <a:t/>
            </a:r>
            <a:br>
              <a:rPr lang="pl-PL" dirty="0" smtClean="0">
                <a:solidFill>
                  <a:srgbClr val="002060"/>
                </a:solidFill>
              </a:rPr>
            </a:br>
            <a:r>
              <a:rPr lang="pl-PL" dirty="0" smtClean="0">
                <a:solidFill>
                  <a:srgbClr val="002060"/>
                </a:solidFill>
              </a:rPr>
              <a:t>CZASOWE A NIEZWŁOCZNE ZAJĘCIE nieruchomości.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pl-PL" dirty="0" smtClean="0"/>
              <a:t>	Starosta </a:t>
            </a:r>
            <a:r>
              <a:rPr lang="pl-PL" dirty="0" err="1" smtClean="0"/>
              <a:t>Średniokrawiecki</a:t>
            </a:r>
            <a:r>
              <a:rPr lang="pl-PL" dirty="0" smtClean="0"/>
              <a:t> wywłaszczył w drodze decyzji Lucjana W., albowiem na jego nieruchomości miał być zbudowany zbiornik retencyjny (decyzja doręczona stronie dnia 01.12.2019 r.). Firma „Tama” S.A., która wygrała przetarg otrzymała w dniu 04.12.2019 r. decyzję, w drodze której otrzymała zezwolenie na niezwłoczne zajęcie nieruchomości, co uzasadniał ważny interes gospodarczy. Dnia 05.12.2019 r. na terenie wywłaszczonej nieruchomości pojawił się adwokat Lucjana W. i stwierdził, że prace nie mogą się rozpocząć, a co za tym idzie zajęcie nie jest skuteczne, albowiem Lucjan W. zaskarżył w dniu 05.12.2019 r. decyzję o wywłaszczeniu.</a:t>
            </a:r>
          </a:p>
          <a:p>
            <a:pPr algn="just">
              <a:buNone/>
            </a:pPr>
            <a:r>
              <a:rPr lang="pl-PL" b="1" dirty="0" smtClean="0"/>
              <a:t>	Czy firma „Tama” S.A. miała skuteczne prawnie uprawnienie do niezwłocznego zajęcia nieruchomości?</a:t>
            </a:r>
          </a:p>
          <a:p>
            <a:pPr algn="just">
              <a:buNone/>
            </a:pPr>
            <a:r>
              <a:rPr lang="pl-PL" b="1" dirty="0" smtClean="0"/>
              <a:t>	Czy zaskarżenie decyzji wywłaszczeniowej ma bezpośredni wpływ na orzeczenie w przedmiocie niezwłocznego zajęcia nieruchomości?</a:t>
            </a:r>
          </a:p>
          <a:p>
            <a:pPr algn="just">
              <a:buNone/>
            </a:pPr>
            <a:r>
              <a:rPr lang="pl-PL" b="1" dirty="0" smtClean="0"/>
              <a:t>	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002060"/>
                </a:solidFill>
              </a:rPr>
              <a:t/>
            </a:r>
            <a:br>
              <a:rPr lang="pl-PL" dirty="0" smtClean="0">
                <a:solidFill>
                  <a:srgbClr val="002060"/>
                </a:solidFill>
              </a:rPr>
            </a:br>
            <a:r>
              <a:rPr lang="pl-PL" dirty="0" smtClean="0">
                <a:solidFill>
                  <a:srgbClr val="002060"/>
                </a:solidFill>
              </a:rPr>
              <a:t>CZASOWE A NIEZWŁOCZNE ZAJĘCIE nieruchomości.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pl-PL" dirty="0" smtClean="0"/>
              <a:t>	Na dzień 09.12.2019 r. synoptycy zapowiedzieli falę powodziową, która miała przejść przez miejscowość Pcim Średni. Strażacy OSP w Pcimiu Średnim zajęli nieruchomość należącą do Pelagii E. i rozpoczęli na niej budowę wału przeciwpowodziowego (grunt położony był w sąsiedztwie brzegu rzeki Pcimianki). Tego też dnia Strażacy zwrócili się do Starosty </a:t>
            </a:r>
            <a:r>
              <a:rPr lang="pl-PL" dirty="0" err="1" smtClean="0"/>
              <a:t>Średniopcimskiego</a:t>
            </a:r>
            <a:r>
              <a:rPr lang="pl-PL" dirty="0" smtClean="0"/>
              <a:t> z wnioskiem o wydanie decyzji o czasowym zajęciu nieruchomości. Starosta wydał decyzję o czasowym zajęciu nieruchomości do dnia 15.08.2020 r. Uznał bowiem, że Strażacy będą walczyć z powodzią co najmniej kilka tygodni, a od 01.07- 15.08. w Powiecie </a:t>
            </a:r>
            <a:r>
              <a:rPr lang="pl-PL" dirty="0" err="1" smtClean="0"/>
              <a:t>Średniopcimskim</a:t>
            </a:r>
            <a:r>
              <a:rPr lang="pl-PL" dirty="0" smtClean="0"/>
              <a:t> będą miały miejsce manewry NATO stąd grunt Pani Pelagii E. będzie idealny do przygotowania poligonu ćwiczebnego. 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b="1" dirty="0" smtClean="0"/>
              <a:t>	Czy Starosta </a:t>
            </a:r>
            <a:r>
              <a:rPr lang="pl-PL" b="1" dirty="0" err="1" smtClean="0"/>
              <a:t>Średniopcimski</a:t>
            </a:r>
            <a:r>
              <a:rPr lang="pl-PL" b="1" dirty="0" smtClean="0"/>
              <a:t> postąpił prawidłowo?</a:t>
            </a:r>
          </a:p>
          <a:p>
            <a:pPr algn="just">
              <a:buNone/>
            </a:pPr>
            <a:r>
              <a:rPr lang="pl-PL" b="1" dirty="0" smtClean="0"/>
              <a:t>	Czy Pani Pelagii E. przysługuje prawo zaskarżenia decyzji i jakich argumentów powinna użyć?</a:t>
            </a:r>
          </a:p>
          <a:p>
            <a:pPr algn="just">
              <a:buNone/>
            </a:pPr>
            <a:r>
              <a:rPr lang="pl-PL" b="1" dirty="0" smtClean="0"/>
              <a:t>	Jakie roszczenia przysługują Pani Pelagii E. w związku z zajęciem czasowym nieruchomości (przy założeniu, że zajęcie było prawidłowe)?</a:t>
            </a:r>
          </a:p>
          <a:p>
            <a:pPr algn="just">
              <a:buNone/>
            </a:pPr>
            <a:r>
              <a:rPr lang="pl-PL" b="1" dirty="0" smtClean="0"/>
              <a:t>	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667</TotalTime>
  <Words>188</Words>
  <Application>Microsoft Office PowerPoint</Application>
  <PresentationFormat>Pokaz na ekranie (4:3)</PresentationFormat>
  <Paragraphs>75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Bogaty</vt:lpstr>
      <vt:lpstr>PRAWO ADMINISTRACYJNE</vt:lpstr>
      <vt:lpstr>Plan ZAJĘĆ</vt:lpstr>
      <vt:lpstr>POJĘCIE WYWŁASZCZENIA NIERUCHMOŚCI/ CELE UZASADNIAJĄCE WYWŁASZCZENIE</vt:lpstr>
      <vt:lpstr>POJĘCIE WYWŁASZCZENIA NIERUCHMOŚCI/ CELE UZASADNIAJĄCE WYWŁASZCZENIE</vt:lpstr>
      <vt:lpstr> Przesłanki i tryb wszczęcia postępowania w sprawie wywłaszczenia nieruchomości.</vt:lpstr>
      <vt:lpstr> Przesłanki i tryb wszczęcia postępowania w sprawie wywłaszczenia nieruchomości.</vt:lpstr>
      <vt:lpstr> Przesłanki i tryb wszczęcia postępowania w sprawie wywłaszczenia nieruchomości.</vt:lpstr>
      <vt:lpstr> CZASOWE A NIEZWŁOCZNE ZAJĘCIE nieruchomości.</vt:lpstr>
      <vt:lpstr> CZASOWE A NIEZWŁOCZNE ZAJĘCIE nieruchomości.</vt:lpstr>
      <vt:lpstr>ODSZKODOWANIE ZA WYWŁACZONĄ NIERUCHOMOŚĆ</vt:lpstr>
      <vt:lpstr>ZWROT WYWŁASZCZONEJ NIERUCHOMOŚCI</vt:lpstr>
      <vt:lpstr>Dziękuję za uwagę…</vt:lpstr>
      <vt:lpstr>UWAGA…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ŹRÓDŁA PRAWA ADMINISTRACYJNEGO</dc:title>
  <dc:creator>Maciek</dc:creator>
  <cp:lastModifiedBy>Malgosia</cp:lastModifiedBy>
  <cp:revision>143</cp:revision>
  <dcterms:created xsi:type="dcterms:W3CDTF">2015-10-17T13:09:51Z</dcterms:created>
  <dcterms:modified xsi:type="dcterms:W3CDTF">2021-04-12T06:54:27Z</dcterms:modified>
</cp:coreProperties>
</file>