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58" r:id="rId4"/>
    <p:sldId id="272" r:id="rId5"/>
    <p:sldId id="273" r:id="rId6"/>
    <p:sldId id="271" r:id="rId7"/>
    <p:sldId id="259" r:id="rId8"/>
    <p:sldId id="274" r:id="rId9"/>
    <p:sldId id="278" r:id="rId10"/>
    <p:sldId id="275" r:id="rId11"/>
    <p:sldId id="277" r:id="rId12"/>
    <p:sldId id="279" r:id="rId13"/>
    <p:sldId id="283" r:id="rId14"/>
    <p:sldId id="280" r:id="rId15"/>
    <p:sldId id="281" r:id="rId16"/>
    <p:sldId id="282" r:id="rId17"/>
    <p:sldId id="286" r:id="rId18"/>
    <p:sldId id="287" r:id="rId19"/>
    <p:sldId id="261" r:id="rId20"/>
    <p:sldId id="276" r:id="rId21"/>
    <p:sldId id="264" r:id="rId22"/>
    <p:sldId id="265" r:id="rId23"/>
    <p:sldId id="266" r:id="rId24"/>
    <p:sldId id="268" r:id="rId25"/>
    <p:sldId id="269" r:id="rId26"/>
    <p:sldId id="262" r:id="rId27"/>
    <p:sldId id="284" r:id="rId28"/>
    <p:sldId id="285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5A070A-A626-4227-8EA8-B71B55E26A9A}" type="datetimeFigureOut">
              <a:rPr lang="pl-PL" smtClean="0"/>
              <a:pPr/>
              <a:t>02.03.2020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04A8A0-B0ED-44BC-8CA0-A2C435E6863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Umowa o pracę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pl-PL" dirty="0" smtClean="0"/>
          </a:p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Przypadek Zenona B.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Zenon B. był zatrudniony na umowę próbną na 1 miesiąc. Jego przełożony poinformował pracodawcę, że w związku ze swoją nieobecności nie był w stanie w tym czasie ocenić przydatności dalszego zatrudnienia Zenona B.  Czy – biorąc pod uwagę, że umowa na okres próbny może być zawarta na czas do 3 miesięcy - można by zatrudnić Zenona na druga umowę na okres próbny np. do wyczerpania okresu 3-miesięcznego?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Dopuszczalne jest zawarcie między tymi samymi stronami kolejnej umowy o pracę na okres próbny na innym stanowisku pracy (</a:t>
            </a:r>
            <a:r>
              <a:rPr lang="pl-PL" u="sng" dirty="0" smtClean="0"/>
              <a:t>przy pracach różnych rodzajów</a:t>
            </a:r>
            <a:r>
              <a:rPr lang="pl-PL" dirty="0" smtClean="0"/>
              <a:t>).</a:t>
            </a:r>
          </a:p>
          <a:p>
            <a:pPr algn="ctr">
              <a:buNone/>
            </a:pPr>
            <a:endParaRPr lang="pl-PL" i="1" dirty="0" smtClean="0"/>
          </a:p>
          <a:p>
            <a:pPr algn="ctr">
              <a:buNone/>
            </a:pPr>
            <a:r>
              <a:rPr lang="pl-PL" dirty="0" smtClean="0"/>
              <a:t>Wyrok SN, II PK 358/12 z 2013.09.04, OSNP 2014/5/70</a:t>
            </a:r>
          </a:p>
          <a:p>
            <a:pPr algn="ctr">
              <a:buNone/>
            </a:pP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r>
              <a:rPr lang="pl-PL" dirty="0" smtClean="0"/>
              <a:t>Umowa na czas określony</a:t>
            </a:r>
          </a:p>
          <a:p>
            <a:pPr algn="just">
              <a:buNone/>
            </a:pPr>
            <a:endParaRPr lang="pl-PL" i="1" dirty="0" smtClean="0"/>
          </a:p>
          <a:p>
            <a:pPr algn="just">
              <a:buNone/>
            </a:pPr>
            <a:r>
              <a:rPr lang="pl-PL" dirty="0" smtClean="0"/>
              <a:t>	</a:t>
            </a:r>
            <a:r>
              <a:rPr lang="pl-PL" i="1" dirty="0" smtClean="0"/>
              <a:t>Jaki jest maksymalny czas na jaki można zawrzeć umowę na czas określony?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Zawarcie długotrwałej umowy terminowej po to, ażeby można ją w dowolnym momencie swobodnie rozwiązać, pozostaje w sprzeczności ze </a:t>
            </a:r>
            <a:r>
              <a:rPr lang="pl-PL" u="sng" dirty="0" smtClean="0"/>
              <a:t>społeczno-gospodarczym przeznaczeniem prawa </a:t>
            </a:r>
            <a:r>
              <a:rPr lang="pl-PL" dirty="0" smtClean="0"/>
              <a:t>do zatrudnienia terminowego i z </a:t>
            </a:r>
            <a:r>
              <a:rPr lang="pl-PL" u="sng" dirty="0" smtClean="0"/>
              <a:t>zasadami współżycia społecznego.</a:t>
            </a:r>
          </a:p>
          <a:p>
            <a:pPr algn="just">
              <a:buNone/>
            </a:pPr>
            <a:endParaRPr lang="pl-PL" u="sng" dirty="0" smtClean="0"/>
          </a:p>
          <a:p>
            <a:pPr algn="just">
              <a:buNone/>
            </a:pPr>
            <a:r>
              <a:rPr lang="pl-PL" dirty="0" smtClean="0"/>
              <a:t>	Wyrok SN z 2009.02.25, II PK 186/08, LEX nr 512994 </a:t>
            </a:r>
          </a:p>
          <a:p>
            <a:pPr algn="just">
              <a:buNone/>
            </a:pPr>
            <a:endParaRPr lang="pl-PL" u="sng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Wyrok SN z 2012.06.14, I PK 222/11, LEX nr 1222145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Niedopuszczalne jest zawarcie wieloletniej umowy o pracę na czas określony z klauzulą wcześniejszego jej rozwiązania za dwutygodniowym wypowiedzeniem, </a:t>
            </a:r>
          </a:p>
          <a:p>
            <a:pPr algn="just">
              <a:buNone/>
            </a:pPr>
            <a:r>
              <a:rPr lang="pl-PL" dirty="0" smtClean="0"/>
              <a:t>	chyba że co innego wynika z…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</a:t>
            </a:r>
          </a:p>
          <a:p>
            <a:pPr algn="just">
              <a:buNone/>
            </a:pPr>
            <a:r>
              <a:rPr lang="pl-PL" dirty="0" smtClean="0"/>
              <a:t>	1/przepisów prawa pracy albo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2/z charakteru umowy dotyczącej wykonywania zadań oznaczonych w czasie albo,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3/gdy z innych przyczyn nie narusza to usprawiedliwionego i zgodnego interesu obu stron stosunku pracy.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	Na przykład zdaniem SN: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</a:t>
            </a:r>
            <a:r>
              <a:rPr lang="pl-PL" i="1" dirty="0" smtClean="0"/>
              <a:t>Okres </a:t>
            </a:r>
            <a:r>
              <a:rPr lang="pl-PL" i="1" u="sng" dirty="0" smtClean="0"/>
              <a:t>pięciu lat </a:t>
            </a:r>
            <a:r>
              <a:rPr lang="pl-PL" i="1" dirty="0" smtClean="0"/>
              <a:t>nie jest okresem tak długim dla umowy na czas określony, by można było mówić o zawarciu umowy z obejściem prawa. Stanowi on standardowy czas trwania umów o pracę zawieranych z kadrą menedżerską.</a:t>
            </a:r>
            <a:br>
              <a:rPr lang="pl-PL" i="1" dirty="0" smtClean="0"/>
            </a:br>
            <a:endParaRPr lang="pl-PL" i="1" dirty="0" smtClean="0"/>
          </a:p>
          <a:p>
            <a:pPr algn="just">
              <a:buNone/>
            </a:pPr>
            <a:r>
              <a:rPr lang="pl-PL" dirty="0" smtClean="0"/>
              <a:t>	Wyrok SN z 2012.10.05, I PK 79/12,                      OSNP 2013/15-16/180, teza1. </a:t>
            </a:r>
          </a:p>
          <a:p>
            <a:pPr algn="just">
              <a:buNone/>
            </a:pPr>
            <a:endParaRPr lang="pl-PL" i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</a:t>
            </a:r>
          </a:p>
          <a:p>
            <a:pPr algn="just"/>
            <a:endParaRPr lang="pl-PL" dirty="0" smtClean="0"/>
          </a:p>
          <a:p>
            <a:pPr algn="just">
              <a:buNone/>
            </a:pPr>
            <a:r>
              <a:rPr lang="pl-PL" dirty="0" smtClean="0"/>
              <a:t> Problem wielokrotnego zawierania umów terminowych z tym samym pracownikiem.</a:t>
            </a:r>
          </a:p>
          <a:p>
            <a:pPr algn="just">
              <a:buNone/>
            </a:pPr>
            <a:endParaRPr lang="pl-PL" i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i="1" dirty="0" smtClean="0"/>
              <a:t>	Staż pracy Zenona B. u pracodawcy X obejmuje po kolei:	</a:t>
            </a:r>
          </a:p>
          <a:p>
            <a:pPr algn="just">
              <a:buNone/>
            </a:pPr>
            <a:endParaRPr lang="pl-PL" i="1" dirty="0" smtClean="0"/>
          </a:p>
          <a:p>
            <a:pPr algn="just">
              <a:buNone/>
            </a:pPr>
            <a:r>
              <a:rPr lang="pl-PL" i="1" dirty="0" smtClean="0"/>
              <a:t>1.Umowę na okres próbny na 3 m.</a:t>
            </a:r>
          </a:p>
          <a:p>
            <a:pPr algn="just">
              <a:buNone/>
            </a:pPr>
            <a:r>
              <a:rPr lang="pl-PL" i="1" dirty="0" smtClean="0"/>
              <a:t>2.Umowę na czas określony na 4 m.</a:t>
            </a:r>
          </a:p>
          <a:p>
            <a:pPr algn="just">
              <a:buNone/>
            </a:pPr>
            <a:r>
              <a:rPr lang="pl-PL" i="1" dirty="0" smtClean="0"/>
              <a:t>3.Umowę na czas wykonywania określonej pracy na 1.5 miesiąca</a:t>
            </a:r>
          </a:p>
          <a:p>
            <a:pPr algn="just">
              <a:buNone/>
            </a:pPr>
            <a:r>
              <a:rPr lang="pl-PL" i="1" dirty="0" smtClean="0"/>
              <a:t>4.Umowę na czas określony na 2 miesiące</a:t>
            </a:r>
          </a:p>
          <a:p>
            <a:pPr algn="just">
              <a:buNone/>
            </a:pPr>
            <a:r>
              <a:rPr lang="pl-PL" i="1" dirty="0"/>
              <a:t>5</a:t>
            </a:r>
            <a:r>
              <a:rPr lang="pl-PL" i="1" dirty="0" smtClean="0"/>
              <a:t>.Umowę na czas określony na 6 m. przedłużoną aneksem na kolejne 6 miesięcy</a:t>
            </a:r>
          </a:p>
          <a:p>
            <a:pPr algn="just">
              <a:buNone/>
            </a:pPr>
            <a:r>
              <a:rPr lang="pl-PL" i="1" dirty="0" smtClean="0"/>
              <a:t>6.Umowę na czas określony na 12 m.</a:t>
            </a:r>
          </a:p>
          <a:p>
            <a:pPr algn="just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 			</a:t>
            </a:r>
            <a:r>
              <a:rPr lang="pl-PL" b="1" i="1" dirty="0" smtClean="0"/>
              <a:t>Która umowa o pracę staje się umową na czas nieokreślony w myśl art. 25</a:t>
            </a:r>
            <a:r>
              <a:rPr lang="pl-PL" b="1" i="1" baseline="30000" dirty="0" smtClean="0"/>
              <a:t>1</a:t>
            </a:r>
            <a:r>
              <a:rPr lang="pl-PL" b="1" i="1" dirty="0" smtClean="0"/>
              <a:t>. § 1. </a:t>
            </a:r>
            <a:r>
              <a:rPr lang="pl-PL" b="1" i="1" dirty="0" err="1" smtClean="0"/>
              <a:t>k.p</a:t>
            </a:r>
            <a:r>
              <a:rPr lang="pl-PL" b="1" i="1" dirty="0" smtClean="0"/>
              <a:t>. ?</a:t>
            </a:r>
          </a:p>
          <a:p>
            <a:pPr algn="just">
              <a:buNone/>
            </a:pPr>
            <a:endParaRPr lang="pl-PL" i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 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1.</a:t>
            </a:r>
          </a:p>
          <a:p>
            <a:pPr algn="just">
              <a:buNone/>
            </a:pPr>
            <a:r>
              <a:rPr lang="pl-PL" dirty="0" smtClean="0"/>
              <a:t> 	Zawarcie kolejnej umowy o pracę na czas określony jest równoznaczne w skutkach prawnych z zawarciem umowy o pracę na czas nieokreślony, jeżeli poprzednio strony dwukrotnie zawarły umowę o pracę na czas określony na następujące po sobie okresy, o ile przerwa między rozwiązaniem poprzedniej a nawiązaniem kolejnej umowy o pracę nie przekroczyła 1 miesiąca.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Art</a:t>
            </a:r>
            <a:r>
              <a:rPr lang="pl-PL" dirty="0"/>
              <a:t>.  22. </a:t>
            </a:r>
            <a:r>
              <a:rPr lang="pl-PL" dirty="0" smtClean="0"/>
              <a:t>§  </a:t>
            </a:r>
            <a:r>
              <a:rPr lang="pl-PL" dirty="0"/>
              <a:t>1.  </a:t>
            </a:r>
            <a:r>
              <a:rPr lang="pl-PL" dirty="0" smtClean="0"/>
              <a:t>k.p.</a:t>
            </a:r>
          </a:p>
          <a:p>
            <a:r>
              <a:rPr lang="pl-PL" dirty="0" smtClean="0"/>
              <a:t>Przez </a:t>
            </a:r>
            <a:r>
              <a:rPr lang="pl-PL" dirty="0"/>
              <a:t>nawiązanie stosunku pracy pracownik zobowiązuje się do wykonywania pracy określonego rodzaju na rzecz pracodawcy i pod jego kierownictwem oraz w miejscu i czasie wyznaczonym przez pracodawcę, a pracodawca - do zatrudniania pracownika za wynagrodzeniem.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Stosunek pracy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2912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 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1.</a:t>
            </a:r>
          </a:p>
          <a:p>
            <a:pPr algn="just">
              <a:buNone/>
            </a:pPr>
            <a:r>
              <a:rPr lang="pl-PL" dirty="0" smtClean="0"/>
              <a:t> 	</a:t>
            </a:r>
          </a:p>
          <a:p>
            <a:pPr algn="just">
              <a:buNone/>
            </a:pPr>
            <a:r>
              <a:rPr lang="pl-PL" dirty="0" smtClean="0"/>
              <a:t>	</a:t>
            </a:r>
            <a:r>
              <a:rPr lang="pl-PL" i="1" dirty="0" smtClean="0"/>
              <a:t>Co to znaczy zawarcie kolejnej umowy na czas określony?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just"/>
            <a:r>
              <a:rPr lang="pl-PL" dirty="0" smtClean="0"/>
              <a:t> zawarcie kolejnej umowy o pracę na czas określony</a:t>
            </a:r>
          </a:p>
          <a:p>
            <a:pPr algn="ctr">
              <a:buNone/>
            </a:pPr>
            <a:r>
              <a:rPr lang="pl-PL" dirty="0" smtClean="0"/>
              <a:t>Lub</a:t>
            </a:r>
          </a:p>
          <a:p>
            <a:pPr algn="just"/>
            <a:r>
              <a:rPr lang="pl-PL" dirty="0" smtClean="0"/>
              <a:t>uzgodnienie między stronami w trakcie trwania umowy o pracę na czas określony dłuższego okresu wykonywania pracy na podstawie tej umowy (tzw. aneks)</a:t>
            </a:r>
          </a:p>
          <a:p>
            <a:pPr algn="just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 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3</a:t>
            </a:r>
          </a:p>
          <a:p>
            <a:pPr algn="ctr">
              <a:buNone/>
            </a:pPr>
            <a:endParaRPr lang="pl-PL" dirty="0" smtClean="0"/>
          </a:p>
          <a:p>
            <a:r>
              <a:rPr lang="pl-PL" dirty="0" smtClean="0"/>
              <a:t>Nie to dotyczy umów o pracę na czas określony zawartych:</a:t>
            </a:r>
          </a:p>
          <a:p>
            <a:pPr>
              <a:buNone/>
            </a:pPr>
            <a:r>
              <a:rPr lang="pl-PL" dirty="0" smtClean="0"/>
              <a:t>1) w celu zastępstwa pracownika w czasie jego usprawiedliwionej nieobecności w pracy,</a:t>
            </a:r>
          </a:p>
          <a:p>
            <a:pPr>
              <a:buNone/>
            </a:pPr>
            <a:r>
              <a:rPr lang="pl-PL" dirty="0" smtClean="0"/>
              <a:t>2) w celu wykonywania pracy o charakterze dorywczym lub sezonowym albo zadań realizowanych cyklicznie.</a:t>
            </a:r>
          </a:p>
          <a:p>
            <a:pPr algn="just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Art. 29 § 2. </a:t>
            </a:r>
          </a:p>
          <a:p>
            <a:pPr algn="just">
              <a:buNone/>
            </a:pPr>
            <a:r>
              <a:rPr lang="pl-PL" dirty="0" smtClean="0"/>
              <a:t>	</a:t>
            </a:r>
          </a:p>
          <a:p>
            <a:pPr algn="just">
              <a:buNone/>
            </a:pPr>
            <a:r>
              <a:rPr lang="pl-PL" dirty="0" smtClean="0"/>
              <a:t>	Umowę o pracę zawiera się na piśmie.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Forma umowy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</a:t>
            </a:r>
          </a:p>
          <a:p>
            <a:pPr algn="just">
              <a:buNone/>
            </a:pPr>
            <a:r>
              <a:rPr lang="pl-PL" sz="3600" dirty="0" smtClean="0"/>
              <a:t>	</a:t>
            </a:r>
            <a:r>
              <a:rPr lang="pl-PL" sz="3600" i="1" dirty="0" smtClean="0"/>
              <a:t>1.Jakie są konsekwencje nie dochowania formy pisemnej umowy o pracę?</a:t>
            </a:r>
          </a:p>
          <a:p>
            <a:pPr algn="just">
              <a:buNone/>
            </a:pPr>
            <a:r>
              <a:rPr lang="pl-PL" sz="3600" i="1" dirty="0" smtClean="0"/>
              <a:t>2.Czy umowa o pracę zawarta ustnie jest ważna?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Forma umowy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Art. 29 § 2.  zdanie drugie</a:t>
            </a:r>
          </a:p>
          <a:p>
            <a:pPr algn="just">
              <a:buNone/>
            </a:pPr>
            <a:r>
              <a:rPr lang="pl-PL" dirty="0" smtClean="0"/>
              <a:t>	Jeżeli umowa o pracę nie została zawarta z zachowaniem formy pisemnej, pracodawca powinien, </a:t>
            </a:r>
            <a:r>
              <a:rPr lang="pl-PL" u="sng" dirty="0" smtClean="0"/>
              <a:t>najpóźniej w dniu rozpoczęcia pracy przez pracownika</a:t>
            </a:r>
            <a:r>
              <a:rPr lang="pl-PL" dirty="0" smtClean="0"/>
              <a:t>, potwierdzić pracownikowi na piśmie ustalenia co do stron umowy, rodzaju umowy oraz jej warunków.</a:t>
            </a:r>
          </a:p>
          <a:p>
            <a:pPr algn="just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Forma umowy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Art.281 pkt. </a:t>
            </a:r>
            <a:r>
              <a:rPr lang="pl-PL" dirty="0" smtClean="0"/>
              <a:t>2 </a:t>
            </a:r>
          </a:p>
          <a:p>
            <a:pPr algn="just">
              <a:buNone/>
            </a:pPr>
            <a:r>
              <a:rPr lang="pl-PL" dirty="0" smtClean="0"/>
              <a:t>  …kto nie potwierdza na piśmie zawartej z pracownikiem umowy o pracę,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- podlega karze grzywny od 1.000 zł do 30.000 zł.</a:t>
            </a:r>
          </a:p>
          <a:p>
            <a:pPr algn="just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Forma umowy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Praca w grupach – sporządźcie standardową: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 smtClean="0"/>
              <a:t>Umowa o pracę na okres próbny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 smtClean="0"/>
              <a:t>Umowa o pracę na czas określony na 4 miesiące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 smtClean="0"/>
              <a:t>Umowa o pracę na czas określony na 12 miesięcy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 smtClean="0"/>
              <a:t>Umowa o pracę na czas określony na zastępstwo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 smtClean="0"/>
              <a:t>Umowa o pracę na czas wykonania określonej pracy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 smtClean="0"/>
              <a:t>Umowa o pracę na czas nieokreślony</a:t>
            </a:r>
          </a:p>
          <a:p>
            <a:pPr algn="just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Treść umowy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 smtClean="0"/>
              <a:t>	Jakie są konsekwencje braku określenia                 w treści umowy o pracę:</a:t>
            </a:r>
          </a:p>
          <a:p>
            <a:pPr algn="just"/>
            <a:r>
              <a:rPr lang="pl-PL" dirty="0" smtClean="0"/>
              <a:t>daty zwarcia umowy o pracę</a:t>
            </a:r>
          </a:p>
          <a:p>
            <a:pPr algn="just"/>
            <a:r>
              <a:rPr lang="pl-PL" dirty="0" smtClean="0"/>
              <a:t>rodzaju umowy o pracę</a:t>
            </a:r>
          </a:p>
          <a:p>
            <a:pPr algn="just"/>
            <a:r>
              <a:rPr lang="pl-PL" dirty="0" smtClean="0"/>
              <a:t>rodzaju pracy umówionej</a:t>
            </a:r>
          </a:p>
          <a:p>
            <a:pPr algn="just"/>
            <a:r>
              <a:rPr lang="pl-PL" dirty="0" smtClean="0"/>
              <a:t>miejsca pracy</a:t>
            </a:r>
          </a:p>
          <a:p>
            <a:pPr algn="just"/>
            <a:r>
              <a:rPr lang="pl-PL" dirty="0" smtClean="0"/>
              <a:t>wynagrodzenia za pracę</a:t>
            </a:r>
          </a:p>
          <a:p>
            <a:pPr algn="just"/>
            <a:r>
              <a:rPr lang="pl-PL" dirty="0" smtClean="0"/>
              <a:t>daty rozpoczęcia pracy</a:t>
            </a:r>
          </a:p>
          <a:p>
            <a:pPr algn="just"/>
            <a:r>
              <a:rPr lang="pl-PL" dirty="0" smtClean="0"/>
              <a:t>wymiaru czasu pracy</a:t>
            </a:r>
          </a:p>
          <a:p>
            <a:pPr algn="ctr">
              <a:buNone/>
            </a:pPr>
            <a:r>
              <a:rPr lang="pl-PL" dirty="0" smtClean="0"/>
              <a:t>???</a:t>
            </a:r>
          </a:p>
          <a:p>
            <a:pPr algn="just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Treść umowy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dirty="0" smtClean="0"/>
              <a:t>Stosunek pracy (</a:t>
            </a:r>
            <a:r>
              <a:rPr lang="pl-PL" b="1" dirty="0" smtClean="0"/>
              <a:t>Art. 22. </a:t>
            </a:r>
            <a:r>
              <a:rPr lang="pl-PL" dirty="0" smtClean="0"/>
              <a:t>§ 1k.p.)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pozaumowne </a:t>
            </a:r>
            <a:r>
              <a:rPr lang="pl-PL" dirty="0" err="1" smtClean="0"/>
              <a:t>p.n.s.p</a:t>
            </a:r>
            <a:r>
              <a:rPr lang="pl-PL" dirty="0" smtClean="0"/>
              <a:t>.          umowne </a:t>
            </a:r>
            <a:r>
              <a:rPr lang="pl-PL" dirty="0" err="1" smtClean="0"/>
              <a:t>p.n.s.p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sp>
        <p:nvSpPr>
          <p:cNvPr id="4" name="Strzałka w prawo 3"/>
          <p:cNvSpPr/>
          <p:nvPr/>
        </p:nvSpPr>
        <p:spPr>
          <a:xfrm rot="18752913">
            <a:off x="2479419" y="3130884"/>
            <a:ext cx="1791460" cy="580064"/>
          </a:xfrm>
          <a:prstGeom prst="rightArrow">
            <a:avLst>
              <a:gd name="adj1" fmla="val 4388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prawo 4"/>
          <p:cNvSpPr/>
          <p:nvPr/>
        </p:nvSpPr>
        <p:spPr>
          <a:xfrm rot="13024488">
            <a:off x="5054517" y="3183382"/>
            <a:ext cx="2015406" cy="6038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POZAUMOWNE P.N.S.P. </a:t>
            </a:r>
          </a:p>
          <a:p>
            <a:pPr algn="ctr">
              <a:buNone/>
            </a:pPr>
            <a:r>
              <a:rPr lang="pl-PL" dirty="0" smtClean="0"/>
              <a:t>(Art. 2, 68-72, 73-75,76 K.P.)</a:t>
            </a:r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POWOŁANIE</a:t>
            </a:r>
          </a:p>
          <a:p>
            <a:pPr algn="ctr">
              <a:buNone/>
            </a:pPr>
            <a:r>
              <a:rPr lang="pl-PL" dirty="0" smtClean="0"/>
              <a:t>WYBÓR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MIANOWANIE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1763688" y="2420888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2420888"/>
            <a:ext cx="28803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2420888"/>
            <a:ext cx="3312368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UMOWNE P.N.S.P.</a:t>
            </a:r>
          </a:p>
          <a:p>
            <a:pPr algn="ctr">
              <a:buNone/>
            </a:pPr>
            <a:r>
              <a:rPr lang="pl-PL" dirty="0" smtClean="0"/>
              <a:t> (Art. 2,77 ,194 - 195 K.P.)</a:t>
            </a:r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UMOWA O PRACĘ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SPÓŁDZIELCZA UMOWA O PRACĘ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                     UMOWA O PRACĘ                                            W CELU PRZYGOTOWANIA                   ZAWODOWEGO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1763688" y="2420888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2420888"/>
            <a:ext cx="36004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2420888"/>
            <a:ext cx="3312368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 25. </a:t>
            </a:r>
            <a:r>
              <a:rPr lang="pl-PL" dirty="0" smtClean="0"/>
              <a:t>§ 1</a:t>
            </a:r>
            <a:r>
              <a:rPr lang="en-US" dirty="0" smtClean="0"/>
              <a:t>-2</a:t>
            </a:r>
            <a:r>
              <a:rPr lang="pl-PL" dirty="0" smtClean="0"/>
              <a:t>.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endParaRPr lang="pl-PL" baseline="30000" dirty="0"/>
          </a:p>
          <a:p>
            <a:endParaRPr lang="pl-PL" baseline="30000" dirty="0" smtClean="0"/>
          </a:p>
          <a:p>
            <a:pPr>
              <a:buNone/>
            </a:pPr>
            <a:endParaRPr lang="pl-PL" baseline="30000" dirty="0" smtClean="0"/>
          </a:p>
          <a:p>
            <a:pPr>
              <a:buNone/>
            </a:pPr>
            <a:r>
              <a:rPr lang="pl-PL" dirty="0" smtClean="0"/>
              <a:t>na czas nie określony </a:t>
            </a:r>
          </a:p>
          <a:p>
            <a:pPr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na czas określony</a:t>
            </a:r>
          </a:p>
          <a:p>
            <a:pPr algn="r">
              <a:buNone/>
            </a:pPr>
            <a:r>
              <a:rPr lang="pl-PL" dirty="0" smtClean="0"/>
              <a:t>na okres próbny</a:t>
            </a:r>
          </a:p>
          <a:p>
            <a:pPr>
              <a:buNone/>
            </a:pPr>
            <a:endParaRPr lang="en-US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411760" y="2060848"/>
            <a:ext cx="208823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060848"/>
            <a:ext cx="2088232" cy="18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 25. </a:t>
            </a:r>
            <a:r>
              <a:rPr lang="pl-PL" dirty="0" smtClean="0"/>
              <a:t>§ 2. </a:t>
            </a:r>
            <a:endParaRPr lang="pl-PL" baseline="30000" dirty="0"/>
          </a:p>
          <a:p>
            <a:endParaRPr lang="pl-PL" baseline="30000" dirty="0" smtClean="0"/>
          </a:p>
          <a:p>
            <a:r>
              <a:rPr lang="pl-PL" u="sng" dirty="0" smtClean="0"/>
              <a:t>Każda z umów o prace </a:t>
            </a:r>
            <a:r>
              <a:rPr lang="pl-PL" dirty="0" smtClean="0"/>
              <a:t>, o których mowa w</a:t>
            </a:r>
            <a:r>
              <a:rPr lang="pl-PL" b="1" dirty="0" smtClean="0"/>
              <a:t> Art. 25.</a:t>
            </a:r>
            <a:r>
              <a:rPr lang="pl-PL" dirty="0" smtClean="0"/>
              <a:t> § 1, </a:t>
            </a:r>
            <a:r>
              <a:rPr lang="pl-PL" u="sng" dirty="0" smtClean="0"/>
              <a:t>może być </a:t>
            </a:r>
            <a:r>
              <a:rPr lang="pl-PL" dirty="0" smtClean="0"/>
              <a:t>poprzedzona umową o pracę na </a:t>
            </a:r>
            <a:r>
              <a:rPr lang="pl-PL" u="sng" dirty="0" smtClean="0"/>
              <a:t>okres próbny</a:t>
            </a:r>
            <a:r>
              <a:rPr lang="pl-PL" dirty="0" smtClean="0"/>
              <a:t>, nie przekraczający 3 miesięcy.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Czy w trakcie umowy na okres próbny można pracownika skierować do wykonywania „normalnych” obowiązków?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	Umowa na okres próbny ma sprawdzać przygotowanie pracownika do wykonywania pracy określonego rodzaju. </a:t>
            </a:r>
          </a:p>
          <a:p>
            <a:pPr algn="just">
              <a:buNone/>
            </a:pPr>
            <a:r>
              <a:rPr lang="pl-PL" dirty="0" smtClean="0"/>
              <a:t>	Cechą charakterystyczną umowy na okres próbny jest jej "usługowy" charakter wobec pozostałych umów. </a:t>
            </a:r>
          </a:p>
          <a:p>
            <a:pPr algn="just">
              <a:buNone/>
            </a:pPr>
            <a:r>
              <a:rPr lang="pl-PL" dirty="0" smtClean="0"/>
              <a:t>	Bezpośrednim celem tej umowy nie jest bowiem osiągnięcie gospodarczego celu zatrudnienia w sposób właściwy dla każdej z umów wymienionych w art. 25 § 1 </a:t>
            </a:r>
            <a:r>
              <a:rPr lang="pl-PL" dirty="0" err="1" smtClean="0"/>
              <a:t>k.p</a:t>
            </a:r>
            <a:r>
              <a:rPr lang="pl-PL" dirty="0" smtClean="0"/>
              <a:t>., ale "wypróbowanie" pracownika przed nawiązaniem właściwego zatrudnienia, tzn. sprawdzenie jego przydatności na zajmowanym stanowisku i zapewnienie niekłopotliwego (automatycznego) rozwiązania umowy w razie niepomyślnego wyniku próby. </a:t>
            </a:r>
          </a:p>
          <a:p>
            <a:pPr algn="just">
              <a:buNone/>
            </a:pPr>
            <a:r>
              <a:rPr lang="pl-PL" dirty="0" smtClean="0"/>
              <a:t>	Dlatego umowa na okres próbny, jeżeli strony decydują się na jej zawarcie, z reguły poprzedza umowę innego rodzaju, którą nawiązuje się w razie pomyślnego wyniku próby.</a:t>
            </a:r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Wyrok SN z 2013.09.04, II PK 358/12, LEX nr 1375650</a:t>
            </a:r>
          </a:p>
          <a:p>
            <a:pPr algn="just">
              <a:buNone/>
            </a:pP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650</TotalTime>
  <Words>1226</Words>
  <Application>Microsoft Office PowerPoint</Application>
  <PresentationFormat>Pokaz na ekranie (4:3)</PresentationFormat>
  <Paragraphs>171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Lucida Sans Unicode</vt:lpstr>
      <vt:lpstr>Verdana</vt:lpstr>
      <vt:lpstr>Wingdings 2</vt:lpstr>
      <vt:lpstr>Wingdings 3</vt:lpstr>
      <vt:lpstr>Hol</vt:lpstr>
      <vt:lpstr>Umowa o pracę</vt:lpstr>
      <vt:lpstr>Stosunek pracy </vt:lpstr>
      <vt:lpstr>Podstawy nawiązania stosunku pracy</vt:lpstr>
      <vt:lpstr>Podstawy nawiązania stosunku pracy</vt:lpstr>
      <vt:lpstr>Podstawy nawiązania stosunku pracy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Forma umowy o pracę</vt:lpstr>
      <vt:lpstr>Forma umowy o pracę</vt:lpstr>
      <vt:lpstr>Forma umowy o pracę</vt:lpstr>
      <vt:lpstr>Forma umowy o pracę</vt:lpstr>
      <vt:lpstr>Treść umowy o pracę</vt:lpstr>
      <vt:lpstr>Treść umowy o pracę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Umowa o pracę</dc:title>
  <dc:creator>borowicz</dc:creator>
  <cp:lastModifiedBy>Jacek Borowicz</cp:lastModifiedBy>
  <cp:revision>57</cp:revision>
  <dcterms:created xsi:type="dcterms:W3CDTF">2013-11-12T16:17:53Z</dcterms:created>
  <dcterms:modified xsi:type="dcterms:W3CDTF">2020-03-02T14:00:29Z</dcterms:modified>
</cp:coreProperties>
</file>