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0E71BD-033D-4582-9818-C8BAC7E829F2}" type="datetimeFigureOut">
              <a:rPr lang="pl-PL" smtClean="0"/>
              <a:t>06.03.2021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Umowa na czas określony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SSA(3)II Podstawy Prawa Pracy</a:t>
            </a:r>
          </a:p>
          <a:p>
            <a:pPr algn="r"/>
            <a:r>
              <a:rPr lang="pl-PL" dirty="0"/>
              <a:t>Dr Jacek Borowicz</a:t>
            </a:r>
          </a:p>
        </p:txBody>
      </p:sp>
    </p:spTree>
    <p:extLst>
      <p:ext uri="{BB962C8B-B14F-4D97-AF65-F5344CB8AC3E}">
        <p14:creationId xmlns:p14="http://schemas.microsoft.com/office/powerpoint/2010/main" val="209082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WYJĄTKI:</a:t>
            </a:r>
          </a:p>
          <a:p>
            <a:pPr algn="ctr">
              <a:buNone/>
            </a:pPr>
            <a:r>
              <a:rPr lang="pl-PL" dirty="0"/>
              <a:t>UMOWY NA CZAS OKRESLONY</a:t>
            </a:r>
          </a:p>
          <a:p>
            <a:pPr>
              <a:buNone/>
            </a:pPr>
            <a:r>
              <a:rPr lang="pl-PL" dirty="0"/>
              <a:t> 3)   w celu wykonywania pracy przez okres kadencji,</a:t>
            </a:r>
          </a:p>
          <a:p>
            <a:pPr>
              <a:buNone/>
            </a:pPr>
            <a:r>
              <a:rPr lang="pl-PL" dirty="0"/>
              <a:t>4)   w przypadku gdy pracodawca wskaże </a:t>
            </a:r>
            <a:r>
              <a:rPr lang="pl-PL" u="sng" dirty="0"/>
              <a:t>obiektywne przyczyny </a:t>
            </a:r>
            <a:r>
              <a:rPr lang="pl-PL" dirty="0"/>
              <a:t>leżące po jego stronie</a:t>
            </a:r>
          </a:p>
          <a:p>
            <a:pPr>
              <a:buNone/>
            </a:pPr>
            <a:r>
              <a:rPr lang="pl-PL" dirty="0"/>
              <a:t>- jeżeli ich zawarcie w danym przypadku służy zaspokojeniu </a:t>
            </a:r>
            <a:r>
              <a:rPr lang="pl-PL" u="sng" dirty="0"/>
              <a:t>rzeczywistego okresowego zapotrzebowania </a:t>
            </a:r>
            <a:r>
              <a:rPr lang="pl-PL" dirty="0"/>
              <a:t>i jest </a:t>
            </a:r>
            <a:r>
              <a:rPr lang="pl-PL" u="sng" dirty="0"/>
              <a:t>niezbędne</a:t>
            </a:r>
            <a:r>
              <a:rPr lang="pl-PL" dirty="0"/>
              <a:t> w tym zakresie w świetle wszystkich okoliczności zawarcia umowy.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10889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25</a:t>
            </a:r>
            <a:r>
              <a:rPr lang="pl-PL" b="1" baseline="30000" dirty="0"/>
              <a:t>1 </a:t>
            </a:r>
            <a:r>
              <a:rPr lang="pl-PL" dirty="0"/>
              <a:t>§ 5. </a:t>
            </a:r>
          </a:p>
          <a:p>
            <a:pPr algn="ctr">
              <a:buNone/>
            </a:pPr>
            <a:r>
              <a:rPr lang="pl-PL" b="1" dirty="0"/>
              <a:t>OBOWIĄZEK NOTYFIKACJI</a:t>
            </a:r>
          </a:p>
          <a:p>
            <a:pPr algn="just">
              <a:buNone/>
            </a:pPr>
            <a:r>
              <a:rPr lang="pl-PL" dirty="0"/>
              <a:t>	Pracodawca zawiadamia właściwego okręgowego inspektora pracy, w formie pisemnej lub elektronicznej, o zawarciu umowy o pracę, o której mowa w § 4 pkt 4 (…</a:t>
            </a:r>
            <a:r>
              <a:rPr lang="pl-PL" i="1" dirty="0"/>
              <a:t>obiektywne przyczyny – tylko to notyfikujemy</a:t>
            </a:r>
            <a:r>
              <a:rPr lang="pl-PL" dirty="0"/>
              <a:t>), wraz ze wskazaniem przyczyn zawarcia takiej umowy, w terminie 5 dni roboczych od dnia jej zawarcia.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86550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Art. 29 § 1</a:t>
            </a:r>
            <a:r>
              <a:rPr lang="pl-PL" b="1" baseline="30000" dirty="0"/>
              <a:t>1</a:t>
            </a:r>
            <a:r>
              <a:rPr lang="pl-PL" b="1" dirty="0"/>
              <a:t>. </a:t>
            </a:r>
            <a:r>
              <a:rPr lang="pl-PL" b="1" baseline="30000" dirty="0"/>
              <a:t> </a:t>
            </a:r>
            <a:r>
              <a:rPr lang="pl-PL" b="1" dirty="0"/>
              <a:t> </a:t>
            </a:r>
          </a:p>
          <a:p>
            <a:pPr algn="ctr">
              <a:buNone/>
            </a:pPr>
            <a:r>
              <a:rPr lang="pl-PL" b="1" dirty="0"/>
              <a:t>Treść „wyjątkowej” umowy na czas określony </a:t>
            </a:r>
          </a:p>
          <a:p>
            <a:pPr algn="ctr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	W przypadku zawarcia umowy o pracę na czas określony w celu, o którym mowa w art. 25</a:t>
            </a:r>
            <a:r>
              <a:rPr lang="pl-PL" baseline="30000" dirty="0"/>
              <a:t>1</a:t>
            </a:r>
            <a:r>
              <a:rPr lang="pl-PL" dirty="0"/>
              <a:t> § 4 </a:t>
            </a:r>
            <a:r>
              <a:rPr lang="pl-PL" dirty="0" err="1"/>
              <a:t>pkt</a:t>
            </a:r>
            <a:r>
              <a:rPr lang="pl-PL" dirty="0"/>
              <a:t> 1-3, lub w przypadku, o którym mowa w art. 25</a:t>
            </a:r>
            <a:r>
              <a:rPr lang="pl-PL" baseline="30000" dirty="0"/>
              <a:t>1</a:t>
            </a:r>
            <a:r>
              <a:rPr lang="pl-PL" dirty="0"/>
              <a:t> § 4 </a:t>
            </a:r>
            <a:r>
              <a:rPr lang="pl-PL" dirty="0" err="1"/>
              <a:t>pkt</a:t>
            </a:r>
            <a:r>
              <a:rPr lang="pl-PL" dirty="0"/>
              <a:t> 4, w umowie określa się ten cel lub okoliczności tego przypadku, </a:t>
            </a:r>
            <a:r>
              <a:rPr lang="pl-PL" b="1" dirty="0"/>
              <a:t>przez zamieszczenie informacji o obiektywnych przyczynach uzasadniających zawarcie takiej umowy</a:t>
            </a:r>
            <a:r>
              <a:rPr lang="pl-PL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7212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algn="ctr">
              <a:buNone/>
            </a:pPr>
            <a:r>
              <a:rPr lang="pl-PL" sz="2800" b="1" dirty="0"/>
              <a:t>DOPUSZCZALNOŚĆ WIELOKROTNEGO ZAWIERANIA UMÓW NA CZAS OKREŚLONY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48277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25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§ 1. </a:t>
            </a:r>
          </a:p>
          <a:p>
            <a:r>
              <a:rPr lang="pl-PL" dirty="0"/>
              <a:t>	okres zatrudnienia na podstawie umowy o pracę na czas określony, a także </a:t>
            </a:r>
          </a:p>
          <a:p>
            <a:r>
              <a:rPr lang="pl-PL" dirty="0"/>
              <a:t>	łączny okres zatrudnienia na podstawie umów o pracę na czas określony zawieranych między tymi samymi stronami stosunku pracy, </a:t>
            </a:r>
          </a:p>
          <a:p>
            <a:r>
              <a:rPr lang="pl-PL" dirty="0"/>
              <a:t>	nie może przekraczać 33 miesięcy, a łączna liczba tych umów nie może przekraczać trzech.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36692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25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§ 1. </a:t>
            </a:r>
          </a:p>
          <a:p>
            <a:pPr>
              <a:buNone/>
            </a:pPr>
            <a:r>
              <a:rPr lang="pl-PL" dirty="0"/>
              <a:t>	</a:t>
            </a:r>
          </a:p>
          <a:p>
            <a:pPr algn="ctr">
              <a:buNone/>
            </a:pPr>
            <a:r>
              <a:rPr lang="pl-PL" dirty="0"/>
              <a:t>Na przykład</a:t>
            </a:r>
          </a:p>
          <a:p>
            <a:pPr>
              <a:buNone/>
            </a:pPr>
            <a:r>
              <a:rPr lang="pl-PL" dirty="0"/>
              <a:t>	</a:t>
            </a:r>
            <a:r>
              <a:rPr lang="pl-PL" i="1" dirty="0"/>
              <a:t>umowy o pracę na czas określony zawarta na 36 miesięcy</a:t>
            </a:r>
          </a:p>
          <a:p>
            <a:pPr>
              <a:buNone/>
            </a:pPr>
            <a:endParaRPr lang="pl-PL" i="1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6716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25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§ 1. </a:t>
            </a:r>
          </a:p>
          <a:p>
            <a:pPr>
              <a:buNone/>
            </a:pPr>
            <a:r>
              <a:rPr lang="pl-PL" dirty="0"/>
              <a:t>	łączny okres zatrudnienia na podstawie umów o pracę na czas określony zawieranych między tymi samymi stronami stosunku pracy, </a:t>
            </a:r>
          </a:p>
          <a:p>
            <a:pPr algn="ctr">
              <a:buNone/>
            </a:pPr>
            <a:r>
              <a:rPr lang="pl-PL" dirty="0"/>
              <a:t>Na przykład</a:t>
            </a:r>
          </a:p>
          <a:p>
            <a:pPr>
              <a:buNone/>
            </a:pPr>
            <a:r>
              <a:rPr lang="pl-PL" dirty="0"/>
              <a:t>	</a:t>
            </a:r>
            <a:r>
              <a:rPr lang="pl-PL" i="1" dirty="0"/>
              <a:t>Umowa na 12 miesięcy + umowa na 24 miesiące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42422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25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§ 1. </a:t>
            </a:r>
          </a:p>
          <a:p>
            <a:pPr>
              <a:buNone/>
            </a:pPr>
            <a:r>
              <a:rPr lang="pl-PL" dirty="0"/>
              <a:t>	…a łączna liczba tych umów nie może przekraczać trzech.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	(umowa A na 12 miesięcy) + (umowa B na 6 miesięcy) + (umowa C na 6 miesięcy) + (umowa D na 6 miesięcy)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46566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25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§ 1. </a:t>
            </a:r>
          </a:p>
          <a:p>
            <a:pPr>
              <a:buNone/>
            </a:pPr>
            <a:r>
              <a:rPr lang="pl-PL" dirty="0"/>
              <a:t>	</a:t>
            </a:r>
          </a:p>
          <a:p>
            <a:pPr>
              <a:buNone/>
            </a:pPr>
            <a:r>
              <a:rPr lang="pl-PL" dirty="0"/>
              <a:t>	</a:t>
            </a:r>
            <a:r>
              <a:rPr lang="pl-PL" i="1" dirty="0"/>
              <a:t>A  co jeśli są przerwy pomiędzy umowami na czas określony?</a:t>
            </a:r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i="1" dirty="0"/>
              <a:t>	A co jeśli pomiędzy umowami na czas określony jest inna umowa o pracę (nie idą one po kolei)?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7751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25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§ 3. </a:t>
            </a:r>
          </a:p>
          <a:p>
            <a:pPr marL="109728" indent="0" algn="ctr">
              <a:buNone/>
            </a:pPr>
            <a:r>
              <a:rPr lang="pl-PL" dirty="0"/>
              <a:t>KONSEKWENCJE</a:t>
            </a:r>
          </a:p>
          <a:p>
            <a:endParaRPr lang="pl-PL" dirty="0"/>
          </a:p>
          <a:p>
            <a:r>
              <a:rPr lang="pl-PL" dirty="0"/>
              <a:t> …uważa się, że pracownik, odpowiednio </a:t>
            </a:r>
            <a:r>
              <a:rPr lang="pl-PL" u="sng" dirty="0"/>
              <a:t>od dnia następującego po upływie okresu, o którym mowa w § 1, lub od dnia zawarcia czwartej umowy o pracę na czas określony, jest zatrudniony na podstawie umowy o pracę na czas nieokreślony</a:t>
            </a:r>
            <a:r>
              <a:rPr lang="pl-PL" dirty="0"/>
              <a:t>.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81160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WYJĄTKI:</a:t>
            </a:r>
          </a:p>
          <a:p>
            <a:pPr algn="ctr">
              <a:buNone/>
            </a:pPr>
            <a:r>
              <a:rPr lang="pl-PL" dirty="0"/>
              <a:t>UMOWY NA CZAS OKREŚLONY</a:t>
            </a:r>
          </a:p>
          <a:p>
            <a:pPr>
              <a:buNone/>
            </a:pPr>
            <a:r>
              <a:rPr lang="pl-PL" dirty="0"/>
              <a:t> 1) w celu zastępstwa pracownika w czasie jego usprawiedliwionej nieobecności w pracy,</a:t>
            </a:r>
          </a:p>
          <a:p>
            <a:pPr>
              <a:buNone/>
            </a:pPr>
            <a:r>
              <a:rPr lang="pl-PL" dirty="0"/>
              <a:t>2)   w celu wykonywania pracy o charakterze dorywczym lub sezonowym</a:t>
            </a:r>
          </a:p>
          <a:p>
            <a:pPr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11013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528</Words>
  <Application>Microsoft Office PowerPoint</Application>
  <PresentationFormat>Pokaz na ekranie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Lucida Sans Unicode</vt:lpstr>
      <vt:lpstr>Verdana</vt:lpstr>
      <vt:lpstr>Wingdings 2</vt:lpstr>
      <vt:lpstr>Wingdings 3</vt:lpstr>
      <vt:lpstr>Hol</vt:lpstr>
      <vt:lpstr>Umowa na czas określony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Umowa na czas określony</dc:title>
  <dc:creator>Jacek</dc:creator>
  <cp:lastModifiedBy>Jacek Borowicz</cp:lastModifiedBy>
  <cp:revision>4</cp:revision>
  <dcterms:created xsi:type="dcterms:W3CDTF">2018-03-22T16:17:08Z</dcterms:created>
  <dcterms:modified xsi:type="dcterms:W3CDTF">2021-03-06T16:28:43Z</dcterms:modified>
</cp:coreProperties>
</file>