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95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2" r:id="rId25"/>
    <p:sldId id="285" r:id="rId26"/>
    <p:sldId id="286" r:id="rId27"/>
    <p:sldId id="287" r:id="rId28"/>
    <p:sldId id="283" r:id="rId29"/>
    <p:sldId id="284" r:id="rId30"/>
    <p:sldId id="288" r:id="rId31"/>
    <p:sldId id="289" r:id="rId32"/>
    <p:sldId id="291" r:id="rId33"/>
    <p:sldId id="292" r:id="rId34"/>
    <p:sldId id="293" r:id="rId35"/>
    <p:sldId id="294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7D6502-E40F-4DDE-8C6A-94F7463E5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EB6FD3F-8C61-4A17-A35C-68A64CC3B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122CFD-CF28-4A2A-8042-8E805EE57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39C23CA-12FD-45D0-B7A4-E7F255272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19F55C-19BB-47EA-8CDF-11D89BEA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262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599B7E-4CF0-414A-8927-E522EFF24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A914791-AEA3-42F8-B10C-9E501B842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91B471-43BB-4EC3-B67D-A792B195C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319210-69E3-42AB-A461-B4223482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C4C512-B2EB-4BBD-98A9-90CF611DA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24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806DAA9-DAA4-429A-ABAF-A639C6CBC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0A3B860-7AF0-46D3-8BA2-05AC6C0DC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9A952E-88E7-4712-978D-BB4B6CF4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BFC151-566B-4139-825B-F589DA3B8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A313204-3969-4752-8648-CBFCCFF3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36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C8F82-F442-4C72-96CF-99D63FDD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C6DA26-D941-4136-9FC0-BDB95C68E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8C62CE-DCCB-4910-AB44-26B023A84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95606F7-6655-46BA-9CFD-855F68E60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6C0F07-C5CB-49D0-B7B3-FB86BF27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817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11AE4-903C-4387-A91B-374DB1D58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E9F5262-323D-4579-9E7F-ADA87476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C548D1-EB1E-41D6-B7E4-69FF7CA6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0620F1-0A18-4E7D-83B7-14AEC4B4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B0BF28-2AD8-4534-8E63-0B5AD090E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34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D2134E-6EAE-4FBF-AEC9-49B527E3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8212FB-58E4-4109-A9EC-4A843E28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AD8BD5C-A590-47EB-AF4F-E33458BB6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34DA7B-0449-4229-B403-5BB9E0B8B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993E3B9-DFD6-4598-A84A-E56D611FE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12799D-83B3-4C54-8648-36B0882D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95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4CE53-DD71-49D4-8799-1B69BCC8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001E1D-EAF8-46CD-934E-C244F5288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C184BAE-76D8-44BF-85C3-9D6DEA46E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BCDAF63-8DD2-48F1-9C0D-913F9168A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09E1C52-D2E0-4BCE-8F66-D968742E9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0B00005-1A1F-4821-9204-39786C9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260C6EC-9651-4653-821C-7490A6F1C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409E5DA-CA3B-4729-9CCE-1C5CF40F4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92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895A14-355A-4A8D-A00C-EAC39FC9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E7135D-1F54-4AD1-96F3-FA1B6105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9C309FD-35CC-4661-BA3E-47D6E17D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C7C35D7-04F0-4E1D-97D2-2085A8D4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95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4673246-D5B3-487A-8740-E69B88C98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2860FCC-31E5-4FDA-842D-E780A381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D8D4FA-E8CC-4B53-9862-11241F8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077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2BA359-1BA5-464C-93CC-13C2F3172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3D03F7-02FB-4016-A3B0-3423A39F4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E188811-EB56-4188-AA12-565C8A7D5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626374A-2E7F-41CB-8CD9-6C740834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0C0F2FB-27A1-4106-9455-1F9F3C8C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0B42A1A-D130-4E8B-959C-0058EFD7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11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02D75C-B996-4B8C-8796-5727C86A5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A7BB5F-D032-4E5C-8452-312F46E00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B1EA0D-9574-4E52-99F3-B79F6B258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09F9C0-C0D1-4D9D-BA10-B1B24BF56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A21EE5-FC5F-4A00-B438-31EF269B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6123F8-14F2-44DF-A7D7-7775AF84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290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9731509-E659-4262-AC90-5A1C02027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8E3A06-50DA-475F-89D4-F5E486777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1B5473-DFBC-4624-B23D-8935EFFAC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B092-FF0D-4104-BADC-62320B61399F}" type="datetimeFigureOut">
              <a:rPr lang="pl-PL" smtClean="0"/>
              <a:t>2020-04-23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883912-ABA8-46DE-AA04-695630A945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FA6BBC-E756-42A1-9E7E-A41B36EB1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A997E-DEA6-4E3A-91F4-A7D4CF58B3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92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 rozliczeniowy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73" y="19634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Okres rozliczeniowy podstawowej normy czasu pracy (art. 129 § 1 </a:t>
            </a:r>
            <a:r>
              <a:rPr lang="pl-PL" dirty="0" err="1"/>
              <a:t>k.p</a:t>
            </a:r>
            <a:r>
              <a:rPr lang="pl-PL" dirty="0"/>
              <a:t>.) wynosi zasadniczo 4 miesiące.</a:t>
            </a:r>
          </a:p>
          <a:p>
            <a:pPr marL="0" indent="0" algn="just">
              <a:buNone/>
            </a:pPr>
            <a:r>
              <a:rPr lang="pl-PL" dirty="0"/>
              <a:t>W trakcie okresu rozliczeniowego możliwe jest planowanie krótszego bądź dłuższego wymiaru pracy w poszczególnych tygodniach, a także w poszczególnych dniach, z zastrzeżeniem 8-godzinowej normy czasu pracy w systemie podstawowym oraz zasady, że przynajmniej jeden dzień w tygodniu musi być wolny od pracy.</a:t>
            </a:r>
          </a:p>
        </p:txBody>
      </p:sp>
    </p:spTree>
    <p:extLst>
      <p:ext uri="{BB962C8B-B14F-4D97-AF65-F5344CB8AC3E}">
        <p14:creationId xmlns:p14="http://schemas.microsoft.com/office/powerpoint/2010/main" val="1793446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Istotą systemu </a:t>
            </a:r>
            <a:r>
              <a:rPr lang="pl-PL" b="1" dirty="0"/>
              <a:t>równoważnego </a:t>
            </a:r>
            <a:r>
              <a:rPr lang="pl-PL" dirty="0"/>
              <a:t>jest możliwość przedłużenia dobowego wymiaru czasu pracy powyżej 8 godzin przy jednoczesnym zachowaniu podstawowej normy tygodniowej, wynoszącej przeciętnie 40 godzin w okresie rozliczeniowym, który co do zasady nie powinien przekraczać 1 miesiąca.</a:t>
            </a:r>
          </a:p>
          <a:p>
            <a:pPr marL="0" indent="0" algn="just">
              <a:buNone/>
            </a:pPr>
            <a:r>
              <a:rPr lang="pl-PL" dirty="0"/>
              <a:t>Przedłużony dobowy wymiar czasu pracy jest równoważony krótszym dobowym wymiarem czasu pracy w niektórych dniach lub dniami wolnymi od pracy.</a:t>
            </a:r>
          </a:p>
          <a:p>
            <a:pPr marL="0" indent="0" algn="just">
              <a:buNone/>
            </a:pPr>
            <a:r>
              <a:rPr lang="pl-PL" dirty="0"/>
              <a:t>Równoważne systemy czasu pracy mogą być stosowane w przypadkach uzasadnionych rodzajem pracy lub jej organizacją.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142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Wyróżniamy typ </a:t>
            </a:r>
            <a:r>
              <a:rPr lang="pl-PL" b="1" dirty="0"/>
              <a:t>zwykły </a:t>
            </a:r>
            <a:r>
              <a:rPr lang="pl-PL" dirty="0"/>
              <a:t>i typy </a:t>
            </a:r>
            <a:r>
              <a:rPr lang="pl-PL" b="1" dirty="0"/>
              <a:t>zmodyfikowane </a:t>
            </a:r>
            <a:r>
              <a:rPr lang="pl-PL" dirty="0"/>
              <a:t>równoważnego systemu czasu pracy.</a:t>
            </a:r>
          </a:p>
          <a:p>
            <a:pPr marL="0" indent="0" algn="just">
              <a:buNone/>
            </a:pPr>
            <a:r>
              <a:rPr lang="pl-PL" dirty="0"/>
              <a:t>W zwykłym typie równoważnego systemu czasu dopuszczalne przedłużenie dobowego wymiaru czasu pracy może sięgać nie więcej niż do 12 godzin (art. 135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r>
              <a:rPr lang="pl-PL" dirty="0"/>
              <a:t>W zmodyfikowanych równoważnych systemach czasu pracy wydłużony dobowy wymiar czasu pracy może sięgać:</a:t>
            </a:r>
          </a:p>
          <a:p>
            <a:pPr algn="just">
              <a:buFontTx/>
              <a:buChar char="-"/>
            </a:pPr>
            <a:r>
              <a:rPr lang="pl-PL" dirty="0"/>
              <a:t>16 godzin – przy pracach polegających na dozorze urządzeń lub związanych z częściowym pozostawaniem w pogotowiu pracy (art. 136 § 1 </a:t>
            </a:r>
            <a:r>
              <a:rPr lang="pl-PL" dirty="0" err="1"/>
              <a:t>k.p</a:t>
            </a:r>
            <a:r>
              <a:rPr lang="pl-PL" dirty="0"/>
              <a:t>.), </a:t>
            </a:r>
          </a:p>
          <a:p>
            <a:pPr algn="just">
              <a:buFontTx/>
              <a:buChar char="-"/>
            </a:pPr>
            <a:r>
              <a:rPr lang="pl-PL" dirty="0"/>
              <a:t>24 godziny – w odniesieniu do pracowników zatrudnionych przy pilnowaniu mienia i ochronie osób, także pracowników zakładowych straży pożarnych i zakładowych służb ratowniczych (art. 137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500431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System pracy w ruchu ciągłym </a:t>
            </a:r>
            <a:r>
              <a:rPr lang="pl-PL" dirty="0"/>
              <a:t>może być stosowany przy pracach, które </a:t>
            </a:r>
            <a:r>
              <a:rPr lang="pl-PL" b="1" dirty="0"/>
              <a:t>nie mogą być wstrzymane ze względu na technologię produkcji, a także z uwagi na konieczność ciągłego zaspakajania potrzeb ludności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W systemie tym dopuszczalne jest </a:t>
            </a:r>
            <a:r>
              <a:rPr lang="pl-PL" b="1" dirty="0"/>
              <a:t>przedłużenie czasu pracy </a:t>
            </a:r>
            <a:r>
              <a:rPr lang="pl-PL" dirty="0"/>
              <a:t>do 43 godzin przeciętnie na tydzień w okresie rozliczeniowym nieprzekraczającym 4 tygodni, a jednego dnia w niektórych tygodniach w tym okresie dobowy wymiar czasu pracy może być przedłużony do 12 godzin. </a:t>
            </a:r>
          </a:p>
          <a:p>
            <a:pPr marL="0" indent="0" algn="just">
              <a:buNone/>
            </a:pPr>
            <a:r>
              <a:rPr lang="pl-PL" dirty="0"/>
              <a:t>Za każdą godzinę pracy </a:t>
            </a:r>
            <a:r>
              <a:rPr lang="pl-PL" b="1" dirty="0"/>
              <a:t>powyżej 8 godzin na dobę w dniu wykonywania pracy w przedłużonym wymiarze czasu pracy </a:t>
            </a:r>
            <a:r>
              <a:rPr lang="pl-PL" dirty="0"/>
              <a:t>pracownikowi przysługuje dodatek do wynagrodzenia w wysokości 100% wynagrodzenia wynikającego z osobistego zaszeregowania pracownika (jak dodatek za pracę w godzinach nadliczbowych według art. 151</a:t>
            </a:r>
            <a:r>
              <a:rPr lang="pl-PL" baseline="30000" dirty="0"/>
              <a:t>1</a:t>
            </a:r>
            <a:r>
              <a:rPr lang="pl-PL" dirty="0"/>
              <a:t> § 1 pkt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3738028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45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System </a:t>
            </a:r>
            <a:r>
              <a:rPr lang="pl-PL" b="1" dirty="0"/>
              <a:t>skróconego czasu pracy </a:t>
            </a:r>
            <a:r>
              <a:rPr lang="pl-PL" dirty="0"/>
              <a:t>charakteryzuje się obniżeniem norm czasu pracy w stosunku do norm stosowanych w systemie podstawowym (art. 129 § 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System ten stosuje się w szczególności do: </a:t>
            </a:r>
          </a:p>
          <a:p>
            <a:pPr marL="0" indent="0" algn="just">
              <a:buNone/>
            </a:pPr>
            <a:r>
              <a:rPr lang="pl-PL" dirty="0"/>
              <a:t>-  pracowników zatrudnionych na stanowiskach szczególnie uciążliwych lub szkodliwych dla zdrowia (art. 145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algn="just">
              <a:buFontTx/>
              <a:buChar char="-"/>
            </a:pPr>
            <a:r>
              <a:rPr lang="pl-PL" dirty="0"/>
              <a:t>pracowników młodocianych w wieku do 16 lat (art. 202 § 1 </a:t>
            </a:r>
            <a:r>
              <a:rPr lang="pl-PL" dirty="0" err="1"/>
              <a:t>k.p</a:t>
            </a:r>
            <a:r>
              <a:rPr lang="pl-PL" dirty="0"/>
              <a:t>.), </a:t>
            </a:r>
          </a:p>
          <a:p>
            <a:pPr algn="just">
              <a:buFontTx/>
              <a:buChar char="-"/>
            </a:pPr>
            <a:r>
              <a:rPr lang="pl-PL" dirty="0"/>
              <a:t>w przypadku osób niepełnosprawnych w stopniu umiarkowanym i znacznym oraz pracowników wykonujących zawód medyczny (uregulowania ustaw pozakodeksowych)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860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45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System </a:t>
            </a:r>
            <a:r>
              <a:rPr lang="pl-PL" b="1" dirty="0"/>
              <a:t>skróconego czasu pracy</a:t>
            </a:r>
            <a:r>
              <a:rPr lang="pl-PL" dirty="0"/>
              <a:t> określony w art. 145 </a:t>
            </a:r>
            <a:r>
              <a:rPr lang="pl-PL" dirty="0" err="1"/>
              <a:t>k.p</a:t>
            </a:r>
            <a:r>
              <a:rPr lang="pl-PL" dirty="0"/>
              <a:t>. charakteryzuje się decentralizacją ustalania skróconych norm czasu pracy.</a:t>
            </a:r>
          </a:p>
          <a:p>
            <a:pPr marL="0" indent="0" algn="just">
              <a:buNone/>
            </a:pPr>
            <a:r>
              <a:rPr lang="pl-PL" dirty="0"/>
              <a:t>Pracodawca ustala wykaz prac szczególnie uciążliwych lub szkodliwych dla zdrowia po konsultacji z pracownikami lub ich przedstawicielami oraz po zasięgnięciu opinii lekarza sprawującego profilaktyczną opiekę zdrowotną nad pracownikami. </a:t>
            </a:r>
          </a:p>
          <a:p>
            <a:pPr marL="0" indent="0" algn="just">
              <a:buNone/>
            </a:pPr>
            <a:r>
              <a:rPr lang="pl-PL" dirty="0"/>
              <a:t>Następnie w trybie określonym w art. 150 </a:t>
            </a:r>
            <a:r>
              <a:rPr lang="pl-PL" dirty="0" err="1"/>
              <a:t>k.p</a:t>
            </a:r>
            <a:r>
              <a:rPr lang="pl-PL" dirty="0"/>
              <a:t>. ustalane są zasady skracania czasu pracy, które mogą polegać bądź na obniżeniu norm czasu pracy, bądź na ustanowieniu przerw w pracy wliczanych do czasu pracy.</a:t>
            </a:r>
          </a:p>
        </p:txBody>
      </p:sp>
    </p:spTree>
    <p:extLst>
      <p:ext uri="{BB962C8B-B14F-4D97-AF65-F5344CB8AC3E}">
        <p14:creationId xmlns:p14="http://schemas.microsoft.com/office/powerpoint/2010/main" val="1924533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51" y="125333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Jeżeli jest to uzasadnione rodzajem pracy lub jej organizacją, może być stosowany </a:t>
            </a:r>
            <a:r>
              <a:rPr lang="pl-PL" b="1" dirty="0"/>
              <a:t>system przerywanego czasu pracy </a:t>
            </a:r>
            <a:r>
              <a:rPr lang="pl-PL" dirty="0"/>
              <a:t>według z góry ustalonego rozkładu przewidującego nie więcej niż jedną przerwę w pracy w ciągu doby, trwającą nie dłużej niż 5 godzin. </a:t>
            </a:r>
          </a:p>
          <a:p>
            <a:pPr marL="0" indent="0" algn="just">
              <a:buNone/>
            </a:pPr>
            <a:r>
              <a:rPr lang="pl-PL" dirty="0"/>
              <a:t>Przerwy nie wlicza się do czasu pracy, jednakże za czas tej przerwy pracownikowi przysługuje prawo do wynagrodzenia w wysokości połowy wynagrodzenia należnego za czas przestoju.</a:t>
            </a:r>
          </a:p>
          <a:p>
            <a:pPr marL="0" indent="0" algn="just">
              <a:buNone/>
            </a:pPr>
            <a:r>
              <a:rPr lang="pl-PL" dirty="0"/>
              <a:t>System przerywanego czasu pracy nie może być łączony z systemami: a) równoważnego czasu pracy, b) czasu pracy w ruchu ciągłym, c) skróconego tygodnia pracy, d) pracy weekendowej.</a:t>
            </a:r>
          </a:p>
        </p:txBody>
      </p:sp>
    </p:spTree>
    <p:extLst>
      <p:ext uri="{BB962C8B-B14F-4D97-AF65-F5344CB8AC3E}">
        <p14:creationId xmlns:p14="http://schemas.microsoft.com/office/powerpoint/2010/main" val="1735299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51" y="1253331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systemie </a:t>
            </a:r>
            <a:r>
              <a:rPr lang="pl-PL" b="1" dirty="0"/>
              <a:t>skróconego tygodnia pracy </a:t>
            </a:r>
            <a:r>
              <a:rPr lang="pl-PL" dirty="0"/>
              <a:t>jest dopuszczalne wykonywanie pracy przez pracownika przez mniej niż 5 dni w ciągu tygodnia, przy równoczesnym przedłużeniu dobowego wymiaru czasu pracy, nie więcej niż do 12 godzin, w okresie rozliczeniowym nieprzekraczającym 1 miesiąca.</a:t>
            </a:r>
          </a:p>
          <a:p>
            <a:pPr marL="0" indent="0" algn="just">
              <a:buNone/>
            </a:pPr>
            <a:r>
              <a:rPr lang="pl-PL" b="1" dirty="0"/>
              <a:t>System pracy weekendowej </a:t>
            </a:r>
            <a:r>
              <a:rPr lang="pl-PL" dirty="0"/>
              <a:t>zakłada świadczenie pracy wyłącznie w piątki, soboty, niedziele i święta. W tym systemie jest dopuszczalne przedłużenie dobowego wymiaru czasu pracy, nie więcej jednak niż do 12 godzin, w okresie rozliczeniowym nieprzekraczającym 1 miesiąca.</a:t>
            </a:r>
          </a:p>
        </p:txBody>
      </p:sp>
    </p:spTree>
    <p:extLst>
      <p:ext uri="{BB962C8B-B14F-4D97-AF65-F5344CB8AC3E}">
        <p14:creationId xmlns:p14="http://schemas.microsoft.com/office/powerpoint/2010/main" val="2423452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51" y="125333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przypadkach uzasadnionych rodzajem pracy lub jej organizacją albo miejscem wykonywania pracy może być stosowany </a:t>
            </a:r>
            <a:r>
              <a:rPr lang="pl-PL" b="1" dirty="0"/>
              <a:t>system zadaniowego czasu pracy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Dla jego konstrukcji podstawowe znaczenie ma ustalenie zadań pracownika, które stanowią punkt wyjścia do określenia czasu niezbędnego do ich wykonania. </a:t>
            </a:r>
          </a:p>
          <a:p>
            <a:pPr marL="0" indent="0" algn="just">
              <a:buNone/>
            </a:pPr>
            <a:r>
              <a:rPr lang="pl-PL" dirty="0"/>
              <a:t>Zadania te powinny być ustalone w taki sposób, aby ich zrealizowanie było obiektywnie możliwe w granicach norm określonych dla podstawowego systemu czasu pracy (art. 129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Pracodawca, po porozumieniu z pracownikiem, ustala czas niezbędny do wykonania powierzonych zadań. Pracodawca nie jest jedynie obowiązany uzyskać zgody pracownika; zwrot „po porozumieniu” należy traktować raczej jako obowiązek zasięgnięcia opinii.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1893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51" y="125333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System zadaniowego czasu pracy zapewnia największy zakres elastyczności w gospodarowaniu czasem pracy.</a:t>
            </a:r>
          </a:p>
          <a:p>
            <a:pPr marL="0" indent="0" algn="just">
              <a:buNone/>
            </a:pPr>
            <a:r>
              <a:rPr lang="pl-PL" dirty="0"/>
              <a:t>Pracodawca nie określa rozkładu czasu pracy, o którym decyduje pracownik (art. 129 § 4 pkt 2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r>
              <a:rPr lang="pl-PL" dirty="0"/>
              <a:t>Godziny pracy pracownika nie są ewidencjonowane (art. 149 § 2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Pracownikowi zatrudnionemu w systemie zadaniowym nie przysługują świadczenia z tytułu pracy nadliczbowej, chyba że: </a:t>
            </a:r>
          </a:p>
          <a:p>
            <a:pPr marL="0" indent="0" algn="just">
              <a:buNone/>
            </a:pPr>
            <a:r>
              <a:rPr lang="pl-PL" dirty="0"/>
              <a:t>-zadania pracownicze zostały określone w sposób niepozwalający na ich wykonanie w granicach podstawowych norm czasu pracy</a:t>
            </a:r>
          </a:p>
          <a:p>
            <a:pPr marL="0" indent="0" algn="just">
              <a:buNone/>
            </a:pPr>
            <a:r>
              <a:rPr lang="pl-PL" dirty="0"/>
              <a:t>lub </a:t>
            </a:r>
          </a:p>
          <a:p>
            <a:pPr marL="0" indent="0" algn="just">
              <a:buNone/>
            </a:pPr>
            <a:r>
              <a:rPr lang="pl-PL" dirty="0"/>
              <a:t>-pracodawca polecił pracownikowi ze względu na szczególne potrzeby wykonywanie dodatkowych czynności, nieobjętych ustalonym zakresem zadań.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244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Pracownicy zarządzający w imieniu pracodawcy zakładem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Zaliczają się do nich (art. 128 § 2 pkt 2 </a:t>
            </a:r>
            <a:r>
              <a:rPr lang="pl-PL" dirty="0" err="1"/>
              <a:t>k.p</a:t>
            </a:r>
            <a:r>
              <a:rPr lang="pl-PL" dirty="0"/>
              <a:t>.):</a:t>
            </a:r>
          </a:p>
          <a:p>
            <a:pPr algn="just">
              <a:buFontTx/>
              <a:buChar char="-"/>
            </a:pPr>
            <a:r>
              <a:rPr lang="pl-PL" dirty="0"/>
              <a:t>pracownicy kierujący jednoosobowo zakładem pracy i ich zastępcy,</a:t>
            </a:r>
          </a:p>
          <a:p>
            <a:pPr algn="just">
              <a:buFontTx/>
              <a:buChar char="-"/>
            </a:pPr>
            <a:r>
              <a:rPr lang="pl-PL" dirty="0"/>
              <a:t>pracownicy wchodzący w skład kolegialnego organu zarządzającego zakładem pracy,</a:t>
            </a:r>
          </a:p>
          <a:p>
            <a:pPr algn="just">
              <a:buFontTx/>
              <a:buChar char="-"/>
            </a:pPr>
            <a:r>
              <a:rPr lang="pl-PL" dirty="0"/>
              <a:t>główni księgowi.</a:t>
            </a:r>
          </a:p>
        </p:txBody>
      </p:sp>
    </p:spTree>
    <p:extLst>
      <p:ext uri="{BB962C8B-B14F-4D97-AF65-F5344CB8AC3E}">
        <p14:creationId xmlns:p14="http://schemas.microsoft.com/office/powerpoint/2010/main" val="37734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Okres rozliczeniowy czasu pracy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W każdym systemie czasu pracy możliwe jest wydłużenie okresu rozliczeniowego powyżej 4 miesięcy, nie więcej jednak niż do 12 miesięcy, przy zachowaniu ogólnych zasad dotyczących ochrony bezpieczeństwa i zdrowia pracowników.</a:t>
            </a:r>
          </a:p>
          <a:p>
            <a:pPr marL="0" indent="0" algn="just">
              <a:buNone/>
            </a:pPr>
            <a:r>
              <a:rPr lang="pl-PL" dirty="0"/>
              <a:t>Od strony formalnej przedłużenie okresu rozliczeniowego wymaga zgody strony pracowniczej wyrażonej w układzie zbiorowym pracy lub innym porozumieniu zawartym z zakładowymi organizacjami związkowymi albo przynajmniej z organizacjami reprezentatywnymi w rozumieniu art. 25³ ust. 1  lub 2 ustawy o związkach zawodowych, z których każda zrzesza co najmniej 5% pracowników zatrudnionych u pracodawcy.</a:t>
            </a:r>
          </a:p>
          <a:p>
            <a:pPr marL="0" indent="0">
              <a:buNone/>
            </a:pPr>
            <a:r>
              <a:rPr lang="pl-PL" dirty="0"/>
              <a:t>W razie ich braku, porozumienie może być zawarte z pozazwiązkowymi przedstawicielami pracowników, przy czym kopia powyższego porozumienia powinna być przekazana okręgowemu inspektorowi pracy (art. 150 § 3 i 4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>
              <a:buNone/>
            </a:pPr>
            <a:r>
              <a:rPr lang="pl-PL" dirty="0"/>
              <a:t>W każdym miesiącu okresu rozliczeniowego pracownikowi przysługuje wynagrodzenie w wysokości nie niższej niż minimalne wynagrodzenie za pracę, nawet jeżeli liczba godzin pracy zaplanowanej na ten okres nie pozwoliła na „wypracowanie” wynagrodzenia w tej wysokości (art. 129 § 5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383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Pracownicy zarządzający w imieniu pracodawcy zakładem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Nie istnieje odrębny system czasu pracy adresowany do pracowników zarządzających w imieniu pracodawcy zakładem pracy.</a:t>
            </a:r>
          </a:p>
          <a:p>
            <a:pPr marL="0" indent="0" algn="just">
              <a:buNone/>
            </a:pPr>
            <a:r>
              <a:rPr lang="pl-PL" dirty="0"/>
              <a:t>Natomiast regulacja czasu pracy tych pracowników jest bardziej elastyczna, co przejawia się przez wyłączenie lub ograniczenie niektórych uprawnień pracowniczych w zakresie czasu pracy (m.in. 132 § 2 pkt 1 </a:t>
            </a:r>
            <a:r>
              <a:rPr lang="pl-PL" dirty="0" err="1"/>
              <a:t>k.p</a:t>
            </a:r>
            <a:r>
              <a:rPr lang="pl-PL" dirty="0"/>
              <a:t>., art. 133 § 2 </a:t>
            </a:r>
            <a:r>
              <a:rPr lang="pl-PL" dirty="0" err="1"/>
              <a:t>k.p</a:t>
            </a:r>
            <a:r>
              <a:rPr lang="pl-PL" dirty="0"/>
              <a:t>, art. 151</a:t>
            </a:r>
            <a:r>
              <a:rPr lang="pl-PL" baseline="30000" dirty="0"/>
              <a:t>4 </a:t>
            </a:r>
            <a:r>
              <a:rPr lang="pl-PL" dirty="0" err="1"/>
              <a:t>k.p</a:t>
            </a:r>
            <a:r>
              <a:rPr lang="pl-PL" dirty="0"/>
              <a:t>., art. 151</a:t>
            </a:r>
            <a:r>
              <a:rPr lang="pl-PL" baseline="30000" dirty="0"/>
              <a:t>5</a:t>
            </a:r>
            <a:r>
              <a:rPr lang="pl-PL" dirty="0"/>
              <a:t> § 5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2151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ramach rozkładu czasu pracy ustala się dni pracy pracowników oraz  wymiar czasu pracy i godziny rozpoczęcia (a także zakończenia) pracy w poszczególnych dniach, przy uwzględnieniu zaplanowanych przerw w pracy. </a:t>
            </a:r>
          </a:p>
          <a:p>
            <a:pPr marL="0" indent="0" algn="just">
              <a:buNone/>
            </a:pPr>
            <a:r>
              <a:rPr lang="pl-PL" dirty="0"/>
              <a:t>Możliwe jest różnorodne ukształtowanie rozkładu czasu pracy w obrębie poszczególnych systemów czasu pracy, co poszerza zakres swobody przy ustalaniu organizacji czasu pracy.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0527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Pracownik może być objęty 1) </a:t>
            </a:r>
            <a:r>
              <a:rPr lang="pl-PL" b="1" dirty="0"/>
              <a:t>ogólnym (grupowym) </a:t>
            </a:r>
            <a:r>
              <a:rPr lang="pl-PL" dirty="0"/>
              <a:t>rozkład czasu pracy, 2) </a:t>
            </a:r>
            <a:r>
              <a:rPr lang="pl-PL" b="1" dirty="0"/>
              <a:t>indywidualnym</a:t>
            </a:r>
            <a:r>
              <a:rPr lang="pl-PL" dirty="0"/>
              <a:t> rozkład czasu pracy. </a:t>
            </a:r>
          </a:p>
          <a:p>
            <a:pPr marL="0" indent="0" algn="just">
              <a:buNone/>
            </a:pPr>
            <a:r>
              <a:rPr lang="pl-PL" dirty="0"/>
              <a:t>Ponadto wyróżnia się </a:t>
            </a:r>
            <a:r>
              <a:rPr lang="pl-PL" b="1" dirty="0"/>
              <a:t>rozkład czasu pracy danego pracownika</a:t>
            </a:r>
            <a:r>
              <a:rPr lang="pl-PL" dirty="0"/>
              <a:t>, znajdujący wyraz w ustaleniu harmonogramu (tzw. grafiku) czasu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6764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/>
              <a:t>Ogólny rozkład </a:t>
            </a:r>
            <a:r>
              <a:rPr lang="pl-PL" dirty="0"/>
              <a:t>czasu pracy ma charakter generalny - jest on wprowadzany dla wszystkich pracowników danego zakładu lub dla wyodrębnionej grupy pracowników.</a:t>
            </a:r>
          </a:p>
          <a:p>
            <a:pPr marL="0" indent="0" algn="just">
              <a:buNone/>
            </a:pPr>
            <a:r>
              <a:rPr lang="pl-PL" dirty="0"/>
              <a:t>Ogólny rozkład czasu pracy może przewidywać stałe lub zmienne dni i godziny świadczenia pracy. </a:t>
            </a:r>
          </a:p>
          <a:p>
            <a:pPr marL="0" indent="0" algn="just">
              <a:buNone/>
            </a:pPr>
            <a:r>
              <a:rPr lang="pl-PL" dirty="0"/>
              <a:t>Tzw. </a:t>
            </a:r>
            <a:r>
              <a:rPr lang="pl-PL" b="1" dirty="0"/>
              <a:t>ruchomy rozkład czasu pracy </a:t>
            </a:r>
            <a:r>
              <a:rPr lang="pl-PL" dirty="0"/>
              <a:t>został określony w przepisie art. 140¹ </a:t>
            </a:r>
            <a:r>
              <a:rPr lang="pl-PL" dirty="0" err="1"/>
              <a:t>k.p</a:t>
            </a:r>
            <a:r>
              <a:rPr lang="pl-PL" dirty="0"/>
              <a:t>. jako:</a:t>
            </a:r>
          </a:p>
          <a:p>
            <a:pPr algn="just">
              <a:buFontTx/>
              <a:buChar char="-"/>
            </a:pPr>
            <a:r>
              <a:rPr lang="pl-PL" dirty="0"/>
              <a:t>określenie  przedziału czasu pracy, w którym pracownik decyduje o godzinie rozpoczęcia pracy w danym dniu, </a:t>
            </a:r>
          </a:p>
          <a:p>
            <a:pPr marL="0" indent="0" algn="just">
              <a:buNone/>
            </a:pPr>
            <a:r>
              <a:rPr lang="pl-PL" dirty="0"/>
              <a:t>albo</a:t>
            </a:r>
          </a:p>
          <a:p>
            <a:pPr algn="just">
              <a:buFontTx/>
              <a:buChar char="-"/>
            </a:pPr>
            <a:r>
              <a:rPr lang="pl-PL" dirty="0"/>
              <a:t>określenie różnych terminów rozpoczęcia pracy w poszczególnych dniach.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7712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Pracodawca </a:t>
            </a:r>
            <a:r>
              <a:rPr lang="pl-PL" b="1" dirty="0"/>
              <a:t>może</a:t>
            </a:r>
            <a:r>
              <a:rPr lang="pl-PL" dirty="0"/>
              <a:t> ustalić na wniosek pracownika </a:t>
            </a:r>
            <a:r>
              <a:rPr lang="pl-PL" b="1" dirty="0"/>
              <a:t>indywidualny rozkład czasu pracy </a:t>
            </a:r>
            <a:r>
              <a:rPr lang="pl-PL" dirty="0"/>
              <a:t>(art. 142 </a:t>
            </a:r>
            <a:r>
              <a:rPr lang="pl-PL" dirty="0" err="1"/>
              <a:t>k.p</a:t>
            </a:r>
            <a:r>
              <a:rPr lang="pl-PL" dirty="0"/>
              <a:t>.), który odbiega od zasad określonych w rozkładzie zakładowym. </a:t>
            </a:r>
          </a:p>
        </p:txBody>
      </p:sp>
    </p:spTree>
    <p:extLst>
      <p:ext uri="{BB962C8B-B14F-4D97-AF65-F5344CB8AC3E}">
        <p14:creationId xmlns:p14="http://schemas.microsoft.com/office/powerpoint/2010/main" val="2113910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Pracodawca jest obowiązany uwzględnić wniosek pracownika - małżonka albo pracownika - rodzica dziecka w fazie prenatalnej, w przypadku ciąży powikłanej, oraz innych pracowników, o których jest mowa w art. 142¹ </a:t>
            </a:r>
            <a:r>
              <a:rPr lang="pl-PL" dirty="0" err="1"/>
              <a:t>k.p</a:t>
            </a:r>
            <a:r>
              <a:rPr lang="pl-PL" dirty="0"/>
              <a:t>., o wykonywanie pracy:</a:t>
            </a:r>
          </a:p>
          <a:p>
            <a:pPr marL="514350" indent="-514350">
              <a:buAutoNum type="arabicParenR"/>
            </a:pPr>
            <a:r>
              <a:rPr lang="pl-PL" dirty="0"/>
              <a:t>w systemie przerywanego czasu pracy, lub </a:t>
            </a:r>
          </a:p>
          <a:p>
            <a:pPr marL="514350" indent="-514350">
              <a:buAutoNum type="arabicParenR"/>
            </a:pPr>
            <a:r>
              <a:rPr lang="pl-PL" dirty="0"/>
              <a:t>rozkładzie czasu pracy, o którym mowa w art. 140</a:t>
            </a:r>
            <a:r>
              <a:rPr lang="pl-PL" baseline="30000" dirty="0"/>
              <a:t>1</a:t>
            </a:r>
            <a:r>
              <a:rPr lang="pl-PL" dirty="0"/>
              <a:t> albo w art. 142 </a:t>
            </a:r>
            <a:r>
              <a:rPr lang="pl-PL" dirty="0" err="1"/>
              <a:t>k.p</a:t>
            </a:r>
            <a:r>
              <a:rPr lang="pl-PL" dirty="0"/>
              <a:t>., </a:t>
            </a:r>
          </a:p>
          <a:p>
            <a:pPr marL="0" indent="0">
              <a:buNone/>
            </a:pPr>
            <a:r>
              <a:rPr lang="pl-PL" dirty="0"/>
              <a:t>- chyba że uwzględnienie wniosku nie jest możliwe ze względu na organizację pracy lub rodzaj pracy wykonywanej przez pracownika.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9494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Ustalanie systemu i rozkładu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Ustalenie systemu i rozkładu czasu pracy  następuje co zasady w aktach o charakterze generalnym:</a:t>
            </a:r>
          </a:p>
          <a:p>
            <a:pPr>
              <a:buFontTx/>
              <a:buChar char="-"/>
            </a:pPr>
            <a:r>
              <a:rPr lang="pl-PL" dirty="0"/>
              <a:t>w układzie zbiorowym pracy, a w razie jego braku:</a:t>
            </a:r>
          </a:p>
          <a:p>
            <a:pPr>
              <a:buFontTx/>
              <a:buChar char="-"/>
            </a:pPr>
            <a:r>
              <a:rPr lang="pl-PL" dirty="0"/>
              <a:t>w regulaminie pracy, a w razie jego braku:</a:t>
            </a:r>
          </a:p>
          <a:p>
            <a:pPr>
              <a:buFontTx/>
              <a:buChar char="-"/>
            </a:pPr>
            <a:r>
              <a:rPr lang="pl-PL" dirty="0"/>
              <a:t>w obwieszczeniu pracodawcy (akt kierownictwa ogólnego niebędący źródłem prawa pracy).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0743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Ustalanie systemu i rozkładu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Jednak: </a:t>
            </a:r>
          </a:p>
          <a:p>
            <a:pPr algn="just">
              <a:buFontTx/>
              <a:buChar char="-"/>
            </a:pPr>
            <a:r>
              <a:rPr lang="pl-PL" dirty="0"/>
              <a:t>systemy przedłużonego dnia pracy i pracy weekendowej mogą być wprowadzane wyłącznie na pisemny wniosek pracownika,</a:t>
            </a:r>
          </a:p>
          <a:p>
            <a:pPr algn="just">
              <a:buFontTx/>
              <a:buChar char="-"/>
            </a:pPr>
            <a:r>
              <a:rPr lang="pl-PL" dirty="0"/>
              <a:t>system przerywanego czasu pracy może być wprowadzony - jeżeli u danego pracodawcy nie działa zakładowa organizacja związkowa - w porozumieniu z przedstawicielami pracowników wyłonionymi w trybie przyjętym u tego pracodawcy, a także na podstawie umowy o pracę, na zasadach określonych w art. 139 § 3-5 </a:t>
            </a:r>
            <a:r>
              <a:rPr lang="pl-PL" dirty="0" err="1"/>
              <a:t>k.p</a:t>
            </a:r>
            <a:r>
              <a:rPr lang="pl-PL" dirty="0"/>
              <a:t>.,</a:t>
            </a:r>
          </a:p>
          <a:p>
            <a:pPr algn="just">
              <a:buFontTx/>
              <a:buChar char="-"/>
            </a:pPr>
            <a:r>
              <a:rPr lang="pl-PL" dirty="0"/>
              <a:t>przedłużenie okresu rozliczeniowego czasu pracy może nastąpić na zasadach określonych w art. 150 § 2 i 3 </a:t>
            </a:r>
            <a:r>
              <a:rPr lang="pl-PL" dirty="0" err="1"/>
              <a:t>k.p</a:t>
            </a:r>
            <a:r>
              <a:rPr lang="pl-PL" dirty="0"/>
              <a:t>.,</a:t>
            </a:r>
          </a:p>
          <a:p>
            <a:pPr algn="just">
              <a:buFontTx/>
              <a:buChar char="-"/>
            </a:pPr>
            <a:r>
              <a:rPr lang="pl-PL" dirty="0"/>
              <a:t>ruchome rozkłady czasu pracy (art. 140</a:t>
            </a:r>
            <a:r>
              <a:rPr lang="pl-PL" baseline="30000" dirty="0"/>
              <a:t>1 </a:t>
            </a:r>
            <a:r>
              <a:rPr lang="pl-PL" dirty="0" err="1"/>
              <a:t>k.p</a:t>
            </a:r>
            <a:r>
              <a:rPr lang="pl-PL" dirty="0"/>
              <a:t>.) mogą być także stosowane na pisemny wniosek pracownika,</a:t>
            </a:r>
          </a:p>
          <a:p>
            <a:pPr algn="just">
              <a:buFontTx/>
              <a:buChar char="-"/>
            </a:pPr>
            <a:r>
              <a:rPr lang="pl-PL" dirty="0"/>
              <a:t>indywidualny rozkład czasu pracy (art. 142 </a:t>
            </a:r>
            <a:r>
              <a:rPr lang="pl-PL" dirty="0" err="1"/>
              <a:t>k.p</a:t>
            </a:r>
            <a:r>
              <a:rPr lang="pl-PL" dirty="0"/>
              <a:t>.) jest ustalany na </a:t>
            </a:r>
            <a:r>
              <a:rPr lang="pl-PL" dirty="0" err="1"/>
              <a:t>na</a:t>
            </a:r>
            <a:r>
              <a:rPr lang="pl-PL" dirty="0"/>
              <a:t> pisemny wniosek pracownika.</a:t>
            </a:r>
          </a:p>
        </p:txBody>
      </p:sp>
    </p:spTree>
    <p:extLst>
      <p:ext uri="{BB962C8B-B14F-4D97-AF65-F5344CB8AC3E}">
        <p14:creationId xmlns:p14="http://schemas.microsoft.com/office/powerpoint/2010/main" val="765923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/>
              <a:t>Rozkład czasu pracy danego pracownika </a:t>
            </a:r>
            <a:r>
              <a:rPr lang="pl-PL" dirty="0"/>
              <a:t>ma na celu określenie dni i godzin wykonywania pracy przewidzianych dla określonego pracownika w ramach ogólnego rozkładu czasu pracy.</a:t>
            </a:r>
          </a:p>
          <a:p>
            <a:pPr marL="0" indent="0" algn="just">
              <a:buNone/>
            </a:pPr>
            <a:r>
              <a:rPr lang="pl-PL" dirty="0"/>
              <a:t>Rozkład czasu pracy danego pracownika może być sporządzony - w formie pisemnej lub elektronicznej - na okres krótszy niż okres rozliczeniowy, obejmujący jednak co najmniej 1 miesiąc.</a:t>
            </a:r>
          </a:p>
          <a:p>
            <a:pPr marL="0" indent="0" algn="just">
              <a:buNone/>
            </a:pPr>
            <a:r>
              <a:rPr lang="pl-PL" dirty="0"/>
              <a:t> Rozkład czasu pracy danego pracownika ustala pracodawca.</a:t>
            </a:r>
          </a:p>
          <a:p>
            <a:pPr marL="0" indent="0" algn="just">
              <a:buNone/>
            </a:pPr>
            <a:r>
              <a:rPr lang="pl-PL" dirty="0"/>
              <a:t>Pracodawca przekazuje pracownikowi rozkład czasu pracy co najmniej na 1 tydzień przed rozpoczęciem pracy w okresie, na który został sporządzony ten rozkład.</a:t>
            </a:r>
          </a:p>
        </p:txBody>
      </p:sp>
    </p:spTree>
    <p:extLst>
      <p:ext uri="{BB962C8B-B14F-4D97-AF65-F5344CB8AC3E}">
        <p14:creationId xmlns:p14="http://schemas.microsoft.com/office/powerpoint/2010/main" val="2685942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Rozkład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Pracodawca nie ma obowiązku sporządzenia rozkładu czasu pracy danego pracownika, jeżeli: </a:t>
            </a:r>
          </a:p>
          <a:p>
            <a:pPr marL="0" indent="0">
              <a:buNone/>
            </a:pPr>
            <a:r>
              <a:rPr lang="pl-PL" dirty="0"/>
              <a:t>- rozkład ogólny jest wystarczająco szczegółowy, </a:t>
            </a:r>
          </a:p>
          <a:p>
            <a:pPr marL="0" indent="0">
              <a:buNone/>
            </a:pPr>
            <a:r>
              <a:rPr lang="pl-PL" dirty="0"/>
              <a:t>- w razie wprowadzenia  zadaniowego systemu czasu pracy (art. 140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indent="0">
              <a:buNone/>
            </a:pPr>
            <a:r>
              <a:rPr lang="pl-PL" dirty="0"/>
              <a:t>- na wniosek pracownika wprowadzono rozkład indywidualny w trybie art. 142 </a:t>
            </a:r>
            <a:r>
              <a:rPr lang="pl-PL" dirty="0" err="1"/>
              <a:t>k.p</a:t>
            </a:r>
            <a:r>
              <a:rPr lang="pl-PL" dirty="0"/>
              <a:t>. lub art. 150 § 5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085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Okres rozliczeniowy czasu pracy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Obowiązujący pracownika </a:t>
            </a:r>
            <a:r>
              <a:rPr lang="pl-PL" b="1" dirty="0"/>
              <a:t>wymiar czasu pracy w przyjętym okresie rozliczeniowym</a:t>
            </a:r>
            <a:r>
              <a:rPr lang="pl-PL" dirty="0"/>
              <a:t>, ustalany zgodnie z art. 129 § 1, oblicza się:</a:t>
            </a:r>
          </a:p>
          <a:p>
            <a:pPr marL="0" indent="0">
              <a:buNone/>
            </a:pPr>
            <a:r>
              <a:rPr lang="pl-PL" dirty="0"/>
              <a:t>1) mnożąc 40 godzin przez liczbę tygodni przypadających w okresie rozliczeniowym, a następnie</a:t>
            </a:r>
          </a:p>
          <a:p>
            <a:pPr marL="0" indent="0">
              <a:buNone/>
            </a:pPr>
            <a:r>
              <a:rPr lang="pl-PL" dirty="0"/>
              <a:t>2) dodając do otrzymanej liczby godzin iloczyn 8 godzin i liczby dni pozostałych do końca okresu rozliczeniowego, przypadających od poniedziałku do piątku,</a:t>
            </a:r>
          </a:p>
          <a:p>
            <a:pPr>
              <a:buFontTx/>
              <a:buChar char="-"/>
            </a:pPr>
            <a:r>
              <a:rPr lang="pl-PL" dirty="0"/>
              <a:t>przy czym każde święto występujące w okresie rozliczeniowym i przypadające w innym dniu niż niedziela obniża wymiar czasu pracy o 8 godzin.</a:t>
            </a:r>
          </a:p>
          <a:p>
            <a:pPr marL="0" indent="0" algn="just">
              <a:buNone/>
            </a:pPr>
            <a:r>
              <a:rPr lang="pl-PL" dirty="0"/>
              <a:t>Wymiar czasu pracy pracownika w okresie rozliczeniowym ulega w tym okresie </a:t>
            </a:r>
            <a:r>
              <a:rPr lang="pl-PL" b="1" dirty="0"/>
              <a:t>obniżeniu o liczbę godzin usprawiedliwionej nieobecności w pracy</a:t>
            </a:r>
            <a:r>
              <a:rPr lang="pl-PL" dirty="0"/>
              <a:t>, przypadających do przepracowania w czasie tej nieobecności, zgodnie z przyjętym rozkładem czasu pracy.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4566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Szczególna ochrona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 systemach czasu pracy: a) równoważnym, b) w  ruchu ciągłym c) przedłużonego dnia pracy, d) weekendowym, czas pracy:</a:t>
            </a:r>
          </a:p>
          <a:p>
            <a:pPr marL="0" indent="0" algn="just">
              <a:buNone/>
            </a:pPr>
            <a:r>
              <a:rPr lang="pl-PL" dirty="0"/>
              <a:t>1) pracowników zatrudnionych na stanowiskach pracy, na których występują przekroczenia najwyższych dopuszczalnych stężeń lub natężeń czynników szkodliwych dla zdrowia,</a:t>
            </a:r>
          </a:p>
          <a:p>
            <a:pPr marL="0" indent="0">
              <a:buNone/>
            </a:pPr>
            <a:r>
              <a:rPr lang="pl-PL" dirty="0"/>
              <a:t>2) pracownic w ciąży,</a:t>
            </a:r>
          </a:p>
          <a:p>
            <a:pPr marL="0" indent="0" algn="just">
              <a:buNone/>
            </a:pPr>
            <a:r>
              <a:rPr lang="pl-PL" dirty="0"/>
              <a:t>3) pracowników opiekujących się dzieckiem do ukończenia przez nie 4 roku życia, bez ich zgody</a:t>
            </a:r>
          </a:p>
          <a:p>
            <a:pPr>
              <a:buFontTx/>
              <a:buChar char="-"/>
            </a:pPr>
            <a:r>
              <a:rPr lang="pl-PL" dirty="0"/>
              <a:t>nie może przekraczać 8 godzin. </a:t>
            </a:r>
          </a:p>
          <a:p>
            <a:pPr marL="0" indent="0" algn="just">
              <a:buNone/>
            </a:pPr>
            <a:r>
              <a:rPr lang="pl-PL" dirty="0"/>
              <a:t>Pracownik zachowuje prawo do wynagrodzenia za czas nieprzepracowany w związku ze zmniejszeniem z tego powodu wymiaru jego czasu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9769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Praca w godzinach nadliczbowych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4163"/>
            <a:ext cx="10426874" cy="372576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3800" dirty="0"/>
              <a:t>Pracą w godzinach nadliczbowych jest praca wykonywana </a:t>
            </a:r>
            <a:r>
              <a:rPr lang="pl-PL" sz="3800" b="1" dirty="0"/>
              <a:t>ponad obowiązujące pracownika normy czasu pracy</a:t>
            </a:r>
            <a:r>
              <a:rPr lang="pl-PL" sz="3800" dirty="0"/>
              <a:t>, a także </a:t>
            </a:r>
            <a:r>
              <a:rPr lang="pl-PL" sz="3800" b="1" dirty="0"/>
              <a:t>ponad przedłużony dobowy wymiar czasu pracy, wynikający z obowiązującego pracownika systemu i rozkładu czasu pracy. </a:t>
            </a:r>
          </a:p>
          <a:p>
            <a:pPr marL="0" indent="0" algn="just">
              <a:buNone/>
            </a:pPr>
            <a:r>
              <a:rPr lang="pl-PL" sz="3800" dirty="0"/>
              <a:t>Jeżeli zatem pracownik jest objęty normą skróconą (np. 7 godzin), to pracą w godzinach nadliczbowych będzie praca dopiero </a:t>
            </a:r>
            <a:r>
              <a:rPr lang="pl-PL" sz="3800" b="1" dirty="0"/>
              <a:t>po przekroczeniu tej normy</a:t>
            </a:r>
            <a:r>
              <a:rPr lang="pl-PL" sz="3800" dirty="0"/>
              <a:t>.</a:t>
            </a:r>
          </a:p>
          <a:p>
            <a:pPr marL="0" indent="0" algn="just">
              <a:buNone/>
            </a:pPr>
            <a:r>
              <a:rPr lang="pl-PL" sz="3800" dirty="0"/>
              <a:t>Jeżeli pracownika obowiązuje zaplanowane przedłużenie dobowego wymiaru czasu pracy (np. do 12 godzin w systemie równoważnego czasu pracy – art. 135 </a:t>
            </a:r>
            <a:r>
              <a:rPr lang="pl-PL" sz="3800" dirty="0" err="1"/>
              <a:t>k.p</a:t>
            </a:r>
            <a:r>
              <a:rPr lang="pl-PL" sz="3800" dirty="0"/>
              <a:t>.), to  pracą w godzinach nadliczbowych będzie praca dopiero</a:t>
            </a:r>
            <a:r>
              <a:rPr lang="pl-PL" sz="3800" b="1" dirty="0"/>
              <a:t> po przekroczeniu tego przedłużonego wymiaru.  </a:t>
            </a:r>
          </a:p>
          <a:p>
            <a:pPr marL="0" indent="0" algn="just">
              <a:buNone/>
            </a:pPr>
            <a:r>
              <a:rPr lang="pl-PL" sz="3200" dirty="0"/>
              <a:t>Nie stanowi pracy w godzinach nadliczbowych czas odpracowania zwolnienia od pracy, udzielonego pracownikowi, na jego pisemny wniosek, w celu załatwienia spraw osobistych. Odpracowanie zwolnienia od pracy nie może naruszać prawa pracownika do odpoczynku dobowego i tygodniowego.</a:t>
            </a:r>
            <a:endParaRPr lang="pl-PL" sz="3200" b="1" dirty="0"/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2355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Praca w godzinach nadliczbowych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Praca w godzinach nadliczbowych jest dopuszczalna w razie:</a:t>
            </a:r>
          </a:p>
          <a:p>
            <a:pPr marL="0" indent="0" algn="just">
              <a:buNone/>
            </a:pPr>
            <a:r>
              <a:rPr lang="pl-PL" dirty="0"/>
              <a:t>1) konieczności prowadzenia akcji ratowniczej w celu ochrony życia lub zdrowia ludzkiego, ochrony mienia lub środowiska albo usunięcia awarii;</a:t>
            </a:r>
          </a:p>
          <a:p>
            <a:pPr marL="0" indent="0">
              <a:buNone/>
            </a:pPr>
            <a:r>
              <a:rPr lang="pl-PL" dirty="0"/>
              <a:t>2) szczególnych potrzeb pracodawcy.</a:t>
            </a:r>
          </a:p>
          <a:p>
            <a:pPr marL="0" indent="0" algn="just">
              <a:buNone/>
            </a:pPr>
            <a:r>
              <a:rPr lang="pl-PL" sz="2600" dirty="0"/>
              <a:t>Druga z tych przesłanek ma charakter niedookreślony, w związku z czym pracodawca określa samodzielnie, co stanowi jego szczególną potrzebę.</a:t>
            </a:r>
          </a:p>
          <a:p>
            <a:pPr marL="0" indent="0" algn="just">
              <a:buNone/>
            </a:pPr>
            <a:r>
              <a:rPr lang="pl-PL" sz="2600" dirty="0"/>
              <a:t>Zobowiązanie pracownika do pracy nadliczbowej następuje na drodze wydania przez pracodawcę lub przełożonego pracownika polecenia dotyczącego pracy (art. 100 § 1  </a:t>
            </a:r>
            <a:r>
              <a:rPr lang="pl-PL" sz="2600" dirty="0" err="1"/>
              <a:t>k.p</a:t>
            </a:r>
            <a:r>
              <a:rPr lang="pl-PL" sz="2600" dirty="0"/>
              <a:t>.). </a:t>
            </a:r>
          </a:p>
          <a:p>
            <a:pPr marL="0" indent="0">
              <a:buNone/>
            </a:pPr>
            <a:r>
              <a:rPr lang="pl-PL" sz="2600" dirty="0"/>
              <a:t>Źródłem obowiązku pracy w godzinach nadliczbowych jest obowiązek pracownika dbałości o dobro zakładu pracy (art. 100 § 1 pkt 4 </a:t>
            </a:r>
            <a:r>
              <a:rPr lang="pl-PL" sz="2600" dirty="0" err="1"/>
              <a:t>k.p</a:t>
            </a:r>
            <a:r>
              <a:rPr lang="pl-PL" sz="2600" dirty="0"/>
              <a:t>.).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81311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Praca w godzinach nadliczbowych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Odmowa pracy nadliczbowej stanowi naruszenie podstawowego obowiązku pracownika i może być przyczyną rozwiązania umowy o pracę w trybie art. 52 § 1 pkt 1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Przeważa zapatrywanie, że poleceniu pracy nadliczbowej pracownik może przeciwstawić jedynie zarzut nadużycia przez pracodawcę prawa podmiotowego (art. 8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r>
              <a:rPr lang="pl-PL" dirty="0"/>
              <a:t>Ponadto pracodawca, polecając wykonywanie pracy w godzinach nadliczbowych, nie może naruszyć ilościowych i podmiotowych ograniczeń tej pracy, ustanowionych w Kodeksie pracy.</a:t>
            </a:r>
          </a:p>
        </p:txBody>
      </p:sp>
    </p:spTree>
    <p:extLst>
      <p:ext uri="{BB962C8B-B14F-4D97-AF65-F5344CB8AC3E}">
        <p14:creationId xmlns:p14="http://schemas.microsoft.com/office/powerpoint/2010/main" val="28496270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Praca w godzinach nadliczbowych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Ograniczenia pracy nadliczbowej mają charakter </a:t>
            </a:r>
            <a:r>
              <a:rPr lang="pl-PL" b="1" dirty="0"/>
              <a:t>podmiotowy</a:t>
            </a:r>
            <a:r>
              <a:rPr lang="pl-PL" dirty="0"/>
              <a:t> oraz </a:t>
            </a:r>
            <a:r>
              <a:rPr lang="pl-PL" b="1" dirty="0"/>
              <a:t>ilościowy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Ograniczenia podmiotowe przyjmują postać bezwzględnych lub względnych zakazów pracy w godzinach nadliczbowych i dotyczą w szczególności:</a:t>
            </a:r>
          </a:p>
          <a:p>
            <a:pPr algn="just">
              <a:buFontTx/>
              <a:buChar char="-"/>
            </a:pPr>
            <a:r>
              <a:rPr lang="pl-PL" dirty="0"/>
              <a:t>zakazy bezwzględne – kobiet w ciąży, młodocianych,</a:t>
            </a:r>
          </a:p>
          <a:p>
            <a:pPr algn="just">
              <a:buFontTx/>
              <a:buChar char="-"/>
            </a:pPr>
            <a:r>
              <a:rPr lang="pl-PL" dirty="0"/>
              <a:t>zakaz względny (może być uchylony za zgodą pracownika) – pracowników opiekujących się dzieckiem do lat 4.</a:t>
            </a:r>
          </a:p>
          <a:p>
            <a:pPr marL="0" indent="0" algn="just">
              <a:buNone/>
            </a:pPr>
            <a:r>
              <a:rPr lang="pl-PL" dirty="0"/>
              <a:t>Pracownic w ciąży oraz pracowników opiekujących się dzieckiem do lat 4. dotyczą też, odpowiednio, bezwzględny lub względny zakaz zatrudniania w przerywanym systemie czasu pracy oraz delegowania poza stałe miejsce pracy (art. 178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43399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Praca w godzinach nadliczbowych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1878903"/>
            <a:ext cx="10426874" cy="372576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Ograniczenia </a:t>
            </a:r>
            <a:r>
              <a:rPr lang="pl-PL" b="1" dirty="0"/>
              <a:t>ilościowe</a:t>
            </a:r>
            <a:r>
              <a:rPr lang="pl-PL" dirty="0"/>
              <a:t> pracy nadliczbowej: </a:t>
            </a:r>
          </a:p>
          <a:p>
            <a:pPr marL="0" indent="0" algn="just">
              <a:buNone/>
            </a:pPr>
            <a:r>
              <a:rPr lang="pl-PL" dirty="0"/>
              <a:t>1) Liczba godzin nadliczbowych przepracowanych ze względu na szczególne potrzeby pracodawcy nie może przekroczyć 150 godzin w roku kalendarzowym.</a:t>
            </a:r>
          </a:p>
          <a:p>
            <a:pPr marL="0" indent="0" algn="just">
              <a:buNone/>
            </a:pPr>
            <a:r>
              <a:rPr lang="pl-PL" dirty="0"/>
              <a:t>W układzie zbiorowym pracy lub w regulaminie pracy albo w umowie o pracę, jeżeli pracodawca nie jest objęty układem zbiorowym pracy lub nie jest obowiązany do ustalenia regulaminu pracy, jest dopuszczalne ustalenie </a:t>
            </a:r>
            <a:r>
              <a:rPr lang="pl-PL" b="1" dirty="0"/>
              <a:t>innej niż wyżej określona </a:t>
            </a:r>
            <a:r>
              <a:rPr lang="pl-PL" dirty="0"/>
              <a:t>(tj. wyższej lub niższej) liczby godzin nadliczbowych w roku kalendarzowym.</a:t>
            </a:r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b="1" dirty="0"/>
              <a:t>Tygodniowy czas pracy łącznie z godzinami nadliczbowymi </a:t>
            </a:r>
            <a:r>
              <a:rPr lang="pl-PL" dirty="0"/>
              <a:t>nie może przekraczać </a:t>
            </a:r>
            <a:r>
              <a:rPr lang="pl-PL" b="1" dirty="0"/>
              <a:t>przeciętnie</a:t>
            </a:r>
            <a:r>
              <a:rPr lang="pl-PL" dirty="0"/>
              <a:t> 48 godzin w przyjętym okresie rozliczeniowym, poza wyjątkiem pracowników zarządzających w imieniu pracodawcy zakładem pracy.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603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C07681-5DED-4B3B-B2D2-E2645961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Przerwy w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45040A-7676-4638-BC3A-2C733D552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Wyróżnia się przerwy </a:t>
            </a:r>
            <a:r>
              <a:rPr lang="pl-PL" b="1" dirty="0"/>
              <a:t>wliczane</a:t>
            </a:r>
            <a:r>
              <a:rPr lang="pl-PL" dirty="0"/>
              <a:t> i </a:t>
            </a:r>
            <a:r>
              <a:rPr lang="pl-PL" b="1" dirty="0"/>
              <a:t>niewliczane</a:t>
            </a:r>
            <a:r>
              <a:rPr lang="pl-PL" dirty="0"/>
              <a:t> do czasu pracy. Przerwy te są przewidziane w przepisach Kodeksu pracy i przepisach szczególnych.</a:t>
            </a:r>
          </a:p>
          <a:p>
            <a:pPr marL="0" indent="0" algn="just">
              <a:buNone/>
            </a:pPr>
            <a:r>
              <a:rPr lang="pl-PL" dirty="0"/>
              <a:t>Jeżeli dobowy wymiar czasu pracy pracownika wynosi co najmniej 6 godzin, pracownik </a:t>
            </a:r>
            <a:r>
              <a:rPr lang="pl-PL" b="1" dirty="0"/>
              <a:t>ma prawo </a:t>
            </a:r>
            <a:r>
              <a:rPr lang="pl-PL" dirty="0"/>
              <a:t>do przerwy w pracy trwającej co najmniej 15 minut, </a:t>
            </a:r>
            <a:r>
              <a:rPr lang="pl-PL" b="1" dirty="0"/>
              <a:t>wliczanej do czasu pracy </a:t>
            </a:r>
            <a:r>
              <a:rPr lang="pl-PL" dirty="0"/>
              <a:t>(art. 134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b="1" dirty="0"/>
              <a:t>Możliwe jest </a:t>
            </a:r>
            <a:r>
              <a:rPr lang="pl-PL" dirty="0"/>
              <a:t>wprowadzenie jednej przerwy w pracy</a:t>
            </a:r>
            <a:r>
              <a:rPr lang="pl-PL" b="1" dirty="0"/>
              <a:t> niewliczanej do czasu pracy</a:t>
            </a:r>
            <a:r>
              <a:rPr lang="pl-PL" dirty="0"/>
              <a:t>, w wymiarze nieprzekraczającym 60 minut, przeznaczonej na spożycie posiłku lub załatwienie spraw osobistych. Przerwę tę wprowadza się w </a:t>
            </a:r>
            <a:r>
              <a:rPr lang="pl-PL" dirty="0" err="1"/>
              <a:t>ukła</a:t>
            </a:r>
            <a:r>
              <a:rPr lang="pl-PL" dirty="0"/>
              <a:t> </a:t>
            </a:r>
            <a:r>
              <a:rPr lang="pl-PL" dirty="0" err="1"/>
              <a:t>dzie</a:t>
            </a:r>
            <a:r>
              <a:rPr lang="pl-PL" dirty="0"/>
              <a:t> zbiorowym pracy lub regulaminie pracy albo w umowie o pracę, jeżeli pracodawca nie jest objęty układem zbiorowym pracy lub nie jest obowiązany do ustalenia regulaminu pracy (art. 141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337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odpoczynku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Pracownikowi gwarantuje się </a:t>
            </a:r>
            <a:r>
              <a:rPr lang="pl-PL" b="1" dirty="0"/>
              <a:t>odpoczynek dobowy i tygodniowy.</a:t>
            </a:r>
          </a:p>
          <a:p>
            <a:pPr marL="0" indent="0">
              <a:buNone/>
            </a:pPr>
            <a:r>
              <a:rPr lang="pl-PL" dirty="0"/>
              <a:t>W każdej dobie roboczej pracownikowi przysługuje przynajmniej 11 godzin nieprzerwanego odpoczynku (odpoczynek dobowy). Odpoczynek ten może być wyjątkowo skrócony, pod warunkiem zapewnienia tzw. odpoczynku równoważnego, do końca okresu rozliczeniowego: </a:t>
            </a:r>
          </a:p>
          <a:p>
            <a:pPr marL="514350" indent="-514350">
              <a:buAutoNum type="arabicParenR"/>
            </a:pPr>
            <a:r>
              <a:rPr lang="pl-PL" dirty="0"/>
              <a:t>w odniesieniu do pracowników zarządzających w imieniu pracodawcy zakładem pracy, </a:t>
            </a:r>
          </a:p>
          <a:p>
            <a:pPr marL="514350" indent="-514350">
              <a:buAutoNum type="arabicParenR"/>
            </a:pPr>
            <a:r>
              <a:rPr lang="pl-PL" dirty="0"/>
              <a:t>w razie konieczności prowadzenia przez pracowników akcji ratowniczej w celu ochrony życia lub zdrowia ludzkiego, ochrony mienia lub środowiska albo usunięcia awarii. </a:t>
            </a:r>
          </a:p>
          <a:p>
            <a:pPr marL="0" indent="0" algn="just">
              <a:buNone/>
            </a:pPr>
            <a:r>
              <a:rPr lang="pl-PL" dirty="0"/>
              <a:t>Ponadto skrócenie okresu odpoczynku dobowego wiąże się ze wprowadzeniem zmodyfikowanego równoważnego czasu pracy (art. 136-137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75736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odpoczynku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Odpoczynek tygodniowy </a:t>
            </a:r>
            <a:r>
              <a:rPr lang="pl-PL" dirty="0"/>
              <a:t>obejmuje w każdym tygodniu co najmniej 35 godzin nieprzerwanego odpoczynku, w tym: </a:t>
            </a:r>
          </a:p>
          <a:p>
            <a:pPr marL="514350" indent="-514350">
              <a:buAutoNum type="alphaLcParenR"/>
            </a:pPr>
            <a:r>
              <a:rPr lang="pl-PL" dirty="0"/>
              <a:t>24 kolejne godziny, przypadające na niedzielę lub inny dzień wolny od pracy, udzielony pracownikowi, który może być zatrudniony w niedziele, </a:t>
            </a:r>
          </a:p>
          <a:p>
            <a:pPr marL="514350" indent="-514350">
              <a:buAutoNum type="alphaLcParenR"/>
            </a:pPr>
            <a:r>
              <a:rPr lang="pl-PL" dirty="0"/>
              <a:t>11 godzin odpoczynku dobowego, przypadających na dobę bezpośrednio poprzedzającą lub następującą po dobie wymienionej w punkcie a). </a:t>
            </a:r>
          </a:p>
          <a:p>
            <a:pPr marL="0" indent="0">
              <a:buNone/>
            </a:pPr>
            <a:r>
              <a:rPr lang="pl-PL" dirty="0"/>
              <a:t>Odpoczynek tygodniowy może zostać skrócony w tych samych przypadkach, jak przy odpoczynku dobowym, a także w związku z zastosowaniem pracy zmianowej. W tych przypadkach  należy jednak pozostawić pracownikowi co najmniej 24 godzin odpoczynku, obejmujących niedzielę lub inny dzień wolny od pracy.</a:t>
            </a:r>
          </a:p>
        </p:txBody>
      </p:sp>
    </p:spTree>
    <p:extLst>
      <p:ext uri="{BB962C8B-B14F-4D97-AF65-F5344CB8AC3E}">
        <p14:creationId xmlns:p14="http://schemas.microsoft.com/office/powerpoint/2010/main" val="67723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odpoczynku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Okres odpoczynku dobowego i tygodniowego pozostaje w wyłącznej dyspozycji pracownika, który może korzystać z niego swobodnie i niezależnie od potrzeb pracodawcy.</a:t>
            </a:r>
          </a:p>
          <a:p>
            <a:pPr marL="0" indent="0" algn="just">
              <a:buNone/>
            </a:pPr>
            <a:r>
              <a:rPr lang="pl-PL" dirty="0"/>
              <a:t>Pracownikowi nie przysługuje roszczenie o dodatkowe wynagrodzenie za czas odpowiadający bezprawnie skróconemu okresowi odpoczynku. Może natomiast dochodzić natomiast od pracodawcy zadośćuczynienia za doznaną krzywdę (art. 448 k.c. w zw. z art. 300 </a:t>
            </a:r>
            <a:r>
              <a:rPr lang="pl-PL" dirty="0" err="1"/>
              <a:t>k.p</a:t>
            </a:r>
            <a:r>
              <a:rPr lang="pl-PL" dirty="0"/>
              <a:t>.) z tytułu naruszenia dobra osobistego, którym jest prawo do wypoczynku,</a:t>
            </a:r>
            <a:r>
              <a:rPr lang="pl-PL" baseline="30000" dirty="0"/>
              <a:t> </a:t>
            </a:r>
            <a:r>
              <a:rPr lang="pl-PL" dirty="0"/>
              <a:t>lub odszkodowania według reżimu odpowiedzialności kontraktowej lub deliktowej (art. 471 k.c. i art. 415 k.c. w zw. z art. 300 </a:t>
            </a:r>
            <a:r>
              <a:rPr lang="pl-PL" dirty="0" err="1"/>
              <a:t>k.p</a:t>
            </a:r>
            <a:r>
              <a:rPr lang="pl-PL" dirty="0"/>
              <a:t>.) – zob. uchwałę składu 7 sędziów SN z 13 marca 2008 r., I PZP 11/07.</a:t>
            </a:r>
          </a:p>
        </p:txBody>
      </p:sp>
    </p:spTree>
    <p:extLst>
      <p:ext uri="{BB962C8B-B14F-4D97-AF65-F5344CB8AC3E}">
        <p14:creationId xmlns:p14="http://schemas.microsoft.com/office/powerpoint/2010/main" val="160944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System czasu pracy to ukształtowany przez ustawę kompleksowym modelem organizacji czasu pracy, obejmujący określenie istotnych dla niego parametrów, w tym norm i wymiaru czasu pracy, zaplanowanych przerw w pracy, długości okresów rozliczeniowych oraz dopuszczalności pracy w niedziele i święta.</a:t>
            </a:r>
          </a:p>
          <a:p>
            <a:pPr marL="0" indent="0" algn="just">
              <a:buNone/>
            </a:pPr>
            <a:r>
              <a:rPr lang="pl-PL" dirty="0"/>
              <a:t>Na podstawie przepisów Kodeksu pracy wyróżnia się:</a:t>
            </a:r>
          </a:p>
          <a:p>
            <a:pPr marL="514350" indent="-514350" algn="just">
              <a:buAutoNum type="arabicParenR"/>
            </a:pPr>
            <a:r>
              <a:rPr lang="pl-PL" b="1" dirty="0"/>
              <a:t>podstawowy system</a:t>
            </a:r>
            <a:r>
              <a:rPr lang="pl-PL" dirty="0"/>
              <a:t> czasu pracy, oparty na ogólnych normach czasu pracy (art. 129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514350" indent="-514350" algn="just">
              <a:buAutoNum type="arabicParenR"/>
            </a:pPr>
            <a:r>
              <a:rPr lang="pl-PL" b="1" dirty="0"/>
              <a:t>szczególne systemy </a:t>
            </a:r>
            <a:r>
              <a:rPr lang="pl-PL" dirty="0"/>
              <a:t>czasu pracy.</a:t>
            </a:r>
          </a:p>
        </p:txBody>
      </p:sp>
    </p:spTree>
    <p:extLst>
      <p:ext uri="{BB962C8B-B14F-4D97-AF65-F5344CB8AC3E}">
        <p14:creationId xmlns:p14="http://schemas.microsoft.com/office/powerpoint/2010/main" val="222971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D1D67-476F-4D90-AF60-C5155D7CD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czasu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445D-7EAF-49B9-90AD-AB08A438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97" y="205109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Na podstawie przepisów Kodeksu pracy wyróżnia się następujące szczególne systemy czasu pracy:</a:t>
            </a:r>
          </a:p>
          <a:p>
            <a:pPr marL="0" lvl="0" indent="0">
              <a:buNone/>
            </a:pPr>
            <a:r>
              <a:rPr lang="pl-PL" dirty="0"/>
              <a:t>- równoważny system czasu pracy (art. 135-137 </a:t>
            </a:r>
            <a:r>
              <a:rPr lang="pl-PL" dirty="0" err="1"/>
              <a:t>k.p</a:t>
            </a:r>
            <a:r>
              <a:rPr lang="pl-PL" dirty="0"/>
              <a:t>.), </a:t>
            </a:r>
          </a:p>
          <a:p>
            <a:pPr marL="0" lvl="0" indent="0">
              <a:buNone/>
            </a:pPr>
            <a:r>
              <a:rPr lang="pl-PL" dirty="0"/>
              <a:t>- system czasu pracy w ruchu ciągłym (art. 138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lvl="0" indent="0">
              <a:buNone/>
            </a:pPr>
            <a:r>
              <a:rPr lang="pl-PL" dirty="0"/>
              <a:t>- system skróconego czasu pracy (art. 145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lvl="0" indent="0">
              <a:buNone/>
            </a:pPr>
            <a:r>
              <a:rPr lang="pl-PL" dirty="0"/>
              <a:t>- system przerywanego czasu pracy (art. 139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lvl="0" indent="0">
              <a:buNone/>
            </a:pPr>
            <a:r>
              <a:rPr lang="pl-PL" dirty="0"/>
              <a:t>- system skróconego tygodnia pracy (art. 143 </a:t>
            </a:r>
            <a:r>
              <a:rPr lang="pl-PL" dirty="0" err="1"/>
              <a:t>k.p</a:t>
            </a:r>
            <a:r>
              <a:rPr lang="pl-PL" dirty="0"/>
              <a:t>.),</a:t>
            </a:r>
          </a:p>
          <a:p>
            <a:pPr marL="0" lvl="0" indent="0">
              <a:buNone/>
            </a:pPr>
            <a:r>
              <a:rPr lang="pl-PL" dirty="0"/>
              <a:t>- system pracy weekendowej (art. 144 </a:t>
            </a:r>
            <a:r>
              <a:rPr lang="pl-PL" dirty="0" err="1"/>
              <a:t>k.p</a:t>
            </a:r>
            <a:r>
              <a:rPr lang="pl-PL" dirty="0"/>
              <a:t>.), </a:t>
            </a:r>
          </a:p>
          <a:p>
            <a:pPr marL="0" lvl="0" indent="0">
              <a:buNone/>
            </a:pPr>
            <a:r>
              <a:rPr lang="pl-PL" dirty="0"/>
              <a:t>- system zadaniowego czasu pracy (art. 140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925455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3410</Words>
  <Application>Microsoft Office PowerPoint</Application>
  <PresentationFormat>Panoramiczny</PresentationFormat>
  <Paragraphs>186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Motyw pakietu Office</vt:lpstr>
      <vt:lpstr>Okres rozliczeniowy czasu pracy</vt:lpstr>
      <vt:lpstr>Okres rozliczeniowy czasu pracy</vt:lpstr>
      <vt:lpstr>Okres rozliczeniowy czasu pracy</vt:lpstr>
      <vt:lpstr>Przerwy w pracy</vt:lpstr>
      <vt:lpstr>Okresy odpoczynku</vt:lpstr>
      <vt:lpstr>Okresy odpoczynku</vt:lpstr>
      <vt:lpstr>Okresy odpoczynku</vt:lpstr>
      <vt:lpstr>Systemy czasu pracy</vt:lpstr>
      <vt:lpstr>Systemy czasu pracy</vt:lpstr>
      <vt:lpstr>Systemy czasu pracy</vt:lpstr>
      <vt:lpstr>Systemy czasu pracy</vt:lpstr>
      <vt:lpstr>Systemy czasu pracy</vt:lpstr>
      <vt:lpstr>Systemy czasu pracy</vt:lpstr>
      <vt:lpstr>Systemy czasu pracy</vt:lpstr>
      <vt:lpstr>Systemy czasu pracy</vt:lpstr>
      <vt:lpstr>Systemy czasu pracy</vt:lpstr>
      <vt:lpstr>Systemy czasu pracy</vt:lpstr>
      <vt:lpstr>Systemy czasu pracy</vt:lpstr>
      <vt:lpstr>Pracownicy zarządzający w imieniu pracodawcy zakładem pracy</vt:lpstr>
      <vt:lpstr>Pracownicy zarządzający w imieniu pracodawcy zakładem pracy</vt:lpstr>
      <vt:lpstr>Rozkład czasu pracy</vt:lpstr>
      <vt:lpstr>Rozkład czasu pracy</vt:lpstr>
      <vt:lpstr>Rozkład czasu pracy</vt:lpstr>
      <vt:lpstr>Rozkład czasu pracy</vt:lpstr>
      <vt:lpstr>Rozkład czasu pracy</vt:lpstr>
      <vt:lpstr>Ustalanie systemu i rozkładu czasu pracy</vt:lpstr>
      <vt:lpstr>Ustalanie systemu i rozkładu czasu pracy</vt:lpstr>
      <vt:lpstr>Rozkład czasu pracy</vt:lpstr>
      <vt:lpstr>Rozkład czasu pracy</vt:lpstr>
      <vt:lpstr>Szczególna ochrona czasu pracy</vt:lpstr>
      <vt:lpstr>Praca w godzinach nadliczbowych</vt:lpstr>
      <vt:lpstr>Praca w godzinach nadliczbowych</vt:lpstr>
      <vt:lpstr>Praca w godzinach nadliczbowych</vt:lpstr>
      <vt:lpstr>Praca w godzinach nadliczbowych</vt:lpstr>
      <vt:lpstr>Praca w godzinach nadliczbowych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Tomanek</dc:creator>
  <cp:lastModifiedBy>Artur Tomanek</cp:lastModifiedBy>
  <cp:revision>36</cp:revision>
  <dcterms:created xsi:type="dcterms:W3CDTF">2020-04-23T13:33:06Z</dcterms:created>
  <dcterms:modified xsi:type="dcterms:W3CDTF">2020-04-23T21:42:41Z</dcterms:modified>
</cp:coreProperties>
</file>