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8" r:id="rId29"/>
    <p:sldId id="283" r:id="rId30"/>
    <p:sldId id="285" r:id="rId31"/>
    <p:sldId id="284" r:id="rId32"/>
    <p:sldId id="286" r:id="rId33"/>
    <p:sldId id="287" r:id="rId3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DE268B-E106-4E8C-8FEE-97A615A9C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FF04157-FD3E-4E76-8979-F17CC337D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36588B-F45A-4960-BEE9-43E8760A1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DDDE-05F7-4550-9B9B-F5A528DAC23D}" type="datetimeFigureOut">
              <a:rPr lang="pl-PL" smtClean="0"/>
              <a:t>2020-05-07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F912B6-167F-4BD9-A2ED-A13DCF04E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C7E018-57DB-45A5-9583-73C466168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372-1763-4617-8696-F8EFF98AFE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5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3BC7DD-4E76-4BCD-AE71-2C2C11E52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310F204-5B66-45A4-96D3-E5A04C5FA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605803C-BFF9-4E7A-9AF2-2488660DA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DDDE-05F7-4550-9B9B-F5A528DAC23D}" type="datetimeFigureOut">
              <a:rPr lang="pl-PL" smtClean="0"/>
              <a:t>2020-05-07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5862BB-D2EF-410D-AFA1-63869FAC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7DEEE19-6A30-40F4-BB56-6C326FB6D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372-1763-4617-8696-F8EFF98AFE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552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2B52F24-E604-4907-9D22-72C1EF3EB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A70A6E8-B7A0-46D0-AD70-6ECF1441F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7654B8B-1D6C-4C20-A050-26DB9909B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DDDE-05F7-4550-9B9B-F5A528DAC23D}" type="datetimeFigureOut">
              <a:rPr lang="pl-PL" smtClean="0"/>
              <a:t>2020-05-07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FC20550-10D5-4B28-B6A1-78EFB4AFC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A457317-4F4E-4084-969B-C619EDFE3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372-1763-4617-8696-F8EFF98AFE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830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D303F0-20FF-4F8D-AB38-703ADAEA1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449D46-BF21-4845-9108-B9CADEF94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ADD717-A14F-4AA5-9D7F-6EA85BCCD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DDDE-05F7-4550-9B9B-F5A528DAC23D}" type="datetimeFigureOut">
              <a:rPr lang="pl-PL" smtClean="0"/>
              <a:t>2020-05-07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E21667B-185F-47B1-9B16-38DDD44F4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943E63-68F8-49BB-A7A1-732E7349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372-1763-4617-8696-F8EFF98AFE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247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2024ED-DBF5-4C3A-ABAA-4863AC973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372A5BE-39C1-4862-A1C7-9E7F16308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02BC07-F726-4F23-97A2-AA9D7CCDF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DDDE-05F7-4550-9B9B-F5A528DAC23D}" type="datetimeFigureOut">
              <a:rPr lang="pl-PL" smtClean="0"/>
              <a:t>2020-05-07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38F6806-8065-4D5C-AA63-4AA4BDA06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35156A3-AFCC-4CEA-87B6-BB779CF39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372-1763-4617-8696-F8EFF98AFE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192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669200-CA16-4E56-A98A-70BCF8182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218ACC-9DCE-4C97-BB53-7F014EEAE5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18296CB-D0C1-4A49-BD80-BCEBFB64B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07EC83D-ED29-422D-AAF9-7986FB844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DDDE-05F7-4550-9B9B-F5A528DAC23D}" type="datetimeFigureOut">
              <a:rPr lang="pl-PL" smtClean="0"/>
              <a:t>2020-05-07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44CB249-D7E7-431E-895D-C5F07245E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58299CF-677E-45AB-BB60-FF3BBF08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372-1763-4617-8696-F8EFF98AFE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647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CD4961-46BA-4C20-B015-92DB0703D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049C144-77DD-455D-8C1C-A57BC751B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E031328-8C9E-4AD2-805E-3E3861119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DFC7ECB-6C97-4AFA-BA96-5E85D3FD92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FFF739B-0E00-49EE-B23C-6DD69CFF66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3353504-D04D-41E3-9FE6-CF5EE3A43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DDDE-05F7-4550-9B9B-F5A528DAC23D}" type="datetimeFigureOut">
              <a:rPr lang="pl-PL" smtClean="0"/>
              <a:t>2020-05-07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9C025D5-0340-419C-9D42-0DBEC824C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D627749-49F0-4AC1-AED3-E197C31CA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372-1763-4617-8696-F8EFF98AFE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261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3AD06D-950E-439A-AD78-95D38FA64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54447A0-802A-4E0B-B0A3-DC3A62A49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DDDE-05F7-4550-9B9B-F5A528DAC23D}" type="datetimeFigureOut">
              <a:rPr lang="pl-PL" smtClean="0"/>
              <a:t>2020-05-07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5A4E1B3-42D5-4BD3-8EA6-B1BA9AA34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7BF5E1A-FEA7-45A7-857A-0B87563F7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372-1763-4617-8696-F8EFF98AFE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69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1098309-2B4E-4701-996B-8FE1DD67D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DDDE-05F7-4550-9B9B-F5A528DAC23D}" type="datetimeFigureOut">
              <a:rPr lang="pl-PL" smtClean="0"/>
              <a:t>2020-05-07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59566CC-55ED-481E-BC1A-C361310A7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0851CB-692D-45FD-83F8-26205553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372-1763-4617-8696-F8EFF98AFE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42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5C2D9F-284A-486F-BD5A-AED586DCA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E1D410-DF54-4404-8A66-F464EFF5F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5682AC2-6399-4113-A04F-8F077EF2A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036BEE1-CD51-47D0-8564-47C2C4B22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DDDE-05F7-4550-9B9B-F5A528DAC23D}" type="datetimeFigureOut">
              <a:rPr lang="pl-PL" smtClean="0"/>
              <a:t>2020-05-07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0FFF39B-1FEB-4366-BEA5-FC33FD44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D63BE25-26AC-4F14-BEEC-14CC0E773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372-1763-4617-8696-F8EFF98AFE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197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4C0568-C4CF-4346-9EC6-051AD73E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580EDE8-5C92-4374-88EC-A2F440A0BA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417D14D-72F9-4298-8243-8EDEF5325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41EB8EE-B9F7-4AA2-BD5A-AFDCEFEB3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DDDE-05F7-4550-9B9B-F5A528DAC23D}" type="datetimeFigureOut">
              <a:rPr lang="pl-PL" smtClean="0"/>
              <a:t>2020-05-07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F6C67D-C516-4158-8D32-747A28FC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7F02DF9-9B95-4B8B-8753-5FC912303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9E372-1763-4617-8696-F8EFF98AFE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1597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498E84C-DDA5-4903-80E3-84FAA9912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DCAFFC9-072F-4983-BEB8-C68F6BB75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55E3CD6-974C-4C99-BE6B-90436B563D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DDDDE-05F7-4550-9B9B-F5A528DAC23D}" type="datetimeFigureOut">
              <a:rPr lang="pl-PL" smtClean="0"/>
              <a:t>2020-05-07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6C4C61A-01FF-43E6-AA04-7CD008F71E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A18D56C-ED68-4D4F-8AB4-815F6B038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9E372-1763-4617-8696-F8EFF98AFE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361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Rekompensata za pracę nadliczbową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Praca nadliczbowa może wynikać z:</a:t>
            </a:r>
          </a:p>
          <a:p>
            <a:pPr marL="514350" indent="-514350">
              <a:buAutoNum type="arabicParenR"/>
            </a:pPr>
            <a:r>
              <a:rPr lang="pl-PL" dirty="0"/>
              <a:t>przekroczenia </a:t>
            </a:r>
            <a:r>
              <a:rPr lang="pl-PL" b="1" dirty="0"/>
              <a:t>dobowej </a:t>
            </a:r>
            <a:r>
              <a:rPr lang="pl-PL" dirty="0"/>
              <a:t>normy czasu pracy,</a:t>
            </a:r>
          </a:p>
          <a:p>
            <a:pPr marL="514350" indent="-514350">
              <a:buAutoNum type="arabicParenR"/>
            </a:pPr>
            <a:r>
              <a:rPr lang="pl-PL" dirty="0"/>
              <a:t>przekroczenia przeciętnej normy </a:t>
            </a:r>
            <a:r>
              <a:rPr lang="pl-PL" b="1" dirty="0"/>
              <a:t>tygodniowej</a:t>
            </a:r>
            <a:r>
              <a:rPr lang="pl-PL" dirty="0"/>
              <a:t> czasu pracy(wymiaru czasu pracy zaplanowanego na podstawie obowiązującej normy w okresie rozliczeniowym).</a:t>
            </a:r>
          </a:p>
          <a:p>
            <a:pPr marL="0" indent="0">
              <a:buNone/>
            </a:pPr>
            <a:r>
              <a:rPr lang="pl-PL" dirty="0"/>
              <a:t>W każdym z tych przypadków pracownikowi przysługuje rekompensata z tytułu pracy nadliczbowej.</a:t>
            </a:r>
          </a:p>
          <a:p>
            <a:pPr marL="514350" indent="-514350">
              <a:buAutoNum type="arabicParenR"/>
            </a:pPr>
            <a:endParaRPr lang="pl-PL" dirty="0"/>
          </a:p>
          <a:p>
            <a:pPr marL="514350" indent="-514350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8449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Dyżur pracowniczy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Czas dyżuru:</a:t>
            </a:r>
          </a:p>
          <a:p>
            <a:pPr>
              <a:buFontTx/>
              <a:buChar char="-"/>
            </a:pPr>
            <a:r>
              <a:rPr lang="pl-PL" b="1" dirty="0"/>
              <a:t>wlicza się do czasu pracy</a:t>
            </a:r>
            <a:r>
              <a:rPr lang="pl-PL" dirty="0"/>
              <a:t>, jeżeli podczas dyżuru pracownik wykonywał pracę,</a:t>
            </a:r>
          </a:p>
          <a:p>
            <a:pPr>
              <a:buFontTx/>
              <a:buChar char="-"/>
            </a:pPr>
            <a:r>
              <a:rPr lang="pl-PL" b="1" dirty="0"/>
              <a:t>nie wlicza się do czasu pracy</a:t>
            </a:r>
            <a:r>
              <a:rPr lang="pl-PL" dirty="0"/>
              <a:t>, jeżeli podczas dyżuru pracownik nie wykonywał pracy. </a:t>
            </a:r>
          </a:p>
          <a:p>
            <a:pPr marL="0" indent="0">
              <a:buNone/>
            </a:pPr>
            <a:r>
              <a:rPr lang="pl-PL" dirty="0"/>
              <a:t>Za czas dyżuru, </a:t>
            </a:r>
            <a:r>
              <a:rPr lang="pl-PL" b="1" dirty="0"/>
              <a:t>kiedy pracownik nie wykonywał pracy</a:t>
            </a:r>
            <a:r>
              <a:rPr lang="pl-PL" dirty="0"/>
              <a:t>, przysługuje mu:</a:t>
            </a:r>
          </a:p>
          <a:p>
            <a:pPr>
              <a:buFontTx/>
              <a:buChar char="-"/>
            </a:pPr>
            <a:r>
              <a:rPr lang="pl-PL" dirty="0"/>
              <a:t>czas wolny od pracy w wymiarze odpowiadającym długości dyżuru, a w razie braku możliwości udzielenia czasu wolnego </a:t>
            </a:r>
          </a:p>
          <a:p>
            <a:pPr>
              <a:buFontTx/>
              <a:buChar char="-"/>
            </a:pPr>
            <a:r>
              <a:rPr lang="pl-PL" dirty="0"/>
              <a:t>- wynagrodzenie wynikające z jego osobistego zaszeregowania, określonego stawką godzinową lub miesięczną, a jeżeli taki składnik wynagrodzenia nie został wyodrębniony przy określaniu warunków wynagradzania - 60% wynagrodzenia.</a:t>
            </a:r>
          </a:p>
          <a:p>
            <a:pPr marL="0" indent="0">
              <a:buNone/>
            </a:pPr>
            <a:r>
              <a:rPr lang="pl-PL" dirty="0"/>
              <a:t>Za czas dyżuru </a:t>
            </a:r>
            <a:r>
              <a:rPr lang="pl-PL" b="1" dirty="0"/>
              <a:t>pełnionego w domu</a:t>
            </a:r>
            <a:r>
              <a:rPr lang="pl-PL" dirty="0"/>
              <a:t>, kiedy pracownik nie wykonywał pracy, wynagrodzenie nie przysługuje.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0736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Dyżur pracowniczy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512" y="2264036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Dyżur pracowniczy jest uregulowany odrębnie </a:t>
            </a:r>
            <a:r>
              <a:rPr lang="pl-PL" b="1" dirty="0"/>
              <a:t>w niektórych ustawach pozakodeksowych</a:t>
            </a:r>
            <a:r>
              <a:rPr lang="pl-PL" dirty="0"/>
              <a:t>, odnoszących się do poszczególnych gałęzi pracy.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Przykładem jest dyżur medyczny (art. 95 ustawy o działalności leczniczej, tekst jedn. </a:t>
            </a:r>
            <a:r>
              <a:rPr lang="pl-PL" dirty="0" err="1"/>
              <a:t>DzU</a:t>
            </a:r>
            <a:r>
              <a:rPr lang="pl-PL" dirty="0"/>
              <a:t> z 2020 r., poz. 295).</a:t>
            </a:r>
          </a:p>
        </p:txBody>
      </p:sp>
    </p:spTree>
    <p:extLst>
      <p:ext uri="{BB962C8B-B14F-4D97-AF65-F5344CB8AC3E}">
        <p14:creationId xmlns:p14="http://schemas.microsoft.com/office/powerpoint/2010/main" val="3160505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nocy, niedziele i święta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512" y="226403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3200" dirty="0"/>
          </a:p>
          <a:p>
            <a:pPr marL="0" indent="0">
              <a:buNone/>
            </a:pPr>
            <a:r>
              <a:rPr lang="pl-PL" sz="3200" dirty="0"/>
              <a:t>Pora nocna obejmuje okres 8 godzin między 21 i 7, ustalany w tych granicach w regulaminie pracy (art. 104¹ § 1 pkt 4 </a:t>
            </a:r>
            <a:r>
              <a:rPr lang="pl-PL" sz="3200" dirty="0" err="1"/>
              <a:t>k.p</a:t>
            </a:r>
            <a:r>
              <a:rPr lang="pl-PL" sz="3200" dirty="0"/>
              <a:t>.).</a:t>
            </a:r>
          </a:p>
          <a:p>
            <a:pPr marL="0" indent="0">
              <a:buNone/>
            </a:pPr>
            <a:endParaRPr lang="pl-PL" sz="3200" dirty="0"/>
          </a:p>
          <a:p>
            <a:pPr marL="0" indent="0">
              <a:buNone/>
            </a:pPr>
            <a:r>
              <a:rPr lang="pl-PL" sz="3200" dirty="0"/>
              <a:t>Z braku regulaminu pracy, informację o porze nocnej należy przekazać na piśmie każdemu pracownikowi w trybie art. 29 § 3 pkt 5 </a:t>
            </a:r>
            <a:r>
              <a:rPr lang="pl-PL" sz="3200" dirty="0" err="1"/>
              <a:t>k.p</a:t>
            </a:r>
            <a:r>
              <a:rPr lang="pl-PL" sz="3200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1469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nocy, niedziele i święta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512" y="226403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Pracownik, którego rozkład czasu pracy obejmuje w każdej dobie co najmniej 3 godziny pracy w porze nocnej lub którego co najmniej 1/4 czasu pracy w okresie rozliczeniowym przypada na porę nocną, jest </a:t>
            </a:r>
            <a:r>
              <a:rPr lang="pl-PL" b="1" dirty="0"/>
              <a:t>pracującym w nocy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Czas pracy pracownika pracującego w nocy nie może przekraczać 8 godzin na dobę, jeżeli wykonuje prace szczególnie niebezpieczne albo związane z dużym wysiłkiem fizycznym lub umysłowym.</a:t>
            </a:r>
          </a:p>
          <a:p>
            <a:pPr marL="0" indent="0" algn="just">
              <a:buNone/>
            </a:pPr>
            <a:r>
              <a:rPr lang="pl-PL" dirty="0"/>
              <a:t>Wykaz prac szczególnie niebezpiecznych albo związanych z dużym wysiłkiem fizycznym lub umysłowym określa pracodawca w porozumieniu z zakładową organizacją związkową, a jeżeli u pracodawcy nie działa zakładowa organizacja związkowa - z przedstawicielami pracowników wybranymi w trybie przyjętym u danego pracodawcy, oraz po zasięgnięciu opinii lekarza sprawującego profilaktyczną opiekę zdrowotną nad pracownikami, uwzględniając konieczność zapewnienia bezpieczeństwa pracy i ochrony zdrowia pracowników.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5152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nocy, niedziele i święta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512" y="2264036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200" dirty="0"/>
              <a:t>Zakazy </a:t>
            </a:r>
            <a:r>
              <a:rPr lang="pl-PL" sz="3200" b="1" dirty="0"/>
              <a:t>bezwzględne </a:t>
            </a:r>
            <a:r>
              <a:rPr lang="pl-PL" sz="3200" dirty="0"/>
              <a:t>pracy w nocy dotyczy kobiet w ciąży i pracowników młodocianych.</a:t>
            </a:r>
          </a:p>
          <a:p>
            <a:pPr algn="just">
              <a:buFontTx/>
              <a:buChar char="-"/>
            </a:pPr>
            <a:endParaRPr lang="pl-PL" sz="3200" dirty="0"/>
          </a:p>
          <a:p>
            <a:pPr marL="0" indent="0" algn="just">
              <a:buNone/>
            </a:pPr>
            <a:r>
              <a:rPr lang="pl-PL" sz="3200" dirty="0"/>
              <a:t>Zakaz </a:t>
            </a:r>
            <a:r>
              <a:rPr lang="pl-PL" sz="3200" b="1" dirty="0"/>
              <a:t>względny</a:t>
            </a:r>
            <a:r>
              <a:rPr lang="pl-PL" sz="3200" dirty="0"/>
              <a:t> pracy w nocy (może być uchylony za zgodą pracownika) dotyczy pracowników opiekujących się dzieckiem do lat 4.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5976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nocy, niedziele i święta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512" y="226403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Niedziele i święta określone w ustawie z 18 stycznia 1951 r. o dniach wolnych od pracy (tekst jedn. </a:t>
            </a:r>
            <a:r>
              <a:rPr lang="pl-PL" dirty="0" err="1"/>
              <a:t>DzU</a:t>
            </a:r>
            <a:r>
              <a:rPr lang="pl-PL" dirty="0"/>
              <a:t> z 2015 r., poz. 90) są </a:t>
            </a:r>
            <a:r>
              <a:rPr lang="pl-PL" b="1" dirty="0"/>
              <a:t>dniami wolnymi od pracy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Za pracę w niedzielę i święto uważa się pracę wykonywaną między godziną 6</a:t>
            </a:r>
            <a:r>
              <a:rPr lang="pl-PL" baseline="30000" dirty="0"/>
              <a:t>00</a:t>
            </a:r>
            <a:r>
              <a:rPr lang="pl-PL" dirty="0"/>
              <a:t> w tym dniu a godziną 6</a:t>
            </a:r>
            <a:r>
              <a:rPr lang="pl-PL" baseline="30000" dirty="0"/>
              <a:t>00</a:t>
            </a:r>
            <a:r>
              <a:rPr lang="pl-PL" dirty="0"/>
              <a:t> w następnym dniu, chyba że u danego pracodawcy została ustalone inne (co najmniej 24) godziny.</a:t>
            </a:r>
          </a:p>
          <a:p>
            <a:pPr marL="0" indent="0">
              <a:buNone/>
            </a:pPr>
            <a:r>
              <a:rPr lang="pl-PL" dirty="0"/>
              <a:t>Obowiązuje </a:t>
            </a:r>
            <a:r>
              <a:rPr lang="pl-PL" b="1" dirty="0"/>
              <a:t>zasada</a:t>
            </a:r>
            <a:r>
              <a:rPr lang="pl-PL" dirty="0"/>
              <a:t> niedopuszczalności pracy w niedziele i święta. </a:t>
            </a:r>
          </a:p>
          <a:p>
            <a:pPr marL="0" indent="0">
              <a:buNone/>
            </a:pPr>
            <a:r>
              <a:rPr lang="pl-PL" dirty="0"/>
              <a:t>W art. 151</a:t>
            </a:r>
            <a:r>
              <a:rPr lang="pl-PL" baseline="30000" dirty="0"/>
              <a:t>10 </a:t>
            </a:r>
            <a:r>
              <a:rPr lang="pl-PL" dirty="0"/>
              <a:t> </a:t>
            </a:r>
            <a:r>
              <a:rPr lang="pl-PL" dirty="0" err="1"/>
              <a:t>k.p</a:t>
            </a:r>
            <a:r>
              <a:rPr lang="pl-PL" dirty="0"/>
              <a:t>. ustanowiono </a:t>
            </a:r>
            <a:r>
              <a:rPr lang="pl-PL" b="1" dirty="0"/>
              <a:t>odstępstwa</a:t>
            </a:r>
            <a:r>
              <a:rPr lang="pl-PL" dirty="0"/>
              <a:t> od tej zasady w formie katalogu enumeratywnego.</a:t>
            </a:r>
          </a:p>
          <a:p>
            <a:pPr marL="0" indent="0">
              <a:buNone/>
            </a:pPr>
            <a:r>
              <a:rPr lang="pl-PL" dirty="0"/>
              <a:t>Ponadto ograniczenia pracy w </a:t>
            </a:r>
            <a:r>
              <a:rPr lang="pl-PL" b="1" dirty="0"/>
              <a:t>placówkach handlowych </a:t>
            </a:r>
            <a:r>
              <a:rPr lang="pl-PL" dirty="0"/>
              <a:t>w niedziele i święta oraz w dniu 24 grudnia i w sobotę bezpośrednio poprzedzającą pierwszy dzień Wielkiej Nocy określają przepisy ustawy z 10.1.2018 r. o ograniczeniu handlu w niedziele i święta oraz w niektóre inne dni (test jedn. Dz. U. z 2019 r. poz. 466).</a:t>
            </a:r>
          </a:p>
        </p:txBody>
      </p:sp>
    </p:spTree>
    <p:extLst>
      <p:ext uri="{BB962C8B-B14F-4D97-AF65-F5344CB8AC3E}">
        <p14:creationId xmlns:p14="http://schemas.microsoft.com/office/powerpoint/2010/main" val="2926276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nocy, niedziele i święta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512" y="226403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przypadku dozwolonej pracy w niedziele i święta, pracodawca powinien zapewnić pracownikowi inny dzień wolny od pracy:</a:t>
            </a:r>
          </a:p>
          <a:p>
            <a:pPr marL="0" indent="0" algn="just">
              <a:buNone/>
            </a:pPr>
            <a:r>
              <a:rPr lang="pl-PL" dirty="0"/>
              <a:t>1) w zamian za pracę w niedzielę - w okresie 6 dni kalendarzowych poprzedzających lub następujących po takiej niedzieli, a w razie niemożności jego wykorzystania w tym okresie – do końca okresu rozliczeniowego, którym wystąpiła robocza niedziela,</a:t>
            </a:r>
          </a:p>
          <a:p>
            <a:pPr marL="0" indent="0" algn="just">
              <a:buNone/>
            </a:pPr>
            <a:r>
              <a:rPr lang="pl-PL" dirty="0"/>
              <a:t>2) w zamian za pracę w święto - do końca bieżącego okresu rozliczeniowego.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6353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nocy, niedziele i święta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351" y="2141537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 przypadku nieudzielania przez pracodawcę dnia wolnego w zamian za niedzielę lub święto, pracownikowi przysługuje za każdą godzinę pracy w niedzielę i święto dodatek do wynagrodzenia w wysokości 100% wynagrodzenia wynikającego z osobistego zaszeregowania pracownika.</a:t>
            </a:r>
          </a:p>
          <a:p>
            <a:pPr marL="0" indent="0" algn="just">
              <a:buNone/>
            </a:pPr>
            <a:r>
              <a:rPr lang="pl-PL" dirty="0"/>
              <a:t>Jednocześnie praca w niedzielę lub święto miała jednocześnie charakter nadliczbowy, pracownikowi przysługuje </a:t>
            </a:r>
            <a:r>
              <a:rPr lang="pl-PL" b="1" dirty="0"/>
              <a:t>wyłącznie jeden dodatek </a:t>
            </a:r>
            <a:r>
              <a:rPr lang="pl-PL" dirty="0"/>
              <a:t>(zob. uchwałę SN z 15 lutego 2006 r., II PZP 11/05).</a:t>
            </a:r>
          </a:p>
        </p:txBody>
      </p:sp>
    </p:spTree>
    <p:extLst>
      <p:ext uri="{BB962C8B-B14F-4D97-AF65-F5344CB8AC3E}">
        <p14:creationId xmlns:p14="http://schemas.microsoft.com/office/powerpoint/2010/main" val="1682365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nocy, niedziele i święta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351" y="2141537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r>
              <a:rPr lang="pl-PL" sz="3200" dirty="0"/>
              <a:t>Pracownik pracujący w niedziele powinien korzystać </a:t>
            </a:r>
            <a:r>
              <a:rPr lang="pl-PL" sz="3200" b="1" dirty="0"/>
              <a:t>co najmniej raz na 4 tygodnie</a:t>
            </a:r>
            <a:r>
              <a:rPr lang="pl-PL" sz="3200" dirty="0"/>
              <a:t> z niedzieli wolnej od pracy. </a:t>
            </a:r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r>
              <a:rPr lang="pl-PL" sz="3200" dirty="0"/>
              <a:t>Nie dotyczy to pracownika zatrudnionego w „weekendowym” systemie czasu pracy (art. 144 </a:t>
            </a:r>
            <a:r>
              <a:rPr lang="pl-PL" sz="3200" dirty="0" err="1"/>
              <a:t>k.p</a:t>
            </a:r>
            <a:r>
              <a:rPr lang="pl-PL" sz="3200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2085212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dodatkowym dniu wolnym od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351" y="2141537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Pracownikowi, który wykonywał pracę w dniu wolnym od pracy wynikającym z rozkładu czasu pracy w przeciętnie pięciodniowym tygodniu pracy (może być to w szczególności „wolna sobota”), przysługuje w zamian inny dzień wolny od pracy udzielony pracownikowi do końca okresu rozliczeniowego, w terminie z nim uzgodnionym (art. 151</a:t>
            </a:r>
            <a:r>
              <a:rPr lang="pl-PL" baseline="30000" dirty="0"/>
              <a:t>3</a:t>
            </a:r>
            <a:r>
              <a:rPr lang="pl-PL" dirty="0"/>
              <a:t> 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W razie nieudzielenia dnia wolnego, przysługuje wynagrodzenie za godziny nadliczbowej z tytułu przekroczenia normy tygodniowej, a po przekroczeniu normy dobowej w danej dniu – dodatek z tytułu przekroczenia normy dobowej.</a:t>
            </a:r>
          </a:p>
        </p:txBody>
      </p:sp>
    </p:spTree>
    <p:extLst>
      <p:ext uri="{BB962C8B-B14F-4D97-AF65-F5344CB8AC3E}">
        <p14:creationId xmlns:p14="http://schemas.microsoft.com/office/powerpoint/2010/main" val="357885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Rekompensata za pracę nadliczbową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3200" dirty="0"/>
          </a:p>
          <a:p>
            <a:pPr marL="0" indent="0">
              <a:buNone/>
            </a:pPr>
            <a:r>
              <a:rPr lang="pl-PL" sz="3200" dirty="0"/>
              <a:t>W zamian za czas przepracowany w godzinach nadliczbowych, pracownikowi przysługuje, </a:t>
            </a:r>
            <a:r>
              <a:rPr lang="pl-PL" sz="3200" b="1" dirty="0"/>
              <a:t>obok normalnego wynagrodzenia</a:t>
            </a:r>
            <a:r>
              <a:rPr lang="pl-PL" sz="3200" dirty="0"/>
              <a:t>:</a:t>
            </a:r>
          </a:p>
          <a:p>
            <a:pPr>
              <a:buFontTx/>
              <a:buChar char="-"/>
            </a:pPr>
            <a:r>
              <a:rPr lang="pl-PL" sz="3200" dirty="0"/>
              <a:t>czas wolny od pracy </a:t>
            </a:r>
          </a:p>
          <a:p>
            <a:pPr marL="0" indent="0">
              <a:buNone/>
            </a:pPr>
            <a:r>
              <a:rPr lang="pl-PL" sz="3200" dirty="0"/>
              <a:t>lub</a:t>
            </a:r>
          </a:p>
          <a:p>
            <a:pPr marL="0" indent="0">
              <a:buNone/>
            </a:pPr>
            <a:r>
              <a:rPr lang="pl-PL" sz="3200" dirty="0"/>
              <a:t>- dodatkowe wynagrodzenie.</a:t>
            </a:r>
          </a:p>
        </p:txBody>
      </p:sp>
    </p:spTree>
    <p:extLst>
      <p:ext uri="{BB962C8B-B14F-4D97-AF65-F5344CB8AC3E}">
        <p14:creationId xmlns:p14="http://schemas.microsoft.com/office/powerpoint/2010/main" val="1550792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351" y="2141537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Urlop wypoczynkowy stanowi, obok przepisów o czasie pracy,  podstawowy element gwarancji prawa do wypoczynku.</a:t>
            </a:r>
          </a:p>
          <a:p>
            <a:pPr marL="0" indent="0">
              <a:buNone/>
            </a:pPr>
            <a:r>
              <a:rPr lang="pl-PL" dirty="0"/>
              <a:t>Urlop wypoczynkowy jest urlopem:</a:t>
            </a:r>
          </a:p>
          <a:p>
            <a:pPr marL="0" lvl="0" indent="0" algn="just">
              <a:buNone/>
            </a:pPr>
            <a:r>
              <a:rPr lang="pl-PL" dirty="0"/>
              <a:t>1) </a:t>
            </a:r>
            <a:r>
              <a:rPr lang="pl-PL" b="1" dirty="0"/>
              <a:t>corocznym</a:t>
            </a:r>
            <a:r>
              <a:rPr lang="pl-PL" dirty="0"/>
              <a:t> - pracownik nabywa prawo do tego urlopu zasadniczo w każdym roku kalendarzowym pracy (art. 153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marL="0" lvl="0" indent="0" algn="just">
              <a:buNone/>
            </a:pPr>
            <a:r>
              <a:rPr lang="pl-PL" dirty="0"/>
              <a:t>2) </a:t>
            </a:r>
            <a:r>
              <a:rPr lang="pl-PL" b="1" dirty="0"/>
              <a:t>nieprzerwanym</a:t>
            </a:r>
            <a:r>
              <a:rPr lang="pl-PL" dirty="0"/>
              <a:t> - urlop wypoczynkowy nabyty przez pracownika powinien być wykorzystany, co do zasady, w pełnym wymiarze w jednym odcinku czasu, jednak na wniosek pracownika urlop może być bowiem podzielony na części, z tym że co najmniej jedna część wypoczynku musi trwać nie mniej niż 14 dni kalendarzowych (art. 162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  <a:p>
            <a:pPr marL="0" lvl="0" indent="0" algn="just">
              <a:buNone/>
            </a:pPr>
            <a:r>
              <a:rPr lang="pl-PL" dirty="0"/>
              <a:t>3) </a:t>
            </a:r>
            <a:r>
              <a:rPr lang="pl-PL" b="1" dirty="0"/>
              <a:t>płatnym</a:t>
            </a:r>
            <a:r>
              <a:rPr lang="pl-PL" dirty="0"/>
              <a:t> - za czas urlopu wypoczynkowego pracownikowi przysługuje wynagrodzenie, jakie by otrzymał, gdyby w tym czasie pracował.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6180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351" y="2141537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Prawo do </a:t>
            </a:r>
            <a:r>
              <a:rPr lang="pl-PL" b="1" dirty="0"/>
              <a:t>pierwszego urlopu wypoczynkowego </a:t>
            </a:r>
            <a:r>
              <a:rPr lang="pl-PL" dirty="0"/>
              <a:t>(art. 153 § 1 </a:t>
            </a:r>
            <a:r>
              <a:rPr lang="pl-PL" dirty="0" err="1"/>
              <a:t>k.p</a:t>
            </a:r>
            <a:r>
              <a:rPr lang="pl-PL" dirty="0"/>
              <a:t>.)  pracownik nabywa </a:t>
            </a:r>
            <a:r>
              <a:rPr lang="pl-PL" b="1" dirty="0"/>
              <a:t>„z dołu” – z upływem każdego miesiąca pracy w roku kalendarzowym, w którym podjął on pracę </a:t>
            </a:r>
            <a:r>
              <a:rPr lang="pl-PL" dirty="0"/>
              <a:t>(pierwszy raz w życiu), w wymiarze 1/12 wymiaru urlopu, który będzie przysługiwał hipotetycznie po roku pracy. </a:t>
            </a:r>
          </a:p>
          <a:p>
            <a:pPr marL="0" indent="0" algn="just">
              <a:buNone/>
            </a:pPr>
            <a:r>
              <a:rPr lang="pl-PL" dirty="0"/>
              <a:t>Do stażu pracy, od którego zależy nabycie prawa do urlopu jw., zalicza się okresy poprzedniego zatrudnienia, bez względu na przerwy w zatrudnieniu oraz sposób ustania stosunku pracy.</a:t>
            </a:r>
          </a:p>
          <a:p>
            <a:pPr marL="0" indent="0" algn="just">
              <a:buNone/>
            </a:pPr>
            <a:r>
              <a:rPr lang="pl-PL" dirty="0"/>
              <a:t>W </a:t>
            </a:r>
            <a:r>
              <a:rPr lang="pl-PL" b="1" dirty="0"/>
              <a:t>drugim i kolejnych latach kalendarzowych pracy danego pracownika </a:t>
            </a:r>
            <a:r>
              <a:rPr lang="pl-PL" dirty="0"/>
              <a:t>(art. 153 § 2 </a:t>
            </a:r>
            <a:r>
              <a:rPr lang="pl-PL" dirty="0" err="1"/>
              <a:t>k.p</a:t>
            </a:r>
            <a:r>
              <a:rPr lang="pl-PL" dirty="0"/>
              <a:t>.)  nabycie prawa do urlopu wypoczynkowego następuje w każdym następnym roku kalendarzowym. Prawo to jest zatem nabywane </a:t>
            </a:r>
            <a:r>
              <a:rPr lang="pl-PL" b="1" dirty="0"/>
              <a:t>„z góry” już w pierwszym dniu pozostawania w stosunku pracy w danym roku kalendarzowym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969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16" y="140250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Kryterium wpływającym na  wymiar urlopu wypoczynkowego jest łączny</a:t>
            </a:r>
            <a:r>
              <a:rPr lang="pl-PL" b="1" dirty="0"/>
              <a:t> </a:t>
            </a:r>
            <a:r>
              <a:rPr lang="pl-PL" dirty="0"/>
              <a:t>okres zatrudnienia pracownika (</a:t>
            </a:r>
            <a:r>
              <a:rPr lang="pl-PL" b="1" dirty="0"/>
              <a:t>ogólny staż  pracy</a:t>
            </a:r>
            <a:r>
              <a:rPr lang="pl-PL" dirty="0"/>
              <a:t>). </a:t>
            </a:r>
          </a:p>
          <a:p>
            <a:pPr marL="0" indent="0" algn="just">
              <a:buNone/>
            </a:pPr>
            <a:r>
              <a:rPr lang="pl-PL" dirty="0"/>
              <a:t>Pracownik zatrudniony:</a:t>
            </a:r>
          </a:p>
          <a:p>
            <a:pPr algn="just">
              <a:buFontTx/>
              <a:buChar char="-"/>
            </a:pPr>
            <a:r>
              <a:rPr lang="pl-PL" dirty="0"/>
              <a:t>krócej niż 10 lat nabywa urlop w wymiarze 20 dni, </a:t>
            </a:r>
          </a:p>
          <a:p>
            <a:pPr algn="just">
              <a:buFontTx/>
              <a:buChar char="-"/>
            </a:pPr>
            <a:r>
              <a:rPr lang="pl-PL" dirty="0"/>
              <a:t>po osiągnięciu 10 lat zatrudnienia - w wymiarze 26 dni (art. 154 § 1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54493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16" y="140250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ramach okresu zatrudnienia, od którego zależy wymiar urlopu, uwzględnia się okresy </a:t>
            </a:r>
            <a:r>
              <a:rPr lang="pl-PL" dirty="0" err="1"/>
              <a:t>zaliczalne</a:t>
            </a:r>
            <a:r>
              <a:rPr lang="pl-PL" dirty="0"/>
              <a:t>:</a:t>
            </a:r>
          </a:p>
          <a:p>
            <a:pPr algn="just">
              <a:buFontTx/>
              <a:buChar char="-"/>
            </a:pPr>
            <a:r>
              <a:rPr lang="pl-PL" dirty="0"/>
              <a:t>okres zakończonej nauki szkolnej w wymiarze określonym w art. 155 § 1 </a:t>
            </a:r>
            <a:r>
              <a:rPr lang="pl-PL" dirty="0" err="1"/>
              <a:t>k.p</a:t>
            </a:r>
            <a:r>
              <a:rPr lang="pl-PL" dirty="0"/>
              <a:t>.; okresy nauki w różnych szkołach nie podlegają sumowaniu. W razie przypadania w tym samym czasie okresu zatrudnienia i nauki szkolnej, tylko jeden z tych okresów, korzystniejszy dla pracownika zalicza się do stażu pracy, od którego zależy wymiar urlopu wypoczynkowego,</a:t>
            </a:r>
          </a:p>
          <a:p>
            <a:pPr algn="just">
              <a:buFontTx/>
              <a:buChar char="-"/>
            </a:pPr>
            <a:r>
              <a:rPr lang="pl-PL" dirty="0"/>
              <a:t>inne okresy </a:t>
            </a:r>
            <a:r>
              <a:rPr lang="pl-PL" dirty="0" err="1"/>
              <a:t>zaliczalne</a:t>
            </a:r>
            <a:r>
              <a:rPr lang="pl-PL" dirty="0"/>
              <a:t>, określone w przepisach </a:t>
            </a:r>
            <a:r>
              <a:rPr lang="pl-PL" dirty="0" err="1"/>
              <a:t>k.p</a:t>
            </a:r>
            <a:r>
              <a:rPr lang="pl-PL" dirty="0"/>
              <a:t>. (np. art. 177 § 4 </a:t>
            </a:r>
            <a:r>
              <a:rPr lang="pl-PL" dirty="0" err="1"/>
              <a:t>zd</a:t>
            </a:r>
            <a:r>
              <a:rPr lang="pl-PL" dirty="0"/>
              <a:t>. 4. </a:t>
            </a:r>
            <a:r>
              <a:rPr lang="pl-PL" dirty="0" err="1"/>
              <a:t>k.p</a:t>
            </a:r>
            <a:r>
              <a:rPr lang="pl-PL" dirty="0"/>
              <a:t>.) oraz ustawach pozakodeksowych</a:t>
            </a:r>
          </a:p>
        </p:txBody>
      </p:sp>
    </p:spTree>
    <p:extLst>
      <p:ext uri="{BB962C8B-B14F-4D97-AF65-F5344CB8AC3E}">
        <p14:creationId xmlns:p14="http://schemas.microsoft.com/office/powerpoint/2010/main" val="3832552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090" y="1690688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razie jednoczesnego pozostawania przez pracownika w dwóch stosunkach pracy, do stażu urlopowego w ramach późniejszego stosunku pracy wliczany jest okres wcześniejszego zatrudnienia w części przypadającej przed nawiązaniem drugiego stosunku pracy. </a:t>
            </a:r>
          </a:p>
          <a:p>
            <a:pPr marL="0" indent="0" algn="just">
              <a:buNone/>
            </a:pPr>
            <a:r>
              <a:rPr lang="pl-PL" dirty="0"/>
              <a:t>Przypadające w tym samym czasie okresy zatrudnienia nie są jednak zaliczane do okresu warunkującego uprawnienia urlopowe w „podwójnej” wysokości (art. 154¹ § 2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56007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16" y="140250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Korzystniejsze regulacje dotyczące wymiaru, a także nabycia, urlopu wypoczynkowego mają zastosowanie do:</a:t>
            </a:r>
          </a:p>
          <a:p>
            <a:pPr algn="just">
              <a:buFontTx/>
              <a:buChar char="-"/>
            </a:pPr>
            <a:r>
              <a:rPr lang="pl-PL" dirty="0"/>
              <a:t>pracowników chronionych szczególnie, np. pracowników młodocianych (art. 202 § 1 i 2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algn="just">
              <a:buFontTx/>
              <a:buChar char="-"/>
            </a:pPr>
            <a:r>
              <a:rPr lang="pl-PL" dirty="0"/>
              <a:t>pracowników wykonujących zatrudnienie z elementem służbowym (np. urzędnicy służby cywilnej, sędziowie), w stosunku do których pragmatyki służbowe mogą przewidywać prawo do urlopu dodatkowego (dodatkowy wymiar urlopu),</a:t>
            </a:r>
          </a:p>
          <a:p>
            <a:pPr algn="just">
              <a:buFontTx/>
              <a:buChar char="-"/>
            </a:pPr>
            <a:r>
              <a:rPr lang="pl-PL" dirty="0"/>
              <a:t>na podstawie  zakładowego lub ponadzakładowego przepisu prawa pracy (np. układu zbiorowego pracy) lub postanowienia umowy o pracę.</a:t>
            </a:r>
          </a:p>
          <a:p>
            <a:pPr algn="just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75410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16" y="140250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r>
              <a:rPr lang="pl-PL" sz="3200" dirty="0"/>
              <a:t>Wymiar urlopu dla pracownika zatrudnionego w niepełnym wymiarze czasu pracy ustala się </a:t>
            </a:r>
            <a:r>
              <a:rPr lang="pl-PL" sz="3200" b="1" dirty="0"/>
              <a:t>proporcjonalnie</a:t>
            </a:r>
            <a:r>
              <a:rPr lang="pl-PL" sz="3200" dirty="0"/>
              <a:t> do wymiaru czasu pracy, z zaokrągleniem uzyskanego wymiaru w górę – do pełnego dnia urlopu (art. 154 § 2 </a:t>
            </a:r>
            <a:r>
              <a:rPr lang="pl-PL" sz="3200" dirty="0" err="1"/>
              <a:t>k.p</a:t>
            </a:r>
            <a:r>
              <a:rPr lang="pl-PL" sz="3200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16709606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16" y="140250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Kolejny (tj. w drugim lub następnym roku kalendarzowym pracy) urlop wypoczynkowy przysługuje pracownikowi </a:t>
            </a:r>
            <a:r>
              <a:rPr lang="pl-PL" b="1" dirty="0"/>
              <a:t>w wymiarze proporcjonalnym do okresu zatrudnienia u danego pracodawcy</a:t>
            </a:r>
            <a:r>
              <a:rPr lang="pl-PL" dirty="0"/>
              <a:t>:</a:t>
            </a:r>
          </a:p>
          <a:p>
            <a:pPr marL="0" indent="0" algn="just">
              <a:buNone/>
            </a:pPr>
            <a:r>
              <a:rPr lang="pl-PL" dirty="0"/>
              <a:t>1) zatrudnienia pracownika w danym roku kalendarzowym przez dwóch lub więcej kolejnych pracodawców (art. 155¹ § 1 pkt 1 i 2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marL="0" indent="0" algn="just">
              <a:buNone/>
            </a:pPr>
            <a:r>
              <a:rPr lang="pl-PL" dirty="0"/>
              <a:t>2) zatrudnienia pracownika u jednego pracodawcy przez część roku kalendarzowego (art. 155¹ § 1 pkt 1 </a:t>
            </a:r>
            <a:r>
              <a:rPr lang="pl-PL" dirty="0" err="1"/>
              <a:t>k.p</a:t>
            </a:r>
            <a:r>
              <a:rPr lang="pl-PL" dirty="0"/>
              <a:t>., art.155 § 2¹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marL="0" indent="0" algn="just">
              <a:buNone/>
            </a:pPr>
            <a:r>
              <a:rPr lang="pl-PL" dirty="0"/>
              <a:t>3) przerwy w faktycznym świadczeniu pracy, w razie pozostawania w stosunku pracy z tym samym pracodawcą przez cały rok kalendarzowy (okresy takich przerw wymieniono enumeratywnie w art. 155² § 1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19524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16" y="140250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Pracownikowi, który przed ustaniem stosunku pracy w ciągu roku kalendarzowego wykorzystał urlop w wymiarze wyższym niż wynikający proporcjonalnie z okresu przepracowanego w tym roku u danego pracodawcy (pracodawców), przysługuje u kolejnego pracodawcy urlop w odpowiednio niższym wymiarze.</a:t>
            </a:r>
          </a:p>
          <a:p>
            <a:pPr marL="0" indent="0" algn="just">
              <a:buNone/>
            </a:pPr>
            <a:r>
              <a:rPr lang="pl-PL" dirty="0"/>
              <a:t>Łączny wymiar urlopu w roku kalendarzowym nie może być jednak niższy niż wynikający z okresu przepracowanego w tym roku u wszystkich pracodawców.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62569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16" y="140250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Nabycie prawa do urlopu wypoczynkowego (art. 153 </a:t>
            </a:r>
            <a:r>
              <a:rPr lang="pl-PL" dirty="0" err="1"/>
              <a:t>k.p</a:t>
            </a:r>
            <a:r>
              <a:rPr lang="pl-PL" dirty="0"/>
              <a:t>.) </a:t>
            </a:r>
            <a:r>
              <a:rPr lang="pl-PL" b="1" dirty="0"/>
              <a:t>nie jest równoznaczne </a:t>
            </a:r>
            <a:r>
              <a:rPr lang="pl-PL" dirty="0"/>
              <a:t>z uprawnieniem pracownika do rozpoczęcia realizacji urlopu.</a:t>
            </a:r>
          </a:p>
          <a:p>
            <a:pPr marL="0" indent="0" algn="just">
              <a:buNone/>
            </a:pPr>
            <a:r>
              <a:rPr lang="pl-PL" dirty="0"/>
              <a:t>Termin realizacji (wykorzystania) urlopu jest określany w planie urlopów lub przez pracodawcę w porozumieniu z danym pracownikiem.</a:t>
            </a:r>
          </a:p>
          <a:p>
            <a:pPr marL="0" indent="0" algn="just">
              <a:buNone/>
            </a:pPr>
            <a:r>
              <a:rPr lang="pl-PL" dirty="0"/>
              <a:t>Samowolne rozpoczęcie przez pracownika korzystania z urlopu wypoczynkowego może być uznane za ciężkie naruszenie podstawowych obowiązków pracowniczych (art. 52 § 1 pkt 1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732052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Rekompensata za pracę nadliczbową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zamian za czas przepracowany w godzinach nadliczbowych pracodawca:</a:t>
            </a:r>
          </a:p>
          <a:p>
            <a:pPr algn="just">
              <a:buFontTx/>
              <a:buChar char="-"/>
            </a:pPr>
            <a:r>
              <a:rPr lang="pl-PL" dirty="0"/>
              <a:t>na </a:t>
            </a:r>
            <a:r>
              <a:rPr lang="pl-PL" b="1" dirty="0"/>
              <a:t>pisemny wniosek </a:t>
            </a:r>
            <a:r>
              <a:rPr lang="pl-PL" dirty="0"/>
              <a:t>pracownika, może udzielić mu w </a:t>
            </a:r>
            <a:r>
              <a:rPr lang="pl-PL" b="1" dirty="0"/>
              <a:t>tym samym wymiarze </a:t>
            </a:r>
            <a:r>
              <a:rPr lang="pl-PL" dirty="0"/>
              <a:t>czasu wolnego od pracy.</a:t>
            </a:r>
          </a:p>
          <a:p>
            <a:pPr algn="just">
              <a:buFontTx/>
              <a:buChar char="-"/>
            </a:pPr>
            <a:r>
              <a:rPr lang="pl-PL" dirty="0"/>
              <a:t>jeżeli działa z własnej inicjatywy (</a:t>
            </a:r>
            <a:r>
              <a:rPr lang="pl-PL" b="1" dirty="0"/>
              <a:t>bez pisemnego wniosku pracownika</a:t>
            </a:r>
            <a:r>
              <a:rPr lang="pl-PL" dirty="0"/>
              <a:t>), udziela czasu wolnego od pracy, najpóźniej do końca okresu rozliczeniowego, w wymiarze </a:t>
            </a:r>
            <a:r>
              <a:rPr lang="pl-PL" b="1" dirty="0"/>
              <a:t>o połowę wyższym </a:t>
            </a:r>
            <a:r>
              <a:rPr lang="pl-PL" dirty="0"/>
              <a:t>niż liczba przepracowanych godzin nadliczbowych, jednakże nie może to spowodować obniżenia wynagrodzenia należnego pracownikowi za pełny miesięczny wymiar czasu pracy</a:t>
            </a:r>
          </a:p>
        </p:txBody>
      </p:sp>
    </p:spTree>
    <p:extLst>
      <p:ext uri="{BB962C8B-B14F-4D97-AF65-F5344CB8AC3E}">
        <p14:creationId xmlns:p14="http://schemas.microsoft.com/office/powerpoint/2010/main" val="42704406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16" y="140250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/>
              <a:t>Plan urlopów </a:t>
            </a:r>
            <a:r>
              <a:rPr lang="pl-PL" dirty="0"/>
              <a:t>ustala pracodawca.</a:t>
            </a:r>
          </a:p>
          <a:p>
            <a:pPr marL="0" indent="0" algn="just">
              <a:buNone/>
            </a:pPr>
            <a:r>
              <a:rPr lang="pl-PL" dirty="0"/>
              <a:t>Plan urlopów nie jest źródłem prawa pracy (art. 9 § 1 </a:t>
            </a:r>
            <a:r>
              <a:rPr lang="pl-PL" dirty="0" err="1"/>
              <a:t>k.p</a:t>
            </a:r>
            <a:r>
              <a:rPr lang="pl-PL" dirty="0"/>
              <a:t>.). Ustalenie tego planu stanowi przejaw kierowniczych kompetencji pracodawcy. Plan taki może być obejmować pełny rok kalendarzowy, jak i krótsze okresy. </a:t>
            </a:r>
          </a:p>
          <a:p>
            <a:pPr marL="0" indent="0" algn="just">
              <a:buNone/>
            </a:pPr>
            <a:r>
              <a:rPr lang="pl-PL" dirty="0"/>
              <a:t>Plan urlopów podaje się do wiadomości pracowników w sposób przyjęty u danego pracodawcy.</a:t>
            </a:r>
          </a:p>
          <a:p>
            <a:pPr marL="0" indent="0" algn="just">
              <a:buNone/>
            </a:pPr>
            <a:r>
              <a:rPr lang="pl-PL" dirty="0"/>
              <a:t>Pracodawca nie ustala planu urlopów, jeżeli:</a:t>
            </a:r>
          </a:p>
          <a:p>
            <a:pPr algn="just">
              <a:buFontTx/>
              <a:buChar char="-"/>
            </a:pPr>
            <a:r>
              <a:rPr lang="pl-PL" dirty="0"/>
              <a:t>zakładowa organizacja związkowa wyraziła na to zgodę,</a:t>
            </a:r>
          </a:p>
          <a:p>
            <a:pPr algn="just">
              <a:buFontTx/>
              <a:buChar char="-"/>
            </a:pPr>
            <a:r>
              <a:rPr lang="pl-PL" dirty="0"/>
              <a:t>u pracodawcy nie działa zakładowa organizacja związkowa. </a:t>
            </a:r>
          </a:p>
          <a:p>
            <a:pPr marL="0" indent="0" algn="just">
              <a:buNone/>
            </a:pPr>
            <a:r>
              <a:rPr lang="pl-PL" dirty="0"/>
              <a:t>W powyższych przypadkach pracodawca ustala termin urlopu </a:t>
            </a:r>
            <a:r>
              <a:rPr lang="pl-PL" b="1" dirty="0"/>
              <a:t>po porozumieniu z pracownikiem.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0178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16" y="140250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Pracodawca jest obowiązany udzielić pracownikowi urlopu w tym roku kalendarzowym, w którym pracownik uzyskał do niego prawo.</a:t>
            </a:r>
          </a:p>
          <a:p>
            <a:pPr marL="0" indent="0" algn="just">
              <a:buNone/>
            </a:pPr>
            <a:r>
              <a:rPr lang="pl-PL" dirty="0"/>
              <a:t>Urlopu niewykorzystanego w danym roku kalendarzowym należy pracownikowi udzielić najpóźniej do dnia 30 września następnego roku kalendarzowego.</a:t>
            </a:r>
          </a:p>
          <a:p>
            <a:pPr marL="0" indent="0" algn="just">
              <a:buNone/>
            </a:pPr>
            <a:r>
              <a:rPr lang="pl-PL" dirty="0"/>
              <a:t>Jednak w razie nieudzielenia urlopu wypoczynkowego w powyższym terminie, prawo do urlopu nie wygasa. Roszczenie o urlop może natomiast ulec przedawnieniu w terminie określonym w art. 291 § 1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60828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16" y="140250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Pracodawca ustala plan urlopów, a także udziela urlopu po porozumieniu z pracownikiem, biorąc pod uwagę wnioski pracowników i konieczność zapewnienia normalnego toku pracy.</a:t>
            </a:r>
          </a:p>
          <a:p>
            <a:pPr marL="0" indent="0" algn="just">
              <a:buNone/>
            </a:pPr>
            <a:r>
              <a:rPr lang="pl-PL" dirty="0"/>
              <a:t>Oznacza to, że pracodawca nie jest co do zasady związany wnioskowanym przez pracownika terminem urlopu. </a:t>
            </a:r>
          </a:p>
          <a:p>
            <a:pPr marL="0" indent="0" algn="just">
              <a:buNone/>
            </a:pPr>
            <a:r>
              <a:rPr lang="pl-PL" dirty="0"/>
              <a:t>Jednak na wniosek pracownicy pracodawca jest obowiązany udzielić jej urlopu wypoczynkowego bezpośrednio po urlopie macierzyńskim; dotyczy to także pracownika, który korzysta z urlopu macierzyńskiego.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83790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Urlop wypoczynkowy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16" y="1402502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Urlopu wypoczynkowego udziela się w dni, które są dla pracownikami dniami pracy, zgodnie z obowiązującym go wymiarem czasu pracy. </a:t>
            </a:r>
          </a:p>
          <a:p>
            <a:pPr marL="0" indent="0" algn="just">
              <a:buNone/>
            </a:pPr>
            <a:r>
              <a:rPr lang="pl-PL" dirty="0"/>
              <a:t>Przy udzieleniu urlopu jego wymiar jest przeliczany na godziny, zgodnie z zasadą, że 1 dzień urlopu równa się 8 godzinom (np. 20 dni x 9 godz. = 160 godz.). </a:t>
            </a:r>
          </a:p>
          <a:p>
            <a:pPr marL="0" indent="0" algn="just">
              <a:buNone/>
            </a:pPr>
            <a:r>
              <a:rPr lang="pl-PL" dirty="0"/>
              <a:t>Jedynie w przypadku pracowników, do których stosuje się krótszą dobową normę czasu pracy (np. 7 godzin), godzinowy wymiar urlopu jest stosownie niższy (np. 20 dni x 7 godz. = 140 godz.). </a:t>
            </a:r>
          </a:p>
          <a:p>
            <a:pPr marL="0" indent="0">
              <a:buNone/>
            </a:pPr>
            <a:r>
              <a:rPr lang="pl-PL" dirty="0"/>
              <a:t>Udzielenie urlopu na część dobowego wymiaru czasu pracy pracownika jest co do zasady niedopuszczalne.</a:t>
            </a:r>
          </a:p>
          <a:p>
            <a:pPr marL="0" indent="0" algn="just">
              <a:buNone/>
            </a:pPr>
            <a:r>
              <a:rPr lang="pl-PL" dirty="0"/>
              <a:t>Nie dotyczy to przypadku, gdy liczba godzin urlopu, pozostała do wykorzystania, jest niższa niż dobowy wymiar czasu pracy.</a:t>
            </a:r>
          </a:p>
          <a:p>
            <a:pPr marL="0" indent="0">
              <a:buNone/>
            </a:pPr>
            <a:r>
              <a:rPr lang="pl-PL" dirty="0"/>
              <a:t>Przy udzieleniu urlopu, z puli pozostałej do wykorzystania odpisuje się liczbę godzin pracy przewidzianą dla pracownika w dniu urlopu.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0263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Rekompensata za pracę nadliczbową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Dodatek do wynagrodzenia przysługuje w wysokości:</a:t>
            </a:r>
          </a:p>
          <a:p>
            <a:pPr marL="0" indent="0" algn="just">
              <a:buNone/>
            </a:pPr>
            <a:r>
              <a:rPr lang="pl-PL" dirty="0"/>
              <a:t>1) 100% wynagrodzenia - za pracę w godzinach nadliczbowych przypadających:</a:t>
            </a:r>
          </a:p>
          <a:p>
            <a:pPr marL="0" indent="0" algn="just">
              <a:buNone/>
            </a:pPr>
            <a:r>
              <a:rPr lang="pl-PL" dirty="0"/>
              <a:t>a) w nocy,</a:t>
            </a:r>
          </a:p>
          <a:p>
            <a:pPr marL="0" indent="0" algn="just">
              <a:buNone/>
            </a:pPr>
            <a:r>
              <a:rPr lang="pl-PL" dirty="0"/>
              <a:t>b) w niedziele i święta niebędące dla pracownika dniami pracy, zgodnie z obowiązującym go rozkładem czasu pracy,</a:t>
            </a:r>
          </a:p>
          <a:p>
            <a:pPr marL="0" indent="0" algn="just">
              <a:buNone/>
            </a:pPr>
            <a:r>
              <a:rPr lang="pl-PL" dirty="0"/>
              <a:t>c) w dniu wolnym od pracy udzielonym pracownikowi w zamian za pracę w niedzielę lub w święto, zgodnie z obowiązującym go rozkładem czasu pracy;</a:t>
            </a:r>
          </a:p>
          <a:p>
            <a:pPr marL="0" indent="0" algn="just">
              <a:buNone/>
            </a:pPr>
            <a:r>
              <a:rPr lang="pl-PL" dirty="0"/>
              <a:t>2) 50% wynagrodzenia - za pracę w godzinach nadliczbowych przypadających w każdym innym dniu niż określony w pkt 1,</a:t>
            </a:r>
          </a:p>
          <a:p>
            <a:pPr marL="0" indent="0" algn="just">
              <a:buNone/>
            </a:pPr>
            <a:r>
              <a:rPr lang="pl-PL" dirty="0"/>
              <a:t>3) 100% wynagrodzenia - za pracę w godzinach nadliczbowych z tytułu przekroczenia normy tygodniowej (w okresie rozliczeniowym)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9481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Rekompensata za pracę nadliczbową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Jeżeli przekroczenie normy dobowej stanowiło jednocześnie przekroczenie normy tygodniowej, to pracownikowi przysługuje dodatek wyłącznie za przekroczenie normy dobowej (50% lub 100%).</a:t>
            </a:r>
          </a:p>
          <a:p>
            <a:pPr marL="0" indent="0">
              <a:buNone/>
            </a:pPr>
            <a:r>
              <a:rPr lang="pl-PL" dirty="0"/>
              <a:t>Jeżeli przekroczenie normy tygodniowej nie stanowiło jednocześnie przekroczenia normy dobowej, to pracownikowi przysługuje dodatek wyłącznie za przekroczenie normy tygodniowej (100%).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35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Rekompensata za pracę nadliczbową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Wynagrodzenie stanowiące podstawę obliczania dodatku za pracę nadliczbową  obejmuje </a:t>
            </a:r>
            <a:r>
              <a:rPr lang="pl-PL" b="1" dirty="0"/>
              <a:t>wynagrodzenie pracownika wynikające z jego osobistego zaszeregowania określonego stawką godzinową lub miesięczną</a:t>
            </a:r>
            <a:r>
              <a:rPr lang="pl-PL" dirty="0"/>
              <a:t>, a jeżeli taki składnik wynagrodzenia nie został wyodrębniony przy określaniu warunków wynagradzania - 60% wynagrodzenia.</a:t>
            </a:r>
          </a:p>
          <a:p>
            <a:pPr marL="0" indent="0" algn="just">
              <a:buNone/>
            </a:pPr>
            <a:r>
              <a:rPr lang="pl-PL" dirty="0"/>
              <a:t>Do wynagrodzenia z osobistego zaszeregowania zalicza się wynagrodzenie zasadnicze wraz z ewentualnie przysługującym pracownikowi dodatkiem funkcyjnym.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209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Rekompensata za pracę nadliczbową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 stosunku do pracowników wykonujących stale pracę poza zakładem pracy wynagrodzenie wraz z dodatkiem może być zastąpione (np. w umowie o pracę) </a:t>
            </a:r>
            <a:r>
              <a:rPr lang="pl-PL" b="1" dirty="0"/>
              <a:t>ryczałtem</a:t>
            </a:r>
            <a:r>
              <a:rPr lang="pl-PL" dirty="0"/>
              <a:t>, którego wysokość powinna odpowiadać przewidywanemu wymiarowi pracy w godzinach nadliczbowych.</a:t>
            </a:r>
          </a:p>
          <a:p>
            <a:pPr marL="0" indent="0" algn="just">
              <a:buNone/>
            </a:pPr>
            <a:r>
              <a:rPr lang="pl-PL" dirty="0"/>
              <a:t>Jeżeli wysokość wynagrodzenia wraz z dodatkiem, obliczonego z tytułu godzin nadliczbowych, przekroczyła wysokość ryczałtu, to pracownikowi przysługuje stosowana dopłata.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228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Rekompensata za pracę ponadwymiarową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Praca ponadwymiarowa </a:t>
            </a:r>
            <a:r>
              <a:rPr lang="pl-PL" dirty="0"/>
              <a:t>to praca przekraczająca ustalony w umowie o pracę niepełny wymiar czasu pracy (np. 4 godziny na dobę), ale nieprzekraczająca normy czasu pracy (w ramach systemu podstawowego – 8 godzin)</a:t>
            </a:r>
          </a:p>
          <a:p>
            <a:pPr marL="0" indent="0" algn="just">
              <a:buNone/>
            </a:pPr>
            <a:r>
              <a:rPr lang="pl-PL" dirty="0"/>
              <a:t>Strony ustalają w umowie o pracę dopuszczalną liczbę godzin pracy ponad określony w umowie wymiar czasu pracy pracownika zatrudnionego w niepełnym wymiarze czasu pracy, których przekroczenie uprawnia pracownika, oprócz normalnego wynagrodzenia, </a:t>
            </a:r>
            <a:r>
              <a:rPr lang="pl-PL" b="1" dirty="0"/>
              <a:t>do dodatku do wynagrodzenia jak za godziny nadliczbowe</a:t>
            </a:r>
            <a:r>
              <a:rPr lang="pl-PL" dirty="0"/>
              <a:t> z tytułu przekroczenia normy dobowej (50% lub 100%) - art. 151 § 5 </a:t>
            </a:r>
            <a:r>
              <a:rPr lang="pl-PL" dirty="0" err="1"/>
              <a:t>k.p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Pracownikowi zatrudnionemu w niepełnym wymiarze czasu pracy nie przysługuje powyższy, jeżeli nie zostanie ustalona na podstawie art. 151 § 5 </a:t>
            </a:r>
            <a:r>
              <a:rPr lang="pl-PL" dirty="0" err="1"/>
              <a:t>k.p</a:t>
            </a:r>
            <a:r>
              <a:rPr lang="pl-PL" dirty="0"/>
              <a:t>. dopuszczalna liczba godzin pracy ponad określony w umowie wymiar czasu pracy (zob. wyrok SN z 4.4.2014 r., I PK 249/13).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8629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D4406-60B8-4E05-8B58-798DEEF7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Dyżur pracowniczy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DA20EC-B683-406F-A148-5AD7659AF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Dyżur stanowi stan gotowości do pozostawania przez pracownika poza normalnymi godzinami pracy w gotowości do wykonywania pracy wynikającej z umowy o pracę w zakładzie pracy lub w innym miejscu wyznaczonym przez pracodawcę.</a:t>
            </a:r>
          </a:p>
          <a:p>
            <a:pPr marL="0" indent="0">
              <a:buNone/>
            </a:pPr>
            <a:r>
              <a:rPr lang="pl-PL" dirty="0"/>
              <a:t>Podstawą pełnienia dyżuru jest polecenie pracodawcy.</a:t>
            </a:r>
          </a:p>
          <a:p>
            <a:pPr marL="0" indent="0">
              <a:buNone/>
            </a:pPr>
            <a:r>
              <a:rPr lang="pl-PL" dirty="0"/>
              <a:t>Obowiązek pełnienia przez pracownika dyżuru jest przejawem obowiązku dbałości o dobro zakładu pracy (art. 100 § 1 pkt 4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>
              <a:buNone/>
            </a:pPr>
            <a:r>
              <a:rPr lang="pl-PL" dirty="0"/>
              <a:t>Czas dyżuru nie może naruszać kodeksowych okresów odpoczynku dobowego i tygodniowego (art. 132-133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273503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2821</Words>
  <Application>Microsoft Office PowerPoint</Application>
  <PresentationFormat>Panoramiczny</PresentationFormat>
  <Paragraphs>177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Motyw pakietu Office</vt:lpstr>
      <vt:lpstr>Rekompensata za pracę nadliczbową</vt:lpstr>
      <vt:lpstr>Rekompensata za pracę nadliczbową</vt:lpstr>
      <vt:lpstr>Rekompensata za pracę nadliczbową</vt:lpstr>
      <vt:lpstr>Rekompensata za pracę nadliczbową</vt:lpstr>
      <vt:lpstr>Rekompensata za pracę nadliczbową</vt:lpstr>
      <vt:lpstr>Rekompensata za pracę nadliczbową</vt:lpstr>
      <vt:lpstr>Rekompensata za pracę nadliczbową</vt:lpstr>
      <vt:lpstr>Rekompensata za pracę ponadwymiarową</vt:lpstr>
      <vt:lpstr>Dyżur pracowniczy</vt:lpstr>
      <vt:lpstr>Dyżur pracowniczy</vt:lpstr>
      <vt:lpstr>Dyżur pracowniczy</vt:lpstr>
      <vt:lpstr>Praca w nocy, niedziele i święta</vt:lpstr>
      <vt:lpstr>Praca w nocy, niedziele i święta</vt:lpstr>
      <vt:lpstr>Praca w nocy, niedziele i święta</vt:lpstr>
      <vt:lpstr>Praca w nocy, niedziele i święta</vt:lpstr>
      <vt:lpstr>Praca w nocy, niedziele i święta</vt:lpstr>
      <vt:lpstr>Praca w nocy, niedziele i święta</vt:lpstr>
      <vt:lpstr>Praca w nocy, niedziele i święta</vt:lpstr>
      <vt:lpstr>Praca w dodatkowym dniu wolnym od pracy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  <vt:lpstr>Urlop wypoczynkowy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Artur Tomanek</dc:creator>
  <cp:lastModifiedBy>Artur Tomanek</cp:lastModifiedBy>
  <cp:revision>26</cp:revision>
  <dcterms:created xsi:type="dcterms:W3CDTF">2020-05-06T17:40:20Z</dcterms:created>
  <dcterms:modified xsi:type="dcterms:W3CDTF">2020-05-07T04:22:48Z</dcterms:modified>
</cp:coreProperties>
</file>