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4"/>
  </p:notesMasterIdLst>
  <p:sldIdLst>
    <p:sldId id="256" r:id="rId3"/>
    <p:sldId id="257" r:id="rId4"/>
    <p:sldId id="258" r:id="rId5"/>
    <p:sldId id="259" r:id="rId6"/>
    <p:sldId id="261" r:id="rId7"/>
    <p:sldId id="262" r:id="rId8"/>
    <p:sldId id="260" r:id="rId9"/>
    <p:sldId id="263" r:id="rId10"/>
    <p:sldId id="264" r:id="rId11"/>
    <p:sldId id="265" r:id="rId12"/>
    <p:sldId id="266" r:id="rId13"/>
    <p:sldId id="267" r:id="rId14"/>
    <p:sldId id="268" r:id="rId15"/>
    <p:sldId id="269" r:id="rId16"/>
    <p:sldId id="270" r:id="rId17"/>
    <p:sldId id="271" r:id="rId18"/>
    <p:sldId id="274" r:id="rId19"/>
    <p:sldId id="272" r:id="rId20"/>
    <p:sldId id="275" r:id="rId21"/>
    <p:sldId id="276" r:id="rId22"/>
    <p:sldId id="277" r:id="rId23"/>
    <p:sldId id="278" r:id="rId24"/>
    <p:sldId id="279" r:id="rId25"/>
    <p:sldId id="280" r:id="rId26"/>
    <p:sldId id="282"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23" r:id="rId48"/>
    <p:sldId id="304" r:id="rId49"/>
    <p:sldId id="305" r:id="rId50"/>
    <p:sldId id="319"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Majczak" initials="PM" lastIdx="2" clrIdx="0">
    <p:extLst>
      <p:ext uri="{19B8F6BF-5375-455C-9EA6-DF929625EA0E}">
        <p15:presenceInfo xmlns:p15="http://schemas.microsoft.com/office/powerpoint/2012/main" userId="62e16e676a7d453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5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9-13T16:05:13.795" idx="1">
    <p:pos x="5289" y="227"/>
    <p:text>Były zmiany - nanieś na slajdy. Chodzi o opinie zabezpieczające i odmow wydania opinii zapezpieczających</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7-09-15T20:50:29.288" idx="2">
    <p:pos x="3744" y="1178"/>
    <p:text>Czy prokurator może wnieść sprzeciw od decyzji kasatoryjnej?</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2B4E36-C483-4F54-9F97-23C572F8CD39}" type="datetimeFigureOut">
              <a:rPr lang="pl-PL" smtClean="0"/>
              <a:t>14.11.2020</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42E9DB-50BA-40E8-B16C-2B94097F9214}" type="slidenum">
              <a:rPr lang="pl-PL" smtClean="0"/>
              <a:t>‹#›</a:t>
            </a:fld>
            <a:endParaRPr lang="pl-PL"/>
          </a:p>
        </p:txBody>
      </p:sp>
    </p:spTree>
    <p:extLst>
      <p:ext uri="{BB962C8B-B14F-4D97-AF65-F5344CB8AC3E}">
        <p14:creationId xmlns:p14="http://schemas.microsoft.com/office/powerpoint/2010/main" val="375641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sip.lex.pl/#/document/16784712?unitId=art(6)&amp;cm=DOCUMENT" TargetMode="External"/><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„Organ administracji publicznej obowiązany jest działać na podstawie przepisów prawa (</a:t>
            </a:r>
            <a:r>
              <a:rPr lang="pl-PL" dirty="0" smtClean="0">
                <a:hlinkClick r:id="rId3"/>
              </a:rPr>
              <a:t>art. 6</a:t>
            </a:r>
            <a:r>
              <a:rPr lang="pl-PL" dirty="0" smtClean="0"/>
              <a:t> k.p.a.). Wobec tego, że ogólne postępowanie administracyjne jest procesem stosowania prawa, rzeczą organu administracji publicznej w tym postępowaniu jest ustalić jaka norma prawna obowiązuje, jakie jest jej rozumienie, a następnie normę tę zastosować. Oczywiście chodzi o normę powszechnie obowiązującą w dacie orzekania. Oznacza to, że właściwy organ obowiązany jest stosować normę prawną obowiązującą w chwili podejmowania rozstrzygnięcia i to bez względu na planowane przez ustawodawcę (nawet w niedługiej przyszłości) zmiany przepisów. Przyjęcie poglądu odmiennego oznaczałoby, że organ administracji publicznej byłby uprawniony do procesowego wstrzymania się z załatwieniem sprawy i oczekiwania na zmianę stanu prawnego, co jest niedopuszczalne” –</a:t>
            </a:r>
            <a:r>
              <a:rPr lang="pl-PL" baseline="0" dirty="0" smtClean="0"/>
              <a:t> wyrok WSA w Szczecinie z dnia 28 sierpnia 2014 r., </a:t>
            </a:r>
            <a:r>
              <a:rPr lang="pl-PL" dirty="0" smtClean="0"/>
              <a:t>II SA/</a:t>
            </a:r>
            <a:r>
              <a:rPr lang="pl-PL" dirty="0" err="1" smtClean="0"/>
              <a:t>Sz</a:t>
            </a:r>
            <a:r>
              <a:rPr lang="pl-PL" smtClean="0"/>
              <a:t> 450/14,</a:t>
            </a:r>
            <a:r>
              <a:rPr lang="pl-PL" baseline="0" smtClean="0"/>
              <a:t> </a:t>
            </a:r>
            <a:r>
              <a:rPr lang="pl-PL" smtClean="0"/>
              <a:t>LEX nr 1571492.</a:t>
            </a:r>
          </a:p>
        </p:txBody>
      </p:sp>
      <p:sp>
        <p:nvSpPr>
          <p:cNvPr id="4" name="Symbol zastępczy numeru slajdu 3"/>
          <p:cNvSpPr>
            <a:spLocks noGrp="1"/>
          </p:cNvSpPr>
          <p:nvPr>
            <p:ph type="sldNum" sz="quarter" idx="10"/>
          </p:nvPr>
        </p:nvSpPr>
        <p:spPr/>
        <p:txBody>
          <a:bodyPr/>
          <a:lstStyle/>
          <a:p>
            <a:fld id="{5788B45A-DA2F-42E1-AA97-964CFFE0ED11}" type="slidenum">
              <a:rPr lang="pl-PL" smtClean="0"/>
              <a:t>46</a:t>
            </a:fld>
            <a:endParaRPr lang="pl-PL"/>
          </a:p>
        </p:txBody>
      </p:sp>
    </p:spTree>
    <p:extLst>
      <p:ext uri="{BB962C8B-B14F-4D97-AF65-F5344CB8AC3E}">
        <p14:creationId xmlns:p14="http://schemas.microsoft.com/office/powerpoint/2010/main" val="3039645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143000" y="1122363"/>
            <a:ext cx="6858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7B37CFB-F6E0-444F-A233-025ED3FB5D62}" type="datetime1">
              <a:rPr lang="pl-PL" smtClean="0"/>
              <a:t>14.11.2020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75C74F-7DC9-4DEA-ADA1-7FFDE60CB15E}" type="slidenum">
              <a:rPr lang="pl-PL" smtClean="0"/>
              <a:t>‹#›</a:t>
            </a:fld>
            <a:endParaRPr lang="pl-PL"/>
          </a:p>
        </p:txBody>
      </p:sp>
    </p:spTree>
    <p:extLst>
      <p:ext uri="{BB962C8B-B14F-4D97-AF65-F5344CB8AC3E}">
        <p14:creationId xmlns:p14="http://schemas.microsoft.com/office/powerpoint/2010/main" val="4255934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B82B955-0651-4354-ABC4-7AF506BF53BD}" type="datetime1">
              <a:rPr lang="pl-PL" smtClean="0"/>
              <a:t>14.11.2020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75C74F-7DC9-4DEA-ADA1-7FFDE60CB15E}" type="slidenum">
              <a:rPr lang="pl-PL" smtClean="0"/>
              <a:t>‹#›</a:t>
            </a:fld>
            <a:endParaRPr lang="pl-PL"/>
          </a:p>
        </p:txBody>
      </p:sp>
    </p:spTree>
    <p:extLst>
      <p:ext uri="{BB962C8B-B14F-4D97-AF65-F5344CB8AC3E}">
        <p14:creationId xmlns:p14="http://schemas.microsoft.com/office/powerpoint/2010/main" val="343512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43675" y="365125"/>
            <a:ext cx="1971675"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628650" y="365125"/>
            <a:ext cx="5800725" cy="5811838"/>
          </a:xfrm>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2C8480D-212D-4CAA-A8A3-15D9DCAB6F71}" type="datetime1">
              <a:rPr lang="pl-PL" smtClean="0"/>
              <a:t>14.11.2020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75C74F-7DC9-4DEA-ADA1-7FFDE60CB15E}" type="slidenum">
              <a:rPr lang="pl-PL" smtClean="0"/>
              <a:t>‹#›</a:t>
            </a:fld>
            <a:endParaRPr lang="pl-PL"/>
          </a:p>
        </p:txBody>
      </p:sp>
    </p:spTree>
    <p:extLst>
      <p:ext uri="{BB962C8B-B14F-4D97-AF65-F5344CB8AC3E}">
        <p14:creationId xmlns:p14="http://schemas.microsoft.com/office/powerpoint/2010/main" val="2459424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l-PL" smtClean="0"/>
              <a:t>Kliknij, aby edytować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C234AFA8-C6F4-48AF-B054-302CBBF3D1F7}" type="datetime1">
              <a:rPr lang="pl-PL" smtClean="0"/>
              <a:t>14.11.2020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A712258-5B8A-46F8-95CE-52C7943D11BA}" type="slidenum">
              <a:rPr lang="pl-PL" smtClean="0"/>
              <a:t>‹#›</a:t>
            </a:fld>
            <a:endParaRPr lang="pl-PL"/>
          </a:p>
        </p:txBody>
      </p:sp>
    </p:spTree>
    <p:extLst>
      <p:ext uri="{BB962C8B-B14F-4D97-AF65-F5344CB8AC3E}">
        <p14:creationId xmlns:p14="http://schemas.microsoft.com/office/powerpoint/2010/main" val="30292491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A2C22B9E-C85D-4E23-AA43-CDFF936338A5}" type="datetime1">
              <a:rPr lang="pl-PL" smtClean="0"/>
              <a:t>14.11.2020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A712258-5B8A-46F8-95CE-52C7943D11BA}" type="slidenum">
              <a:rPr lang="pl-PL" smtClean="0"/>
              <a:t>‹#›</a:t>
            </a:fld>
            <a:endParaRPr lang="pl-PL"/>
          </a:p>
        </p:txBody>
      </p:sp>
    </p:spTree>
    <p:extLst>
      <p:ext uri="{BB962C8B-B14F-4D97-AF65-F5344CB8AC3E}">
        <p14:creationId xmlns:p14="http://schemas.microsoft.com/office/powerpoint/2010/main" val="20337499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l-PL" smtClean="0"/>
              <a:t>Kliknij, aby edytować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Edytuj style wzorca tekstu</a:t>
            </a:r>
          </a:p>
        </p:txBody>
      </p:sp>
      <p:sp>
        <p:nvSpPr>
          <p:cNvPr id="4" name="Date Placeholder 3"/>
          <p:cNvSpPr>
            <a:spLocks noGrp="1"/>
          </p:cNvSpPr>
          <p:nvPr>
            <p:ph type="dt" sz="half" idx="10"/>
          </p:nvPr>
        </p:nvSpPr>
        <p:spPr/>
        <p:txBody>
          <a:bodyPr/>
          <a:lstStyle/>
          <a:p>
            <a:fld id="{8630DC09-723E-46A2-A4C4-9008C06C213A}" type="datetime1">
              <a:rPr lang="pl-PL" smtClean="0"/>
              <a:t>14.11.2020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A712258-5B8A-46F8-95CE-52C7943D11BA}" type="slidenum">
              <a:rPr lang="pl-PL" smtClean="0"/>
              <a:t>‹#›</a:t>
            </a:fld>
            <a:endParaRPr lang="pl-PL"/>
          </a:p>
        </p:txBody>
      </p:sp>
    </p:spTree>
    <p:extLst>
      <p:ext uri="{BB962C8B-B14F-4D97-AF65-F5344CB8AC3E}">
        <p14:creationId xmlns:p14="http://schemas.microsoft.com/office/powerpoint/2010/main" val="1220537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F32E7650-9E2A-4970-AB7B-5D8A9E9EBE67}" type="datetime1">
              <a:rPr lang="pl-PL" smtClean="0"/>
              <a:t>14.11.2020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A712258-5B8A-46F8-95CE-52C7943D11BA}" type="slidenum">
              <a:rPr lang="pl-PL" smtClean="0"/>
              <a:t>‹#›</a:t>
            </a:fld>
            <a:endParaRPr lang="pl-PL"/>
          </a:p>
        </p:txBody>
      </p:sp>
    </p:spTree>
    <p:extLst>
      <p:ext uri="{BB962C8B-B14F-4D97-AF65-F5344CB8AC3E}">
        <p14:creationId xmlns:p14="http://schemas.microsoft.com/office/powerpoint/2010/main" val="17846108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Content Placeholder 3"/>
          <p:cNvSpPr>
            <a:spLocks noGrp="1"/>
          </p:cNvSpPr>
          <p:nvPr>
            <p:ph sz="half" idx="2"/>
          </p:nvPr>
        </p:nvSpPr>
        <p:spPr>
          <a:xfrm>
            <a:off x="629842" y="2505075"/>
            <a:ext cx="3868340"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Content Placeholder 5"/>
          <p:cNvSpPr>
            <a:spLocks noGrp="1"/>
          </p:cNvSpPr>
          <p:nvPr>
            <p:ph sz="quarter" idx="4"/>
          </p:nvPr>
        </p:nvSpPr>
        <p:spPr>
          <a:xfrm>
            <a:off x="4629150" y="2505075"/>
            <a:ext cx="3887391"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1B1145C2-7605-487D-8A5D-F5C21A644EEA}" type="datetime1">
              <a:rPr lang="pl-PL" smtClean="0"/>
              <a:t>14.11.2020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A712258-5B8A-46F8-95CE-52C7943D11BA}" type="slidenum">
              <a:rPr lang="pl-PL" smtClean="0"/>
              <a:t>‹#›</a:t>
            </a:fld>
            <a:endParaRPr lang="pl-PL"/>
          </a:p>
        </p:txBody>
      </p:sp>
    </p:spTree>
    <p:extLst>
      <p:ext uri="{BB962C8B-B14F-4D97-AF65-F5344CB8AC3E}">
        <p14:creationId xmlns:p14="http://schemas.microsoft.com/office/powerpoint/2010/main" val="19839184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BD269BD2-6F32-4245-9D90-B16D59BA9A69}" type="datetime1">
              <a:rPr lang="pl-PL" smtClean="0"/>
              <a:t>14.11.2020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A712258-5B8A-46F8-95CE-52C7943D11BA}" type="slidenum">
              <a:rPr lang="pl-PL" smtClean="0"/>
              <a:t>‹#›</a:t>
            </a:fld>
            <a:endParaRPr lang="pl-PL"/>
          </a:p>
        </p:txBody>
      </p:sp>
    </p:spTree>
    <p:extLst>
      <p:ext uri="{BB962C8B-B14F-4D97-AF65-F5344CB8AC3E}">
        <p14:creationId xmlns:p14="http://schemas.microsoft.com/office/powerpoint/2010/main" val="31299125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7FF1E-9B30-4AB7-8C95-2E9FFB1BEFCC}" type="datetime1">
              <a:rPr lang="pl-PL" smtClean="0"/>
              <a:t>14.11.2020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A712258-5B8A-46F8-95CE-52C7943D11BA}" type="slidenum">
              <a:rPr lang="pl-PL" smtClean="0"/>
              <a:t>‹#›</a:t>
            </a:fld>
            <a:endParaRPr lang="pl-PL"/>
          </a:p>
        </p:txBody>
      </p:sp>
    </p:spTree>
    <p:extLst>
      <p:ext uri="{BB962C8B-B14F-4D97-AF65-F5344CB8AC3E}">
        <p14:creationId xmlns:p14="http://schemas.microsoft.com/office/powerpoint/2010/main" val="9697005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smtClean="0"/>
              <a:t>Kliknij, aby edytować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Date Placeholder 4"/>
          <p:cNvSpPr>
            <a:spLocks noGrp="1"/>
          </p:cNvSpPr>
          <p:nvPr>
            <p:ph type="dt" sz="half" idx="10"/>
          </p:nvPr>
        </p:nvSpPr>
        <p:spPr/>
        <p:txBody>
          <a:bodyPr/>
          <a:lstStyle/>
          <a:p>
            <a:fld id="{187E3EAE-6B9F-4C74-AEFC-ABDDE5AB1443}" type="datetime1">
              <a:rPr lang="pl-PL" smtClean="0"/>
              <a:t>14.11.2020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A712258-5B8A-46F8-95CE-52C7943D11BA}" type="slidenum">
              <a:rPr lang="pl-PL" smtClean="0"/>
              <a:t>‹#›</a:t>
            </a:fld>
            <a:endParaRPr lang="pl-PL"/>
          </a:p>
        </p:txBody>
      </p:sp>
    </p:spTree>
    <p:extLst>
      <p:ext uri="{BB962C8B-B14F-4D97-AF65-F5344CB8AC3E}">
        <p14:creationId xmlns:p14="http://schemas.microsoft.com/office/powerpoint/2010/main" val="27630018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FA186AE-4023-47F0-9D7C-79737C9FB4A2}" type="datetime1">
              <a:rPr lang="pl-PL" smtClean="0"/>
              <a:t>14.11.2020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75C74F-7DC9-4DEA-ADA1-7FFDE60CB15E}" type="slidenum">
              <a:rPr lang="pl-PL" smtClean="0"/>
              <a:t>‹#›</a:t>
            </a:fld>
            <a:endParaRPr lang="pl-PL"/>
          </a:p>
        </p:txBody>
      </p:sp>
    </p:spTree>
    <p:extLst>
      <p:ext uri="{BB962C8B-B14F-4D97-AF65-F5344CB8AC3E}">
        <p14:creationId xmlns:p14="http://schemas.microsoft.com/office/powerpoint/2010/main" val="24152035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Date Placeholder 4"/>
          <p:cNvSpPr>
            <a:spLocks noGrp="1"/>
          </p:cNvSpPr>
          <p:nvPr>
            <p:ph type="dt" sz="half" idx="10"/>
          </p:nvPr>
        </p:nvSpPr>
        <p:spPr/>
        <p:txBody>
          <a:bodyPr/>
          <a:lstStyle/>
          <a:p>
            <a:fld id="{87487E2C-C38E-4A27-A91D-64FD174002B2}" type="datetime1">
              <a:rPr lang="pl-PL" smtClean="0"/>
              <a:t>14.11.2020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A712258-5B8A-46F8-95CE-52C7943D11BA}" type="slidenum">
              <a:rPr lang="pl-PL" smtClean="0"/>
              <a:t>‹#›</a:t>
            </a:fld>
            <a:endParaRPr lang="pl-PL"/>
          </a:p>
        </p:txBody>
      </p:sp>
    </p:spTree>
    <p:extLst>
      <p:ext uri="{BB962C8B-B14F-4D97-AF65-F5344CB8AC3E}">
        <p14:creationId xmlns:p14="http://schemas.microsoft.com/office/powerpoint/2010/main" val="834634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7DB02BB6-B23B-49E1-87FB-A73E38FFF208}" type="datetime1">
              <a:rPr lang="pl-PL" smtClean="0"/>
              <a:t>14.11.2020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A712258-5B8A-46F8-95CE-52C7943D11BA}" type="slidenum">
              <a:rPr lang="pl-PL" smtClean="0"/>
              <a:t>‹#›</a:t>
            </a:fld>
            <a:endParaRPr lang="pl-PL"/>
          </a:p>
        </p:txBody>
      </p:sp>
    </p:spTree>
    <p:extLst>
      <p:ext uri="{BB962C8B-B14F-4D97-AF65-F5344CB8AC3E}">
        <p14:creationId xmlns:p14="http://schemas.microsoft.com/office/powerpoint/2010/main" val="2962934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F2F2B72-25F9-4D82-91B5-60907DBB95D1}" type="datetime1">
              <a:rPr lang="pl-PL" smtClean="0"/>
              <a:t>14.11.2020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A712258-5B8A-46F8-95CE-52C7943D11BA}" type="slidenum">
              <a:rPr lang="pl-PL" smtClean="0"/>
              <a:t>‹#›</a:t>
            </a:fld>
            <a:endParaRPr lang="pl-PL"/>
          </a:p>
        </p:txBody>
      </p:sp>
    </p:spTree>
    <p:extLst>
      <p:ext uri="{BB962C8B-B14F-4D97-AF65-F5344CB8AC3E}">
        <p14:creationId xmlns:p14="http://schemas.microsoft.com/office/powerpoint/2010/main" val="1838909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623888" y="1709739"/>
            <a:ext cx="78867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Edytuj style wzorca tekstu</a:t>
            </a:r>
          </a:p>
        </p:txBody>
      </p:sp>
      <p:sp>
        <p:nvSpPr>
          <p:cNvPr id="4" name="Symbol zastępczy daty 3"/>
          <p:cNvSpPr>
            <a:spLocks noGrp="1"/>
          </p:cNvSpPr>
          <p:nvPr>
            <p:ph type="dt" sz="half" idx="10"/>
          </p:nvPr>
        </p:nvSpPr>
        <p:spPr/>
        <p:txBody>
          <a:bodyPr/>
          <a:lstStyle/>
          <a:p>
            <a:fld id="{C17CE050-2C90-4F85-B6EE-544457E940CC}" type="datetime1">
              <a:rPr lang="pl-PL" smtClean="0"/>
              <a:t>14.11.2020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75C74F-7DC9-4DEA-ADA1-7FFDE60CB15E}" type="slidenum">
              <a:rPr lang="pl-PL" smtClean="0"/>
              <a:t>‹#›</a:t>
            </a:fld>
            <a:endParaRPr lang="pl-PL"/>
          </a:p>
        </p:txBody>
      </p:sp>
    </p:spTree>
    <p:extLst>
      <p:ext uri="{BB962C8B-B14F-4D97-AF65-F5344CB8AC3E}">
        <p14:creationId xmlns:p14="http://schemas.microsoft.com/office/powerpoint/2010/main" val="299194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628650" y="1825625"/>
            <a:ext cx="38862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29150" y="1825625"/>
            <a:ext cx="38862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33AE459-F13F-4D8A-88A1-485DA3F608C5}" type="datetime1">
              <a:rPr lang="pl-PL" smtClean="0"/>
              <a:t>14.11.2020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075C74F-7DC9-4DEA-ADA1-7FFDE60CB15E}" type="slidenum">
              <a:rPr lang="pl-PL" smtClean="0"/>
              <a:t>‹#›</a:t>
            </a:fld>
            <a:endParaRPr lang="pl-PL"/>
          </a:p>
        </p:txBody>
      </p:sp>
    </p:spTree>
    <p:extLst>
      <p:ext uri="{BB962C8B-B14F-4D97-AF65-F5344CB8AC3E}">
        <p14:creationId xmlns:p14="http://schemas.microsoft.com/office/powerpoint/2010/main" val="30800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629841" y="365126"/>
            <a:ext cx="78867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Symbol zastępczy zawartości 3"/>
          <p:cNvSpPr>
            <a:spLocks noGrp="1"/>
          </p:cNvSpPr>
          <p:nvPr>
            <p:ph sz="half" idx="2"/>
          </p:nvPr>
        </p:nvSpPr>
        <p:spPr>
          <a:xfrm>
            <a:off x="629842" y="2505075"/>
            <a:ext cx="3868340"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Symbol zastępczy zawartości 5"/>
          <p:cNvSpPr>
            <a:spLocks noGrp="1"/>
          </p:cNvSpPr>
          <p:nvPr>
            <p:ph sz="quarter" idx="4"/>
          </p:nvPr>
        </p:nvSpPr>
        <p:spPr>
          <a:xfrm>
            <a:off x="4629150" y="2505075"/>
            <a:ext cx="3887391"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D060A340-BB34-40A4-AC07-8BAA2EFC1431}" type="datetime1">
              <a:rPr lang="pl-PL" smtClean="0"/>
              <a:t>14.11.2020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075C74F-7DC9-4DEA-ADA1-7FFDE60CB15E}" type="slidenum">
              <a:rPr lang="pl-PL" smtClean="0"/>
              <a:t>‹#›</a:t>
            </a:fld>
            <a:endParaRPr lang="pl-PL"/>
          </a:p>
        </p:txBody>
      </p:sp>
    </p:spTree>
    <p:extLst>
      <p:ext uri="{BB962C8B-B14F-4D97-AF65-F5344CB8AC3E}">
        <p14:creationId xmlns:p14="http://schemas.microsoft.com/office/powerpoint/2010/main" val="299288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CBC79574-0364-42DE-BFB5-27EE2250DABD}" type="datetime1">
              <a:rPr lang="pl-PL" smtClean="0"/>
              <a:t>14.11.2020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075C74F-7DC9-4DEA-ADA1-7FFDE60CB15E}" type="slidenum">
              <a:rPr lang="pl-PL" smtClean="0"/>
              <a:t>‹#›</a:t>
            </a:fld>
            <a:endParaRPr lang="pl-PL"/>
          </a:p>
        </p:txBody>
      </p:sp>
    </p:spTree>
    <p:extLst>
      <p:ext uri="{BB962C8B-B14F-4D97-AF65-F5344CB8AC3E}">
        <p14:creationId xmlns:p14="http://schemas.microsoft.com/office/powerpoint/2010/main" val="1421285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8B4E573-4CDD-42DF-A546-CE3E804F1137}" type="datetime1">
              <a:rPr lang="pl-PL" smtClean="0"/>
              <a:t>14.11.2020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075C74F-7DC9-4DEA-ADA1-7FFDE60CB15E}" type="slidenum">
              <a:rPr lang="pl-PL" smtClean="0"/>
              <a:t>‹#›</a:t>
            </a:fld>
            <a:endParaRPr lang="pl-PL"/>
          </a:p>
        </p:txBody>
      </p:sp>
    </p:spTree>
    <p:extLst>
      <p:ext uri="{BB962C8B-B14F-4D97-AF65-F5344CB8AC3E}">
        <p14:creationId xmlns:p14="http://schemas.microsoft.com/office/powerpoint/2010/main" val="1325029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29841" y="457200"/>
            <a:ext cx="2949178"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DD806C25-3CB3-4B30-8BB8-61E8BBF45359}" type="datetime1">
              <a:rPr lang="pl-PL" smtClean="0"/>
              <a:t>14.11.2020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075C74F-7DC9-4DEA-ADA1-7FFDE60CB15E}" type="slidenum">
              <a:rPr lang="pl-PL" smtClean="0"/>
              <a:t>‹#›</a:t>
            </a:fld>
            <a:endParaRPr lang="pl-PL"/>
          </a:p>
        </p:txBody>
      </p:sp>
    </p:spTree>
    <p:extLst>
      <p:ext uri="{BB962C8B-B14F-4D97-AF65-F5344CB8AC3E}">
        <p14:creationId xmlns:p14="http://schemas.microsoft.com/office/powerpoint/2010/main" val="621013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29841" y="457200"/>
            <a:ext cx="2949178"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58DE91ED-86AB-46D2-BB3B-768011CB95BA}" type="datetime1">
              <a:rPr lang="pl-PL" smtClean="0"/>
              <a:t>14.11.2020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075C74F-7DC9-4DEA-ADA1-7FFDE60CB15E}" type="slidenum">
              <a:rPr lang="pl-PL" smtClean="0"/>
              <a:t>‹#›</a:t>
            </a:fld>
            <a:endParaRPr lang="pl-PL"/>
          </a:p>
        </p:txBody>
      </p:sp>
    </p:spTree>
    <p:extLst>
      <p:ext uri="{BB962C8B-B14F-4D97-AF65-F5344CB8AC3E}">
        <p14:creationId xmlns:p14="http://schemas.microsoft.com/office/powerpoint/2010/main" val="283878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B1133-AAB6-42A3-8BC4-CF4F25F68B29}" type="datetime1">
              <a:rPr lang="pl-PL" smtClean="0"/>
              <a:t>14.11.2020</a:t>
            </a:fld>
            <a:endParaRPr lang="pl-PL"/>
          </a:p>
        </p:txBody>
      </p:sp>
      <p:sp>
        <p:nvSpPr>
          <p:cNvPr id="5" name="Symbol zastępczy stopki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5C74F-7DC9-4DEA-ADA1-7FFDE60CB15E}" type="slidenum">
              <a:rPr lang="pl-PL" smtClean="0"/>
              <a:t>‹#›</a:t>
            </a:fld>
            <a:endParaRPr lang="pl-PL"/>
          </a:p>
        </p:txBody>
      </p:sp>
    </p:spTree>
    <p:extLst>
      <p:ext uri="{BB962C8B-B14F-4D97-AF65-F5344CB8AC3E}">
        <p14:creationId xmlns:p14="http://schemas.microsoft.com/office/powerpoint/2010/main" val="2311144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ECF036-627A-4806-B864-D2BACFC969FF}" type="datetime1">
              <a:rPr lang="pl-PL" smtClean="0"/>
              <a:t>14.11.2020</a:t>
            </a:fld>
            <a:endParaRPr lang="pl-P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712258-5B8A-46F8-95CE-52C7943D11BA}" type="slidenum">
              <a:rPr lang="pl-PL" smtClean="0"/>
              <a:t>‹#›</a:t>
            </a:fld>
            <a:endParaRPr lang="pl-PL"/>
          </a:p>
        </p:txBody>
      </p:sp>
    </p:spTree>
    <p:extLst>
      <p:ext uri="{BB962C8B-B14F-4D97-AF65-F5344CB8AC3E}">
        <p14:creationId xmlns:p14="http://schemas.microsoft.com/office/powerpoint/2010/main" val="19788474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hyperlink" Target="http://orzeczenia.nsa.gov.pl/doc/992E7D226C" TargetMode="Externa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pPr algn="ctr"/>
            <a:r>
              <a:rPr lang="pl-PL" dirty="0" smtClean="0"/>
              <a:t>Prawo do sądu administracyjnego. Przedmiot postępowania</a:t>
            </a:r>
            <a:endParaRPr lang="pl-PL" dirty="0"/>
          </a:p>
        </p:txBody>
      </p:sp>
      <p:sp>
        <p:nvSpPr>
          <p:cNvPr id="5" name="Symbol zastępczy zawartości 4"/>
          <p:cNvSpPr>
            <a:spLocks noGrp="1"/>
          </p:cNvSpPr>
          <p:nvPr>
            <p:ph idx="1"/>
          </p:nvPr>
        </p:nvSpPr>
        <p:spPr/>
        <p:txBody>
          <a:bodyPr>
            <a:normAutofit fontScale="92500"/>
          </a:bodyPr>
          <a:lstStyle/>
          <a:p>
            <a:r>
              <a:rPr lang="pl-PL" dirty="0" smtClean="0"/>
              <a:t>„Rzeczpospolita Polska jest demokratycznym państwem prawnym, urzeczywistniającym zasady sprawiedliwości społecznej” (art. 2 KRP). Z zasady demokratycznego państwa prawnego wyprowadza się zasady:</a:t>
            </a:r>
          </a:p>
          <a:p>
            <a:pPr lvl="1"/>
            <a:r>
              <a:rPr lang="pl-PL" dirty="0" smtClean="0"/>
              <a:t>Prawo do procesu</a:t>
            </a:r>
          </a:p>
          <a:p>
            <a:pPr lvl="1"/>
            <a:r>
              <a:rPr lang="pl-PL" dirty="0" smtClean="0"/>
              <a:t>Prawa do sądu – „Ustawa nie może nikomu zamykać drogi sądowej dochodzenia naruszonych wolności lub praw” – art. 77 ust. 2 KRP</a:t>
            </a:r>
          </a:p>
          <a:p>
            <a:pPr lvl="2"/>
            <a:r>
              <a:rPr lang="pl-PL" dirty="0" smtClean="0"/>
              <a:t>Standardy prawa do sądu – art. 45 KRP</a:t>
            </a:r>
          </a:p>
          <a:p>
            <a:pPr lvl="3"/>
            <a:r>
              <a:rPr lang="pl-PL" dirty="0" smtClean="0"/>
              <a:t>Każdy ma prawo do </a:t>
            </a:r>
            <a:r>
              <a:rPr lang="pl-PL" dirty="0" smtClean="0">
                <a:solidFill>
                  <a:srgbClr val="FF0000"/>
                </a:solidFill>
              </a:rPr>
              <a:t>sprawiedliwego</a:t>
            </a:r>
            <a:r>
              <a:rPr lang="pl-PL" dirty="0" smtClean="0"/>
              <a:t> i </a:t>
            </a:r>
            <a:r>
              <a:rPr lang="pl-PL" dirty="0" smtClean="0">
                <a:solidFill>
                  <a:srgbClr val="00B050"/>
                </a:solidFill>
              </a:rPr>
              <a:t>jawnego </a:t>
            </a:r>
            <a:r>
              <a:rPr lang="pl-PL" dirty="0" smtClean="0"/>
              <a:t>rozpatrzenia sprawy bez nieuzasadnionej zwłoki przez </a:t>
            </a:r>
            <a:r>
              <a:rPr lang="pl-PL" dirty="0" smtClean="0">
                <a:solidFill>
                  <a:schemeClr val="accent5">
                    <a:lumMod val="50000"/>
                  </a:schemeClr>
                </a:solidFill>
              </a:rPr>
              <a:t>właściwy</a:t>
            </a:r>
            <a:r>
              <a:rPr lang="pl-PL" dirty="0" smtClean="0"/>
              <a:t>, </a:t>
            </a:r>
            <a:r>
              <a:rPr lang="pl-PL" dirty="0" smtClean="0">
                <a:solidFill>
                  <a:schemeClr val="accent4">
                    <a:lumMod val="75000"/>
                  </a:schemeClr>
                </a:solidFill>
              </a:rPr>
              <a:t>niezależny</a:t>
            </a:r>
            <a:r>
              <a:rPr lang="pl-PL" dirty="0" smtClean="0"/>
              <a:t>, </a:t>
            </a:r>
            <a:r>
              <a:rPr lang="pl-PL" dirty="0" smtClean="0">
                <a:solidFill>
                  <a:srgbClr val="7030A0"/>
                </a:solidFill>
              </a:rPr>
              <a:t>bezstronny</a:t>
            </a:r>
            <a:r>
              <a:rPr lang="pl-PL" dirty="0" smtClean="0"/>
              <a:t> i </a:t>
            </a:r>
            <a:r>
              <a:rPr lang="pl-PL" dirty="0" smtClean="0">
                <a:solidFill>
                  <a:srgbClr val="00B0F0"/>
                </a:solidFill>
              </a:rPr>
              <a:t>niezawisły</a:t>
            </a:r>
            <a:r>
              <a:rPr lang="pl-PL" dirty="0" smtClean="0"/>
              <a:t> sąd.</a:t>
            </a:r>
          </a:p>
          <a:p>
            <a:pPr lvl="3"/>
            <a:r>
              <a:rPr lang="pl-PL" dirty="0" smtClean="0"/>
              <a:t>Wyłączenie jawności rozprawy – art. 45 ust. 2 KRP</a:t>
            </a:r>
          </a:p>
        </p:txBody>
      </p:sp>
      <p:sp>
        <p:nvSpPr>
          <p:cNvPr id="2" name="Symbol zastępczy numeru slajdu 1"/>
          <p:cNvSpPr>
            <a:spLocks noGrp="1"/>
          </p:cNvSpPr>
          <p:nvPr>
            <p:ph type="sldNum" sz="quarter" idx="12"/>
          </p:nvPr>
        </p:nvSpPr>
        <p:spPr/>
        <p:txBody>
          <a:bodyPr/>
          <a:lstStyle/>
          <a:p>
            <a:fld id="{6075C74F-7DC9-4DEA-ADA1-7FFDE60CB15E}" type="slidenum">
              <a:rPr lang="pl-PL" smtClean="0"/>
              <a:t>1</a:t>
            </a:fld>
            <a:endParaRPr lang="pl-PL"/>
          </a:p>
        </p:txBody>
      </p:sp>
    </p:spTree>
    <p:extLst>
      <p:ext uri="{BB962C8B-B14F-4D97-AF65-F5344CB8AC3E}">
        <p14:creationId xmlns:p14="http://schemas.microsoft.com/office/powerpoint/2010/main" val="463385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Bezczynność lub przewlekłe prowadzenie postępowania</a:t>
            </a:r>
            <a:endParaRPr lang="pl-PL" dirty="0"/>
          </a:p>
        </p:txBody>
      </p:sp>
      <p:sp>
        <p:nvSpPr>
          <p:cNvPr id="3" name="Symbol zastępczy zawartości 2"/>
          <p:cNvSpPr>
            <a:spLocks noGrp="1"/>
          </p:cNvSpPr>
          <p:nvPr>
            <p:ph idx="1"/>
          </p:nvPr>
        </p:nvSpPr>
        <p:spPr/>
        <p:txBody>
          <a:bodyPr>
            <a:normAutofit fontScale="70000" lnSpcReduction="20000"/>
          </a:bodyPr>
          <a:lstStyle/>
          <a:p>
            <a:pPr marL="0" indent="0">
              <a:buNone/>
            </a:pPr>
            <a:r>
              <a:rPr lang="pl-PL" dirty="0" smtClean="0"/>
              <a:t>Można wyróżnić:</a:t>
            </a:r>
          </a:p>
          <a:p>
            <a:r>
              <a:rPr lang="pl-PL" dirty="0" smtClean="0"/>
              <a:t>Skargę na bezczynność lub przewlekłość materialnoprawną (art. 3 § 2 pkt 8 </a:t>
            </a:r>
            <a:r>
              <a:rPr lang="pl-PL" dirty="0" err="1" smtClean="0"/>
              <a:t>p.p.s.a</a:t>
            </a:r>
            <a:r>
              <a:rPr lang="pl-PL" dirty="0" smtClean="0"/>
              <a:t>.)</a:t>
            </a:r>
          </a:p>
          <a:p>
            <a:r>
              <a:rPr lang="pl-PL" dirty="0" smtClean="0"/>
              <a:t>Skargę na bezczynność lub przewlekłość procesową (art. 3 § 2 pkt 9 </a:t>
            </a:r>
            <a:r>
              <a:rPr lang="pl-PL" dirty="0" err="1" smtClean="0"/>
              <a:t>p.p.s.a</a:t>
            </a:r>
            <a:r>
              <a:rPr lang="pl-PL" dirty="0" smtClean="0"/>
              <a:t>.)</a:t>
            </a:r>
          </a:p>
          <a:p>
            <a:endParaRPr lang="pl-PL" dirty="0"/>
          </a:p>
          <a:p>
            <a:pPr marL="0" indent="0">
              <a:buNone/>
            </a:pPr>
            <a:r>
              <a:rPr lang="pl-PL" dirty="0" smtClean="0"/>
              <a:t>„Skargę </a:t>
            </a:r>
            <a:r>
              <a:rPr lang="pl-PL" dirty="0"/>
              <a:t>na bezczynność lub przewlekłe prowadzenie postępowania można wnieść w każdym czasie po wniesieniu ponaglenia do właściwego </a:t>
            </a:r>
            <a:r>
              <a:rPr lang="pl-PL" dirty="0" smtClean="0"/>
              <a:t>organu” – art. 53 § 2b </a:t>
            </a:r>
            <a:r>
              <a:rPr lang="pl-PL" dirty="0" err="1" smtClean="0"/>
              <a:t>p.p.s.a</a:t>
            </a:r>
            <a:r>
              <a:rPr lang="pl-PL" dirty="0" smtClean="0"/>
              <a:t>.</a:t>
            </a:r>
            <a:endParaRPr lang="pl-PL" dirty="0"/>
          </a:p>
          <a:p>
            <a:pPr marL="0" indent="0">
              <a:buNone/>
            </a:pPr>
            <a:r>
              <a:rPr lang="pl-PL" b="1" dirty="0" smtClean="0"/>
              <a:t>Bezczynność</a:t>
            </a:r>
            <a:r>
              <a:rPr lang="pl-PL" dirty="0" smtClean="0"/>
              <a:t> zachodzi wówczas</a:t>
            </a:r>
            <a:r>
              <a:rPr lang="pl-PL" dirty="0"/>
              <a:t>, gdy: „nie załatwiono sprawy w terminie określonym w art. </a:t>
            </a:r>
            <a:r>
              <a:rPr lang="pl-PL" dirty="0" smtClean="0"/>
              <a:t>35 k.p.a. </a:t>
            </a:r>
            <a:r>
              <a:rPr lang="pl-PL" dirty="0"/>
              <a:t>lub przepisach szczególnych ani w terminie wskazanym zgodnie z art. 36 § </a:t>
            </a:r>
            <a:r>
              <a:rPr lang="pl-PL" dirty="0" smtClean="0"/>
              <a:t>1 k.p.a.” (art. 37 § 1 pkt 1 k.p.a.)</a:t>
            </a:r>
          </a:p>
          <a:p>
            <a:pPr marL="0" indent="0">
              <a:buNone/>
            </a:pPr>
            <a:r>
              <a:rPr lang="pl-PL" dirty="0" smtClean="0"/>
              <a:t>Do </a:t>
            </a:r>
            <a:r>
              <a:rPr lang="pl-PL" b="1" dirty="0" smtClean="0"/>
              <a:t>przewlekłości</a:t>
            </a:r>
            <a:r>
              <a:rPr lang="pl-PL" dirty="0" smtClean="0"/>
              <a:t> dochodzi </a:t>
            </a:r>
            <a:r>
              <a:rPr lang="pl-PL" dirty="0"/>
              <a:t>wówczas, gdy: „postępowanie jest prowadzone dłużej niż jest to niezbędne do załatwienia </a:t>
            </a:r>
            <a:r>
              <a:rPr lang="pl-PL" dirty="0" smtClean="0"/>
              <a:t>sprawy” (art. 37 § 1 pkt 2 k.p.a.)</a:t>
            </a:r>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10</a:t>
            </a:fld>
            <a:endParaRPr lang="pl-PL"/>
          </a:p>
        </p:txBody>
      </p:sp>
    </p:spTree>
    <p:extLst>
      <p:ext uri="{BB962C8B-B14F-4D97-AF65-F5344CB8AC3E}">
        <p14:creationId xmlns:p14="http://schemas.microsoft.com/office/powerpoint/2010/main" val="1835321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3600" dirty="0" smtClean="0"/>
              <a:t>Skarga na bezczynność lub przewlekłość materialną</a:t>
            </a:r>
            <a:br>
              <a:rPr lang="pl-PL" sz="3600" dirty="0" smtClean="0"/>
            </a:br>
            <a:r>
              <a:rPr lang="pl-PL" sz="3600" dirty="0" smtClean="0"/>
              <a:t>(art. 3 § 2 pkt 8 </a:t>
            </a:r>
            <a:r>
              <a:rPr lang="pl-PL" sz="3600" dirty="0" err="1" smtClean="0"/>
              <a:t>p.p.s.a</a:t>
            </a:r>
            <a:r>
              <a:rPr lang="pl-PL" sz="3600" dirty="0" smtClean="0"/>
              <a:t>.)</a:t>
            </a:r>
            <a:endParaRPr lang="pl-PL" sz="3600" dirty="0"/>
          </a:p>
        </p:txBody>
      </p:sp>
      <p:sp>
        <p:nvSpPr>
          <p:cNvPr id="3" name="Symbol zastępczy zawartości 2"/>
          <p:cNvSpPr>
            <a:spLocks noGrp="1"/>
          </p:cNvSpPr>
          <p:nvPr>
            <p:ph idx="1"/>
          </p:nvPr>
        </p:nvSpPr>
        <p:spPr>
          <a:xfrm>
            <a:off x="443345" y="1825625"/>
            <a:ext cx="8271164" cy="4530726"/>
          </a:xfrm>
        </p:spPr>
        <p:txBody>
          <a:bodyPr>
            <a:normAutofit fontScale="92500" lnSpcReduction="20000"/>
          </a:bodyPr>
          <a:lstStyle/>
          <a:p>
            <a:pPr algn="just"/>
            <a:r>
              <a:rPr lang="pl-PL" dirty="0" smtClean="0"/>
              <a:t>Wyznaczana jest przedmiotowo granicami, w jakich na organ wykonujący administrację publiczną służy skarga na decyzje, postanowienia, akty lub czynności dotyczące uprawnień lub obowiązków wynikających z przepisów prawa, z wyłączeniem aktów lub czynności procesowych oraz na przewlekłość prowadzenia postępowania wydania pisemnej interpretacji przepisów prawa podatkowego w indywidualnych sprawach.</a:t>
            </a:r>
          </a:p>
          <a:p>
            <a:pPr algn="just"/>
            <a:r>
              <a:rPr lang="pl-PL" dirty="0" smtClean="0">
                <a:solidFill>
                  <a:srgbClr val="00B050"/>
                </a:solidFill>
              </a:rPr>
              <a:t>Dlaczego w sprawach dot. pisemnych interpretacji prawa podatkowego skarga służy tylko na przewlekłość a nie na przewlekłość i bezczynność? – zob. art. 14o § 1 w zw. z art. 14d </a:t>
            </a:r>
            <a:r>
              <a:rPr lang="pl-PL" dirty="0" err="1" smtClean="0">
                <a:solidFill>
                  <a:srgbClr val="00B050"/>
                </a:solidFill>
              </a:rPr>
              <a:t>o.p</a:t>
            </a:r>
            <a:r>
              <a:rPr lang="pl-PL" dirty="0" smtClean="0">
                <a:solidFill>
                  <a:srgbClr val="00B050"/>
                </a:solidFill>
              </a:rPr>
              <a:t>.</a:t>
            </a:r>
          </a:p>
          <a:p>
            <a:pPr algn="just"/>
            <a:r>
              <a:rPr lang="pl-PL" dirty="0" smtClean="0">
                <a:solidFill>
                  <a:srgbClr val="00B050"/>
                </a:solidFill>
              </a:rPr>
              <a:t>Czy skarga na tej podstawie obejmuje bezczynność lub przewlekłość w przedmiocie wydawania zaświadczeń?</a:t>
            </a:r>
            <a:endParaRPr lang="pl-PL" dirty="0">
              <a:solidFill>
                <a:srgbClr val="00B050"/>
              </a:solidFill>
            </a:endParaRPr>
          </a:p>
        </p:txBody>
      </p:sp>
      <p:sp>
        <p:nvSpPr>
          <p:cNvPr id="4" name="Symbol zastępczy numeru slajdu 3"/>
          <p:cNvSpPr>
            <a:spLocks noGrp="1"/>
          </p:cNvSpPr>
          <p:nvPr>
            <p:ph type="sldNum" sz="quarter" idx="12"/>
          </p:nvPr>
        </p:nvSpPr>
        <p:spPr/>
        <p:txBody>
          <a:bodyPr/>
          <a:lstStyle/>
          <a:p>
            <a:fld id="{6075C74F-7DC9-4DEA-ADA1-7FFDE60CB15E}" type="slidenum">
              <a:rPr lang="pl-PL" smtClean="0"/>
              <a:t>11</a:t>
            </a:fld>
            <a:endParaRPr lang="pl-PL"/>
          </a:p>
        </p:txBody>
      </p:sp>
    </p:spTree>
    <p:extLst>
      <p:ext uri="{BB962C8B-B14F-4D97-AF65-F5344CB8AC3E}">
        <p14:creationId xmlns:p14="http://schemas.microsoft.com/office/powerpoint/2010/main" val="1146920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Skarga na bezczynność lub przewlekłość </a:t>
            </a:r>
            <a:r>
              <a:rPr lang="pl-PL" dirty="0" smtClean="0"/>
              <a:t>procesową</a:t>
            </a:r>
            <a:r>
              <a:rPr lang="pl-PL" dirty="0"/>
              <a:t/>
            </a:r>
            <a:br>
              <a:rPr lang="pl-PL" dirty="0"/>
            </a:br>
            <a:r>
              <a:rPr lang="pl-PL" dirty="0"/>
              <a:t>(art. 3 § 2 pkt </a:t>
            </a:r>
            <a:r>
              <a:rPr lang="pl-PL" dirty="0" smtClean="0"/>
              <a:t>9 </a:t>
            </a:r>
            <a:r>
              <a:rPr lang="pl-PL" dirty="0" err="1"/>
              <a:t>p.p.s.a</a:t>
            </a:r>
            <a:r>
              <a:rPr lang="pl-PL" dirty="0"/>
              <a:t>.)</a:t>
            </a:r>
          </a:p>
        </p:txBody>
      </p:sp>
      <p:sp>
        <p:nvSpPr>
          <p:cNvPr id="3" name="Symbol zastępczy zawartości 2"/>
          <p:cNvSpPr>
            <a:spLocks noGrp="1"/>
          </p:cNvSpPr>
          <p:nvPr>
            <p:ph idx="1"/>
          </p:nvPr>
        </p:nvSpPr>
        <p:spPr/>
        <p:txBody>
          <a:bodyPr/>
          <a:lstStyle/>
          <a:p>
            <a:pPr algn="just"/>
            <a:r>
              <a:rPr lang="pl-PL" dirty="0" smtClean="0"/>
              <a:t>Bezczynność lub przewlekłość procesowa to np.:</a:t>
            </a:r>
          </a:p>
          <a:p>
            <a:pPr lvl="1" algn="just"/>
            <a:r>
              <a:rPr lang="pl-PL" dirty="0" smtClean="0"/>
              <a:t>Nieprzekazanie podania właściwemu organowi (art. 65 k.p.a., art. 170 </a:t>
            </a:r>
            <a:r>
              <a:rPr lang="pl-PL" dirty="0" err="1" smtClean="0"/>
              <a:t>o.p</a:t>
            </a:r>
            <a:r>
              <a:rPr lang="pl-PL" dirty="0" smtClean="0"/>
              <a:t>.)</a:t>
            </a:r>
          </a:p>
          <a:p>
            <a:pPr lvl="1" algn="just"/>
            <a:r>
              <a:rPr lang="pl-PL" dirty="0" smtClean="0"/>
              <a:t>Nieprzekazanie przez organ I instancji odwołania organowi odwoławczemu (art. 133 k.p.a., art. 227 </a:t>
            </a:r>
            <a:r>
              <a:rPr lang="pl-PL" dirty="0" err="1" smtClean="0"/>
              <a:t>o.p</a:t>
            </a:r>
            <a:r>
              <a:rPr lang="pl-PL" dirty="0" smtClean="0"/>
              <a:t>.)</a:t>
            </a:r>
          </a:p>
          <a:p>
            <a:pPr algn="just"/>
            <a:r>
              <a:rPr lang="pl-PL" dirty="0" smtClean="0"/>
              <a:t>Skarga ta nie obejmuje aktów i czynności podejmowanych w postępowaniu skargowo-wnioskowym (dział VIII k.p.a.)</a:t>
            </a:r>
          </a:p>
        </p:txBody>
      </p:sp>
      <p:sp>
        <p:nvSpPr>
          <p:cNvPr id="4" name="Symbol zastępczy numeru slajdu 3"/>
          <p:cNvSpPr>
            <a:spLocks noGrp="1"/>
          </p:cNvSpPr>
          <p:nvPr>
            <p:ph type="sldNum" sz="quarter" idx="12"/>
          </p:nvPr>
        </p:nvSpPr>
        <p:spPr/>
        <p:txBody>
          <a:bodyPr/>
          <a:lstStyle/>
          <a:p>
            <a:fld id="{6075C74F-7DC9-4DEA-ADA1-7FFDE60CB15E}" type="slidenum">
              <a:rPr lang="pl-PL" smtClean="0"/>
              <a:t>12</a:t>
            </a:fld>
            <a:endParaRPr lang="pl-PL"/>
          </a:p>
        </p:txBody>
      </p:sp>
    </p:spTree>
    <p:extLst>
      <p:ext uri="{BB962C8B-B14F-4D97-AF65-F5344CB8AC3E}">
        <p14:creationId xmlns:p14="http://schemas.microsoft.com/office/powerpoint/2010/main" val="281385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Skargi na akty prawa miejscowego</a:t>
            </a:r>
            <a:br>
              <a:rPr lang="pl-PL" dirty="0" smtClean="0"/>
            </a:br>
            <a:r>
              <a:rPr lang="pl-PL" dirty="0" smtClean="0"/>
              <a:t>(art. 3 § 2 pkt 5 </a:t>
            </a:r>
            <a:r>
              <a:rPr lang="pl-PL" dirty="0" err="1" smtClean="0"/>
              <a:t>p.p.s.a</a:t>
            </a:r>
            <a:r>
              <a:rPr lang="pl-PL" dirty="0" smtClean="0"/>
              <a:t>.)</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Podmioty wydające akty prawa miejscowego:</a:t>
            </a:r>
          </a:p>
          <a:p>
            <a:pPr lvl="1"/>
            <a:r>
              <a:rPr lang="pl-PL" dirty="0" smtClean="0"/>
              <a:t>Organy JST </a:t>
            </a:r>
          </a:p>
          <a:p>
            <a:pPr lvl="1"/>
            <a:r>
              <a:rPr lang="pl-PL" dirty="0" smtClean="0"/>
              <a:t>Terenowe organy administracji rządowej</a:t>
            </a:r>
          </a:p>
          <a:p>
            <a:r>
              <a:rPr lang="pl-PL" dirty="0" smtClean="0"/>
              <a:t>Jeśli </a:t>
            </a:r>
            <a:r>
              <a:rPr lang="pl-PL" dirty="0"/>
              <a:t>ustawa nie przewiduje środków zaskarżenia </a:t>
            </a:r>
            <a:r>
              <a:rPr lang="pl-PL" dirty="0" smtClean="0"/>
              <a:t>na inne </a:t>
            </a:r>
            <a:r>
              <a:rPr lang="pl-PL" dirty="0"/>
              <a:t>akty (np. akty prawa miejscowego organów jednostek </a:t>
            </a:r>
            <a:r>
              <a:rPr lang="pl-PL" dirty="0" err="1" smtClean="0"/>
              <a:t>samorząduterytorialnego</a:t>
            </a:r>
            <a:r>
              <a:rPr lang="pl-PL" dirty="0" smtClean="0"/>
              <a:t>) i nie stanowi inaczej </a:t>
            </a:r>
            <a:r>
              <a:rPr lang="pl-PL" dirty="0"/>
              <a:t>– </a:t>
            </a:r>
            <a:r>
              <a:rPr lang="pl-PL" b="1" dirty="0"/>
              <a:t>skargę można wnieść w każdym </a:t>
            </a:r>
            <a:r>
              <a:rPr lang="pl-PL" b="1" dirty="0" smtClean="0"/>
              <a:t>czasie </a:t>
            </a:r>
            <a:r>
              <a:rPr lang="pl-PL" dirty="0" smtClean="0"/>
              <a:t>(art. 53 § 2a </a:t>
            </a:r>
            <a:r>
              <a:rPr lang="pl-PL" dirty="0" err="1" smtClean="0"/>
              <a:t>p.p.s.a</a:t>
            </a:r>
            <a:r>
              <a:rPr lang="pl-PL" dirty="0" smtClean="0"/>
              <a:t>.).</a:t>
            </a:r>
          </a:p>
          <a:p>
            <a:r>
              <a:rPr lang="pl-PL" dirty="0" smtClean="0"/>
              <a:t>zob. </a:t>
            </a:r>
            <a:r>
              <a:rPr lang="pl-PL" dirty="0"/>
              <a:t>art. 3 § 2 pkt 5 </a:t>
            </a:r>
            <a:r>
              <a:rPr lang="pl-PL" dirty="0" err="1" smtClean="0"/>
              <a:t>p.p.s.a</a:t>
            </a:r>
            <a:r>
              <a:rPr lang="pl-PL" dirty="0" smtClean="0"/>
              <a:t>. w zw. z art. 93 ust. 1 i art. 101 </a:t>
            </a:r>
            <a:r>
              <a:rPr lang="pl-PL" dirty="0" err="1" smtClean="0"/>
              <a:t>u.s.g</a:t>
            </a:r>
            <a:r>
              <a:rPr lang="pl-PL" dirty="0" smtClean="0"/>
              <a:t>, art. 81 ust. 1 i art. 87 </a:t>
            </a:r>
            <a:r>
              <a:rPr lang="pl-PL" dirty="0" err="1" smtClean="0"/>
              <a:t>u.s.p</a:t>
            </a:r>
            <a:r>
              <a:rPr lang="pl-PL" dirty="0" smtClean="0"/>
              <a:t>., art. 82c ust. 1 i art. 90 </a:t>
            </a:r>
            <a:r>
              <a:rPr lang="pl-PL" dirty="0" err="1" smtClean="0"/>
              <a:t>u.s.w</a:t>
            </a:r>
            <a:r>
              <a:rPr lang="pl-PL" dirty="0" smtClean="0"/>
              <a:t>.</a:t>
            </a:r>
          </a:p>
          <a:p>
            <a:pPr marL="0" indent="0">
              <a:buNone/>
            </a:pPr>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13</a:t>
            </a:fld>
            <a:endParaRPr lang="pl-PL"/>
          </a:p>
        </p:txBody>
      </p:sp>
    </p:spTree>
    <p:extLst>
      <p:ext uri="{BB962C8B-B14F-4D97-AF65-F5344CB8AC3E}">
        <p14:creationId xmlns:p14="http://schemas.microsoft.com/office/powerpoint/2010/main" val="277324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3200" dirty="0" smtClean="0"/>
              <a:t>Skargi na akty inne niż akty prawa miejscowego </a:t>
            </a:r>
            <a:br>
              <a:rPr lang="pl-PL" sz="3200" dirty="0" smtClean="0"/>
            </a:br>
            <a:r>
              <a:rPr lang="pl-PL" sz="3200" dirty="0" smtClean="0"/>
              <a:t>(art. 3 § 2 pkt 6 </a:t>
            </a:r>
            <a:r>
              <a:rPr lang="pl-PL" sz="3200" dirty="0" err="1" smtClean="0"/>
              <a:t>p.p.s.a</a:t>
            </a:r>
            <a:r>
              <a:rPr lang="pl-PL" sz="3200" dirty="0" smtClean="0"/>
              <a:t>.)</a:t>
            </a:r>
            <a:endParaRPr lang="pl-PL" sz="3200" dirty="0"/>
          </a:p>
        </p:txBody>
      </p:sp>
      <p:sp>
        <p:nvSpPr>
          <p:cNvPr id="3" name="Symbol zastępczy zawartości 2"/>
          <p:cNvSpPr>
            <a:spLocks noGrp="1"/>
          </p:cNvSpPr>
          <p:nvPr>
            <p:ph idx="1"/>
          </p:nvPr>
        </p:nvSpPr>
        <p:spPr>
          <a:xfrm>
            <a:off x="473652" y="1825193"/>
            <a:ext cx="8196695" cy="4713720"/>
          </a:xfrm>
        </p:spPr>
        <p:txBody>
          <a:bodyPr>
            <a:normAutofit fontScale="92500" lnSpcReduction="20000"/>
          </a:bodyPr>
          <a:lstStyle/>
          <a:p>
            <a:pPr algn="just"/>
            <a:r>
              <a:rPr lang="pl-PL" dirty="0" smtClean="0"/>
              <a:t>Kryterium przedmiotowe ogranicza prawo skargi, bowiem zaskarżeniu podlegają uchwały i zarządzania w sprawach z zakresu administracji publicznej</a:t>
            </a:r>
          </a:p>
          <a:p>
            <a:pPr algn="just"/>
            <a:r>
              <a:rPr lang="pl-PL" dirty="0" smtClean="0"/>
              <a:t>Sprawy z zakresu administracji publicznej to działania z wyłączeniem wywołujących bezpośrednie skutki cywilnoprawne.</a:t>
            </a:r>
          </a:p>
          <a:p>
            <a:pPr algn="just"/>
            <a:r>
              <a:rPr lang="pl-PL" dirty="0" smtClean="0"/>
              <a:t>Przykłady aktów podlegających zaskarżeniu:</a:t>
            </a:r>
          </a:p>
          <a:p>
            <a:pPr lvl="1" algn="just"/>
            <a:r>
              <a:rPr lang="pl-PL" dirty="0" smtClean="0"/>
              <a:t>Uchwały i zarządzenia organów JST o charakterze ogólnym – np. regulamin organizacyjne, uchwały zawierające postanowienia </a:t>
            </a:r>
            <a:r>
              <a:rPr lang="pl-PL" dirty="0" err="1" smtClean="0"/>
              <a:t>planowo-budżetowe</a:t>
            </a:r>
            <a:r>
              <a:rPr lang="pl-PL" dirty="0" smtClean="0"/>
              <a:t>, plany prac rady</a:t>
            </a:r>
          </a:p>
          <a:p>
            <a:pPr lvl="1" algn="just"/>
            <a:r>
              <a:rPr lang="pl-PL" dirty="0" smtClean="0"/>
              <a:t>Uchwały i zarządzenia o </a:t>
            </a:r>
            <a:r>
              <a:rPr lang="pl-PL" dirty="0"/>
              <a:t>organów JST o charakterze </a:t>
            </a:r>
            <a:r>
              <a:rPr lang="pl-PL" dirty="0" smtClean="0"/>
              <a:t>indywidualnym – np. uchwały o wygaśnięciu mandatu, o przeznaczeniu nieruchomości do sprzedaży, o ogłoszeniu konkursu na stanowisko dyrektora szkoły, o powołaniu/odwołaniu kierowników jednostek organizacyjnych</a:t>
            </a:r>
          </a:p>
          <a:p>
            <a:pPr algn="just"/>
            <a:r>
              <a:rPr lang="pl-PL" dirty="0" smtClean="0"/>
              <a:t>Zob. art. 53 § 2a </a:t>
            </a:r>
            <a:r>
              <a:rPr lang="pl-PL" dirty="0" err="1" smtClean="0"/>
              <a:t>p.p.s.a</a:t>
            </a:r>
            <a:r>
              <a:rPr lang="pl-PL" dirty="0" smtClean="0"/>
              <a:t>.</a:t>
            </a:r>
          </a:p>
          <a:p>
            <a:pPr lvl="1" algn="just"/>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14</a:t>
            </a:fld>
            <a:endParaRPr lang="pl-PL"/>
          </a:p>
        </p:txBody>
      </p:sp>
    </p:spTree>
    <p:extLst>
      <p:ext uri="{BB962C8B-B14F-4D97-AF65-F5344CB8AC3E}">
        <p14:creationId xmlns:p14="http://schemas.microsoft.com/office/powerpoint/2010/main" val="2678444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3600" dirty="0" smtClean="0"/>
              <a:t>Skarga na akty nadzoru nad działalnością organów JST </a:t>
            </a:r>
            <a:br>
              <a:rPr lang="pl-PL" sz="3600" dirty="0" smtClean="0"/>
            </a:br>
            <a:r>
              <a:rPr lang="pl-PL" sz="3600" dirty="0" smtClean="0"/>
              <a:t>(art. 3 § 2 pkt 7 </a:t>
            </a:r>
            <a:r>
              <a:rPr lang="pl-PL" sz="3600" dirty="0" err="1" smtClean="0"/>
              <a:t>p.p.s.a</a:t>
            </a:r>
            <a:r>
              <a:rPr lang="pl-PL" sz="3600" dirty="0" smtClean="0"/>
              <a:t>.)</a:t>
            </a:r>
            <a:endParaRPr lang="pl-PL" sz="3600" dirty="0"/>
          </a:p>
        </p:txBody>
      </p:sp>
      <p:sp>
        <p:nvSpPr>
          <p:cNvPr id="3" name="Symbol zastępczy zawartości 2"/>
          <p:cNvSpPr>
            <a:spLocks noGrp="1"/>
          </p:cNvSpPr>
          <p:nvPr>
            <p:ph idx="1"/>
          </p:nvPr>
        </p:nvSpPr>
        <p:spPr/>
        <p:txBody>
          <a:bodyPr>
            <a:normAutofit fontScale="92500" lnSpcReduction="20000"/>
          </a:bodyPr>
          <a:lstStyle/>
          <a:p>
            <a:r>
              <a:rPr lang="pl-PL" dirty="0" smtClean="0"/>
              <a:t>Zakres rozstrzygnięć nadzorczych podlegających zaskarżeniu do sądu administracyjnego wyznaczają ustawy samorządowe:</a:t>
            </a:r>
          </a:p>
          <a:p>
            <a:pPr lvl="1"/>
            <a:r>
              <a:rPr lang="pl-PL" dirty="0" smtClean="0"/>
              <a:t>art. 98a ust. 3 </a:t>
            </a:r>
            <a:r>
              <a:rPr lang="pl-PL" dirty="0" err="1" smtClean="0"/>
              <a:t>u.s.g</a:t>
            </a:r>
            <a:r>
              <a:rPr lang="pl-PL" dirty="0" smtClean="0"/>
              <a:t>.</a:t>
            </a:r>
          </a:p>
          <a:p>
            <a:pPr lvl="1"/>
            <a:r>
              <a:rPr lang="pl-PL" dirty="0" smtClean="0"/>
              <a:t>art. 85a ust. 3 </a:t>
            </a:r>
            <a:r>
              <a:rPr lang="pl-PL" dirty="0" err="1" smtClean="0"/>
              <a:t>u.s.p</a:t>
            </a:r>
            <a:r>
              <a:rPr lang="pl-PL" dirty="0" smtClean="0"/>
              <a:t>.</a:t>
            </a:r>
          </a:p>
          <a:p>
            <a:pPr lvl="1"/>
            <a:r>
              <a:rPr lang="pl-PL" dirty="0" smtClean="0"/>
              <a:t>art. 86a ust. 3 </a:t>
            </a:r>
            <a:r>
              <a:rPr lang="pl-PL" dirty="0" err="1" smtClean="0"/>
              <a:t>u.s.w</a:t>
            </a:r>
            <a:r>
              <a:rPr lang="pl-PL" dirty="0" smtClean="0"/>
              <a:t>.</a:t>
            </a:r>
          </a:p>
          <a:p>
            <a:r>
              <a:rPr lang="pl-PL" dirty="0" smtClean="0"/>
              <a:t>Uchwały Sejmu o rozwiązaniu organów stanowiących nie podlegają zaskarżeniu do sądu administracyjnego – zob. art. 96 </a:t>
            </a:r>
            <a:r>
              <a:rPr lang="pl-PL" dirty="0" err="1" smtClean="0"/>
              <a:t>u.s.g</a:t>
            </a:r>
            <a:r>
              <a:rPr lang="pl-PL" dirty="0" smtClean="0"/>
              <a:t>., art. 83 </a:t>
            </a:r>
            <a:r>
              <a:rPr lang="pl-PL" dirty="0" err="1" smtClean="0"/>
              <a:t>u.s.p</a:t>
            </a:r>
            <a:r>
              <a:rPr lang="pl-PL" dirty="0" smtClean="0"/>
              <a:t>., art. 84 </a:t>
            </a:r>
            <a:r>
              <a:rPr lang="pl-PL" dirty="0" err="1" smtClean="0"/>
              <a:t>u.s.w</a:t>
            </a:r>
            <a:r>
              <a:rPr lang="pl-PL" dirty="0" smtClean="0"/>
              <a:t>.</a:t>
            </a:r>
          </a:p>
          <a:p>
            <a:r>
              <a:rPr lang="pl-PL" dirty="0" smtClean="0"/>
              <a:t>Zakres skargi nie ogranicza się wyłącznie do rozstrzygnięć nadzorczych z ustaw samorządowych, ale również do innych aktów nadzoru przewidzianych w przepisach ustaw</a:t>
            </a:r>
          </a:p>
          <a:p>
            <a:pPr lvl="1"/>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15</a:t>
            </a:fld>
            <a:endParaRPr lang="pl-PL"/>
          </a:p>
        </p:txBody>
      </p:sp>
    </p:spTree>
    <p:extLst>
      <p:ext uri="{BB962C8B-B14F-4D97-AF65-F5344CB8AC3E}">
        <p14:creationId xmlns:p14="http://schemas.microsoft.com/office/powerpoint/2010/main" val="3665740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Skarga na niewykonanie wyroku WSA </a:t>
            </a:r>
            <a:br>
              <a:rPr lang="pl-PL" dirty="0" smtClean="0"/>
            </a:br>
            <a:r>
              <a:rPr lang="pl-PL" dirty="0"/>
              <a:t>(</a:t>
            </a:r>
            <a:r>
              <a:rPr lang="pl-PL" dirty="0" smtClean="0"/>
              <a:t>art. 154 § 1 </a:t>
            </a:r>
            <a:r>
              <a:rPr lang="pl-PL" dirty="0" err="1" smtClean="0"/>
              <a:t>p.p.s.a</a:t>
            </a:r>
            <a:r>
              <a:rPr lang="pl-PL" dirty="0" smtClean="0"/>
              <a:t>.)</a:t>
            </a:r>
            <a:endParaRPr lang="pl-PL" dirty="0"/>
          </a:p>
        </p:txBody>
      </p:sp>
      <p:sp>
        <p:nvSpPr>
          <p:cNvPr id="3" name="Symbol zastępczy zawartości 2"/>
          <p:cNvSpPr>
            <a:spLocks noGrp="1"/>
          </p:cNvSpPr>
          <p:nvPr>
            <p:ph idx="1"/>
          </p:nvPr>
        </p:nvSpPr>
        <p:spPr/>
        <p:txBody>
          <a:bodyPr>
            <a:normAutofit fontScale="77500" lnSpcReduction="20000"/>
          </a:bodyPr>
          <a:lstStyle/>
          <a:p>
            <a:pPr algn="just"/>
            <a:r>
              <a:rPr lang="pl-PL" dirty="0"/>
              <a:t>W razie niewykonania wyroku </a:t>
            </a:r>
            <a:r>
              <a:rPr lang="pl-PL" b="1" dirty="0"/>
              <a:t>uwzględniającego skargę na bezczynność lub przewlekłe prowadzenie postępowania</a:t>
            </a:r>
            <a:r>
              <a:rPr lang="pl-PL" dirty="0"/>
              <a:t> [</a:t>
            </a:r>
            <a:r>
              <a:rPr lang="pl-PL" dirty="0" smtClean="0"/>
              <a:t>zob. art. 3 § 2 pkt 8 i 9 </a:t>
            </a:r>
            <a:r>
              <a:rPr lang="pl-PL" dirty="0" err="1" smtClean="0"/>
              <a:t>p.p.s.a</a:t>
            </a:r>
            <a:r>
              <a:rPr lang="pl-PL" dirty="0" smtClean="0"/>
              <a:t>.] strona</a:t>
            </a:r>
            <a:r>
              <a:rPr lang="pl-PL" dirty="0"/>
              <a:t>, </a:t>
            </a:r>
            <a:r>
              <a:rPr lang="pl-PL" dirty="0">
                <a:solidFill>
                  <a:srgbClr val="0070C0"/>
                </a:solidFill>
              </a:rPr>
              <a:t>po uprzednim pisemnym wezwaniu właściwego organu do wykonania wyroku lub załatwienia sprawy</a:t>
            </a:r>
            <a:r>
              <a:rPr lang="pl-PL" dirty="0"/>
              <a:t>, może wnieść skargę w tym przedmiocie, żądając wymierzenia temu organowi </a:t>
            </a:r>
            <a:r>
              <a:rPr lang="pl-PL" dirty="0" smtClean="0"/>
              <a:t>grzywny – art. 154 § 1 </a:t>
            </a:r>
            <a:r>
              <a:rPr lang="pl-PL" dirty="0" err="1" smtClean="0"/>
              <a:t>p.p.s.a</a:t>
            </a:r>
            <a:r>
              <a:rPr lang="pl-PL" dirty="0" smtClean="0"/>
              <a:t>.</a:t>
            </a:r>
          </a:p>
          <a:p>
            <a:pPr algn="just"/>
            <a:r>
              <a:rPr lang="pl-PL" dirty="0" smtClean="0"/>
              <a:t>Skarga ta przysługuje, gdy organ pozostaje po wyroku bezczynny (zob. art. 286 </a:t>
            </a:r>
            <a:r>
              <a:rPr lang="pl-PL" dirty="0" err="1" smtClean="0"/>
              <a:t>p.p.s.a</a:t>
            </a:r>
            <a:r>
              <a:rPr lang="pl-PL" dirty="0" smtClean="0"/>
              <a:t>.)</a:t>
            </a:r>
          </a:p>
          <a:p>
            <a:pPr algn="just"/>
            <a:r>
              <a:rPr lang="pl-PL" dirty="0" smtClean="0"/>
              <a:t>Podjęcie aktu lub czynności bez uwzględnienia oceny prawnej (art. 153 </a:t>
            </a:r>
            <a:r>
              <a:rPr lang="pl-PL" dirty="0" err="1" smtClean="0"/>
              <a:t>p.p.s.a</a:t>
            </a:r>
            <a:r>
              <a:rPr lang="pl-PL" dirty="0" smtClean="0"/>
              <a:t>.) nie jest podstawą do wniesienia tego rodzaju skargi, a jest podstaw do wniesienia skargi na zasadach ogólnych.</a:t>
            </a:r>
          </a:p>
          <a:p>
            <a:pPr algn="just"/>
            <a:r>
              <a:rPr lang="pl-PL" dirty="0" smtClean="0">
                <a:solidFill>
                  <a:srgbClr val="00B050"/>
                </a:solidFill>
              </a:rPr>
              <a:t>Czy bezczynność lub przewlekłe prowadzenie postępowania przez organ adm. </a:t>
            </a:r>
            <a:r>
              <a:rPr lang="pl-PL" dirty="0" err="1" smtClean="0">
                <a:solidFill>
                  <a:srgbClr val="00B050"/>
                </a:solidFill>
              </a:rPr>
              <a:t>publ</a:t>
            </a:r>
            <a:r>
              <a:rPr lang="pl-PL" dirty="0" smtClean="0">
                <a:solidFill>
                  <a:srgbClr val="00B050"/>
                </a:solidFill>
              </a:rPr>
              <a:t>. po wyroku uwzględniającym skargę na akt lub czynność podlegają zaskarżeniu na podstawie art. 154 § 1 </a:t>
            </a:r>
            <a:r>
              <a:rPr lang="pl-PL" dirty="0" err="1" smtClean="0">
                <a:solidFill>
                  <a:srgbClr val="00B050"/>
                </a:solidFill>
              </a:rPr>
              <a:t>p.p.s.a</a:t>
            </a:r>
            <a:r>
              <a:rPr lang="pl-PL" dirty="0" smtClean="0">
                <a:solidFill>
                  <a:srgbClr val="00B050"/>
                </a:solidFill>
              </a:rPr>
              <a:t>.?</a:t>
            </a:r>
            <a:endParaRPr lang="pl-PL" dirty="0">
              <a:solidFill>
                <a:srgbClr val="00B050"/>
              </a:solidFill>
            </a:endParaRPr>
          </a:p>
        </p:txBody>
      </p:sp>
      <p:sp>
        <p:nvSpPr>
          <p:cNvPr id="4" name="Symbol zastępczy numeru slajdu 3"/>
          <p:cNvSpPr>
            <a:spLocks noGrp="1"/>
          </p:cNvSpPr>
          <p:nvPr>
            <p:ph type="sldNum" sz="quarter" idx="12"/>
          </p:nvPr>
        </p:nvSpPr>
        <p:spPr/>
        <p:txBody>
          <a:bodyPr/>
          <a:lstStyle/>
          <a:p>
            <a:fld id="{6075C74F-7DC9-4DEA-ADA1-7FFDE60CB15E}" type="slidenum">
              <a:rPr lang="pl-PL" smtClean="0"/>
              <a:t>16</a:t>
            </a:fld>
            <a:endParaRPr lang="pl-PL"/>
          </a:p>
        </p:txBody>
      </p:sp>
    </p:spTree>
    <p:extLst>
      <p:ext uri="{BB962C8B-B14F-4D97-AF65-F5344CB8AC3E}">
        <p14:creationId xmlns:p14="http://schemas.microsoft.com/office/powerpoint/2010/main" val="4155944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3200" b="1" dirty="0"/>
              <a:t>Sprzeciw od decyzji </a:t>
            </a:r>
            <a:r>
              <a:rPr lang="pl-PL" sz="3200" b="1" dirty="0" err="1"/>
              <a:t>kasatoryjnej</a:t>
            </a:r>
            <a:r>
              <a:rPr lang="pl-PL" sz="3200" b="1" dirty="0"/>
              <a:t> </a:t>
            </a:r>
            <a:r>
              <a:rPr lang="pl-PL" sz="3200" b="1" dirty="0" smtClean="0"/>
              <a:t/>
            </a:r>
            <a:br>
              <a:rPr lang="pl-PL" sz="3200" b="1" dirty="0" smtClean="0"/>
            </a:br>
            <a:r>
              <a:rPr lang="pl-PL" sz="2400" dirty="0" smtClean="0"/>
              <a:t>(</a:t>
            </a:r>
            <a:r>
              <a:rPr lang="pl-PL" sz="2400" dirty="0"/>
              <a:t>art</a:t>
            </a:r>
            <a:r>
              <a:rPr lang="pl-PL" sz="2400" dirty="0" smtClean="0"/>
              <a:t>. 3 § 2a, art. </a:t>
            </a:r>
            <a:r>
              <a:rPr lang="pl-PL" sz="2400" dirty="0"/>
              <a:t>64a–64e, art. 151a i art. 230 § 2 </a:t>
            </a:r>
            <a:r>
              <a:rPr lang="pl-PL" sz="2400" dirty="0" err="1"/>
              <a:t>p.p.s.a</a:t>
            </a:r>
            <a:r>
              <a:rPr lang="pl-PL" sz="2400" dirty="0"/>
              <a:t>.)</a:t>
            </a:r>
          </a:p>
        </p:txBody>
      </p:sp>
      <p:sp>
        <p:nvSpPr>
          <p:cNvPr id="3" name="Symbol zastępczy zawartości 2"/>
          <p:cNvSpPr>
            <a:spLocks noGrp="1"/>
          </p:cNvSpPr>
          <p:nvPr>
            <p:ph idx="1"/>
          </p:nvPr>
        </p:nvSpPr>
        <p:spPr/>
        <p:txBody>
          <a:bodyPr>
            <a:normAutofit fontScale="85000" lnSpcReduction="20000"/>
          </a:bodyPr>
          <a:lstStyle/>
          <a:p>
            <a:r>
              <a:rPr lang="pl-PL" dirty="0" smtClean="0"/>
              <a:t>Od 1.06.2017 r. zastąpił skargę na decyzję </a:t>
            </a:r>
            <a:r>
              <a:rPr lang="pl-PL" dirty="0" err="1" smtClean="0"/>
              <a:t>kasatoryjną</a:t>
            </a:r>
            <a:r>
              <a:rPr lang="pl-PL" dirty="0" smtClean="0"/>
              <a:t> z art. 138 § 2 kpa</a:t>
            </a:r>
          </a:p>
          <a:p>
            <a:r>
              <a:rPr lang="pl-PL" b="1" dirty="0"/>
              <a:t>Wymogi formalne sprzeciwu </a:t>
            </a:r>
            <a:r>
              <a:rPr lang="pl-PL" dirty="0"/>
              <a:t>(art. 64b § 2 i art. 230 § 2 </a:t>
            </a:r>
            <a:r>
              <a:rPr lang="pl-PL" dirty="0" err="1"/>
              <a:t>p.p.s.a</a:t>
            </a:r>
            <a:r>
              <a:rPr lang="pl-PL" dirty="0"/>
              <a:t>.)</a:t>
            </a:r>
            <a:endParaRPr lang="pl-PL" dirty="0" smtClean="0"/>
          </a:p>
          <a:p>
            <a:r>
              <a:rPr lang="pl-PL" b="1" dirty="0"/>
              <a:t>Procedura wniesienia i rozpoznania sprzeciwu </a:t>
            </a:r>
            <a:r>
              <a:rPr lang="pl-PL" dirty="0"/>
              <a:t>(art.64b–64e </a:t>
            </a:r>
            <a:r>
              <a:rPr lang="pl-PL" dirty="0" err="1"/>
              <a:t>p.p.s.a</a:t>
            </a:r>
            <a:r>
              <a:rPr lang="pl-PL" dirty="0" smtClean="0"/>
              <a:t>.)</a:t>
            </a:r>
          </a:p>
          <a:p>
            <a:r>
              <a:rPr lang="pl-PL" b="1" dirty="0" smtClean="0"/>
              <a:t>Rozstrzygnięcie </a:t>
            </a:r>
            <a:r>
              <a:rPr lang="pl-PL" b="1" dirty="0"/>
              <a:t>sprzeciwu </a:t>
            </a:r>
            <a:r>
              <a:rPr lang="pl-PL" dirty="0"/>
              <a:t>(art. 151a, art. 182 § 2a i art. 182a </a:t>
            </a:r>
            <a:r>
              <a:rPr lang="pl-PL" dirty="0" err="1"/>
              <a:t>p.p.s.a</a:t>
            </a:r>
            <a:r>
              <a:rPr lang="pl-PL" dirty="0" smtClean="0"/>
              <a:t>.)</a:t>
            </a:r>
          </a:p>
          <a:p>
            <a:r>
              <a:rPr lang="pl-PL" b="1" dirty="0" smtClean="0"/>
              <a:t>Zaskarżalność rozstrzygnięć sądu:</a:t>
            </a:r>
          </a:p>
          <a:p>
            <a:pPr lvl="1"/>
            <a:r>
              <a:rPr lang="pl-PL" dirty="0" smtClean="0"/>
              <a:t>Gdy sprzeciw został uwzględniony (art. 151 a § 3 </a:t>
            </a:r>
            <a:r>
              <a:rPr lang="pl-PL" dirty="0" err="1" smtClean="0"/>
              <a:t>p.p.s.a</a:t>
            </a:r>
            <a:r>
              <a:rPr lang="pl-PL" dirty="0" smtClean="0"/>
              <a:t>.)</a:t>
            </a:r>
          </a:p>
          <a:p>
            <a:pPr lvl="1"/>
            <a:r>
              <a:rPr lang="pl-PL" dirty="0" smtClean="0"/>
              <a:t>Gdy sprzeciw został oddalony (sąd nie uwzględnił sprzeciwu) – art.</a:t>
            </a:r>
            <a:r>
              <a:rPr lang="pl-PL" dirty="0"/>
              <a:t> art. 182 § 2a i art. 182a </a:t>
            </a:r>
            <a:r>
              <a:rPr lang="pl-PL" dirty="0" err="1"/>
              <a:t>p.p.s.a</a:t>
            </a:r>
            <a:r>
              <a:rPr lang="pl-PL" dirty="0"/>
              <a:t>.</a:t>
            </a:r>
            <a:r>
              <a:rPr lang="pl-PL" dirty="0" smtClean="0"/>
              <a:t> w zw. z art. 64b § 1 </a:t>
            </a:r>
            <a:r>
              <a:rPr lang="pl-PL" dirty="0" err="1" smtClean="0"/>
              <a:t>p.p.s.a</a:t>
            </a:r>
            <a:r>
              <a:rPr lang="pl-PL" dirty="0" smtClean="0"/>
              <a:t>.</a:t>
            </a:r>
          </a:p>
          <a:p>
            <a:pPr lvl="1"/>
            <a:r>
              <a:rPr lang="pl-PL" dirty="0" smtClean="0"/>
              <a:t>Zaskarżalność postanowienia o wymierzeniu grzywny (</a:t>
            </a:r>
            <a:r>
              <a:rPr lang="pl-PL" dirty="0"/>
              <a:t>art. 151 a § 3 </a:t>
            </a:r>
            <a:r>
              <a:rPr lang="pl-PL" dirty="0" err="1"/>
              <a:t>p.p.s.a</a:t>
            </a:r>
            <a:r>
              <a:rPr lang="pl-PL" dirty="0"/>
              <a:t>.)</a:t>
            </a:r>
          </a:p>
          <a:p>
            <a:pPr lvl="1"/>
            <a:endParaRPr lang="pl-PL" dirty="0" smtClean="0"/>
          </a:p>
          <a:p>
            <a:endParaRPr lang="pl-PL" dirty="0"/>
          </a:p>
        </p:txBody>
      </p:sp>
    </p:spTree>
    <p:extLst>
      <p:ext uri="{BB962C8B-B14F-4D97-AF65-F5344CB8AC3E}">
        <p14:creationId xmlns:p14="http://schemas.microsoft.com/office/powerpoint/2010/main" val="3586500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Inne sprawy </a:t>
            </a:r>
            <a:br>
              <a:rPr lang="pl-PL" dirty="0" smtClean="0"/>
            </a:br>
            <a:r>
              <a:rPr lang="pl-PL" dirty="0" smtClean="0"/>
              <a:t>(art. 3 § 3 </a:t>
            </a:r>
            <a:r>
              <a:rPr lang="pl-PL" dirty="0" err="1" smtClean="0"/>
              <a:t>p.p.s.a</a:t>
            </a:r>
            <a:r>
              <a:rPr lang="pl-PL" dirty="0" smtClean="0"/>
              <a:t>.)</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„Sądy </a:t>
            </a:r>
            <a:r>
              <a:rPr lang="pl-PL" dirty="0"/>
              <a:t>administracyjne orzekają także w sprawach, w których przepisy ustaw szczególnych przewidują sądową kontrolę, i stosują środki określone w tych </a:t>
            </a:r>
            <a:r>
              <a:rPr lang="pl-PL" dirty="0" smtClean="0"/>
              <a:t>przepisach” - </a:t>
            </a:r>
            <a:r>
              <a:rPr lang="pl-PL" dirty="0"/>
              <a:t>art. 3 § 3 </a:t>
            </a:r>
            <a:r>
              <a:rPr lang="pl-PL" dirty="0" err="1" smtClean="0"/>
              <a:t>p.p.s.a</a:t>
            </a:r>
            <a:r>
              <a:rPr lang="pl-PL" dirty="0" smtClean="0"/>
              <a:t>.</a:t>
            </a:r>
          </a:p>
          <a:p>
            <a:pPr algn="just"/>
            <a:r>
              <a:rPr lang="pl-PL" dirty="0" smtClean="0"/>
              <a:t>Przykłady:</a:t>
            </a:r>
          </a:p>
          <a:p>
            <a:pPr lvl="1" algn="just"/>
            <a:r>
              <a:rPr lang="pl-PL" dirty="0" smtClean="0"/>
              <a:t>Skarga inicjatora referendum – art. 20 ust. 1 ustawy z dnia 15 września 2000 r. o referendum lokalnym</a:t>
            </a:r>
          </a:p>
          <a:p>
            <a:pPr lvl="1" algn="just"/>
            <a:r>
              <a:rPr lang="pl-PL" dirty="0" smtClean="0"/>
              <a:t>Skarga na niewykonywanie przez organ JST czynności nakazanych prawem albo podejmowanie czynności prawnych lub faktycznych naruszających prawa osób trzecich (zob. np. art. 101a </a:t>
            </a:r>
            <a:r>
              <a:rPr lang="pl-PL" dirty="0" err="1" smtClean="0"/>
              <a:t>u.s.g</a:t>
            </a:r>
            <a:r>
              <a:rPr lang="pl-PL" dirty="0" smtClean="0"/>
              <a:t>.)</a:t>
            </a:r>
          </a:p>
          <a:p>
            <a:pPr lvl="1" algn="just"/>
            <a:r>
              <a:rPr lang="pl-PL" dirty="0" smtClean="0"/>
              <a:t>Odmowa udzielenia informacji prasowej – art. 4 ustawy z dnia 26 stycznia 1984 r. – Prawo prasowe</a:t>
            </a:r>
          </a:p>
          <a:p>
            <a:pPr lvl="1" algn="just"/>
            <a:r>
              <a:rPr lang="pl-PL" dirty="0" smtClean="0"/>
              <a:t>Art. 27 ust. 1 ustawy z dnia 9 styczni 2009 r. o koncesji na roboty budowlane lub usługi</a:t>
            </a:r>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18</a:t>
            </a:fld>
            <a:endParaRPr lang="pl-PL"/>
          </a:p>
        </p:txBody>
      </p:sp>
    </p:spTree>
    <p:extLst>
      <p:ext uri="{BB962C8B-B14F-4D97-AF65-F5344CB8AC3E}">
        <p14:creationId xmlns:p14="http://schemas.microsoft.com/office/powerpoint/2010/main" val="1168310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Podmioty postępowania </a:t>
            </a:r>
            <a:r>
              <a:rPr lang="pl-PL" dirty="0" err="1" smtClean="0"/>
              <a:t>sądowoadministracyjnego</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Sąd administracyjny – zob. art. 184 KRP i art. 2 </a:t>
            </a:r>
            <a:r>
              <a:rPr lang="pl-PL" dirty="0" err="1" smtClean="0"/>
              <a:t>p.u.s.a</a:t>
            </a:r>
            <a:r>
              <a:rPr lang="pl-PL" dirty="0" smtClean="0"/>
              <a:t>.</a:t>
            </a:r>
          </a:p>
          <a:p>
            <a:pPr lvl="1"/>
            <a:r>
              <a:rPr lang="pl-PL" dirty="0" smtClean="0"/>
              <a:t>Wojewódzki Sąd Administracyjny – art. 16 – art. 29 </a:t>
            </a:r>
            <a:r>
              <a:rPr lang="pl-PL" dirty="0" err="1" smtClean="0"/>
              <a:t>p.u.s.a</a:t>
            </a:r>
            <a:r>
              <a:rPr lang="pl-PL" dirty="0" smtClean="0"/>
              <a:t>.</a:t>
            </a:r>
          </a:p>
          <a:p>
            <a:pPr lvl="1"/>
            <a:r>
              <a:rPr lang="pl-PL" dirty="0" smtClean="0"/>
              <a:t>Naczelny Sąd Administracyjny – art. 30 – art. 49 </a:t>
            </a:r>
            <a:r>
              <a:rPr lang="pl-PL" dirty="0" err="1" smtClean="0"/>
              <a:t>p.u.s.a</a:t>
            </a:r>
            <a:r>
              <a:rPr lang="pl-PL" dirty="0" smtClean="0"/>
              <a:t>.</a:t>
            </a:r>
          </a:p>
          <a:p>
            <a:r>
              <a:rPr lang="pl-PL" dirty="0" smtClean="0"/>
              <a:t>Strony postępowania </a:t>
            </a:r>
            <a:r>
              <a:rPr lang="pl-PL" dirty="0" err="1" smtClean="0"/>
              <a:t>sądowoadministracyjnego</a:t>
            </a:r>
            <a:r>
              <a:rPr lang="pl-PL" dirty="0" smtClean="0"/>
              <a:t>. Podmioty na prawach strony, uczestnicy postępowania</a:t>
            </a:r>
          </a:p>
          <a:p>
            <a:r>
              <a:rPr lang="pl-PL" dirty="0" smtClean="0"/>
              <a:t>Prokurator, Rzecznik Praw Obywatelskich, Rzecznik Praw Dziecka, organizacja społeczna w postępowaniu </a:t>
            </a:r>
            <a:r>
              <a:rPr lang="pl-PL" dirty="0" err="1" smtClean="0"/>
              <a:t>sądowoadministracyjnym</a:t>
            </a:r>
            <a:endParaRPr lang="pl-PL" dirty="0" smtClean="0"/>
          </a:p>
        </p:txBody>
      </p:sp>
      <p:sp>
        <p:nvSpPr>
          <p:cNvPr id="4" name="Symbol zastępczy numeru slajdu 3"/>
          <p:cNvSpPr>
            <a:spLocks noGrp="1"/>
          </p:cNvSpPr>
          <p:nvPr>
            <p:ph type="sldNum" sz="quarter" idx="12"/>
          </p:nvPr>
        </p:nvSpPr>
        <p:spPr/>
        <p:txBody>
          <a:bodyPr/>
          <a:lstStyle/>
          <a:p>
            <a:fld id="{6075C74F-7DC9-4DEA-ADA1-7FFDE60CB15E}" type="slidenum">
              <a:rPr lang="pl-PL" smtClean="0"/>
              <a:t>19</a:t>
            </a:fld>
            <a:endParaRPr lang="pl-PL"/>
          </a:p>
        </p:txBody>
      </p:sp>
    </p:spTree>
    <p:extLst>
      <p:ext uri="{BB962C8B-B14F-4D97-AF65-F5344CB8AC3E}">
        <p14:creationId xmlns:p14="http://schemas.microsoft.com/office/powerpoint/2010/main" val="753529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Standardy prawa do sądu </a:t>
            </a:r>
            <a:br>
              <a:rPr lang="pl-PL" dirty="0" smtClean="0"/>
            </a:br>
            <a:r>
              <a:rPr lang="pl-PL" dirty="0"/>
              <a:t>(</a:t>
            </a:r>
            <a:r>
              <a:rPr lang="pl-PL" dirty="0" smtClean="0"/>
              <a:t>art. 45 KRP)</a:t>
            </a:r>
            <a:endParaRPr lang="pl-PL" dirty="0"/>
          </a:p>
        </p:txBody>
      </p:sp>
      <p:sp>
        <p:nvSpPr>
          <p:cNvPr id="3" name="Symbol zastępczy zawartości 2"/>
          <p:cNvSpPr>
            <a:spLocks noGrp="1"/>
          </p:cNvSpPr>
          <p:nvPr>
            <p:ph idx="1"/>
          </p:nvPr>
        </p:nvSpPr>
        <p:spPr>
          <a:xfrm>
            <a:off x="628650" y="1825626"/>
            <a:ext cx="7886700" cy="776172"/>
          </a:xfrm>
        </p:spPr>
        <p:txBody>
          <a:bodyPr>
            <a:normAutofit fontScale="92500" lnSpcReduction="10000"/>
          </a:bodyPr>
          <a:lstStyle/>
          <a:p>
            <a:pPr marL="0" indent="0" algn="ctr">
              <a:buNone/>
            </a:pPr>
            <a:r>
              <a:rPr lang="pl-PL" dirty="0" smtClean="0"/>
              <a:t>Wyrok ogłaszany jest publicznie, ale </a:t>
            </a:r>
            <a:r>
              <a:rPr lang="pl-PL" b="1" dirty="0" smtClean="0"/>
              <a:t>wyłączenie jawności rozprawy</a:t>
            </a:r>
            <a:r>
              <a:rPr lang="pl-PL" dirty="0" smtClean="0"/>
              <a:t> może nastąpić ze względu na:</a:t>
            </a:r>
            <a:endParaRPr lang="pl-PL" dirty="0"/>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46302" y="4653819"/>
            <a:ext cx="2158629" cy="1440000"/>
          </a:xfrm>
          <a:prstGeom prst="rect">
            <a:avLst/>
          </a:prstGeom>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46302" y="2752686"/>
            <a:ext cx="2163380" cy="1440000"/>
          </a:xfrm>
          <a:prstGeom prst="rect">
            <a:avLst/>
          </a:prstGeom>
        </p:spPr>
      </p:pic>
      <p:pic>
        <p:nvPicPr>
          <p:cNvPr id="6" name="Obraz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01241" y="2752686"/>
            <a:ext cx="1920600" cy="1440000"/>
          </a:xfrm>
          <a:prstGeom prst="rect">
            <a:avLst/>
          </a:prstGeom>
        </p:spPr>
      </p:pic>
      <p:pic>
        <p:nvPicPr>
          <p:cNvPr id="7" name="Obraz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60930" y="4645292"/>
            <a:ext cx="1993371" cy="1440000"/>
          </a:xfrm>
          <a:prstGeom prst="rect">
            <a:avLst/>
          </a:prstGeom>
        </p:spPr>
      </p:pic>
      <p:sp>
        <p:nvSpPr>
          <p:cNvPr id="8" name="pole tekstowe 7"/>
          <p:cNvSpPr txBox="1"/>
          <p:nvPr/>
        </p:nvSpPr>
        <p:spPr>
          <a:xfrm>
            <a:off x="2290087" y="6085292"/>
            <a:ext cx="1271054" cy="400110"/>
          </a:xfrm>
          <a:prstGeom prst="rect">
            <a:avLst/>
          </a:prstGeom>
          <a:noFill/>
        </p:spPr>
        <p:txBody>
          <a:bodyPr wrap="none" rtlCol="0">
            <a:spAutoFit/>
          </a:bodyPr>
          <a:lstStyle/>
          <a:p>
            <a:r>
              <a:rPr lang="pl-PL" sz="2000" dirty="0" smtClean="0"/>
              <a:t>moralność</a:t>
            </a:r>
            <a:endParaRPr lang="pl-PL" sz="2000" dirty="0"/>
          </a:p>
        </p:txBody>
      </p:sp>
      <p:sp>
        <p:nvSpPr>
          <p:cNvPr id="9" name="pole tekstowe 8"/>
          <p:cNvSpPr txBox="1"/>
          <p:nvPr/>
        </p:nvSpPr>
        <p:spPr>
          <a:xfrm>
            <a:off x="1666103" y="4192686"/>
            <a:ext cx="2515817" cy="369332"/>
          </a:xfrm>
          <a:prstGeom prst="rect">
            <a:avLst/>
          </a:prstGeom>
          <a:noFill/>
        </p:spPr>
        <p:txBody>
          <a:bodyPr wrap="none" rtlCol="0">
            <a:spAutoFit/>
          </a:bodyPr>
          <a:lstStyle/>
          <a:p>
            <a:r>
              <a:rPr lang="pl-PL" dirty="0" smtClean="0"/>
              <a:t>bezpieczeństwo państwa</a:t>
            </a:r>
            <a:endParaRPr lang="pl-PL" dirty="0"/>
          </a:p>
        </p:txBody>
      </p:sp>
      <p:sp>
        <p:nvSpPr>
          <p:cNvPr id="10" name="pole tekstowe 9"/>
          <p:cNvSpPr txBox="1"/>
          <p:nvPr/>
        </p:nvSpPr>
        <p:spPr>
          <a:xfrm>
            <a:off x="5475169" y="4158908"/>
            <a:ext cx="1986954" cy="369332"/>
          </a:xfrm>
          <a:prstGeom prst="rect">
            <a:avLst/>
          </a:prstGeom>
          <a:noFill/>
        </p:spPr>
        <p:txBody>
          <a:bodyPr wrap="none" rtlCol="0">
            <a:spAutoFit/>
          </a:bodyPr>
          <a:lstStyle/>
          <a:p>
            <a:pPr algn="ctr"/>
            <a:r>
              <a:rPr lang="pl-PL" dirty="0" smtClean="0"/>
              <a:t>porządek publiczny</a:t>
            </a:r>
            <a:endParaRPr lang="pl-PL" dirty="0"/>
          </a:p>
        </p:txBody>
      </p:sp>
      <p:sp>
        <p:nvSpPr>
          <p:cNvPr id="11" name="pole tekstowe 10"/>
          <p:cNvSpPr txBox="1"/>
          <p:nvPr/>
        </p:nvSpPr>
        <p:spPr>
          <a:xfrm>
            <a:off x="4704381" y="6093819"/>
            <a:ext cx="3528530" cy="646331"/>
          </a:xfrm>
          <a:prstGeom prst="rect">
            <a:avLst/>
          </a:prstGeom>
          <a:noFill/>
        </p:spPr>
        <p:txBody>
          <a:bodyPr wrap="none" rtlCol="0">
            <a:spAutoFit/>
          </a:bodyPr>
          <a:lstStyle/>
          <a:p>
            <a:pPr algn="ctr"/>
            <a:r>
              <a:rPr lang="pl-PL" dirty="0" smtClean="0"/>
              <a:t>ochronę życia prywatnego stron lub</a:t>
            </a:r>
          </a:p>
          <a:p>
            <a:pPr algn="ctr"/>
            <a:r>
              <a:rPr lang="pl-PL" dirty="0" smtClean="0"/>
              <a:t>inny ważny interes prywatny</a:t>
            </a:r>
          </a:p>
        </p:txBody>
      </p:sp>
      <p:sp>
        <p:nvSpPr>
          <p:cNvPr id="12" name="Symbol zastępczy numeru slajdu 11"/>
          <p:cNvSpPr>
            <a:spLocks noGrp="1"/>
          </p:cNvSpPr>
          <p:nvPr>
            <p:ph type="sldNum" sz="quarter" idx="12"/>
          </p:nvPr>
        </p:nvSpPr>
        <p:spPr/>
        <p:txBody>
          <a:bodyPr/>
          <a:lstStyle/>
          <a:p>
            <a:fld id="{6075C74F-7DC9-4DEA-ADA1-7FFDE60CB15E}" type="slidenum">
              <a:rPr lang="pl-PL" smtClean="0"/>
              <a:t>2</a:t>
            </a:fld>
            <a:endParaRPr lang="pl-PL"/>
          </a:p>
        </p:txBody>
      </p:sp>
    </p:spTree>
    <p:extLst>
      <p:ext uri="{BB962C8B-B14F-4D97-AF65-F5344CB8AC3E}">
        <p14:creationId xmlns:p14="http://schemas.microsoft.com/office/powerpoint/2010/main" val="3047997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Sąd administracyjny</a:t>
            </a:r>
            <a:endParaRPr lang="pl-PL" dirty="0"/>
          </a:p>
        </p:txBody>
      </p:sp>
      <p:sp>
        <p:nvSpPr>
          <p:cNvPr id="3" name="Symbol zastępczy zawartości 2"/>
          <p:cNvSpPr>
            <a:spLocks noGrp="1"/>
          </p:cNvSpPr>
          <p:nvPr>
            <p:ph idx="1"/>
          </p:nvPr>
        </p:nvSpPr>
        <p:spPr/>
        <p:txBody>
          <a:bodyPr/>
          <a:lstStyle/>
          <a:p>
            <a:r>
              <a:rPr lang="pl-PL" dirty="0" smtClean="0"/>
              <a:t>Wojewódzkie sądy administracyjne:</a:t>
            </a:r>
          </a:p>
          <a:p>
            <a:pPr lvl="1"/>
            <a:r>
              <a:rPr lang="pl-PL" dirty="0" smtClean="0"/>
              <a:t>Zasady tworzenia – art. 16 </a:t>
            </a:r>
            <a:r>
              <a:rPr lang="pl-PL" dirty="0" err="1" smtClean="0"/>
              <a:t>p.u.s.a</a:t>
            </a:r>
            <a:r>
              <a:rPr lang="pl-PL" dirty="0" smtClean="0"/>
              <a:t>.</a:t>
            </a:r>
          </a:p>
          <a:p>
            <a:pPr lvl="1"/>
            <a:r>
              <a:rPr lang="pl-PL" dirty="0" smtClean="0"/>
              <a:t>Skład – art. 18 </a:t>
            </a:r>
            <a:r>
              <a:rPr lang="pl-PL" dirty="0" err="1" smtClean="0"/>
              <a:t>p.u.s.a</a:t>
            </a:r>
            <a:r>
              <a:rPr lang="pl-PL" dirty="0" smtClean="0"/>
              <a:t>.</a:t>
            </a:r>
          </a:p>
          <a:p>
            <a:pPr lvl="1"/>
            <a:r>
              <a:rPr lang="pl-PL" dirty="0" smtClean="0"/>
              <a:t>Właściwość rzeczowa i miejscowa – art. 13 – art. 14a </a:t>
            </a:r>
            <a:r>
              <a:rPr lang="pl-PL" dirty="0" err="1" smtClean="0"/>
              <a:t>p.p.s.a</a:t>
            </a:r>
            <a:r>
              <a:rPr lang="pl-PL" dirty="0" smtClean="0"/>
              <a:t>.</a:t>
            </a:r>
          </a:p>
          <a:p>
            <a:r>
              <a:rPr lang="pl-PL" dirty="0" smtClean="0"/>
              <a:t>Naczelny Sąd Administracyjny</a:t>
            </a:r>
          </a:p>
          <a:p>
            <a:pPr lvl="1"/>
            <a:r>
              <a:rPr lang="pl-PL" dirty="0" smtClean="0"/>
              <a:t>Właściwość – art. 15 § 1 </a:t>
            </a:r>
            <a:r>
              <a:rPr lang="pl-PL" dirty="0" err="1" smtClean="0"/>
              <a:t>p.p.s.a</a:t>
            </a:r>
            <a:r>
              <a:rPr lang="pl-PL" dirty="0" smtClean="0"/>
              <a:t>.</a:t>
            </a:r>
          </a:p>
          <a:p>
            <a:pPr lvl="1"/>
            <a:r>
              <a:rPr lang="pl-PL" dirty="0" smtClean="0"/>
              <a:t>Skład – art. 30 </a:t>
            </a:r>
            <a:r>
              <a:rPr lang="pl-PL" dirty="0" err="1" smtClean="0"/>
              <a:t>p.u.s.a</a:t>
            </a:r>
            <a:r>
              <a:rPr lang="pl-PL" dirty="0" smtClean="0"/>
              <a:t>.</a:t>
            </a:r>
          </a:p>
        </p:txBody>
      </p:sp>
      <p:sp>
        <p:nvSpPr>
          <p:cNvPr id="4" name="Symbol zastępczy numeru slajdu 3"/>
          <p:cNvSpPr>
            <a:spLocks noGrp="1"/>
          </p:cNvSpPr>
          <p:nvPr>
            <p:ph type="sldNum" sz="quarter" idx="12"/>
          </p:nvPr>
        </p:nvSpPr>
        <p:spPr/>
        <p:txBody>
          <a:bodyPr/>
          <a:lstStyle/>
          <a:p>
            <a:fld id="{6075C74F-7DC9-4DEA-ADA1-7FFDE60CB15E}" type="slidenum">
              <a:rPr lang="pl-PL" smtClean="0"/>
              <a:t>20</a:t>
            </a:fld>
            <a:endParaRPr lang="pl-PL"/>
          </a:p>
        </p:txBody>
      </p:sp>
    </p:spTree>
    <p:extLst>
      <p:ext uri="{BB962C8B-B14F-4D97-AF65-F5344CB8AC3E}">
        <p14:creationId xmlns:p14="http://schemas.microsoft.com/office/powerpoint/2010/main" val="4165011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8650" y="-21213"/>
            <a:ext cx="7886700" cy="1325563"/>
          </a:xfrm>
        </p:spPr>
        <p:txBody>
          <a:bodyPr/>
          <a:lstStyle/>
          <a:p>
            <a:pPr algn="ctr"/>
            <a:r>
              <a:rPr lang="pl-PL" dirty="0" smtClean="0"/>
              <a:t>Sąd administracyjny </a:t>
            </a:r>
            <a:br>
              <a:rPr lang="pl-PL" dirty="0" smtClean="0"/>
            </a:br>
            <a:r>
              <a:rPr lang="pl-PL" dirty="0"/>
              <a:t>(</a:t>
            </a:r>
            <a:r>
              <a:rPr lang="pl-PL" dirty="0" smtClean="0"/>
              <a:t>skład orzekający)</a:t>
            </a:r>
            <a:endParaRPr lang="pl-PL" dirty="0"/>
          </a:p>
        </p:txBody>
      </p:sp>
      <p:sp>
        <p:nvSpPr>
          <p:cNvPr id="3" name="Symbol zastępczy zawartości 2"/>
          <p:cNvSpPr>
            <a:spLocks noGrp="1"/>
          </p:cNvSpPr>
          <p:nvPr>
            <p:ph idx="1"/>
          </p:nvPr>
        </p:nvSpPr>
        <p:spPr>
          <a:xfrm>
            <a:off x="0" y="1440874"/>
            <a:ext cx="9144000" cy="5417126"/>
          </a:xfrm>
        </p:spPr>
        <p:txBody>
          <a:bodyPr>
            <a:normAutofit fontScale="62500" lnSpcReduction="20000"/>
          </a:bodyPr>
          <a:lstStyle/>
          <a:p>
            <a:r>
              <a:rPr lang="pl-PL" dirty="0" smtClean="0"/>
              <a:t>Wojewódzkie sądy administracyjne</a:t>
            </a:r>
          </a:p>
          <a:p>
            <a:pPr lvl="1"/>
            <a:r>
              <a:rPr lang="pl-PL" dirty="0" smtClean="0"/>
              <a:t>Zasada – trzech sędziów – art. 16 § 1 </a:t>
            </a:r>
            <a:r>
              <a:rPr lang="pl-PL" dirty="0" err="1" smtClean="0"/>
              <a:t>p.p.s.a</a:t>
            </a:r>
            <a:r>
              <a:rPr lang="pl-PL" dirty="0" smtClean="0"/>
              <a:t>.</a:t>
            </a:r>
          </a:p>
          <a:p>
            <a:pPr lvl="1"/>
            <a:r>
              <a:rPr lang="pl-PL" dirty="0" smtClean="0"/>
              <a:t>Wyjątki:</a:t>
            </a:r>
          </a:p>
          <a:p>
            <a:pPr lvl="2"/>
            <a:r>
              <a:rPr lang="pl-PL" dirty="0" smtClean="0"/>
              <a:t>Posiedzenie niejawne – jeden sędzia – art. 16 § 2 </a:t>
            </a:r>
            <a:r>
              <a:rPr lang="pl-PL" dirty="0" err="1" smtClean="0"/>
              <a:t>p.p.s.a</a:t>
            </a:r>
            <a:r>
              <a:rPr lang="pl-PL" dirty="0" smtClean="0"/>
              <a:t>.</a:t>
            </a:r>
          </a:p>
          <a:p>
            <a:r>
              <a:rPr lang="pl-PL" dirty="0" smtClean="0"/>
              <a:t>Naczelny Sąd Administracyjny</a:t>
            </a:r>
          </a:p>
          <a:p>
            <a:pPr lvl="1"/>
            <a:r>
              <a:rPr lang="pl-PL" dirty="0"/>
              <a:t>T</a:t>
            </a:r>
            <a:r>
              <a:rPr lang="pl-PL" dirty="0" smtClean="0"/>
              <a:t>rzech sędziów</a:t>
            </a:r>
          </a:p>
          <a:p>
            <a:pPr lvl="2"/>
            <a:r>
              <a:rPr lang="pl-PL" dirty="0" smtClean="0"/>
              <a:t>Rozpoznanie skargi kasacyjnej – art. 181 </a:t>
            </a:r>
            <a:r>
              <a:rPr lang="pl-PL" dirty="0" err="1" smtClean="0"/>
              <a:t>p.p.s.a</a:t>
            </a:r>
            <a:r>
              <a:rPr lang="pl-PL" dirty="0" smtClean="0"/>
              <a:t>.</a:t>
            </a:r>
          </a:p>
          <a:p>
            <a:pPr lvl="2"/>
            <a:r>
              <a:rPr lang="pl-PL" dirty="0" smtClean="0"/>
              <a:t>Rozstrzygnięcie sporu o właściwość – art. 15 § 2 w zw. z art. 16 § 1 </a:t>
            </a:r>
            <a:r>
              <a:rPr lang="pl-PL" dirty="0" err="1" smtClean="0"/>
              <a:t>p.p.s.a</a:t>
            </a:r>
            <a:r>
              <a:rPr lang="pl-PL" dirty="0" smtClean="0"/>
              <a:t>.</a:t>
            </a:r>
          </a:p>
          <a:p>
            <a:pPr lvl="2"/>
            <a:r>
              <a:rPr lang="pl-PL" dirty="0" smtClean="0"/>
              <a:t>Rozpoznanie skargi o stwierdzenie niezgodności s prawem prawomocnego orzeczenia – art. 285i § 1 </a:t>
            </a:r>
            <a:r>
              <a:rPr lang="pl-PL" dirty="0" err="1" smtClean="0"/>
              <a:t>p.p.s.a</a:t>
            </a:r>
            <a:r>
              <a:rPr lang="pl-PL" dirty="0" smtClean="0"/>
              <a:t>.</a:t>
            </a:r>
          </a:p>
          <a:p>
            <a:pPr lvl="1"/>
            <a:r>
              <a:rPr lang="pl-PL" dirty="0" smtClean="0"/>
              <a:t>Jeden sędzia – posiedzenie niejawne</a:t>
            </a:r>
          </a:p>
          <a:p>
            <a:pPr lvl="1"/>
            <a:r>
              <a:rPr lang="pl-PL" dirty="0" smtClean="0"/>
              <a:t>Siedmiu sędziów, cała Izba lub pełny skład – art. 264 § 1 </a:t>
            </a:r>
            <a:r>
              <a:rPr lang="pl-PL" dirty="0" err="1" smtClean="0"/>
              <a:t>p.p.s.a</a:t>
            </a:r>
            <a:r>
              <a:rPr lang="pl-PL" dirty="0" smtClean="0"/>
              <a:t>.</a:t>
            </a:r>
          </a:p>
          <a:p>
            <a:r>
              <a:rPr lang="pl-PL" dirty="0" smtClean="0"/>
              <a:t>Wyłączenie sędziego</a:t>
            </a:r>
          </a:p>
          <a:p>
            <a:pPr lvl="1"/>
            <a:r>
              <a:rPr lang="pl-PL" dirty="0" smtClean="0"/>
              <a:t>Z mocy ustawy – art. 18 § 1 i 3, art. 283 </a:t>
            </a:r>
            <a:r>
              <a:rPr lang="pl-PL" dirty="0" err="1" smtClean="0"/>
              <a:t>p.p.s.a</a:t>
            </a:r>
            <a:r>
              <a:rPr lang="pl-PL" dirty="0" smtClean="0"/>
              <a:t>.</a:t>
            </a:r>
          </a:p>
          <a:p>
            <a:pPr lvl="2"/>
            <a:r>
              <a:rPr lang="pl-PL" dirty="0" smtClean="0"/>
              <a:t>Naruszenie instytucji wyłączenia sędziego – nieważność , możliwość żądania wznowienia postępowania </a:t>
            </a:r>
            <a:r>
              <a:rPr lang="pl-PL" dirty="0" err="1" smtClean="0"/>
              <a:t>sądowoadministracyjnego</a:t>
            </a:r>
            <a:r>
              <a:rPr lang="pl-PL" dirty="0" smtClean="0"/>
              <a:t> (art. 271 pkt 1 </a:t>
            </a:r>
            <a:r>
              <a:rPr lang="pl-PL" dirty="0" err="1" smtClean="0"/>
              <a:t>p.p.s.a</a:t>
            </a:r>
            <a:r>
              <a:rPr lang="pl-PL" dirty="0" smtClean="0"/>
              <a:t>.)</a:t>
            </a:r>
          </a:p>
          <a:p>
            <a:pPr lvl="1"/>
            <a:r>
              <a:rPr lang="pl-PL" dirty="0" smtClean="0"/>
              <a:t>Na wniosek – art. 19 – art. 22 </a:t>
            </a:r>
            <a:r>
              <a:rPr lang="pl-PL" dirty="0" err="1" smtClean="0"/>
              <a:t>p.p.s.a</a:t>
            </a:r>
            <a:r>
              <a:rPr lang="pl-PL" dirty="0" smtClean="0"/>
              <a:t>.</a:t>
            </a:r>
          </a:p>
          <a:p>
            <a:pPr lvl="2"/>
            <a:r>
              <a:rPr lang="pl-PL" dirty="0" smtClean="0">
                <a:solidFill>
                  <a:srgbClr val="00B050"/>
                </a:solidFill>
              </a:rPr>
              <a:t>Czy można zgłosić wniosek o wyłączenie sądu? Zob. art. 20  § 4 </a:t>
            </a:r>
            <a:r>
              <a:rPr lang="pl-PL" dirty="0" err="1" smtClean="0">
                <a:solidFill>
                  <a:srgbClr val="00B050"/>
                </a:solidFill>
              </a:rPr>
              <a:t>p.p.s.a</a:t>
            </a:r>
            <a:r>
              <a:rPr lang="pl-PL" dirty="0" smtClean="0">
                <a:solidFill>
                  <a:srgbClr val="00B050"/>
                </a:solidFill>
              </a:rPr>
              <a:t>.</a:t>
            </a:r>
            <a:endParaRPr lang="pl-PL" dirty="0" smtClean="0"/>
          </a:p>
          <a:p>
            <a:r>
              <a:rPr lang="pl-PL" dirty="0" smtClean="0"/>
              <a:t>Wyłączenie innych osób biorących udział w postępowaniu – art. 24 </a:t>
            </a:r>
            <a:r>
              <a:rPr lang="pl-PL" dirty="0" err="1" smtClean="0"/>
              <a:t>p.p.s.a</a:t>
            </a:r>
            <a:r>
              <a:rPr lang="pl-PL" dirty="0" smtClean="0"/>
              <a:t>.</a:t>
            </a:r>
          </a:p>
          <a:p>
            <a:r>
              <a:rPr lang="pl-PL" dirty="0" smtClean="0"/>
              <a:t>Asesorzy sądowi i referendarze sądowi – mogą podejmować czynności sędziowskie</a:t>
            </a:r>
          </a:p>
          <a:p>
            <a:pPr lvl="1"/>
            <a:r>
              <a:rPr lang="pl-PL" dirty="0" smtClean="0"/>
              <a:t>Asesorzy sądowi – art. 5 § 3 </a:t>
            </a:r>
            <a:r>
              <a:rPr lang="pl-PL" dirty="0" err="1" smtClean="0"/>
              <a:t>p.u.s.a</a:t>
            </a:r>
            <a:r>
              <a:rPr lang="pl-PL" dirty="0" smtClean="0"/>
              <a:t>.</a:t>
            </a:r>
          </a:p>
          <a:p>
            <a:pPr lvl="1"/>
            <a:r>
              <a:rPr lang="pl-PL" dirty="0" smtClean="0"/>
              <a:t>Referendarze sądowi – art. 27 </a:t>
            </a:r>
            <a:r>
              <a:rPr lang="pl-PL" dirty="0" err="1" smtClean="0"/>
              <a:t>p.u.s.a</a:t>
            </a:r>
            <a:r>
              <a:rPr lang="pl-PL" dirty="0" smtClean="0"/>
              <a:t>., art. 49 § 4 </a:t>
            </a:r>
            <a:r>
              <a:rPr lang="pl-PL" dirty="0" err="1" smtClean="0"/>
              <a:t>p.p.s.a</a:t>
            </a:r>
            <a:r>
              <a:rPr lang="pl-PL" dirty="0" smtClean="0"/>
              <a:t>., art. 30 § 2 </a:t>
            </a:r>
            <a:r>
              <a:rPr lang="pl-PL" dirty="0" err="1" smtClean="0"/>
              <a:t>p.p.s.a</a:t>
            </a:r>
            <a:r>
              <a:rPr lang="pl-PL" dirty="0" smtClean="0"/>
              <a:t>., art. 169 § 2 </a:t>
            </a:r>
            <a:r>
              <a:rPr lang="pl-PL" dirty="0" err="1" smtClean="0"/>
              <a:t>p.p.s.a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21</a:t>
            </a:fld>
            <a:endParaRPr lang="pl-PL"/>
          </a:p>
        </p:txBody>
      </p:sp>
    </p:spTree>
    <p:extLst>
      <p:ext uri="{BB962C8B-B14F-4D97-AF65-F5344CB8AC3E}">
        <p14:creationId xmlns:p14="http://schemas.microsoft.com/office/powerpoint/2010/main" val="2900754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Strony postępowania, podmioty na prawach strony, uczestnicy</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Strony – art. 32 </a:t>
            </a:r>
            <a:r>
              <a:rPr lang="pl-PL" dirty="0" err="1" smtClean="0"/>
              <a:t>p.p.s.a</a:t>
            </a:r>
            <a:r>
              <a:rPr lang="pl-PL" dirty="0" smtClean="0"/>
              <a:t>.</a:t>
            </a:r>
          </a:p>
          <a:p>
            <a:pPr lvl="1"/>
            <a:r>
              <a:rPr lang="pl-PL" dirty="0" smtClean="0">
                <a:solidFill>
                  <a:srgbClr val="00B050"/>
                </a:solidFill>
              </a:rPr>
              <a:t>Czy organ może sam złożyć skargę? (zob. np. art. 94 ust. 2. </a:t>
            </a:r>
            <a:r>
              <a:rPr lang="pl-PL" dirty="0" err="1" smtClean="0">
                <a:solidFill>
                  <a:srgbClr val="00B050"/>
                </a:solidFill>
              </a:rPr>
              <a:t>u.s.g</a:t>
            </a:r>
            <a:r>
              <a:rPr lang="pl-PL" dirty="0" smtClean="0">
                <a:solidFill>
                  <a:srgbClr val="00B050"/>
                </a:solidFill>
              </a:rPr>
              <a:t>.)</a:t>
            </a:r>
          </a:p>
          <a:p>
            <a:r>
              <a:rPr lang="pl-PL" dirty="0" smtClean="0"/>
              <a:t>Uczestnicy na prawach strony – art. 33 </a:t>
            </a:r>
            <a:r>
              <a:rPr lang="pl-PL" dirty="0" err="1" smtClean="0"/>
              <a:t>p.p.s.a</a:t>
            </a:r>
            <a:r>
              <a:rPr lang="pl-PL" dirty="0" smtClean="0"/>
              <a:t>. Opiera się na ochronie:</a:t>
            </a:r>
          </a:p>
          <a:p>
            <a:pPr lvl="1"/>
            <a:r>
              <a:rPr lang="pl-PL" dirty="0" smtClean="0"/>
              <a:t>Interesu prawnego – art. 33 § 1, 33 § 1a w zw. z art. 54 § 4, 33 § 2 </a:t>
            </a:r>
            <a:r>
              <a:rPr lang="pl-PL" dirty="0" err="1" smtClean="0"/>
              <a:t>p.p.s.a</a:t>
            </a:r>
            <a:r>
              <a:rPr lang="pl-PL" dirty="0" smtClean="0"/>
              <a:t>.</a:t>
            </a:r>
          </a:p>
          <a:p>
            <a:pPr lvl="1"/>
            <a:r>
              <a:rPr lang="pl-PL" dirty="0" smtClean="0"/>
              <a:t>Celów statutowych organizacji społecznej – art. 33 § 2 </a:t>
            </a:r>
            <a:r>
              <a:rPr lang="pl-PL" dirty="0" err="1" smtClean="0"/>
              <a:t>p.p.s.a</a:t>
            </a:r>
            <a:r>
              <a:rPr lang="pl-PL" dirty="0" smtClean="0"/>
              <a:t>.</a:t>
            </a:r>
          </a:p>
          <a:p>
            <a:r>
              <a:rPr lang="pl-PL" dirty="0" smtClean="0"/>
              <a:t>Zdolność sądowa – art. 25 </a:t>
            </a:r>
            <a:r>
              <a:rPr lang="pl-PL" dirty="0" err="1" smtClean="0"/>
              <a:t>p.p.s.a</a:t>
            </a:r>
            <a:r>
              <a:rPr lang="pl-PL" dirty="0" smtClean="0"/>
              <a:t>.</a:t>
            </a:r>
          </a:p>
          <a:p>
            <a:r>
              <a:rPr lang="pl-PL" dirty="0" smtClean="0"/>
              <a:t>Zdolność procesowa – art. 26 </a:t>
            </a:r>
            <a:r>
              <a:rPr lang="pl-PL" dirty="0" err="1" smtClean="0"/>
              <a:t>p.p.s.a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22</a:t>
            </a:fld>
            <a:endParaRPr lang="pl-PL"/>
          </a:p>
        </p:txBody>
      </p:sp>
    </p:spTree>
    <p:extLst>
      <p:ext uri="{BB962C8B-B14F-4D97-AF65-F5344CB8AC3E}">
        <p14:creationId xmlns:p14="http://schemas.microsoft.com/office/powerpoint/2010/main" val="2847107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Reprezentacja stron w postępowaniu </a:t>
            </a:r>
            <a:r>
              <a:rPr lang="pl-PL" dirty="0" err="1" smtClean="0"/>
              <a:t>sądowoadministracyjnym</a:t>
            </a:r>
            <a:endParaRPr lang="pl-PL" dirty="0"/>
          </a:p>
        </p:txBody>
      </p:sp>
      <p:sp>
        <p:nvSpPr>
          <p:cNvPr id="3" name="Symbol zastępczy zawartości 2"/>
          <p:cNvSpPr>
            <a:spLocks noGrp="1"/>
          </p:cNvSpPr>
          <p:nvPr>
            <p:ph idx="1"/>
          </p:nvPr>
        </p:nvSpPr>
        <p:spPr>
          <a:xfrm>
            <a:off x="484909" y="1825625"/>
            <a:ext cx="8182841" cy="4530726"/>
          </a:xfrm>
        </p:spPr>
        <p:txBody>
          <a:bodyPr>
            <a:normAutofit lnSpcReduction="10000"/>
          </a:bodyPr>
          <a:lstStyle/>
          <a:p>
            <a:r>
              <a:rPr lang="pl-PL" dirty="0"/>
              <a:t>Przedstawicielstwo stron - art. 25 – art. </a:t>
            </a:r>
            <a:r>
              <a:rPr lang="pl-PL" dirty="0" smtClean="0"/>
              <a:t>31, art. 124 § 1 pkt 1 i 2 </a:t>
            </a:r>
            <a:r>
              <a:rPr lang="pl-PL" dirty="0" err="1" smtClean="0"/>
              <a:t>p.p.s.a</a:t>
            </a:r>
            <a:r>
              <a:rPr lang="pl-PL" dirty="0" smtClean="0"/>
              <a:t>.</a:t>
            </a:r>
          </a:p>
          <a:p>
            <a:pPr lvl="1"/>
            <a:r>
              <a:rPr lang="pl-PL" dirty="0" smtClean="0"/>
              <a:t>Reprezentacja osoby fizycznej niemającej zdolności procesowej</a:t>
            </a:r>
          </a:p>
          <a:p>
            <a:pPr lvl="1"/>
            <a:r>
              <a:rPr lang="pl-PL" dirty="0" smtClean="0"/>
              <a:t>Osoby prawne i inne jednostki organizacyjne mające zdolność sądową dokonują czynności w postępowaniu przez organy lub osoby uprawnione do działania w ich imieniu.</a:t>
            </a:r>
          </a:p>
          <a:p>
            <a:r>
              <a:rPr lang="pl-PL" dirty="0" smtClean="0"/>
              <a:t>Pełnomocnictwo procesowe – art. 34 – art. 44 </a:t>
            </a:r>
            <a:r>
              <a:rPr lang="pl-PL" dirty="0" err="1" smtClean="0"/>
              <a:t>p.p.s.a</a:t>
            </a:r>
            <a:r>
              <a:rPr lang="pl-PL" dirty="0" smtClean="0"/>
              <a:t>.</a:t>
            </a:r>
          </a:p>
          <a:p>
            <a:pPr lvl="1"/>
            <a:r>
              <a:rPr lang="pl-PL" dirty="0" smtClean="0"/>
              <a:t>WSA – brak przymusu pełnomocnictwa</a:t>
            </a:r>
          </a:p>
          <a:p>
            <a:pPr lvl="1"/>
            <a:r>
              <a:rPr lang="pl-PL" dirty="0" smtClean="0"/>
              <a:t>NSA – istnieje przymus adwokacko-radcowski (zob. np. art. 175, 194 § 4, 276, 175 § 1 w zw. z art. 285l </a:t>
            </a:r>
            <a:r>
              <a:rPr lang="pl-PL" dirty="0" err="1" smtClean="0"/>
              <a:t>p.p.s.a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23</a:t>
            </a:fld>
            <a:endParaRPr lang="pl-PL"/>
          </a:p>
        </p:txBody>
      </p:sp>
    </p:spTree>
    <p:extLst>
      <p:ext uri="{BB962C8B-B14F-4D97-AF65-F5344CB8AC3E}">
        <p14:creationId xmlns:p14="http://schemas.microsoft.com/office/powerpoint/2010/main" val="3116968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dirty="0" smtClean="0"/>
              <a:t>Prokurator, RPO, RPD i organizacja społeczna</a:t>
            </a:r>
            <a:endParaRPr lang="pl-PL" sz="3200" dirty="0"/>
          </a:p>
        </p:txBody>
      </p:sp>
      <p:sp>
        <p:nvSpPr>
          <p:cNvPr id="3" name="Symbol zastępczy zawartości 2"/>
          <p:cNvSpPr>
            <a:spLocks noGrp="1"/>
          </p:cNvSpPr>
          <p:nvPr>
            <p:ph idx="1"/>
          </p:nvPr>
        </p:nvSpPr>
        <p:spPr/>
        <p:txBody>
          <a:bodyPr>
            <a:normAutofit lnSpcReduction="10000"/>
          </a:bodyPr>
          <a:lstStyle/>
          <a:p>
            <a:r>
              <a:rPr lang="pl-PL" dirty="0"/>
              <a:t>Prokurator, RPO, </a:t>
            </a:r>
            <a:r>
              <a:rPr lang="pl-PL" dirty="0" smtClean="0"/>
              <a:t>RPD mają prawo:</a:t>
            </a:r>
          </a:p>
          <a:p>
            <a:pPr lvl="1"/>
            <a:r>
              <a:rPr lang="pl-PL" dirty="0" smtClean="0"/>
              <a:t>Wziąć udział w każdym toczącym się postępowaniu</a:t>
            </a:r>
          </a:p>
          <a:p>
            <a:pPr lvl="1"/>
            <a:r>
              <a:rPr lang="pl-PL" dirty="0" smtClean="0"/>
              <a:t>Wnieść skargę do WSA (art. 50 § 1 </a:t>
            </a:r>
            <a:r>
              <a:rPr lang="pl-PL" dirty="0" err="1" smtClean="0"/>
              <a:t>p.p.s.a</a:t>
            </a:r>
            <a:r>
              <a:rPr lang="pl-PL" dirty="0" smtClean="0"/>
              <a:t>.)</a:t>
            </a:r>
          </a:p>
          <a:p>
            <a:pPr lvl="1"/>
            <a:r>
              <a:rPr lang="pl-PL" dirty="0" smtClean="0"/>
              <a:t>Wnieść skargę kasacyjną do NSA (art. 173 § 2 </a:t>
            </a:r>
            <a:r>
              <a:rPr lang="pl-PL" dirty="0" err="1" smtClean="0"/>
              <a:t>p.p.s.a</a:t>
            </a:r>
            <a:r>
              <a:rPr lang="pl-PL" dirty="0" smtClean="0"/>
              <a:t>.)</a:t>
            </a:r>
          </a:p>
          <a:p>
            <a:pPr lvl="1"/>
            <a:r>
              <a:rPr lang="pl-PL" dirty="0" smtClean="0"/>
              <a:t>Wnieść skargę o wznowienie postępowania </a:t>
            </a:r>
            <a:r>
              <a:rPr lang="pl-PL" dirty="0" err="1" smtClean="0"/>
              <a:t>sądowoadministracyjnego</a:t>
            </a:r>
            <a:endParaRPr lang="pl-PL" dirty="0" smtClean="0"/>
          </a:p>
          <a:p>
            <a:pPr lvl="1"/>
            <a:r>
              <a:rPr lang="pl-PL" dirty="0" smtClean="0"/>
              <a:t>Wnieść skargę o stwierdzenie niezgodności z prawem prawomocnego orzeczenia (art. 285b </a:t>
            </a:r>
            <a:r>
              <a:rPr lang="pl-PL" dirty="0" err="1" smtClean="0"/>
              <a:t>p.p.s.a</a:t>
            </a:r>
            <a:r>
              <a:rPr lang="pl-PL" dirty="0" smtClean="0"/>
              <a:t>.)</a:t>
            </a:r>
          </a:p>
          <a:p>
            <a:r>
              <a:rPr lang="pl-PL" dirty="0" smtClean="0"/>
              <a:t>Organizacja społeczna może być:</a:t>
            </a:r>
          </a:p>
          <a:p>
            <a:pPr lvl="1"/>
            <a:r>
              <a:rPr lang="pl-PL" dirty="0" smtClean="0"/>
              <a:t>Stroną postępowania </a:t>
            </a:r>
            <a:r>
              <a:rPr lang="pl-PL" dirty="0" err="1" smtClean="0"/>
              <a:t>sądowoadministracyjnego</a:t>
            </a:r>
            <a:r>
              <a:rPr lang="pl-PL" dirty="0" smtClean="0"/>
              <a:t> (art. 25 § 2 i 4 </a:t>
            </a:r>
            <a:r>
              <a:rPr lang="pl-PL" dirty="0" err="1" smtClean="0"/>
              <a:t>p.p.s.a</a:t>
            </a:r>
            <a:r>
              <a:rPr lang="pl-PL" dirty="0" smtClean="0"/>
              <a:t>.)</a:t>
            </a:r>
          </a:p>
          <a:p>
            <a:pPr lvl="1"/>
            <a:r>
              <a:rPr lang="pl-PL" dirty="0" smtClean="0"/>
              <a:t>Uczestnikiem postępowania (art. 33 § 2 </a:t>
            </a:r>
            <a:r>
              <a:rPr lang="pl-PL" dirty="0" err="1" smtClean="0"/>
              <a:t>p.p.s.a</a:t>
            </a:r>
            <a:r>
              <a:rPr lang="pl-PL" dirty="0" smtClean="0"/>
              <a:t>.)</a:t>
            </a:r>
          </a:p>
          <a:p>
            <a:pPr lvl="1"/>
            <a:endParaRPr lang="pl-PL" dirty="0" smtClean="0"/>
          </a:p>
        </p:txBody>
      </p:sp>
      <p:sp>
        <p:nvSpPr>
          <p:cNvPr id="4" name="Symbol zastępczy numeru slajdu 3"/>
          <p:cNvSpPr>
            <a:spLocks noGrp="1"/>
          </p:cNvSpPr>
          <p:nvPr>
            <p:ph type="sldNum" sz="quarter" idx="12"/>
          </p:nvPr>
        </p:nvSpPr>
        <p:spPr/>
        <p:txBody>
          <a:bodyPr/>
          <a:lstStyle/>
          <a:p>
            <a:fld id="{6075C74F-7DC9-4DEA-ADA1-7FFDE60CB15E}" type="slidenum">
              <a:rPr lang="pl-PL" smtClean="0"/>
              <a:t>24</a:t>
            </a:fld>
            <a:endParaRPr lang="pl-PL"/>
          </a:p>
        </p:txBody>
      </p:sp>
    </p:spTree>
    <p:extLst>
      <p:ext uri="{BB962C8B-B14F-4D97-AF65-F5344CB8AC3E}">
        <p14:creationId xmlns:p14="http://schemas.microsoft.com/office/powerpoint/2010/main" val="3915579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sz="4800" dirty="0"/>
              <a:t>Czynności procesowe w postępowaniu </a:t>
            </a:r>
            <a:r>
              <a:rPr lang="pl-PL" sz="4800" dirty="0" err="1"/>
              <a:t>sądowoadministracyjnym</a:t>
            </a:r>
            <a:endParaRPr lang="pl-PL" sz="4800" dirty="0"/>
          </a:p>
        </p:txBody>
      </p:sp>
      <p:sp>
        <p:nvSpPr>
          <p:cNvPr id="3" name="Podtytuł 2"/>
          <p:cNvSpPr>
            <a:spLocks noGrp="1"/>
          </p:cNvSpPr>
          <p:nvPr>
            <p:ph type="subTitle" idx="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25</a:t>
            </a:fld>
            <a:endParaRPr lang="pl-PL"/>
          </a:p>
        </p:txBody>
      </p:sp>
    </p:spTree>
    <p:extLst>
      <p:ext uri="{BB962C8B-B14F-4D97-AF65-F5344CB8AC3E}">
        <p14:creationId xmlns:p14="http://schemas.microsoft.com/office/powerpoint/2010/main" val="3166949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5000"/>
            <a:lum/>
          </a:blip>
          <a:srcRect/>
          <a:stretch>
            <a:fillRect t="-8000" b="-8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Definicja</a:t>
            </a:r>
            <a:endParaRPr lang="pl-PL" dirty="0"/>
          </a:p>
        </p:txBody>
      </p:sp>
      <p:sp>
        <p:nvSpPr>
          <p:cNvPr id="6" name="Symbol zastępczy tekstu 5"/>
          <p:cNvSpPr>
            <a:spLocks noGrp="1"/>
          </p:cNvSpPr>
          <p:nvPr>
            <p:ph type="body" idx="1"/>
          </p:nvPr>
        </p:nvSpPr>
        <p:spPr/>
        <p:txBody>
          <a:bodyPr/>
          <a:lstStyle/>
          <a:p>
            <a:r>
              <a:rPr lang="pl-PL" dirty="0" smtClean="0"/>
              <a:t>Postepowanie administracyjne</a:t>
            </a:r>
            <a:endParaRPr lang="pl-PL" dirty="0"/>
          </a:p>
        </p:txBody>
      </p:sp>
      <p:sp>
        <p:nvSpPr>
          <p:cNvPr id="4" name="Symbol zastępczy zawartości 3"/>
          <p:cNvSpPr>
            <a:spLocks noGrp="1"/>
          </p:cNvSpPr>
          <p:nvPr>
            <p:ph sz="half" idx="2"/>
          </p:nvPr>
        </p:nvSpPr>
        <p:spPr/>
        <p:txBody>
          <a:bodyPr>
            <a:normAutofit fontScale="85000" lnSpcReduction="20000"/>
          </a:bodyPr>
          <a:lstStyle/>
          <a:p>
            <a:pPr marL="0" indent="0">
              <a:buNone/>
            </a:pPr>
            <a:r>
              <a:rPr lang="pl-PL" dirty="0" smtClean="0"/>
              <a:t>Regulowany prawem procesowym ciąg czynności procesowych podejmowanych przez organy administracji publicznej oraz inne podmioty postępowania w celu rozstrzygnięcia sprawy administracyjnej w formie decyzji administracyjnej, jak również ciąg czynności procesowych podjętych w celu weryfikacji decyzji administracyjnej.</a:t>
            </a:r>
            <a:endParaRPr lang="pl-PL" dirty="0"/>
          </a:p>
        </p:txBody>
      </p:sp>
      <p:sp>
        <p:nvSpPr>
          <p:cNvPr id="7" name="Symbol zastępczy tekstu 6"/>
          <p:cNvSpPr>
            <a:spLocks noGrp="1"/>
          </p:cNvSpPr>
          <p:nvPr>
            <p:ph type="body" sz="quarter" idx="3"/>
          </p:nvPr>
        </p:nvSpPr>
        <p:spPr/>
        <p:txBody>
          <a:bodyPr/>
          <a:lstStyle/>
          <a:p>
            <a:r>
              <a:rPr lang="pl-PL" dirty="0" smtClean="0"/>
              <a:t>Postępowanie </a:t>
            </a:r>
            <a:r>
              <a:rPr lang="pl-PL" dirty="0" err="1" smtClean="0"/>
              <a:t>sądowoadministracyjne</a:t>
            </a:r>
            <a:endParaRPr lang="pl-PL" dirty="0"/>
          </a:p>
        </p:txBody>
      </p:sp>
      <p:sp>
        <p:nvSpPr>
          <p:cNvPr id="8" name="Symbol zastępczy zawartości 7"/>
          <p:cNvSpPr>
            <a:spLocks noGrp="1"/>
          </p:cNvSpPr>
          <p:nvPr>
            <p:ph sz="quarter" idx="4"/>
          </p:nvPr>
        </p:nvSpPr>
        <p:spPr/>
        <p:txBody>
          <a:bodyPr>
            <a:normAutofit fontScale="92500" lnSpcReduction="20000"/>
          </a:bodyPr>
          <a:lstStyle/>
          <a:p>
            <a:pPr marL="0" indent="0">
              <a:buNone/>
            </a:pPr>
            <a:r>
              <a:rPr lang="pl-PL" dirty="0" smtClean="0"/>
              <a:t>Regulowany prawem procesowym ciąg czynności procesowych sądu administracyjnego i innych podmiotów tego postępowania podjętych w celu rozstrzygnięcia sporu o zgodność z prawem działania bądź zaniechania działania przez organ wykonujący administrację publiczną.</a:t>
            </a:r>
            <a:endParaRPr lang="pl-PL" dirty="0"/>
          </a:p>
        </p:txBody>
      </p:sp>
      <p:sp>
        <p:nvSpPr>
          <p:cNvPr id="9" name="Symbol zastępczy numeru slajdu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A712258-5B8A-46F8-95CE-52C7943D11BA}"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5198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Czynności procesowe</a:t>
            </a:r>
            <a:br>
              <a:rPr lang="pl-PL" dirty="0" smtClean="0"/>
            </a:br>
            <a:r>
              <a:rPr lang="pl-PL" dirty="0"/>
              <a:t>(</a:t>
            </a:r>
            <a:r>
              <a:rPr lang="pl-PL" dirty="0" smtClean="0"/>
              <a:t>definicja i podział)</a:t>
            </a:r>
            <a:endParaRPr lang="pl-PL"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Czynności procesowe to czynności podjęte przez podmiot postępowania </a:t>
            </a:r>
            <a:r>
              <a:rPr lang="pl-PL" dirty="0" err="1" smtClean="0"/>
              <a:t>sądowoadministracyjnego</a:t>
            </a:r>
            <a:r>
              <a:rPr lang="pl-PL" dirty="0" smtClean="0"/>
              <a:t> w formie, treści i trybie regulowanych prawem procesowym, których celem jest wywołanie skutków prawnych w postępowaniu </a:t>
            </a:r>
            <a:r>
              <a:rPr lang="pl-PL" dirty="0" err="1" smtClean="0"/>
              <a:t>sądowoadministracyjnym</a:t>
            </a:r>
            <a:r>
              <a:rPr lang="pl-PL" dirty="0" smtClean="0"/>
              <a:t>. </a:t>
            </a:r>
            <a:r>
              <a:rPr lang="pl-PL" dirty="0" err="1" smtClean="0"/>
              <a:t>Dzelą</a:t>
            </a:r>
            <a:r>
              <a:rPr lang="pl-PL" dirty="0" smtClean="0"/>
              <a:t> się na:</a:t>
            </a:r>
          </a:p>
          <a:p>
            <a:pPr algn="just"/>
            <a:r>
              <a:rPr lang="pl-PL" dirty="0" smtClean="0"/>
              <a:t>Czynności procesowe sądu</a:t>
            </a:r>
          </a:p>
          <a:p>
            <a:pPr lvl="1" algn="just"/>
            <a:r>
              <a:rPr lang="pl-PL" dirty="0" smtClean="0"/>
              <a:t>Przygotowawcze</a:t>
            </a:r>
          </a:p>
          <a:p>
            <a:pPr lvl="1" algn="just"/>
            <a:r>
              <a:rPr lang="pl-PL" dirty="0" smtClean="0"/>
              <a:t>Orzekania </a:t>
            </a:r>
          </a:p>
          <a:p>
            <a:pPr algn="just"/>
            <a:r>
              <a:rPr lang="pl-PL" dirty="0" smtClean="0"/>
              <a:t>Czynności procesowe stron </a:t>
            </a:r>
          </a:p>
          <a:p>
            <a:pPr algn="just"/>
            <a:r>
              <a:rPr lang="pl-PL" dirty="0" smtClean="0"/>
              <a:t>Czynności procesowe uczestników postępowania</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27</a:t>
            </a:fld>
            <a:endParaRPr lang="pl-PL"/>
          </a:p>
        </p:txBody>
      </p:sp>
    </p:spTree>
    <p:extLst>
      <p:ext uri="{BB962C8B-B14F-4D97-AF65-F5344CB8AC3E}">
        <p14:creationId xmlns:p14="http://schemas.microsoft.com/office/powerpoint/2010/main" val="4072783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4629150" y="365126"/>
            <a:ext cx="4514850" cy="1325563"/>
          </a:xfrm>
        </p:spPr>
        <p:txBody>
          <a:bodyPr>
            <a:noAutofit/>
          </a:bodyPr>
          <a:lstStyle/>
          <a:p>
            <a:pPr algn="ctr"/>
            <a:r>
              <a:rPr lang="pl-PL" sz="2400" dirty="0" smtClean="0"/>
              <a:t>Warunki formalne co do treści i formy pism procesowych </a:t>
            </a:r>
            <a:br>
              <a:rPr lang="pl-PL" sz="2400" dirty="0" smtClean="0"/>
            </a:br>
            <a:r>
              <a:rPr lang="pl-PL" sz="2400" dirty="0"/>
              <a:t>(</a:t>
            </a:r>
            <a:r>
              <a:rPr lang="pl-PL" sz="2400" dirty="0" smtClean="0"/>
              <a:t>art. 46 i 47 </a:t>
            </a:r>
            <a:r>
              <a:rPr lang="pl-PL" sz="2400" dirty="0" err="1" smtClean="0"/>
              <a:t>p.p.s.a</a:t>
            </a:r>
            <a:r>
              <a:rPr lang="pl-PL" sz="2400" dirty="0" smtClean="0"/>
              <a:t>.)</a:t>
            </a:r>
            <a:endParaRPr lang="pl-PL" sz="2400" dirty="0"/>
          </a:p>
        </p:txBody>
      </p:sp>
      <p:pic>
        <p:nvPicPr>
          <p:cNvPr id="9" name="Symbol zastępczy zawartości 8"/>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0" y="40477"/>
            <a:ext cx="4724400" cy="6680999"/>
          </a:xfrm>
        </p:spPr>
      </p:pic>
      <p:sp>
        <p:nvSpPr>
          <p:cNvPr id="7" name="Symbol zastępczy zawartości 6"/>
          <p:cNvSpPr>
            <a:spLocks noGrp="1"/>
          </p:cNvSpPr>
          <p:nvPr>
            <p:ph sz="half" idx="2"/>
          </p:nvPr>
        </p:nvSpPr>
        <p:spPr>
          <a:xfrm>
            <a:off x="4629150" y="1825624"/>
            <a:ext cx="4514850" cy="5032375"/>
          </a:xfrm>
        </p:spPr>
        <p:txBody>
          <a:bodyPr>
            <a:normAutofit fontScale="77500" lnSpcReduction="20000"/>
          </a:bodyPr>
          <a:lstStyle/>
          <a:p>
            <a:pPr marL="0" indent="0">
              <a:buNone/>
            </a:pPr>
            <a:r>
              <a:rPr lang="pl-PL" dirty="0"/>
              <a:t>Każde pismo strony powinno </a:t>
            </a:r>
            <a:r>
              <a:rPr lang="pl-PL" dirty="0" smtClean="0"/>
              <a:t>zawierać (art. 46 § 1 </a:t>
            </a:r>
            <a:r>
              <a:rPr lang="pl-PL" dirty="0" err="1" smtClean="0"/>
              <a:t>p.p.s.a</a:t>
            </a:r>
            <a:r>
              <a:rPr lang="pl-PL" dirty="0" smtClean="0"/>
              <a:t>.):</a:t>
            </a:r>
          </a:p>
          <a:p>
            <a:r>
              <a:rPr lang="pl-PL" dirty="0"/>
              <a:t>oznaczenie sądu, do którego jest skierowane, imię i nazwisko lub nazwę stron, ich przedstawicieli ustawowych i pełnomocników</a:t>
            </a:r>
            <a:r>
              <a:rPr lang="pl-PL" dirty="0" smtClean="0"/>
              <a:t>;</a:t>
            </a:r>
          </a:p>
          <a:p>
            <a:r>
              <a:rPr lang="pl-PL" dirty="0"/>
              <a:t>oznaczenie rodzaju pisma</a:t>
            </a:r>
            <a:r>
              <a:rPr lang="pl-PL" dirty="0" smtClean="0"/>
              <a:t>;</a:t>
            </a:r>
          </a:p>
          <a:p>
            <a:r>
              <a:rPr lang="pl-PL" dirty="0"/>
              <a:t>osnowę wniosku lub oświadczenia</a:t>
            </a:r>
            <a:r>
              <a:rPr lang="pl-PL" dirty="0" smtClean="0"/>
              <a:t>;</a:t>
            </a:r>
          </a:p>
          <a:p>
            <a:r>
              <a:rPr lang="pl-PL" dirty="0"/>
              <a:t>podpis strony albo jej przedstawiciela ustawowego lub pełnomocnika</a:t>
            </a:r>
            <a:r>
              <a:rPr lang="pl-PL" dirty="0" smtClean="0"/>
              <a:t>;</a:t>
            </a:r>
          </a:p>
          <a:p>
            <a:r>
              <a:rPr lang="pl-PL" dirty="0"/>
              <a:t>wymienienie załączników</a:t>
            </a:r>
            <a:r>
              <a:rPr lang="pl-PL" dirty="0" smtClean="0"/>
              <a:t>.</a:t>
            </a:r>
          </a:p>
          <a:p>
            <a:endParaRPr lang="pl-PL" dirty="0"/>
          </a:p>
          <a:p>
            <a:pPr marL="0" indent="0">
              <a:buNone/>
            </a:pPr>
            <a:r>
              <a:rPr lang="pl-PL" dirty="0" smtClean="0"/>
              <a:t>Zob. art.. 54 § 2 </a:t>
            </a:r>
            <a:r>
              <a:rPr lang="pl-PL" dirty="0" err="1" smtClean="0"/>
              <a:t>p.p.s.a</a:t>
            </a:r>
            <a:r>
              <a:rPr lang="pl-PL" dirty="0" smtClean="0"/>
              <a:t>. – odpowiedź na skargę	</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28</a:t>
            </a:fld>
            <a:endParaRPr lang="pl-PL"/>
          </a:p>
        </p:txBody>
      </p:sp>
    </p:spTree>
    <p:extLst>
      <p:ext uri="{BB962C8B-B14F-4D97-AF65-F5344CB8AC3E}">
        <p14:creationId xmlns:p14="http://schemas.microsoft.com/office/powerpoint/2010/main" val="40710913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Pisma procesowe</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Obejmują</a:t>
            </a:r>
          </a:p>
          <a:p>
            <a:pPr lvl="1"/>
            <a:r>
              <a:rPr lang="pl-PL" dirty="0" smtClean="0"/>
              <a:t>Wnioski stron i uczestników postępowania</a:t>
            </a:r>
          </a:p>
          <a:p>
            <a:pPr lvl="1"/>
            <a:r>
              <a:rPr lang="pl-PL" dirty="0" smtClean="0"/>
              <a:t>Oświadczenia stron i uczestników postępowania</a:t>
            </a:r>
          </a:p>
          <a:p>
            <a:r>
              <a:rPr lang="pl-PL" dirty="0" smtClean="0"/>
              <a:t>Wymagania szczególne co do treści poszczególnych rodzajów pism procesowych strony – np. art. 57 § 1 (skarga), art. 57 § 1 (wniosek o przywrócenie terminu)</a:t>
            </a:r>
          </a:p>
          <a:p>
            <a:r>
              <a:rPr lang="pl-PL" dirty="0" smtClean="0"/>
              <a:t>Forma pism:</a:t>
            </a:r>
          </a:p>
          <a:p>
            <a:pPr lvl="1"/>
            <a:r>
              <a:rPr lang="pl-PL" dirty="0" smtClean="0"/>
              <a:t>Pisemna - zasadniczo</a:t>
            </a:r>
          </a:p>
          <a:p>
            <a:pPr lvl="1"/>
            <a:r>
              <a:rPr lang="pl-PL" dirty="0" smtClean="0"/>
              <a:t>Ustna – gdy przepis tak stanowi (np. art. 37 § 2 </a:t>
            </a:r>
            <a:r>
              <a:rPr lang="pl-PL" dirty="0" err="1" smtClean="0"/>
              <a:t>p.p.s.a</a:t>
            </a:r>
            <a:r>
              <a:rPr lang="pl-PL" dirty="0" smtClean="0"/>
              <a:t>.) </a:t>
            </a:r>
          </a:p>
          <a:p>
            <a:r>
              <a:rPr lang="pl-PL" dirty="0" smtClean="0"/>
              <a:t>Usuwanie braków formalnych pism – art. 49 </a:t>
            </a:r>
            <a:r>
              <a:rPr lang="pl-PL" dirty="0" err="1" smtClean="0"/>
              <a:t>p.p.s.a</a:t>
            </a:r>
            <a:r>
              <a:rPr lang="pl-PL" dirty="0" smtClean="0"/>
              <a:t>.</a:t>
            </a:r>
          </a:p>
        </p:txBody>
      </p:sp>
      <p:sp>
        <p:nvSpPr>
          <p:cNvPr id="4" name="Symbol zastępczy numeru slajdu 3"/>
          <p:cNvSpPr>
            <a:spLocks noGrp="1"/>
          </p:cNvSpPr>
          <p:nvPr>
            <p:ph type="sldNum" sz="quarter" idx="12"/>
          </p:nvPr>
        </p:nvSpPr>
        <p:spPr/>
        <p:txBody>
          <a:bodyPr/>
          <a:lstStyle/>
          <a:p>
            <a:fld id="{6A712258-5B8A-46F8-95CE-52C7943D11BA}" type="slidenum">
              <a:rPr lang="pl-PL" smtClean="0"/>
              <a:t>29</a:t>
            </a:fld>
            <a:endParaRPr lang="pl-PL"/>
          </a:p>
        </p:txBody>
      </p:sp>
    </p:spTree>
    <p:extLst>
      <p:ext uri="{BB962C8B-B14F-4D97-AF65-F5344CB8AC3E}">
        <p14:creationId xmlns:p14="http://schemas.microsoft.com/office/powerpoint/2010/main" val="8314140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Właściwość Naczelnego Sądu Administracyjnego (NSA)</a:t>
            </a:r>
            <a:endParaRPr lang="pl-PL" dirty="0"/>
          </a:p>
        </p:txBody>
      </p:sp>
      <p:sp>
        <p:nvSpPr>
          <p:cNvPr id="3" name="Symbol zastępczy zawartości 2"/>
          <p:cNvSpPr>
            <a:spLocks noGrp="1"/>
          </p:cNvSpPr>
          <p:nvPr>
            <p:ph idx="1"/>
          </p:nvPr>
        </p:nvSpPr>
        <p:spPr/>
        <p:txBody>
          <a:bodyPr>
            <a:normAutofit fontScale="92500"/>
          </a:bodyPr>
          <a:lstStyle/>
          <a:p>
            <a:pPr algn="just"/>
            <a:r>
              <a:rPr lang="pl-PL" dirty="0" smtClean="0"/>
              <a:t>Naczelny Sąd Administracyjny oraz inne sądy administracyjne sprawują, w zakresie określonym w ustawie, kontrolę działalności administracji publicznej. Kontrola ta obejmuje również orzekanie o zgodności z ustawami uchwał organów samorządu terytorialnego i aktów normatywnych terenowych organów administracji rządowej – art. 184 KRP</a:t>
            </a:r>
          </a:p>
          <a:p>
            <a:pPr algn="just"/>
            <a:r>
              <a:rPr lang="pl-PL" dirty="0" smtClean="0"/>
              <a:t>Art. 1 § 1 </a:t>
            </a:r>
            <a:r>
              <a:rPr lang="pl-PL" dirty="0" err="1" smtClean="0"/>
              <a:t>p.u.s.a</a:t>
            </a:r>
            <a:r>
              <a:rPr lang="pl-PL" dirty="0" smtClean="0"/>
              <a:t>. (Prawo o ustroju sądów administracyjnych)</a:t>
            </a:r>
          </a:p>
          <a:p>
            <a:pPr marL="0" indent="0" algn="just">
              <a:buNone/>
            </a:pPr>
            <a:r>
              <a:rPr lang="pl-PL" dirty="0" smtClean="0"/>
              <a:t>Na postawie powyższych przepisów określono przedmiot postępowania </a:t>
            </a:r>
            <a:r>
              <a:rPr lang="pl-PL" dirty="0" err="1" smtClean="0"/>
              <a:t>sądowoadministracyjnego</a:t>
            </a:r>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3</a:t>
            </a:fld>
            <a:endParaRPr lang="pl-PL"/>
          </a:p>
        </p:txBody>
      </p:sp>
    </p:spTree>
    <p:extLst>
      <p:ext uri="{BB962C8B-B14F-4D97-AF65-F5344CB8AC3E}">
        <p14:creationId xmlns:p14="http://schemas.microsoft.com/office/powerpoint/2010/main" val="13079755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t="-26000" b="-26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Doręczenia  </a:t>
            </a:r>
            <a:br>
              <a:rPr lang="pl-PL" dirty="0" smtClean="0"/>
            </a:br>
            <a:r>
              <a:rPr lang="pl-PL" dirty="0" smtClean="0"/>
              <a:t>(art. 65 – art. 81)</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Zasada – doręczania z urzędu przez sąd</a:t>
            </a:r>
          </a:p>
          <a:p>
            <a:r>
              <a:rPr lang="pl-PL" dirty="0" smtClean="0"/>
              <a:t>Wyjątek – art. 66 </a:t>
            </a:r>
            <a:r>
              <a:rPr lang="pl-PL" dirty="0" err="1" smtClean="0"/>
              <a:t>p.p.s.a</a:t>
            </a:r>
            <a:r>
              <a:rPr lang="pl-PL" dirty="0" smtClean="0"/>
              <a:t>.</a:t>
            </a:r>
          </a:p>
          <a:p>
            <a:r>
              <a:rPr lang="pl-PL" dirty="0" smtClean="0"/>
              <a:t>Doręcza się odpisy, czy oryginały pism? – art. 75 </a:t>
            </a:r>
            <a:r>
              <a:rPr lang="pl-PL" dirty="0" err="1" smtClean="0"/>
              <a:t>p.p.s.a</a:t>
            </a:r>
            <a:r>
              <a:rPr lang="pl-PL" dirty="0" smtClean="0"/>
              <a:t>.</a:t>
            </a:r>
          </a:p>
          <a:p>
            <a:r>
              <a:rPr lang="pl-PL" dirty="0" smtClean="0"/>
              <a:t>Ile pism doręcza się pełnomocnikowi a ile osobie uprawnionej do odbioru pism? – art. 76 </a:t>
            </a:r>
            <a:r>
              <a:rPr lang="pl-PL" dirty="0" err="1" smtClean="0"/>
              <a:t>p.p.s.a</a:t>
            </a:r>
            <a:r>
              <a:rPr lang="pl-PL" dirty="0" smtClean="0"/>
              <a:t>.</a:t>
            </a:r>
          </a:p>
          <a:p>
            <a:r>
              <a:rPr lang="pl-PL" dirty="0" smtClean="0"/>
              <a:t>Kurator a pełnomocnik do doręczeń – art. 78 – art. 81 oraz art. 299 </a:t>
            </a:r>
            <a:r>
              <a:rPr lang="pl-PL" dirty="0" err="1" smtClean="0"/>
              <a:t>p.p.s.a</a:t>
            </a:r>
            <a:r>
              <a:rPr lang="pl-PL" dirty="0" smtClean="0"/>
              <a:t>.</a:t>
            </a:r>
          </a:p>
          <a:p>
            <a:r>
              <a:rPr lang="pl-PL" dirty="0" smtClean="0"/>
              <a:t>Czas, miejsce i sposób doręczenia – art. 68, art. 69, art. 67 § 3 </a:t>
            </a:r>
            <a:r>
              <a:rPr lang="pl-PL" dirty="0" err="1" smtClean="0"/>
              <a:t>p.p.s.a</a:t>
            </a:r>
            <a:r>
              <a:rPr lang="pl-PL" dirty="0" smtClean="0"/>
              <a:t>.</a:t>
            </a:r>
          </a:p>
          <a:p>
            <a:r>
              <a:rPr lang="pl-PL" dirty="0" smtClean="0"/>
              <a:t>Doręczenia właściwe a zastępcze – zob. art. 72 </a:t>
            </a:r>
            <a:r>
              <a:rPr lang="pl-PL" dirty="0" err="1" smtClean="0"/>
              <a:t>p.p.s.a</a:t>
            </a:r>
            <a:r>
              <a:rPr lang="pl-PL" dirty="0" smtClean="0"/>
              <a:t>.</a:t>
            </a:r>
          </a:p>
          <a:p>
            <a:r>
              <a:rPr lang="pl-PL" dirty="0" smtClean="0"/>
              <a:t>Fikcja doręczenia – art. 70 § 2, art. 73 i art. 74 </a:t>
            </a:r>
            <a:r>
              <a:rPr lang="pl-PL" dirty="0" err="1" smtClean="0"/>
              <a:t>p.p.s.a</a:t>
            </a:r>
            <a:r>
              <a:rPr lang="pl-PL" dirty="0" smtClean="0"/>
              <a:t>., por. z art. 49 k.p.a.</a:t>
            </a:r>
          </a:p>
        </p:txBody>
      </p:sp>
      <p:sp>
        <p:nvSpPr>
          <p:cNvPr id="4" name="Symbol zastępczy numeru slajdu 3"/>
          <p:cNvSpPr>
            <a:spLocks noGrp="1"/>
          </p:cNvSpPr>
          <p:nvPr>
            <p:ph type="sldNum" sz="quarter" idx="12"/>
          </p:nvPr>
        </p:nvSpPr>
        <p:spPr/>
        <p:txBody>
          <a:bodyPr/>
          <a:lstStyle/>
          <a:p>
            <a:fld id="{6A712258-5B8A-46F8-95CE-52C7943D11BA}" type="slidenum">
              <a:rPr lang="pl-PL" smtClean="0"/>
              <a:t>30</a:t>
            </a:fld>
            <a:endParaRPr lang="pl-PL"/>
          </a:p>
        </p:txBody>
      </p:sp>
    </p:spTree>
    <p:extLst>
      <p:ext uri="{BB962C8B-B14F-4D97-AF65-F5344CB8AC3E}">
        <p14:creationId xmlns:p14="http://schemas.microsoft.com/office/powerpoint/2010/main" val="17662872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Posiedzenia sądowe</a:t>
            </a:r>
            <a:br>
              <a:rPr lang="pl-PL" dirty="0" smtClean="0"/>
            </a:br>
            <a:r>
              <a:rPr lang="pl-PL" dirty="0" smtClean="0"/>
              <a:t>(art. 90 – art. 114 </a:t>
            </a:r>
            <a:r>
              <a:rPr lang="pl-PL" dirty="0" err="1" smtClean="0"/>
              <a:t>p.p.s.a</a:t>
            </a:r>
            <a:r>
              <a:rPr lang="pl-PL" dirty="0" smtClean="0"/>
              <a:t>.)</a:t>
            </a:r>
            <a:endParaRPr lang="pl-PL" dirty="0"/>
          </a:p>
        </p:txBody>
      </p:sp>
      <p:sp>
        <p:nvSpPr>
          <p:cNvPr id="3" name="Symbol zastępczy zawartości 2"/>
          <p:cNvSpPr>
            <a:spLocks noGrp="1"/>
          </p:cNvSpPr>
          <p:nvPr>
            <p:ph idx="1"/>
          </p:nvPr>
        </p:nvSpPr>
        <p:spPr>
          <a:xfrm>
            <a:off x="484909" y="1825625"/>
            <a:ext cx="8168986" cy="4530726"/>
          </a:xfrm>
        </p:spPr>
        <p:txBody>
          <a:bodyPr>
            <a:normAutofit fontScale="77500" lnSpcReduction="20000"/>
          </a:bodyPr>
          <a:lstStyle/>
          <a:p>
            <a:r>
              <a:rPr lang="pl-PL" dirty="0" smtClean="0"/>
              <a:t>Jawne – art. 10 i art. 90 </a:t>
            </a:r>
            <a:r>
              <a:rPr lang="pl-PL" dirty="0" err="1" smtClean="0"/>
              <a:t>p.p.s.a</a:t>
            </a:r>
            <a:r>
              <a:rPr lang="pl-PL" dirty="0" smtClean="0"/>
              <a:t>.</a:t>
            </a:r>
          </a:p>
          <a:p>
            <a:r>
              <a:rPr lang="pl-PL" dirty="0" smtClean="0"/>
              <a:t>Niejawne</a:t>
            </a:r>
          </a:p>
          <a:p>
            <a:pPr lvl="1"/>
            <a:r>
              <a:rPr lang="pl-PL" dirty="0" smtClean="0"/>
              <a:t>Przy drzwiach zamkniętych – art. 96 i art. 97 </a:t>
            </a:r>
            <a:r>
              <a:rPr lang="pl-PL" dirty="0" err="1" smtClean="0"/>
              <a:t>p.p.s.a</a:t>
            </a:r>
            <a:r>
              <a:rPr lang="pl-PL" dirty="0" smtClean="0"/>
              <a:t>.</a:t>
            </a:r>
          </a:p>
          <a:p>
            <a:pPr lvl="1"/>
            <a:r>
              <a:rPr lang="pl-PL" dirty="0" smtClean="0"/>
              <a:t>Niejawne – art. 16 § 2 (1 sędzia):</a:t>
            </a:r>
          </a:p>
          <a:p>
            <a:pPr lvl="2"/>
            <a:r>
              <a:rPr lang="pl-PL" dirty="0" smtClean="0">
                <a:solidFill>
                  <a:srgbClr val="FF0000"/>
                </a:solidFill>
              </a:rPr>
              <a:t>Kwestie wpadkowe</a:t>
            </a:r>
          </a:p>
          <a:p>
            <a:pPr lvl="2"/>
            <a:r>
              <a:rPr lang="pl-PL" dirty="0" smtClean="0">
                <a:solidFill>
                  <a:srgbClr val="FF0000"/>
                </a:solidFill>
              </a:rPr>
              <a:t>Kwestie dotyczące braków formalnych czynności procesowych stron i dopuszczalności skargi</a:t>
            </a:r>
          </a:p>
          <a:p>
            <a:pPr lvl="2"/>
            <a:r>
              <a:rPr lang="pl-PL" dirty="0" smtClean="0"/>
              <a:t>Rozpoznanie skargi/sprzeciwu – zob. art. 64d </a:t>
            </a:r>
          </a:p>
          <a:p>
            <a:pPr marL="0" indent="0">
              <a:buNone/>
            </a:pPr>
            <a:r>
              <a:rPr lang="pl-PL" dirty="0" smtClean="0">
                <a:solidFill>
                  <a:srgbClr val="00B050"/>
                </a:solidFill>
              </a:rPr>
              <a:t>Kto może uczestniczyć w posiedzeniach? Art. 95 i art. 97 § 1 </a:t>
            </a:r>
            <a:r>
              <a:rPr lang="pl-PL" dirty="0" err="1" smtClean="0">
                <a:solidFill>
                  <a:srgbClr val="00B050"/>
                </a:solidFill>
              </a:rPr>
              <a:t>p.p.s.a</a:t>
            </a:r>
            <a:r>
              <a:rPr lang="pl-PL" dirty="0" smtClean="0">
                <a:solidFill>
                  <a:srgbClr val="00B050"/>
                </a:solidFill>
              </a:rPr>
              <a:t>.</a:t>
            </a:r>
          </a:p>
          <a:p>
            <a:pPr marL="0" indent="0">
              <a:buNone/>
            </a:pPr>
            <a:r>
              <a:rPr lang="pl-PL" dirty="0" smtClean="0">
                <a:solidFill>
                  <a:srgbClr val="00B050"/>
                </a:solidFill>
              </a:rPr>
              <a:t>Kogo i na ile dni przed posiedzeniem zawiadamia się o nim? Art. 91 </a:t>
            </a:r>
            <a:r>
              <a:rPr lang="pl-PL" dirty="0" err="1" smtClean="0">
                <a:solidFill>
                  <a:srgbClr val="00B050"/>
                </a:solidFill>
              </a:rPr>
              <a:t>p.p.s.a</a:t>
            </a:r>
            <a:r>
              <a:rPr lang="pl-PL" dirty="0" smtClean="0">
                <a:solidFill>
                  <a:srgbClr val="00B050"/>
                </a:solidFill>
              </a:rPr>
              <a:t>.</a:t>
            </a:r>
          </a:p>
          <a:p>
            <a:pPr marL="0" indent="0">
              <a:buNone/>
            </a:pPr>
            <a:r>
              <a:rPr lang="pl-PL" dirty="0" smtClean="0">
                <a:solidFill>
                  <a:srgbClr val="00B050"/>
                </a:solidFill>
              </a:rPr>
              <a:t>Nieobecność stron na rozprawie a wstrzymanie rozpoznania sprawy (art. 109 i art. 110 p.p.s.a.,</a:t>
            </a:r>
            <a:r>
              <a:rPr lang="pl-PL" dirty="0" err="1" smtClean="0">
                <a:solidFill>
                  <a:srgbClr val="00B050"/>
                </a:solidFill>
              </a:rPr>
              <a:t>zob</a:t>
            </a:r>
            <a:r>
              <a:rPr lang="pl-PL" dirty="0" smtClean="0">
                <a:solidFill>
                  <a:srgbClr val="00B050"/>
                </a:solidFill>
              </a:rPr>
              <a:t>. art. 271 pkt 2 </a:t>
            </a:r>
            <a:r>
              <a:rPr lang="pl-PL" dirty="0" err="1" smtClean="0">
                <a:solidFill>
                  <a:srgbClr val="00B050"/>
                </a:solidFill>
              </a:rPr>
              <a:t>p.p.s.a</a:t>
            </a:r>
            <a:r>
              <a:rPr lang="pl-PL" dirty="0" smtClean="0">
                <a:solidFill>
                  <a:srgbClr val="00B050"/>
                </a:solidFill>
              </a:rPr>
              <a:t>.)</a:t>
            </a:r>
          </a:p>
          <a:p>
            <a:pPr marL="0" indent="0">
              <a:buNone/>
            </a:pPr>
            <a:r>
              <a:rPr lang="pl-PL" dirty="0" smtClean="0">
                <a:solidFill>
                  <a:srgbClr val="00B050"/>
                </a:solidFill>
              </a:rPr>
              <a:t>Jaki jest przebieg rozprawy, jakie przesłanki jej odroczenia, czy może dojść do współuczestnictwa? – art. 106 – art. 114 </a:t>
            </a:r>
            <a:r>
              <a:rPr lang="pl-PL" dirty="0" err="1" smtClean="0">
                <a:solidFill>
                  <a:srgbClr val="00B050"/>
                </a:solidFill>
              </a:rPr>
              <a:t>p.p.s.a</a:t>
            </a:r>
            <a:r>
              <a:rPr lang="pl-PL" dirty="0" smtClean="0">
                <a:solidFill>
                  <a:srgbClr val="00B050"/>
                </a:solidFill>
              </a:rPr>
              <a:t>., por. art. 62 k.p.a.</a:t>
            </a:r>
            <a:endParaRPr lang="pl-PL" dirty="0">
              <a:solidFill>
                <a:srgbClr val="00B050"/>
              </a:solidFill>
            </a:endParaRPr>
          </a:p>
        </p:txBody>
      </p:sp>
      <p:sp>
        <p:nvSpPr>
          <p:cNvPr id="4" name="Symbol zastępczy numeru slajdu 3"/>
          <p:cNvSpPr>
            <a:spLocks noGrp="1"/>
          </p:cNvSpPr>
          <p:nvPr>
            <p:ph type="sldNum" sz="quarter" idx="12"/>
          </p:nvPr>
        </p:nvSpPr>
        <p:spPr/>
        <p:txBody>
          <a:bodyPr/>
          <a:lstStyle/>
          <a:p>
            <a:fld id="{6A712258-5B8A-46F8-95CE-52C7943D11BA}" type="slidenum">
              <a:rPr lang="pl-PL" smtClean="0"/>
              <a:t>31</a:t>
            </a:fld>
            <a:endParaRPr lang="pl-PL"/>
          </a:p>
        </p:txBody>
      </p:sp>
    </p:spTree>
    <p:extLst>
      <p:ext uri="{BB962C8B-B14F-4D97-AF65-F5344CB8AC3E}">
        <p14:creationId xmlns:p14="http://schemas.microsoft.com/office/powerpoint/2010/main" val="2555606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Terminy</a:t>
            </a:r>
            <a:endParaRPr lang="pl-PL" dirty="0"/>
          </a:p>
        </p:txBody>
      </p:sp>
      <p:sp>
        <p:nvSpPr>
          <p:cNvPr id="3" name="Symbol zastępczy zawartości 2"/>
          <p:cNvSpPr>
            <a:spLocks noGrp="1"/>
          </p:cNvSpPr>
          <p:nvPr>
            <p:ph idx="1"/>
          </p:nvPr>
        </p:nvSpPr>
        <p:spPr>
          <a:xfrm>
            <a:off x="471055" y="1825625"/>
            <a:ext cx="8160327" cy="4530726"/>
          </a:xfrm>
        </p:spPr>
        <p:txBody>
          <a:bodyPr>
            <a:normAutofit fontScale="92500" lnSpcReduction="10000"/>
          </a:bodyPr>
          <a:lstStyle/>
          <a:p>
            <a:r>
              <a:rPr lang="pl-PL" dirty="0" smtClean="0"/>
              <a:t>Termin materialny – okres, w którym może nastąpić ukształtowanie praw lub obowiązków jednostki w formie autorytatywnej konkretyzacji normy prawa materialnego lub bezpośrednio z mocy prawa.</a:t>
            </a:r>
          </a:p>
          <a:p>
            <a:r>
              <a:rPr lang="pl-PL" dirty="0" smtClean="0"/>
              <a:t>Termin procesowy – okres do dokonania czynności procesowej przez podmioty postępowania lub uczestników </a:t>
            </a:r>
            <a:r>
              <a:rPr lang="pl-PL" dirty="0" err="1" smtClean="0"/>
              <a:t>postępwoania</a:t>
            </a:r>
            <a:r>
              <a:rPr lang="pl-PL" dirty="0" smtClean="0"/>
              <a:t>.</a:t>
            </a:r>
          </a:p>
          <a:p>
            <a:pPr lvl="1"/>
            <a:r>
              <a:rPr lang="pl-PL" dirty="0" smtClean="0"/>
              <a:t>Ustawowe:</a:t>
            </a:r>
          </a:p>
          <a:p>
            <a:pPr lvl="2"/>
            <a:r>
              <a:rPr lang="pl-PL" dirty="0" smtClean="0"/>
              <a:t>Dla stron i uczestników postępowania – np</a:t>
            </a:r>
            <a:r>
              <a:rPr lang="pl-PL" dirty="0"/>
              <a:t>. art. 53</a:t>
            </a:r>
            <a:r>
              <a:rPr lang="pl-PL" dirty="0" smtClean="0"/>
              <a:t>, 53 § 2, </a:t>
            </a:r>
            <a:r>
              <a:rPr lang="pl-PL" dirty="0"/>
              <a:t>49 § 1, 151 § 1, 277 </a:t>
            </a:r>
            <a:r>
              <a:rPr lang="pl-PL" dirty="0" err="1" smtClean="0"/>
              <a:t>p.p.s.a</a:t>
            </a:r>
            <a:r>
              <a:rPr lang="pl-PL" dirty="0" smtClean="0"/>
              <a:t>.</a:t>
            </a:r>
          </a:p>
          <a:p>
            <a:pPr lvl="2"/>
            <a:r>
              <a:rPr lang="pl-PL" dirty="0" smtClean="0"/>
              <a:t>Dla sądu – np. art. 92 </a:t>
            </a:r>
            <a:r>
              <a:rPr lang="pl-PL" dirty="0" err="1" smtClean="0"/>
              <a:t>u.s.g</a:t>
            </a:r>
            <a:r>
              <a:rPr lang="pl-PL" dirty="0" smtClean="0"/>
              <a:t>., art. 11g ust. 2 „specustawy drogowej”.</a:t>
            </a:r>
          </a:p>
          <a:p>
            <a:pPr lvl="1"/>
            <a:r>
              <a:rPr lang="pl-PL" dirty="0" smtClean="0"/>
              <a:t>Wyznaczane (sądowe) – art. 82 – art. 84 </a:t>
            </a:r>
            <a:r>
              <a:rPr lang="pl-PL" dirty="0" err="1" smtClean="0"/>
              <a:t>p.p.s.a</a:t>
            </a:r>
            <a:r>
              <a:rPr lang="pl-PL" dirty="0" smtClean="0"/>
              <a:t>.</a:t>
            </a:r>
          </a:p>
          <a:p>
            <a:r>
              <a:rPr lang="pl-PL" dirty="0" smtClean="0"/>
              <a:t>Przywrócenie terminu – art. 86 – art. 89 </a:t>
            </a:r>
            <a:r>
              <a:rPr lang="pl-PL" dirty="0" err="1" smtClean="0"/>
              <a:t>p.p.s.a</a:t>
            </a:r>
            <a:r>
              <a:rPr lang="pl-PL" dirty="0" smtClean="0"/>
              <a:t>.</a:t>
            </a:r>
          </a:p>
        </p:txBody>
      </p:sp>
      <p:sp>
        <p:nvSpPr>
          <p:cNvPr id="4" name="Symbol zastępczy numeru slajdu 3"/>
          <p:cNvSpPr>
            <a:spLocks noGrp="1"/>
          </p:cNvSpPr>
          <p:nvPr>
            <p:ph type="sldNum" sz="quarter" idx="12"/>
          </p:nvPr>
        </p:nvSpPr>
        <p:spPr/>
        <p:txBody>
          <a:bodyPr/>
          <a:lstStyle/>
          <a:p>
            <a:fld id="{6A712258-5B8A-46F8-95CE-52C7943D11BA}" type="slidenum">
              <a:rPr lang="pl-PL" smtClean="0"/>
              <a:t>32</a:t>
            </a:fld>
            <a:endParaRPr lang="pl-PL"/>
          </a:p>
        </p:txBody>
      </p:sp>
    </p:spTree>
    <p:extLst>
      <p:ext uri="{BB962C8B-B14F-4D97-AF65-F5344CB8AC3E}">
        <p14:creationId xmlns:p14="http://schemas.microsoft.com/office/powerpoint/2010/main" val="443862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Koszty postępowania</a:t>
            </a:r>
            <a:endParaRPr lang="pl-PL" dirty="0"/>
          </a:p>
        </p:txBody>
      </p:sp>
      <p:sp>
        <p:nvSpPr>
          <p:cNvPr id="3" name="Symbol zastępczy zawartości 2"/>
          <p:cNvSpPr>
            <a:spLocks noGrp="1"/>
          </p:cNvSpPr>
          <p:nvPr>
            <p:ph idx="1"/>
          </p:nvPr>
        </p:nvSpPr>
        <p:spPr/>
        <p:txBody>
          <a:bodyPr>
            <a:normAutofit fontScale="92500" lnSpcReduction="10000"/>
          </a:bodyPr>
          <a:lstStyle/>
          <a:p>
            <a:pPr marL="0" indent="0">
              <a:buNone/>
            </a:pPr>
            <a:r>
              <a:rPr lang="pl-PL" dirty="0" smtClean="0"/>
              <a:t>Na koszty postępowania składają się:</a:t>
            </a:r>
          </a:p>
          <a:p>
            <a:r>
              <a:rPr lang="pl-PL" dirty="0" smtClean="0"/>
              <a:t>Koszty sądowe (art. 211 </a:t>
            </a:r>
            <a:r>
              <a:rPr lang="pl-PL" dirty="0" err="1" smtClean="0"/>
              <a:t>p.p.s.a</a:t>
            </a:r>
            <a:r>
              <a:rPr lang="pl-PL" dirty="0" smtClean="0"/>
              <a:t>)</a:t>
            </a:r>
          </a:p>
          <a:p>
            <a:pPr lvl="1"/>
            <a:r>
              <a:rPr lang="pl-PL" dirty="0" smtClean="0"/>
              <a:t>Opłaty sądowe</a:t>
            </a:r>
            <a:r>
              <a:rPr lang="pl-PL" dirty="0"/>
              <a:t> (art. 212 § 1 </a:t>
            </a:r>
            <a:r>
              <a:rPr lang="pl-PL" dirty="0" err="1"/>
              <a:t>p.p.s.a</a:t>
            </a:r>
            <a:r>
              <a:rPr lang="pl-PL" dirty="0"/>
              <a:t>.)</a:t>
            </a:r>
            <a:endParaRPr lang="pl-PL" dirty="0" smtClean="0"/>
          </a:p>
          <a:p>
            <a:pPr lvl="2"/>
            <a:r>
              <a:rPr lang="pl-PL" dirty="0" smtClean="0"/>
              <a:t>Wpis – od pism wszczynających postępowanie (art. 230 </a:t>
            </a:r>
            <a:r>
              <a:rPr lang="pl-PL" dirty="0" err="1" smtClean="0"/>
              <a:t>p.p.s.a</a:t>
            </a:r>
            <a:r>
              <a:rPr lang="pl-PL" dirty="0" smtClean="0"/>
              <a:t>.)</a:t>
            </a:r>
          </a:p>
          <a:p>
            <a:pPr lvl="3"/>
            <a:r>
              <a:rPr lang="pl-PL" dirty="0" smtClean="0"/>
              <a:t>Stosunkowy (art. 231 </a:t>
            </a:r>
            <a:r>
              <a:rPr lang="pl-PL" dirty="0" err="1" smtClean="0"/>
              <a:t>zd</a:t>
            </a:r>
            <a:r>
              <a:rPr lang="pl-PL" dirty="0" smtClean="0"/>
              <a:t>. pierwsze </a:t>
            </a:r>
            <a:r>
              <a:rPr lang="pl-PL" dirty="0" err="1" smtClean="0"/>
              <a:t>p.p.s.a</a:t>
            </a:r>
            <a:r>
              <a:rPr lang="pl-PL" dirty="0" smtClean="0"/>
              <a:t>.)</a:t>
            </a:r>
          </a:p>
          <a:p>
            <a:pPr lvl="3"/>
            <a:r>
              <a:rPr lang="pl-PL" dirty="0" smtClean="0"/>
              <a:t>Stały  (art. 231 </a:t>
            </a:r>
            <a:r>
              <a:rPr lang="pl-PL" dirty="0" err="1" smtClean="0"/>
              <a:t>zd</a:t>
            </a:r>
            <a:r>
              <a:rPr lang="pl-PL" dirty="0" smtClean="0"/>
              <a:t>. drugie </a:t>
            </a:r>
            <a:r>
              <a:rPr lang="pl-PL" dirty="0" err="1" smtClean="0"/>
              <a:t>p.p.s.a</a:t>
            </a:r>
            <a:r>
              <a:rPr lang="pl-PL" dirty="0" smtClean="0"/>
              <a:t>.)</a:t>
            </a:r>
          </a:p>
          <a:p>
            <a:pPr lvl="2"/>
            <a:r>
              <a:rPr lang="pl-PL" dirty="0" smtClean="0"/>
              <a:t>Opłata kancelaryjna – art. 234 – art. 236 </a:t>
            </a:r>
            <a:r>
              <a:rPr lang="pl-PL" dirty="0" err="1" smtClean="0"/>
              <a:t>p.p.s.a</a:t>
            </a:r>
            <a:r>
              <a:rPr lang="pl-PL" dirty="0" smtClean="0"/>
              <a:t>.</a:t>
            </a:r>
          </a:p>
          <a:p>
            <a:pPr lvl="1"/>
            <a:r>
              <a:rPr lang="pl-PL" dirty="0" smtClean="0"/>
              <a:t>Zwrot wydatków (wydatki – art. 213, art. 237 – art. 238 </a:t>
            </a:r>
            <a:r>
              <a:rPr lang="pl-PL" dirty="0" err="1" smtClean="0"/>
              <a:t>p.p.s.a</a:t>
            </a:r>
            <a:r>
              <a:rPr lang="pl-PL" dirty="0" smtClean="0"/>
              <a:t>.)</a:t>
            </a:r>
          </a:p>
          <a:p>
            <a:r>
              <a:rPr lang="pl-PL" dirty="0" smtClean="0"/>
              <a:t>Koszty przejazdów do sądu strony lub pełnomocnika</a:t>
            </a:r>
          </a:p>
          <a:p>
            <a:r>
              <a:rPr lang="pl-PL" dirty="0" smtClean="0"/>
              <a:t>Równowartość zarobku utraconego wskutek stawiennictwa w sądzie</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33</a:t>
            </a:fld>
            <a:endParaRPr lang="pl-PL"/>
          </a:p>
        </p:txBody>
      </p:sp>
    </p:spTree>
    <p:extLst>
      <p:ext uri="{BB962C8B-B14F-4D97-AF65-F5344CB8AC3E}">
        <p14:creationId xmlns:p14="http://schemas.microsoft.com/office/powerpoint/2010/main" val="31736863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Koszty postępowania</a:t>
            </a:r>
            <a:endParaRPr lang="pl-PL" dirty="0"/>
          </a:p>
        </p:txBody>
      </p:sp>
      <p:sp>
        <p:nvSpPr>
          <p:cNvPr id="3" name="Symbol zastępczy zawartości 2"/>
          <p:cNvSpPr>
            <a:spLocks noGrp="1"/>
          </p:cNvSpPr>
          <p:nvPr>
            <p:ph idx="1"/>
          </p:nvPr>
        </p:nvSpPr>
        <p:spPr/>
        <p:txBody>
          <a:bodyPr/>
          <a:lstStyle/>
          <a:p>
            <a:r>
              <a:rPr lang="pl-PL" dirty="0" smtClean="0"/>
              <a:t>Obowiązki ciążące na stronach</a:t>
            </a:r>
          </a:p>
          <a:p>
            <a:r>
              <a:rPr lang="pl-PL" dirty="0" smtClean="0"/>
              <a:t>Konsekwencje niedopełnienia obowiązków – art. 220, art. 223, art. 224, art. 227 </a:t>
            </a:r>
            <a:r>
              <a:rPr lang="pl-PL" dirty="0" err="1" smtClean="0"/>
              <a:t>p.p.s.a</a:t>
            </a:r>
            <a:r>
              <a:rPr lang="pl-PL" dirty="0" smtClean="0"/>
              <a:t>.</a:t>
            </a:r>
          </a:p>
          <a:p>
            <a:r>
              <a:rPr lang="pl-PL" dirty="0" smtClean="0"/>
              <a:t>Zasady zaokrąglania – zob. art. 215 § 2, art. 219 § 2 </a:t>
            </a:r>
            <a:r>
              <a:rPr lang="pl-PL" dirty="0" err="1" smtClean="0"/>
              <a:t>p.p.s.a</a:t>
            </a:r>
            <a:r>
              <a:rPr lang="pl-PL" dirty="0" smtClean="0"/>
              <a:t>.</a:t>
            </a:r>
          </a:p>
          <a:p>
            <a:r>
              <a:rPr lang="pl-PL" dirty="0" smtClean="0"/>
              <a:t>Zwrot kosztów sądowych</a:t>
            </a:r>
          </a:p>
          <a:p>
            <a:pPr lvl="1"/>
            <a:r>
              <a:rPr lang="pl-PL" dirty="0" smtClean="0"/>
              <a:t>Z urzędu na koszt strony – art. 225 </a:t>
            </a:r>
            <a:r>
              <a:rPr lang="pl-PL" dirty="0" err="1" smtClean="0"/>
              <a:t>p.p.s.a</a:t>
            </a:r>
            <a:r>
              <a:rPr lang="pl-PL" dirty="0" smtClean="0"/>
              <a:t>.</a:t>
            </a:r>
          </a:p>
          <a:p>
            <a:pPr lvl="1"/>
            <a:r>
              <a:rPr lang="pl-PL" dirty="0" smtClean="0"/>
              <a:t>Przedawnienie – art. 226 </a:t>
            </a:r>
            <a:r>
              <a:rPr lang="pl-PL" dirty="0" err="1" smtClean="0"/>
              <a:t>p.p.s.a</a:t>
            </a:r>
            <a:r>
              <a:rPr lang="pl-PL" dirty="0" smtClean="0"/>
              <a:t>.</a:t>
            </a:r>
          </a:p>
          <a:p>
            <a:pPr lvl="1"/>
            <a:r>
              <a:rPr lang="pl-PL" dirty="0" smtClean="0"/>
              <a:t>Dopuszczalność umorzenia, odroczenia, rozłożenia na raty kosztów sądowych – art. 229 </a:t>
            </a:r>
            <a:r>
              <a:rPr lang="pl-PL" dirty="0" err="1" smtClean="0"/>
              <a:t>p.p.s.a</a:t>
            </a:r>
            <a:r>
              <a:rPr lang="pl-PL" dirty="0" smtClean="0"/>
              <a:t>.</a:t>
            </a:r>
          </a:p>
          <a:p>
            <a:pPr lvl="1"/>
            <a:endParaRPr lang="pl-PL" dirty="0" smtClean="0"/>
          </a:p>
          <a:p>
            <a:pPr lvl="1"/>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34</a:t>
            </a:fld>
            <a:endParaRPr lang="pl-PL"/>
          </a:p>
        </p:txBody>
      </p:sp>
    </p:spTree>
    <p:extLst>
      <p:ext uri="{BB962C8B-B14F-4D97-AF65-F5344CB8AC3E}">
        <p14:creationId xmlns:p14="http://schemas.microsoft.com/office/powerpoint/2010/main" val="30720597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600" dirty="0" smtClean="0"/>
              <a:t>Zasady ponoszenia kosztów postępowania </a:t>
            </a:r>
            <a:r>
              <a:rPr lang="pl-PL" sz="3600" dirty="0" err="1" smtClean="0"/>
              <a:t>sądowoadministracyjnego</a:t>
            </a:r>
            <a:endParaRPr lang="pl-PL" sz="3600" dirty="0"/>
          </a:p>
        </p:txBody>
      </p:sp>
      <p:sp>
        <p:nvSpPr>
          <p:cNvPr id="3" name="Symbol zastępczy zawartości 2"/>
          <p:cNvSpPr>
            <a:spLocks noGrp="1"/>
          </p:cNvSpPr>
          <p:nvPr>
            <p:ph idx="1"/>
          </p:nvPr>
        </p:nvSpPr>
        <p:spPr>
          <a:xfrm>
            <a:off x="387927" y="1690689"/>
            <a:ext cx="8349095" cy="4727575"/>
          </a:xfrm>
        </p:spPr>
        <p:txBody>
          <a:bodyPr>
            <a:normAutofit fontScale="92500" lnSpcReduction="20000"/>
          </a:bodyPr>
          <a:lstStyle/>
          <a:p>
            <a:r>
              <a:rPr lang="pl-PL" dirty="0" smtClean="0"/>
              <a:t>Wyróżnia się:</a:t>
            </a:r>
          </a:p>
          <a:p>
            <a:pPr lvl="1"/>
            <a:r>
              <a:rPr lang="pl-PL" dirty="0" smtClean="0"/>
              <a:t>Zasady ponoszenia kosztów w fazie wszczęcia i w toku postępowania – art. 214 </a:t>
            </a:r>
            <a:r>
              <a:rPr lang="pl-PL" dirty="0" err="1" smtClean="0"/>
              <a:t>p.p.s.a</a:t>
            </a:r>
            <a:r>
              <a:rPr lang="pl-PL" dirty="0" smtClean="0"/>
              <a:t>.</a:t>
            </a:r>
          </a:p>
          <a:p>
            <a:pPr lvl="1"/>
            <a:r>
              <a:rPr lang="pl-PL" dirty="0" smtClean="0"/>
              <a:t>Zasady ponoszenia kosztów zakończonego postępowania:</a:t>
            </a:r>
          </a:p>
          <a:p>
            <a:pPr lvl="2"/>
            <a:r>
              <a:rPr lang="pl-PL" dirty="0" smtClean="0"/>
              <a:t>Zasada odpowiedzialności za wynik postępowania (kto komu zwraca koszty?)</a:t>
            </a:r>
          </a:p>
          <a:p>
            <a:pPr lvl="3"/>
            <a:r>
              <a:rPr lang="pl-PL" dirty="0" smtClean="0"/>
              <a:t>Postępowanie przed WSA – art. 200 – art. 202 </a:t>
            </a:r>
            <a:r>
              <a:rPr lang="pl-PL" dirty="0" err="1" smtClean="0"/>
              <a:t>p.p.s.a</a:t>
            </a:r>
            <a:r>
              <a:rPr lang="pl-PL" dirty="0" smtClean="0"/>
              <a:t>. </a:t>
            </a:r>
            <a:r>
              <a:rPr lang="pl-PL" dirty="0" smtClean="0">
                <a:solidFill>
                  <a:srgbClr val="00B050"/>
                </a:solidFill>
              </a:rPr>
              <a:t>Czy skarżący może zwrócić koszty organowi?</a:t>
            </a:r>
          </a:p>
          <a:p>
            <a:pPr lvl="3"/>
            <a:r>
              <a:rPr lang="pl-PL" dirty="0" smtClean="0"/>
              <a:t>Postępowanie przed NSA – art. 203 – art. 204 </a:t>
            </a:r>
            <a:r>
              <a:rPr lang="pl-PL" dirty="0" err="1" smtClean="0"/>
              <a:t>p.p.s.a</a:t>
            </a:r>
            <a:r>
              <a:rPr lang="pl-PL" dirty="0" smtClean="0"/>
              <a:t>.</a:t>
            </a:r>
          </a:p>
          <a:p>
            <a:pPr lvl="2"/>
            <a:r>
              <a:rPr lang="pl-PL" dirty="0" smtClean="0"/>
              <a:t>Zasada zwrotu kosztów niezbędnych do celowego dochodzenia ochrony interesu prawnego – art. 205 </a:t>
            </a:r>
            <a:r>
              <a:rPr lang="pl-PL" dirty="0" err="1" smtClean="0"/>
              <a:t>p.p.s.a</a:t>
            </a:r>
            <a:r>
              <a:rPr lang="pl-PL" dirty="0" smtClean="0"/>
              <a:t>.</a:t>
            </a:r>
          </a:p>
          <a:p>
            <a:pPr lvl="2"/>
            <a:r>
              <a:rPr lang="pl-PL" dirty="0" smtClean="0"/>
              <a:t>Zasada stosunkowego rozdzielania kosztów postępowania – art. 206 </a:t>
            </a:r>
            <a:r>
              <a:rPr lang="pl-PL" dirty="0" err="1" smtClean="0"/>
              <a:t>p.p.s.a</a:t>
            </a:r>
            <a:r>
              <a:rPr lang="pl-PL" dirty="0" smtClean="0"/>
              <a:t>.</a:t>
            </a:r>
          </a:p>
          <a:p>
            <a:pPr lvl="2"/>
            <a:r>
              <a:rPr lang="pl-PL" dirty="0" smtClean="0"/>
              <a:t>Zasada zawinienia – art. 208 </a:t>
            </a:r>
            <a:r>
              <a:rPr lang="pl-PL" dirty="0" err="1" smtClean="0"/>
              <a:t>p.p.s.a</a:t>
            </a:r>
            <a:r>
              <a:rPr lang="pl-PL" dirty="0" smtClean="0"/>
              <a:t>.</a:t>
            </a:r>
          </a:p>
          <a:p>
            <a:pPr lvl="2"/>
            <a:r>
              <a:rPr lang="pl-PL" dirty="0" smtClean="0"/>
              <a:t>Zasada koncentracji kosztów postępowania (</a:t>
            </a:r>
            <a:r>
              <a:rPr lang="pl-PL" dirty="0" smtClean="0">
                <a:solidFill>
                  <a:srgbClr val="FF0000"/>
                </a:solidFill>
              </a:rPr>
              <a:t>pamiętaj o zgłoszeniu żądania zwrotu kosztów najpóźniej przed zamknięciem rozprawy poprzedzającej wydanie orzeczenia. Inaczej </a:t>
            </a:r>
            <a:r>
              <a:rPr lang="pl-PL" dirty="0" err="1" smtClean="0">
                <a:solidFill>
                  <a:srgbClr val="FF0000"/>
                </a:solidFill>
              </a:rPr>
              <a:t>hajs</a:t>
            </a:r>
            <a:r>
              <a:rPr lang="pl-PL" dirty="0" smtClean="0">
                <a:solidFill>
                  <a:srgbClr val="FF0000"/>
                </a:solidFill>
              </a:rPr>
              <a:t> przepadnie a mocodawca nie będzie zadowolony)</a:t>
            </a:r>
            <a:r>
              <a:rPr lang="pl-PL" dirty="0" smtClean="0"/>
              <a:t> – art. 210 </a:t>
            </a:r>
            <a:r>
              <a:rPr lang="pl-PL" dirty="0" err="1" smtClean="0"/>
              <a:t>p.p.s.a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35</a:t>
            </a:fld>
            <a:endParaRPr lang="pl-PL"/>
          </a:p>
        </p:txBody>
      </p:sp>
    </p:spTree>
    <p:extLst>
      <p:ext uri="{BB962C8B-B14F-4D97-AF65-F5344CB8AC3E}">
        <p14:creationId xmlns:p14="http://schemas.microsoft.com/office/powerpoint/2010/main" val="867006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Zwolnienie od kosztów sądowych </a:t>
            </a:r>
            <a:br>
              <a:rPr lang="pl-PL" dirty="0" smtClean="0"/>
            </a:br>
            <a:r>
              <a:rPr lang="pl-PL" dirty="0" smtClean="0"/>
              <a:t>i prawo pomocy</a:t>
            </a:r>
            <a:endParaRPr lang="pl-PL" dirty="0"/>
          </a:p>
        </p:txBody>
      </p:sp>
      <p:sp>
        <p:nvSpPr>
          <p:cNvPr id="3" name="Symbol zastępczy zawartości 2"/>
          <p:cNvSpPr>
            <a:spLocks noGrp="1"/>
          </p:cNvSpPr>
          <p:nvPr>
            <p:ph idx="1"/>
          </p:nvPr>
        </p:nvSpPr>
        <p:spPr>
          <a:xfrm>
            <a:off x="535997" y="1711903"/>
            <a:ext cx="8072005" cy="4644448"/>
          </a:xfrm>
        </p:spPr>
        <p:txBody>
          <a:bodyPr>
            <a:normAutofit fontScale="92500" lnSpcReduction="20000"/>
          </a:bodyPr>
          <a:lstStyle/>
          <a:p>
            <a:r>
              <a:rPr lang="pl-PL" dirty="0" smtClean="0"/>
              <a:t>Zwolnienie od kosztów sądowych – art. 239 – art. 242 </a:t>
            </a:r>
            <a:r>
              <a:rPr lang="pl-PL" dirty="0" err="1" smtClean="0"/>
              <a:t>p.p.s.a</a:t>
            </a:r>
            <a:r>
              <a:rPr lang="pl-PL" dirty="0" smtClean="0"/>
              <a:t>., zob. np. art. 100 </a:t>
            </a:r>
            <a:r>
              <a:rPr lang="pl-PL" dirty="0" err="1" smtClean="0"/>
              <a:t>u.s.g</a:t>
            </a:r>
            <a:r>
              <a:rPr lang="pl-PL" dirty="0" smtClean="0"/>
              <a:t>.</a:t>
            </a:r>
          </a:p>
          <a:p>
            <a:r>
              <a:rPr lang="pl-PL" dirty="0" smtClean="0"/>
              <a:t>Prawo pomocy – art. 243 – art. 262 </a:t>
            </a:r>
            <a:r>
              <a:rPr lang="pl-PL" dirty="0" err="1" smtClean="0"/>
              <a:t>p.p.s.a</a:t>
            </a:r>
            <a:r>
              <a:rPr lang="pl-PL" dirty="0" smtClean="0"/>
              <a:t>.</a:t>
            </a:r>
          </a:p>
          <a:p>
            <a:pPr lvl="1"/>
            <a:r>
              <a:rPr lang="pl-PL" dirty="0" smtClean="0">
                <a:solidFill>
                  <a:srgbClr val="00B050"/>
                </a:solidFill>
              </a:rPr>
              <a:t>Kto i kiedy składa wniosek o przyznanie prawa pomocy? – art. 243 </a:t>
            </a:r>
            <a:r>
              <a:rPr lang="pl-PL" dirty="0" err="1" smtClean="0">
                <a:solidFill>
                  <a:srgbClr val="00B050"/>
                </a:solidFill>
              </a:rPr>
              <a:t>p.p.s.a</a:t>
            </a:r>
            <a:r>
              <a:rPr lang="pl-PL" dirty="0" smtClean="0">
                <a:solidFill>
                  <a:srgbClr val="00B050"/>
                </a:solidFill>
              </a:rPr>
              <a:t>.</a:t>
            </a:r>
          </a:p>
          <a:p>
            <a:pPr lvl="1"/>
            <a:r>
              <a:rPr lang="pl-PL" dirty="0" smtClean="0"/>
              <a:t>Zakres prawa pomocy – art. 244 </a:t>
            </a:r>
            <a:r>
              <a:rPr lang="pl-PL" dirty="0" err="1" smtClean="0"/>
              <a:t>p.p.s.a</a:t>
            </a:r>
            <a:r>
              <a:rPr lang="pl-PL" dirty="0" smtClean="0"/>
              <a:t>.</a:t>
            </a:r>
          </a:p>
          <a:p>
            <a:pPr lvl="1"/>
            <a:r>
              <a:rPr lang="pl-PL" dirty="0" smtClean="0"/>
              <a:t>Zakres przyznania prawa pomocy – art. 245 </a:t>
            </a:r>
            <a:r>
              <a:rPr lang="pl-PL" dirty="0" err="1" smtClean="0"/>
              <a:t>p.p.s.a</a:t>
            </a:r>
            <a:r>
              <a:rPr lang="pl-PL" dirty="0" smtClean="0"/>
              <a:t>.</a:t>
            </a:r>
          </a:p>
          <a:p>
            <a:pPr lvl="1"/>
            <a:r>
              <a:rPr lang="pl-PL" dirty="0" smtClean="0"/>
              <a:t>Tryb udzielania prawa pomocy – art. 252 – art. 257 </a:t>
            </a:r>
            <a:r>
              <a:rPr lang="pl-PL" dirty="0" err="1" smtClean="0"/>
              <a:t>p.p.s.a</a:t>
            </a:r>
            <a:r>
              <a:rPr lang="pl-PL" dirty="0" smtClean="0"/>
              <a:t>.</a:t>
            </a:r>
          </a:p>
          <a:p>
            <a:pPr lvl="1"/>
            <a:r>
              <a:rPr lang="pl-PL" dirty="0" smtClean="0"/>
              <a:t>Możliwość cofnięcia wniosku o prawo pomocy/prawa pomocy/wygaśnięcie – art. 249 i art. 249a, art. 251 </a:t>
            </a:r>
            <a:r>
              <a:rPr lang="pl-PL" dirty="0" err="1" smtClean="0"/>
              <a:t>p.p.s.a</a:t>
            </a:r>
            <a:r>
              <a:rPr lang="pl-PL" dirty="0" smtClean="0"/>
              <a:t>.</a:t>
            </a:r>
          </a:p>
          <a:p>
            <a:pPr lvl="1"/>
            <a:r>
              <a:rPr lang="pl-PL" dirty="0" smtClean="0"/>
              <a:t>Sprzeciw – art. 259 – art. 260 </a:t>
            </a:r>
            <a:r>
              <a:rPr lang="pl-PL" dirty="0" err="1" smtClean="0"/>
              <a:t>p.p.s.a</a:t>
            </a:r>
            <a:r>
              <a:rPr lang="pl-PL" dirty="0" smtClean="0"/>
              <a:t>.</a:t>
            </a:r>
          </a:p>
          <a:p>
            <a:pPr lvl="1"/>
            <a:r>
              <a:rPr lang="pl-PL" dirty="0" smtClean="0">
                <a:solidFill>
                  <a:srgbClr val="00B050"/>
                </a:solidFill>
              </a:rPr>
              <a:t>Jaki sąd orzeka w sprawie udzielenia prawa pomocy? </a:t>
            </a:r>
            <a:r>
              <a:rPr lang="pl-PL" dirty="0" smtClean="0"/>
              <a:t>– art. 254 § 1 </a:t>
            </a:r>
            <a:r>
              <a:rPr lang="pl-PL" dirty="0" err="1" smtClean="0"/>
              <a:t>p.p.s.a</a:t>
            </a:r>
            <a:r>
              <a:rPr lang="pl-PL" dirty="0" smtClean="0"/>
              <a:t>.</a:t>
            </a:r>
          </a:p>
          <a:p>
            <a:pPr lvl="1"/>
            <a:r>
              <a:rPr lang="pl-PL" dirty="0">
                <a:solidFill>
                  <a:srgbClr val="00B050"/>
                </a:solidFill>
              </a:rPr>
              <a:t>Podaj przykład, gdy WSA działa jako sąd II </a:t>
            </a:r>
            <a:r>
              <a:rPr lang="pl-PL" dirty="0" smtClean="0">
                <a:solidFill>
                  <a:srgbClr val="00B050"/>
                </a:solidFill>
              </a:rPr>
              <a:t>instancji</a:t>
            </a:r>
            <a:r>
              <a:rPr lang="pl-PL" dirty="0">
                <a:solidFill>
                  <a:srgbClr val="00B050"/>
                </a:solidFill>
              </a:rPr>
              <a:t> </a:t>
            </a:r>
            <a:r>
              <a:rPr lang="pl-PL" dirty="0" smtClean="0">
                <a:solidFill>
                  <a:srgbClr val="00B050"/>
                </a:solidFill>
              </a:rPr>
              <a:t>– </a:t>
            </a:r>
            <a:r>
              <a:rPr lang="pl-PL" dirty="0" smtClean="0"/>
              <a:t>zob. art. 260 § 2 </a:t>
            </a:r>
            <a:r>
              <a:rPr lang="pl-PL" dirty="0" err="1" smtClean="0"/>
              <a:t>p.p.s.a</a:t>
            </a:r>
            <a:r>
              <a:rPr lang="pl-PL" dirty="0" smtClean="0"/>
              <a:t>.</a:t>
            </a:r>
            <a:endParaRPr lang="pl-PL" dirty="0">
              <a:solidFill>
                <a:srgbClr val="00B050"/>
              </a:solidFill>
            </a:endParaRPr>
          </a:p>
        </p:txBody>
      </p:sp>
      <p:sp>
        <p:nvSpPr>
          <p:cNvPr id="4" name="Symbol zastępczy numeru slajdu 3"/>
          <p:cNvSpPr>
            <a:spLocks noGrp="1"/>
          </p:cNvSpPr>
          <p:nvPr>
            <p:ph type="sldNum" sz="quarter" idx="12"/>
          </p:nvPr>
        </p:nvSpPr>
        <p:spPr/>
        <p:txBody>
          <a:bodyPr/>
          <a:lstStyle/>
          <a:p>
            <a:fld id="{6A712258-5B8A-46F8-95CE-52C7943D11BA}" type="slidenum">
              <a:rPr lang="pl-PL" smtClean="0"/>
              <a:t>36</a:t>
            </a:fld>
            <a:endParaRPr lang="pl-PL"/>
          </a:p>
        </p:txBody>
      </p:sp>
    </p:spTree>
    <p:extLst>
      <p:ext uri="{BB962C8B-B14F-4D97-AF65-F5344CB8AC3E}">
        <p14:creationId xmlns:p14="http://schemas.microsoft.com/office/powerpoint/2010/main" val="853656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Postępowanie przed wojewódzkim sądem administracyjnym</a:t>
            </a:r>
            <a:endParaRPr lang="pl-PL" dirty="0"/>
          </a:p>
        </p:txBody>
      </p:sp>
      <p:sp>
        <p:nvSpPr>
          <p:cNvPr id="3" name="Symbol zastępczy zawartości 2"/>
          <p:cNvSpPr>
            <a:spLocks noGrp="1"/>
          </p:cNvSpPr>
          <p:nvPr>
            <p:ph idx="1"/>
          </p:nvPr>
        </p:nvSpPr>
        <p:spPr>
          <a:xfrm>
            <a:off x="512619" y="1825625"/>
            <a:ext cx="8113568" cy="4530726"/>
          </a:xfrm>
        </p:spPr>
        <p:txBody>
          <a:bodyPr>
            <a:normAutofit fontScale="77500" lnSpcReduction="20000"/>
          </a:bodyPr>
          <a:lstStyle/>
          <a:p>
            <a:r>
              <a:rPr lang="pl-PL" dirty="0" smtClean="0"/>
              <a:t>Wszczęcie ogólnego postępowania </a:t>
            </a:r>
            <a:r>
              <a:rPr lang="pl-PL" dirty="0" err="1" smtClean="0"/>
              <a:t>sądowoadministracyjnego</a:t>
            </a:r>
            <a:endParaRPr lang="pl-PL" dirty="0" smtClean="0"/>
          </a:p>
          <a:p>
            <a:r>
              <a:rPr lang="pl-PL" dirty="0" smtClean="0"/>
              <a:t>Legitymacja do złożenia skargi</a:t>
            </a:r>
          </a:p>
          <a:p>
            <a:r>
              <a:rPr lang="pl-PL" dirty="0" smtClean="0"/>
              <a:t>Przesłanki dopuszczalności skargi do sądu administracyjnego</a:t>
            </a:r>
          </a:p>
          <a:p>
            <a:r>
              <a:rPr lang="pl-PL" dirty="0" smtClean="0"/>
              <a:t>Wymagania formalne wniesienia skargi do sądu administracyjnego</a:t>
            </a:r>
          </a:p>
          <a:p>
            <a:r>
              <a:rPr lang="pl-PL" dirty="0" smtClean="0"/>
              <a:t>Moc skargi do sądu administracyjnego</a:t>
            </a:r>
          </a:p>
          <a:p>
            <a:r>
              <a:rPr lang="pl-PL" dirty="0" smtClean="0"/>
              <a:t>Granice rozporządzalności prawem skargi przez skarżącego</a:t>
            </a:r>
          </a:p>
          <a:p>
            <a:r>
              <a:rPr lang="pl-PL" dirty="0" smtClean="0"/>
              <a:t>Stadia postępowania przed WSA </a:t>
            </a:r>
          </a:p>
          <a:p>
            <a:r>
              <a:rPr lang="pl-PL" dirty="0" smtClean="0"/>
              <a:t>Postępowanie mediacyjne</a:t>
            </a:r>
          </a:p>
          <a:p>
            <a:r>
              <a:rPr lang="pl-PL" dirty="0" smtClean="0"/>
              <a:t>Samokontrola organu wykonującego administrację publiczną</a:t>
            </a:r>
          </a:p>
          <a:p>
            <a:r>
              <a:rPr lang="pl-PL" dirty="0" smtClean="0"/>
              <a:t>Postępowanie rozpoznawcze</a:t>
            </a:r>
          </a:p>
          <a:p>
            <a:r>
              <a:rPr lang="pl-PL" dirty="0" smtClean="0"/>
              <a:t>Zawieszenie i umorzenie postępowania </a:t>
            </a:r>
            <a:r>
              <a:rPr lang="pl-PL" dirty="0" err="1" smtClean="0"/>
              <a:t>sądowoadministracyjnego</a:t>
            </a:r>
            <a:endParaRPr lang="pl-PL" dirty="0" smtClean="0"/>
          </a:p>
          <a:p>
            <a:r>
              <a:rPr lang="pl-PL" dirty="0" smtClean="0"/>
              <a:t>Orzeczenia WSA</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37</a:t>
            </a:fld>
            <a:endParaRPr lang="pl-PL"/>
          </a:p>
        </p:txBody>
      </p:sp>
    </p:spTree>
    <p:extLst>
      <p:ext uri="{BB962C8B-B14F-4D97-AF65-F5344CB8AC3E}">
        <p14:creationId xmlns:p14="http://schemas.microsoft.com/office/powerpoint/2010/main" val="42030900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Wszczęcie ogólnego postępowania </a:t>
            </a:r>
            <a:r>
              <a:rPr lang="pl-PL" dirty="0" err="1" smtClean="0"/>
              <a:t>sądowoadministracyjnego</a:t>
            </a:r>
            <a:endParaRPr lang="pl-PL" dirty="0"/>
          </a:p>
        </p:txBody>
      </p:sp>
      <p:sp>
        <p:nvSpPr>
          <p:cNvPr id="3" name="Symbol zastępczy zawartości 2"/>
          <p:cNvSpPr>
            <a:spLocks noGrp="1"/>
          </p:cNvSpPr>
          <p:nvPr>
            <p:ph idx="1"/>
          </p:nvPr>
        </p:nvSpPr>
        <p:spPr/>
        <p:txBody>
          <a:bodyPr/>
          <a:lstStyle/>
          <a:p>
            <a:r>
              <a:rPr lang="pl-PL" dirty="0" smtClean="0"/>
              <a:t>Zasada skargowości – zob. art. 63 </a:t>
            </a:r>
            <a:r>
              <a:rPr lang="pl-PL" dirty="0" err="1" smtClean="0"/>
              <a:t>p.p.s.a</a:t>
            </a:r>
            <a:r>
              <a:rPr lang="pl-PL" dirty="0" smtClean="0"/>
              <a:t>.</a:t>
            </a:r>
          </a:p>
          <a:p>
            <a:pPr lvl="1"/>
            <a:r>
              <a:rPr lang="pl-PL" dirty="0" smtClean="0"/>
              <a:t>Skarga a wniosek</a:t>
            </a:r>
          </a:p>
          <a:p>
            <a:pPr lvl="2"/>
            <a:r>
              <a:rPr lang="pl-PL" dirty="0" smtClean="0"/>
              <a:t>Skarga – zob. art. 45, art. 50 </a:t>
            </a:r>
            <a:r>
              <a:rPr lang="pl-PL" dirty="0" err="1" smtClean="0"/>
              <a:t>p.p.s.a</a:t>
            </a:r>
            <a:r>
              <a:rPr lang="pl-PL" dirty="0" smtClean="0"/>
              <a:t>.</a:t>
            </a:r>
          </a:p>
          <a:p>
            <a:pPr lvl="2"/>
            <a:r>
              <a:rPr lang="pl-PL" dirty="0" smtClean="0"/>
              <a:t>Wniosek (przykłady) – zob. art. 64 </a:t>
            </a:r>
            <a:r>
              <a:rPr lang="pl-PL" dirty="0" err="1" smtClean="0"/>
              <a:t>p.p.s.a</a:t>
            </a:r>
            <a:r>
              <a:rPr lang="pl-PL" dirty="0" smtClean="0"/>
              <a:t>.</a:t>
            </a:r>
          </a:p>
          <a:p>
            <a:pPr lvl="3"/>
            <a:r>
              <a:rPr lang="pl-PL" dirty="0" smtClean="0"/>
              <a:t>Wniosek strony o wyłączenie sędziego</a:t>
            </a:r>
          </a:p>
          <a:p>
            <a:pPr lvl="3"/>
            <a:r>
              <a:rPr lang="pl-PL" dirty="0" smtClean="0"/>
              <a:t>Wniosek o ustanowienie kuratora</a:t>
            </a:r>
          </a:p>
          <a:p>
            <a:pPr lvl="3"/>
            <a:r>
              <a:rPr lang="pl-PL" dirty="0" smtClean="0"/>
              <a:t>Wniosek o ukaranie grzywną</a:t>
            </a:r>
          </a:p>
          <a:p>
            <a:pPr lvl="3"/>
            <a:r>
              <a:rPr lang="pl-PL" dirty="0" smtClean="0"/>
              <a:t>Wniosek o przywrócenie terminu</a:t>
            </a:r>
          </a:p>
          <a:p>
            <a:pPr lvl="3"/>
            <a:r>
              <a:rPr lang="pl-PL" dirty="0" smtClean="0"/>
              <a:t>Wniosek o zawieszenie postępowania</a:t>
            </a:r>
          </a:p>
          <a:p>
            <a:pPr lvl="3"/>
            <a:r>
              <a:rPr lang="pl-PL" dirty="0" smtClean="0"/>
              <a:t>Wniosek o uzasadnienie wyroku</a:t>
            </a:r>
          </a:p>
          <a:p>
            <a:pPr lvl="1"/>
            <a:r>
              <a:rPr lang="pl-PL" dirty="0" smtClean="0">
                <a:solidFill>
                  <a:srgbClr val="00B050"/>
                </a:solidFill>
              </a:rPr>
              <a:t>Czy są przypadki </a:t>
            </a:r>
            <a:r>
              <a:rPr lang="pl-PL" u="sng" dirty="0" smtClean="0">
                <a:solidFill>
                  <a:srgbClr val="00B050"/>
                </a:solidFill>
              </a:rPr>
              <a:t>działania</a:t>
            </a:r>
            <a:r>
              <a:rPr lang="pl-PL" dirty="0" smtClean="0">
                <a:solidFill>
                  <a:srgbClr val="00B050"/>
                </a:solidFill>
              </a:rPr>
              <a:t> sądu administracyjnego z urzędu? Zob. np. art. 289 § 2 </a:t>
            </a:r>
            <a:r>
              <a:rPr lang="pl-PL" dirty="0" err="1" smtClean="0">
                <a:solidFill>
                  <a:srgbClr val="00B050"/>
                </a:solidFill>
              </a:rPr>
              <a:t>p.p.s.a</a:t>
            </a:r>
            <a:r>
              <a:rPr lang="pl-PL" dirty="0" smtClean="0">
                <a:solidFill>
                  <a:srgbClr val="00B050"/>
                </a:solidFill>
              </a:rPr>
              <a:t>.</a:t>
            </a:r>
            <a:endParaRPr lang="pl-PL" dirty="0">
              <a:solidFill>
                <a:srgbClr val="00B050"/>
              </a:solidFill>
            </a:endParaRPr>
          </a:p>
        </p:txBody>
      </p:sp>
      <p:sp>
        <p:nvSpPr>
          <p:cNvPr id="4" name="Symbol zastępczy numeru slajdu 3"/>
          <p:cNvSpPr>
            <a:spLocks noGrp="1"/>
          </p:cNvSpPr>
          <p:nvPr>
            <p:ph type="sldNum" sz="quarter" idx="12"/>
          </p:nvPr>
        </p:nvSpPr>
        <p:spPr/>
        <p:txBody>
          <a:bodyPr/>
          <a:lstStyle/>
          <a:p>
            <a:fld id="{6A712258-5B8A-46F8-95CE-52C7943D11BA}" type="slidenum">
              <a:rPr lang="pl-PL" smtClean="0"/>
              <a:t>38</a:t>
            </a:fld>
            <a:endParaRPr lang="pl-PL"/>
          </a:p>
        </p:txBody>
      </p:sp>
    </p:spTree>
    <p:extLst>
      <p:ext uri="{BB962C8B-B14F-4D97-AF65-F5344CB8AC3E}">
        <p14:creationId xmlns:p14="http://schemas.microsoft.com/office/powerpoint/2010/main" val="27197750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Legitymacja do złożenia skargi</a:t>
            </a:r>
            <a:br>
              <a:rPr lang="pl-PL" dirty="0" smtClean="0"/>
            </a:br>
            <a:r>
              <a:rPr lang="pl-PL" dirty="0" smtClean="0"/>
              <a:t>(art. 50 </a:t>
            </a:r>
            <a:r>
              <a:rPr lang="pl-PL" dirty="0" err="1" smtClean="0"/>
              <a:t>p.p.s.a</a:t>
            </a:r>
            <a:r>
              <a:rPr lang="pl-PL" dirty="0" smtClean="0"/>
              <a:t>.)</a:t>
            </a:r>
            <a:endParaRPr lang="pl-PL" dirty="0"/>
          </a:p>
        </p:txBody>
      </p:sp>
      <p:sp>
        <p:nvSpPr>
          <p:cNvPr id="3" name="Symbol zastępczy zawartości 2"/>
          <p:cNvSpPr>
            <a:spLocks noGrp="1"/>
          </p:cNvSpPr>
          <p:nvPr>
            <p:ph idx="1"/>
          </p:nvPr>
        </p:nvSpPr>
        <p:spPr>
          <a:xfrm>
            <a:off x="360218" y="1690689"/>
            <a:ext cx="8418368" cy="4820947"/>
          </a:xfrm>
        </p:spPr>
        <p:txBody>
          <a:bodyPr>
            <a:normAutofit fontScale="70000" lnSpcReduction="20000"/>
          </a:bodyPr>
          <a:lstStyle/>
          <a:p>
            <a:pPr marL="0" indent="0">
              <a:buNone/>
            </a:pPr>
            <a:r>
              <a:rPr lang="pl-PL" dirty="0" smtClean="0"/>
              <a:t>Klasyfikacja wywodzona z rodzaju chronionego interesu:</a:t>
            </a:r>
          </a:p>
          <a:p>
            <a:r>
              <a:rPr lang="pl-PL" dirty="0" smtClean="0"/>
              <a:t>Legitymacja do złożenia skargi na podstawie ochrony interesu prawnego (indywidualnego) - </a:t>
            </a:r>
            <a:r>
              <a:rPr lang="pl-PL" sz="2000" dirty="0" smtClean="0"/>
              <a:t>odnośnie skargi na wspólnoty samorządowe zob. wyrok SN z dnia 7.06.2001 r. (III RN 104/00), uchwała NSA z dnia 22.06.2015 r. (I OPS 2/15 – orzekała m.in. prof.. Adamiak).</a:t>
            </a:r>
          </a:p>
          <a:p>
            <a:r>
              <a:rPr lang="pl-PL" dirty="0" smtClean="0"/>
              <a:t>Legitymacja oparta na podstawie ochrony interesu publicznego</a:t>
            </a:r>
          </a:p>
          <a:p>
            <a:pPr lvl="1"/>
            <a:r>
              <a:rPr lang="pl-PL" dirty="0" smtClean="0"/>
              <a:t>Prokurator</a:t>
            </a:r>
          </a:p>
          <a:p>
            <a:pPr lvl="1"/>
            <a:r>
              <a:rPr lang="pl-PL" dirty="0" smtClean="0"/>
              <a:t>Organ nadzoru nad samorządem terytorialnym</a:t>
            </a:r>
          </a:p>
          <a:p>
            <a:pPr lvl="1"/>
            <a:r>
              <a:rPr lang="pl-PL" dirty="0" smtClean="0"/>
              <a:t>Organ nadzoru nad samorządem zawodowym</a:t>
            </a:r>
          </a:p>
          <a:p>
            <a:pPr lvl="1"/>
            <a:r>
              <a:rPr lang="pl-PL" dirty="0" smtClean="0"/>
              <a:t>Prezes Urzędu Patentowego, Prokurator Generalny, Rzecznik Praw Obywatelskich</a:t>
            </a:r>
          </a:p>
          <a:p>
            <a:r>
              <a:rPr lang="pl-PL" dirty="0" smtClean="0"/>
              <a:t>Legitymacja oparta na ochronie interesu społecznego</a:t>
            </a:r>
          </a:p>
          <a:p>
            <a:pPr lvl="1"/>
            <a:r>
              <a:rPr lang="pl-PL" dirty="0" smtClean="0"/>
              <a:t>Organizacja społeczna</a:t>
            </a:r>
          </a:p>
          <a:p>
            <a:pPr lvl="1"/>
            <a:r>
              <a:rPr lang="pl-PL" dirty="0" smtClean="0"/>
              <a:t>Inicjator referendum lokalnego</a:t>
            </a:r>
          </a:p>
          <a:p>
            <a:pPr lvl="1"/>
            <a:r>
              <a:rPr lang="pl-PL" dirty="0" smtClean="0"/>
              <a:t>Redaktor naczelny</a:t>
            </a:r>
          </a:p>
          <a:p>
            <a:r>
              <a:rPr lang="pl-PL" dirty="0" smtClean="0"/>
              <a:t>Legitymacja do złożenia skargi, której konstrukcja nie jest oparta na ochronie żadnego z wywiedzionych w przepisach prawa interesów indywidualnych, publicznych, społecznych</a:t>
            </a:r>
          </a:p>
          <a:p>
            <a:pPr lvl="1"/>
            <a:r>
              <a:rPr lang="pl-PL" dirty="0"/>
              <a:t>np. wniesienie skargi na odmowę dostępu do informacji publicznej.</a:t>
            </a:r>
          </a:p>
        </p:txBody>
      </p:sp>
      <p:sp>
        <p:nvSpPr>
          <p:cNvPr id="4" name="Symbol zastępczy numeru slajdu 3"/>
          <p:cNvSpPr>
            <a:spLocks noGrp="1"/>
          </p:cNvSpPr>
          <p:nvPr>
            <p:ph type="sldNum" sz="quarter" idx="12"/>
          </p:nvPr>
        </p:nvSpPr>
        <p:spPr/>
        <p:txBody>
          <a:bodyPr/>
          <a:lstStyle/>
          <a:p>
            <a:fld id="{6A712258-5B8A-46F8-95CE-52C7943D11BA}" type="slidenum">
              <a:rPr lang="pl-PL" smtClean="0"/>
              <a:t>39</a:t>
            </a:fld>
            <a:endParaRPr lang="pl-PL"/>
          </a:p>
        </p:txBody>
      </p:sp>
    </p:spTree>
    <p:extLst>
      <p:ext uri="{BB962C8B-B14F-4D97-AF65-F5344CB8AC3E}">
        <p14:creationId xmlns:p14="http://schemas.microsoft.com/office/powerpoint/2010/main" val="12706329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3600" dirty="0" smtClean="0"/>
              <a:t>Przedmiot postępowania </a:t>
            </a:r>
            <a:r>
              <a:rPr lang="pl-PL" sz="3600" dirty="0" err="1" smtClean="0"/>
              <a:t>sądowoadministracyjnego</a:t>
            </a:r>
            <a:r>
              <a:rPr lang="pl-PL" sz="3600" dirty="0" smtClean="0"/>
              <a:t> – sprawa </a:t>
            </a:r>
            <a:r>
              <a:rPr lang="pl-PL" sz="3600" dirty="0" err="1" smtClean="0"/>
              <a:t>sądowoadministracyjna</a:t>
            </a:r>
            <a:endParaRPr lang="pl-PL" sz="3600" dirty="0"/>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b="1" dirty="0" smtClean="0"/>
              <a:t>Sprawa </a:t>
            </a:r>
            <a:r>
              <a:rPr lang="pl-PL" b="1" dirty="0" err="1" smtClean="0"/>
              <a:t>sądowoadministracyjna</a:t>
            </a:r>
            <a:r>
              <a:rPr lang="pl-PL" dirty="0" smtClean="0"/>
              <a:t> – rozpoznanie i rozstrzygnięcie przez sąd administracyjny skargi na zgodność z prawem działania, bezczynności lub przewlekłości działania organów wykonujących administrację publiczną, z wyłączeniem przewidzianym w art. 5 i art. 58 § 1 pkt 1 </a:t>
            </a:r>
            <a:r>
              <a:rPr lang="pl-PL" dirty="0" err="1" smtClean="0"/>
              <a:t>p.p.s.a</a:t>
            </a:r>
            <a:r>
              <a:rPr lang="pl-PL" dirty="0" smtClean="0"/>
              <a:t>.</a:t>
            </a:r>
          </a:p>
          <a:p>
            <a:pPr marL="0" indent="0" algn="just">
              <a:buNone/>
            </a:pPr>
            <a:endParaRPr lang="pl-PL" dirty="0"/>
          </a:p>
          <a:p>
            <a:pPr marL="0" indent="0" algn="just">
              <a:buNone/>
            </a:pPr>
            <a:r>
              <a:rPr lang="pl-PL" dirty="0" smtClean="0"/>
              <a:t>Zastanów się nad tym, co jest elementem konstytutywnym sprawy </a:t>
            </a:r>
            <a:r>
              <a:rPr lang="pl-PL" dirty="0" err="1" smtClean="0"/>
              <a:t>sądowoadministracyjnej</a:t>
            </a:r>
            <a:r>
              <a:rPr lang="pl-PL" dirty="0" smtClean="0"/>
              <a:t> oraz nad różnicą między:</a:t>
            </a:r>
            <a:endParaRPr lang="pl-PL" b="1" dirty="0"/>
          </a:p>
          <a:p>
            <a:pPr algn="just"/>
            <a:r>
              <a:rPr lang="pl-PL" dirty="0" smtClean="0"/>
              <a:t>Sprawą administracyjną a sprawą </a:t>
            </a:r>
            <a:r>
              <a:rPr lang="pl-PL" dirty="0" err="1" smtClean="0"/>
              <a:t>sądowoadministracyjną</a:t>
            </a:r>
            <a:endParaRPr lang="pl-PL" dirty="0" smtClean="0"/>
          </a:p>
          <a:p>
            <a:pPr algn="just"/>
            <a:r>
              <a:rPr lang="pl-PL" dirty="0" smtClean="0"/>
              <a:t>Bezpośrednią a pośrednią kontrolą sprawowaną przez sądy administracyjne</a:t>
            </a:r>
          </a:p>
        </p:txBody>
      </p:sp>
      <p:sp>
        <p:nvSpPr>
          <p:cNvPr id="4" name="Symbol zastępczy numeru slajdu 3"/>
          <p:cNvSpPr>
            <a:spLocks noGrp="1"/>
          </p:cNvSpPr>
          <p:nvPr>
            <p:ph type="sldNum" sz="quarter" idx="12"/>
          </p:nvPr>
        </p:nvSpPr>
        <p:spPr/>
        <p:txBody>
          <a:bodyPr/>
          <a:lstStyle/>
          <a:p>
            <a:fld id="{6075C74F-7DC9-4DEA-ADA1-7FFDE60CB15E}" type="slidenum">
              <a:rPr lang="pl-PL" smtClean="0"/>
              <a:t>4</a:t>
            </a:fld>
            <a:endParaRPr lang="pl-PL"/>
          </a:p>
        </p:txBody>
      </p:sp>
    </p:spTree>
    <p:extLst>
      <p:ext uri="{BB962C8B-B14F-4D97-AF65-F5344CB8AC3E}">
        <p14:creationId xmlns:p14="http://schemas.microsoft.com/office/powerpoint/2010/main" val="31439407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t>Przesłanki dopuszczalności skargi do sądu </a:t>
            </a:r>
            <a:r>
              <a:rPr lang="pl-PL" dirty="0" smtClean="0"/>
              <a:t>administracyjnego</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Ograniczenia drogi postępowania przed SA:</a:t>
            </a:r>
          </a:p>
          <a:p>
            <a:pPr lvl="1"/>
            <a:r>
              <a:rPr lang="pl-PL" dirty="0" smtClean="0"/>
              <a:t>Właściwość sądu administracyjnego</a:t>
            </a:r>
          </a:p>
          <a:p>
            <a:pPr lvl="1"/>
            <a:r>
              <a:rPr lang="pl-PL" dirty="0" smtClean="0"/>
              <a:t>Legitymacja do złożenia skargi do SA</a:t>
            </a:r>
          </a:p>
          <a:p>
            <a:pPr lvl="1"/>
            <a:r>
              <a:rPr lang="pl-PL" dirty="0" smtClean="0"/>
              <a:t>Przesłanka wyczerpania obrony na drodze postępowania lub w innej formie obrony przyjętej przed organem (art. 52 § 1 </a:t>
            </a:r>
            <a:r>
              <a:rPr lang="pl-PL" dirty="0" err="1" smtClean="0"/>
              <a:t>p.p.s.a</a:t>
            </a:r>
            <a:r>
              <a:rPr lang="pl-PL" dirty="0" smtClean="0"/>
              <a:t>.). Przesłanki:</a:t>
            </a:r>
          </a:p>
          <a:p>
            <a:pPr lvl="2"/>
            <a:r>
              <a:rPr lang="pl-PL" dirty="0" smtClean="0"/>
              <a:t>Dopuszczalności skargi na akty podjęte w postępowaniu administracyjnym (podatkowym)</a:t>
            </a:r>
          </a:p>
          <a:p>
            <a:pPr lvl="3"/>
            <a:r>
              <a:rPr lang="pl-PL" dirty="0"/>
              <a:t>Gdy przepisy prawa procesowego regulują środki zaskarżenia w postępowaniu </a:t>
            </a:r>
            <a:r>
              <a:rPr lang="pl-PL" dirty="0" smtClean="0"/>
              <a:t>administracyjnym</a:t>
            </a:r>
          </a:p>
          <a:p>
            <a:pPr lvl="3"/>
            <a:r>
              <a:rPr lang="pl-PL" dirty="0" smtClean="0"/>
              <a:t>Gdy przepisy prawa nie przyznają prawa do zaskarżenia w postępowaniu administracyjnym (np. art. 134 k.p.a., art. 228 § 1 i 2 </a:t>
            </a:r>
            <a:r>
              <a:rPr lang="pl-PL" dirty="0" err="1" smtClean="0"/>
              <a:t>o.p</a:t>
            </a:r>
            <a:r>
              <a:rPr lang="pl-PL" dirty="0" smtClean="0"/>
              <a:t>.)</a:t>
            </a:r>
          </a:p>
          <a:p>
            <a:pPr lvl="2"/>
            <a:r>
              <a:rPr lang="pl-PL" dirty="0" smtClean="0"/>
              <a:t>Dopuszczalności skargi na katy w zakresie nieobjętym drogą postępowania administracyjnego</a:t>
            </a:r>
          </a:p>
          <a:p>
            <a:pPr lvl="2"/>
            <a:r>
              <a:rPr lang="pl-PL" dirty="0" smtClean="0"/>
              <a:t>Pierwszeństwo obrony na drodze administracyjnej jako przesłanka dopuszczalności skargi – art. 56 </a:t>
            </a:r>
            <a:r>
              <a:rPr lang="pl-PL" dirty="0" err="1" smtClean="0"/>
              <a:t>p.p.s.a</a:t>
            </a:r>
            <a:r>
              <a:rPr lang="pl-PL" dirty="0" smtClean="0"/>
              <a:t>.</a:t>
            </a:r>
          </a:p>
        </p:txBody>
      </p:sp>
      <p:sp>
        <p:nvSpPr>
          <p:cNvPr id="4" name="Symbol zastępczy numeru slajdu 3"/>
          <p:cNvSpPr>
            <a:spLocks noGrp="1"/>
          </p:cNvSpPr>
          <p:nvPr>
            <p:ph type="sldNum" sz="quarter" idx="12"/>
          </p:nvPr>
        </p:nvSpPr>
        <p:spPr/>
        <p:txBody>
          <a:bodyPr/>
          <a:lstStyle/>
          <a:p>
            <a:fld id="{6A712258-5B8A-46F8-95CE-52C7943D11BA}" type="slidenum">
              <a:rPr lang="pl-PL" smtClean="0"/>
              <a:t>40</a:t>
            </a:fld>
            <a:endParaRPr lang="pl-PL"/>
          </a:p>
        </p:txBody>
      </p:sp>
    </p:spTree>
    <p:extLst>
      <p:ext uri="{BB962C8B-B14F-4D97-AF65-F5344CB8AC3E}">
        <p14:creationId xmlns:p14="http://schemas.microsoft.com/office/powerpoint/2010/main" val="10463825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t>Wymagania formalne wniesienia skargi do sądu </a:t>
            </a:r>
            <a:r>
              <a:rPr lang="pl-PL" dirty="0" smtClean="0"/>
              <a:t>administracyjnego</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Treść skargi – art. 57, art. 57a </a:t>
            </a:r>
            <a:r>
              <a:rPr lang="pl-PL" dirty="0" err="1" smtClean="0"/>
              <a:t>p.p.s.a</a:t>
            </a:r>
            <a:r>
              <a:rPr lang="pl-PL" dirty="0" smtClean="0"/>
              <a:t>.</a:t>
            </a:r>
          </a:p>
          <a:p>
            <a:r>
              <a:rPr lang="pl-PL" dirty="0" smtClean="0"/>
              <a:t>Forma skargi – pisemna lub dokumentu elektronicznego (art. 54 </a:t>
            </a:r>
            <a:r>
              <a:rPr lang="pl-PL" dirty="0" err="1" smtClean="0"/>
              <a:t>p.p.s.a</a:t>
            </a:r>
            <a:r>
              <a:rPr lang="pl-PL" dirty="0" smtClean="0"/>
              <a:t>.)</a:t>
            </a:r>
          </a:p>
          <a:p>
            <a:r>
              <a:rPr lang="pl-PL" dirty="0" smtClean="0"/>
              <a:t>Termin do wniesienia skargi – art. 53, art. 83 </a:t>
            </a:r>
            <a:r>
              <a:rPr lang="pl-PL" dirty="0" err="1" smtClean="0"/>
              <a:t>p.p.s.a</a:t>
            </a:r>
            <a:r>
              <a:rPr lang="pl-PL" dirty="0" smtClean="0"/>
              <a:t>.</a:t>
            </a:r>
          </a:p>
          <a:p>
            <a:r>
              <a:rPr lang="pl-PL" dirty="0" smtClean="0"/>
              <a:t>Tryb wnoszenia skarg – art. 54 </a:t>
            </a:r>
            <a:r>
              <a:rPr lang="pl-PL" dirty="0" err="1" smtClean="0"/>
              <a:t>p.p.s.a</a:t>
            </a:r>
            <a:r>
              <a:rPr lang="pl-PL" dirty="0" smtClean="0"/>
              <a:t>., art. 53 § 4 </a:t>
            </a:r>
            <a:r>
              <a:rPr lang="pl-PL" dirty="0" err="1" smtClean="0"/>
              <a:t>p.p.s.a</a:t>
            </a:r>
            <a:r>
              <a:rPr lang="pl-PL" dirty="0" smtClean="0"/>
              <a:t>.</a:t>
            </a:r>
          </a:p>
          <a:p>
            <a:r>
              <a:rPr lang="pl-PL" dirty="0" err="1" smtClean="0"/>
              <a:t>Gwarnacje</a:t>
            </a:r>
            <a:r>
              <a:rPr lang="pl-PL" dirty="0" smtClean="0"/>
              <a:t> wykonania obowiązku przekazania przez organ skargi sądowi – art. 55 § 1, art. 55 § 2, art. 55 § 3, art. 121 </a:t>
            </a:r>
            <a:r>
              <a:rPr lang="pl-PL" dirty="0" err="1" smtClean="0"/>
              <a:t>p.p.s.a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41</a:t>
            </a:fld>
            <a:endParaRPr lang="pl-PL"/>
          </a:p>
        </p:txBody>
      </p:sp>
    </p:spTree>
    <p:extLst>
      <p:ext uri="{BB962C8B-B14F-4D97-AF65-F5344CB8AC3E}">
        <p14:creationId xmlns:p14="http://schemas.microsoft.com/office/powerpoint/2010/main" val="2112660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Moc skargi do sądu </a:t>
            </a:r>
            <a:r>
              <a:rPr lang="pl-PL" dirty="0" smtClean="0"/>
              <a:t>administracyjnego (art. 61 </a:t>
            </a:r>
            <a:r>
              <a:rPr lang="pl-PL" dirty="0" err="1" smtClean="0"/>
              <a:t>p.p.s.a</a:t>
            </a:r>
            <a:r>
              <a:rPr lang="pl-PL" dirty="0" smtClean="0"/>
              <a:t>.)</a:t>
            </a:r>
            <a:endParaRPr lang="pl-PL" dirty="0"/>
          </a:p>
        </p:txBody>
      </p:sp>
      <p:sp>
        <p:nvSpPr>
          <p:cNvPr id="3" name="Symbol zastępczy zawartości 2"/>
          <p:cNvSpPr>
            <a:spLocks noGrp="1"/>
          </p:cNvSpPr>
          <p:nvPr>
            <p:ph idx="1"/>
          </p:nvPr>
        </p:nvSpPr>
        <p:spPr>
          <a:xfrm>
            <a:off x="387927" y="1825625"/>
            <a:ext cx="8404514" cy="4530726"/>
          </a:xfrm>
        </p:spPr>
        <p:txBody>
          <a:bodyPr>
            <a:normAutofit fontScale="77500" lnSpcReduction="20000"/>
          </a:bodyPr>
          <a:lstStyle/>
          <a:p>
            <a:r>
              <a:rPr lang="pl-PL" dirty="0" smtClean="0"/>
              <a:t>Skarga ma moc środka względnie suspensywnego</a:t>
            </a:r>
          </a:p>
          <a:p>
            <a:r>
              <a:rPr lang="pl-PL" dirty="0" smtClean="0"/>
              <a:t>Najpierw wstrzymać wykonalność może organ (art. 61 § 2 </a:t>
            </a:r>
            <a:r>
              <a:rPr lang="pl-PL" dirty="0" err="1" smtClean="0"/>
              <a:t>p.p.s.a</a:t>
            </a:r>
            <a:r>
              <a:rPr lang="pl-PL" dirty="0" smtClean="0"/>
              <a:t>.) Może to zrobić:</a:t>
            </a:r>
          </a:p>
          <a:p>
            <a:pPr lvl="1"/>
            <a:r>
              <a:rPr lang="pl-PL" dirty="0" smtClean="0"/>
              <a:t>Z urzędu</a:t>
            </a:r>
          </a:p>
          <a:p>
            <a:pPr lvl="1"/>
            <a:r>
              <a:rPr lang="pl-PL" dirty="0" smtClean="0"/>
              <a:t>Na wniosek</a:t>
            </a:r>
          </a:p>
          <a:p>
            <a:r>
              <a:rPr lang="pl-PL" dirty="0" smtClean="0"/>
              <a:t>Jeżeli organ nie wstrzyma wykonalności to może zrobić to sąd, ale:</a:t>
            </a:r>
          </a:p>
          <a:p>
            <a:pPr lvl="1"/>
            <a:r>
              <a:rPr lang="pl-PL" dirty="0" smtClean="0"/>
              <a:t>Tylko na wniosek</a:t>
            </a:r>
          </a:p>
          <a:p>
            <a:pPr lvl="1"/>
            <a:r>
              <a:rPr lang="pl-PL" dirty="0" smtClean="0"/>
              <a:t>Jeżeli zachodzą przesłanki wyrażone w art. 61 § 3 </a:t>
            </a:r>
            <a:r>
              <a:rPr lang="pl-PL" dirty="0" err="1" smtClean="0"/>
              <a:t>p.p.s.a</a:t>
            </a:r>
            <a:r>
              <a:rPr lang="pl-PL" dirty="0" smtClean="0"/>
              <a:t>.</a:t>
            </a:r>
          </a:p>
          <a:p>
            <a:pPr lvl="1"/>
            <a:r>
              <a:rPr lang="pl-PL" dirty="0" smtClean="0"/>
              <a:t>Forma – postanowienie</a:t>
            </a:r>
          </a:p>
          <a:p>
            <a:r>
              <a:rPr lang="pl-PL" dirty="0"/>
              <a:t>Wstrzymanie wykonania aktu lub czynności traci moc z </a:t>
            </a:r>
            <a:r>
              <a:rPr lang="pl-PL" dirty="0" smtClean="0"/>
              <a:t>dniem</a:t>
            </a:r>
            <a:r>
              <a:rPr lang="pl-PL" dirty="0"/>
              <a:t> </a:t>
            </a:r>
            <a:r>
              <a:rPr lang="pl-PL" dirty="0" smtClean="0"/>
              <a:t>(art. 61 § 4 </a:t>
            </a:r>
            <a:r>
              <a:rPr lang="pl-PL" dirty="0" err="1" smtClean="0"/>
              <a:t>p.p.s.a</a:t>
            </a:r>
            <a:r>
              <a:rPr lang="pl-PL" dirty="0" smtClean="0"/>
              <a:t>.)</a:t>
            </a:r>
          </a:p>
          <a:p>
            <a:pPr lvl="1"/>
            <a:r>
              <a:rPr lang="pl-PL" dirty="0"/>
              <a:t>wydania przez sąd orzeczenia uwzględniającego </a:t>
            </a:r>
            <a:r>
              <a:rPr lang="pl-PL" dirty="0" smtClean="0"/>
              <a:t>skargę</a:t>
            </a:r>
            <a:r>
              <a:rPr lang="pl-PL" dirty="0"/>
              <a:t> </a:t>
            </a:r>
            <a:r>
              <a:rPr lang="pl-PL" dirty="0" smtClean="0">
                <a:solidFill>
                  <a:srgbClr val="00B050"/>
                </a:solidFill>
              </a:rPr>
              <a:t>(A jeżeli orzeczenie WSA zostałoby zaskarżone to co wtedy?) Zob. art. 61 § 4 pkt 1 w zw. z art. 152 § 1 </a:t>
            </a:r>
            <a:r>
              <a:rPr lang="pl-PL" dirty="0" err="1" smtClean="0">
                <a:solidFill>
                  <a:srgbClr val="00B050"/>
                </a:solidFill>
              </a:rPr>
              <a:t>p.p.s.a</a:t>
            </a:r>
            <a:r>
              <a:rPr lang="pl-PL" dirty="0" smtClean="0">
                <a:solidFill>
                  <a:srgbClr val="00B050"/>
                </a:solidFill>
              </a:rPr>
              <a:t>.)</a:t>
            </a:r>
            <a:endParaRPr lang="pl-PL" dirty="0" smtClean="0"/>
          </a:p>
          <a:p>
            <a:pPr lvl="1"/>
            <a:r>
              <a:rPr lang="pl-PL" dirty="0"/>
              <a:t>uprawomocnienia się orzeczenia oddalającego skargę.</a:t>
            </a:r>
            <a:endParaRPr lang="pl-PL" dirty="0" smtClean="0"/>
          </a:p>
        </p:txBody>
      </p:sp>
      <p:sp>
        <p:nvSpPr>
          <p:cNvPr id="4" name="Symbol zastępczy numeru slajdu 3"/>
          <p:cNvSpPr>
            <a:spLocks noGrp="1"/>
          </p:cNvSpPr>
          <p:nvPr>
            <p:ph type="sldNum" sz="quarter" idx="12"/>
          </p:nvPr>
        </p:nvSpPr>
        <p:spPr/>
        <p:txBody>
          <a:bodyPr/>
          <a:lstStyle/>
          <a:p>
            <a:fld id="{6A712258-5B8A-46F8-95CE-52C7943D11BA}" type="slidenum">
              <a:rPr lang="pl-PL" smtClean="0"/>
              <a:t>42</a:t>
            </a:fld>
            <a:endParaRPr lang="pl-PL"/>
          </a:p>
        </p:txBody>
      </p:sp>
    </p:spTree>
    <p:extLst>
      <p:ext uri="{BB962C8B-B14F-4D97-AF65-F5344CB8AC3E}">
        <p14:creationId xmlns:p14="http://schemas.microsoft.com/office/powerpoint/2010/main" val="16288250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t>Granice rozporządzalności prawem skargi przez </a:t>
            </a:r>
            <a:r>
              <a:rPr lang="pl-PL" dirty="0" smtClean="0"/>
              <a:t>skarżącego</a:t>
            </a:r>
            <a:endParaRPr lang="pl-PL" dirty="0"/>
          </a:p>
        </p:txBody>
      </p:sp>
      <p:sp>
        <p:nvSpPr>
          <p:cNvPr id="3" name="Symbol zastępczy zawartości 2"/>
          <p:cNvSpPr>
            <a:spLocks noGrp="1"/>
          </p:cNvSpPr>
          <p:nvPr>
            <p:ph idx="1"/>
          </p:nvPr>
        </p:nvSpPr>
        <p:spPr/>
        <p:txBody>
          <a:bodyPr/>
          <a:lstStyle/>
          <a:p>
            <a:pPr marL="0" indent="0">
              <a:buNone/>
            </a:pPr>
            <a:r>
              <a:rPr lang="pl-PL" dirty="0" smtClean="0"/>
              <a:t>Art. 60 </a:t>
            </a:r>
            <a:r>
              <a:rPr lang="pl-PL" dirty="0" err="1" smtClean="0"/>
              <a:t>p.p.s.a</a:t>
            </a:r>
            <a:r>
              <a:rPr lang="pl-PL" dirty="0" smtClean="0"/>
              <a:t>.</a:t>
            </a:r>
          </a:p>
          <a:p>
            <a:r>
              <a:rPr lang="pl-PL" dirty="0" smtClean="0"/>
              <a:t>Skarżący </a:t>
            </a:r>
            <a:r>
              <a:rPr lang="pl-PL" dirty="0"/>
              <a:t>może cofnąć skargę. </a:t>
            </a:r>
            <a:endParaRPr lang="pl-PL" dirty="0" smtClean="0"/>
          </a:p>
          <a:p>
            <a:r>
              <a:rPr lang="pl-PL" dirty="0" smtClean="0"/>
              <a:t>Cofnięcie </a:t>
            </a:r>
            <a:r>
              <a:rPr lang="pl-PL" dirty="0"/>
              <a:t>skargi wiąże sąd. </a:t>
            </a:r>
            <a:endParaRPr lang="pl-PL" dirty="0" smtClean="0"/>
          </a:p>
          <a:p>
            <a:r>
              <a:rPr lang="pl-PL" dirty="0" smtClean="0"/>
              <a:t>Jednakże </a:t>
            </a:r>
            <a:r>
              <a:rPr lang="pl-PL" dirty="0"/>
              <a:t>sąd uzna cofnięcie skargi za niedopuszczalne, </a:t>
            </a:r>
            <a:r>
              <a:rPr lang="pl-PL" dirty="0" smtClean="0"/>
              <a:t>jeżeli</a:t>
            </a:r>
          </a:p>
          <a:p>
            <a:pPr lvl="1"/>
            <a:r>
              <a:rPr lang="pl-PL" dirty="0" smtClean="0"/>
              <a:t>zmierza </a:t>
            </a:r>
            <a:r>
              <a:rPr lang="pl-PL" dirty="0"/>
              <a:t>ono do obejścia prawa lub </a:t>
            </a:r>
            <a:endParaRPr lang="pl-PL" dirty="0" smtClean="0"/>
          </a:p>
          <a:p>
            <a:pPr lvl="1"/>
            <a:r>
              <a:rPr lang="pl-PL" dirty="0" smtClean="0"/>
              <a:t>spowodowałoby </a:t>
            </a:r>
            <a:r>
              <a:rPr lang="pl-PL" dirty="0"/>
              <a:t>utrzymanie w mocy aktu lub czynności dotkniętych wadą nieważności.</a:t>
            </a:r>
          </a:p>
        </p:txBody>
      </p:sp>
      <p:sp>
        <p:nvSpPr>
          <p:cNvPr id="4" name="Symbol zastępczy numeru slajdu 3"/>
          <p:cNvSpPr>
            <a:spLocks noGrp="1"/>
          </p:cNvSpPr>
          <p:nvPr>
            <p:ph type="sldNum" sz="quarter" idx="12"/>
          </p:nvPr>
        </p:nvSpPr>
        <p:spPr/>
        <p:txBody>
          <a:bodyPr/>
          <a:lstStyle/>
          <a:p>
            <a:fld id="{6A712258-5B8A-46F8-95CE-52C7943D11BA}" type="slidenum">
              <a:rPr lang="pl-PL" smtClean="0"/>
              <a:t>43</a:t>
            </a:fld>
            <a:endParaRPr lang="pl-PL"/>
          </a:p>
        </p:txBody>
      </p:sp>
    </p:spTree>
    <p:extLst>
      <p:ext uri="{BB962C8B-B14F-4D97-AF65-F5344CB8AC3E}">
        <p14:creationId xmlns:p14="http://schemas.microsoft.com/office/powerpoint/2010/main" val="20608335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Stadia postępowania przed WSA </a:t>
            </a:r>
          </a:p>
        </p:txBody>
      </p:sp>
      <p:sp>
        <p:nvSpPr>
          <p:cNvPr id="3" name="Symbol zastępczy zawartości 2"/>
          <p:cNvSpPr>
            <a:spLocks noGrp="1"/>
          </p:cNvSpPr>
          <p:nvPr>
            <p:ph idx="1"/>
          </p:nvPr>
        </p:nvSpPr>
        <p:spPr/>
        <p:txBody>
          <a:bodyPr>
            <a:normAutofit fontScale="92500"/>
          </a:bodyPr>
          <a:lstStyle/>
          <a:p>
            <a:r>
              <a:rPr lang="pl-PL" dirty="0" smtClean="0"/>
              <a:t>Postępowanie wstępne – sprawdza się dopuszczalność podjęcia postępowania w sprawie. Bada się, czy nie zachodzą przesłanki odrzucenia skargi (art. 58 </a:t>
            </a:r>
            <a:r>
              <a:rPr lang="pl-PL" dirty="0" err="1" smtClean="0"/>
              <a:t>p.p.s.a</a:t>
            </a:r>
            <a:r>
              <a:rPr lang="pl-PL" dirty="0" smtClean="0"/>
              <a:t>.)</a:t>
            </a:r>
          </a:p>
          <a:p>
            <a:pPr lvl="1"/>
            <a:r>
              <a:rPr lang="pl-PL" dirty="0" smtClean="0"/>
              <a:t>Postępowania mające znaczenie dla następnych stadiów postępowania sądowego:</a:t>
            </a:r>
          </a:p>
          <a:p>
            <a:pPr lvl="2"/>
            <a:r>
              <a:rPr lang="pl-PL" dirty="0" smtClean="0"/>
              <a:t>Postępowanie mediacyjne – szczególny etap postępowania sądowego po ustaleniu dopuszczalności skargi i spełnieniu wymagań formalnych (art. 115 – art. 118 </a:t>
            </a:r>
            <a:r>
              <a:rPr lang="pl-PL" dirty="0" err="1" smtClean="0"/>
              <a:t>p.p.s.a</a:t>
            </a:r>
            <a:r>
              <a:rPr lang="pl-PL" dirty="0" smtClean="0"/>
              <a:t>.)</a:t>
            </a:r>
          </a:p>
          <a:p>
            <a:pPr lvl="2"/>
            <a:r>
              <a:rPr lang="pl-PL" dirty="0" smtClean="0"/>
              <a:t>Samokontrola organu wykonującego administrację publiczną (art. 54 § 3 </a:t>
            </a:r>
            <a:r>
              <a:rPr lang="pl-PL" dirty="0" err="1" smtClean="0"/>
              <a:t>p.p.s.a</a:t>
            </a:r>
            <a:r>
              <a:rPr lang="pl-PL" dirty="0" smtClean="0"/>
              <a:t>.)</a:t>
            </a:r>
          </a:p>
          <a:p>
            <a:r>
              <a:rPr lang="pl-PL" dirty="0" smtClean="0"/>
              <a:t>Postępowanie rozpoznawcze</a:t>
            </a:r>
          </a:p>
          <a:p>
            <a:r>
              <a:rPr lang="pl-PL" dirty="0" smtClean="0"/>
              <a:t>Podjęcie orzeczenia</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44</a:t>
            </a:fld>
            <a:endParaRPr lang="pl-PL"/>
          </a:p>
        </p:txBody>
      </p:sp>
    </p:spTree>
    <p:extLst>
      <p:ext uri="{BB962C8B-B14F-4D97-AF65-F5344CB8AC3E}">
        <p14:creationId xmlns:p14="http://schemas.microsoft.com/office/powerpoint/2010/main" val="40349575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Postępowanie rozpoznawcze</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Podstawowe stadium, w którym sąd rozpoznaje sprawę </a:t>
            </a:r>
            <a:r>
              <a:rPr lang="pl-PL" dirty="0" err="1" smtClean="0"/>
              <a:t>sądowoadministracyjną</a:t>
            </a:r>
            <a:endParaRPr lang="pl-PL" dirty="0" smtClean="0"/>
          </a:p>
          <a:p>
            <a:r>
              <a:rPr lang="pl-PL" dirty="0" smtClean="0"/>
              <a:t>Przesłanki połączenia spraw – art. 111 </a:t>
            </a:r>
            <a:r>
              <a:rPr lang="pl-PL" dirty="0" err="1" smtClean="0"/>
              <a:t>p.p.s.a</a:t>
            </a:r>
            <a:r>
              <a:rPr lang="pl-PL" dirty="0" smtClean="0"/>
              <a:t>.</a:t>
            </a:r>
          </a:p>
          <a:p>
            <a:r>
              <a:rPr lang="pl-PL" dirty="0" smtClean="0"/>
              <a:t>Granice postępowania rozpoznawczego:</a:t>
            </a:r>
          </a:p>
          <a:p>
            <a:pPr lvl="1"/>
            <a:r>
              <a:rPr lang="pl-PL" dirty="0" smtClean="0"/>
              <a:t>Zakres rozpoznania skargi przez WSA – art. 134 § 1 </a:t>
            </a:r>
            <a:r>
              <a:rPr lang="pl-PL" dirty="0" err="1" smtClean="0"/>
              <a:t>p.p.s.a</a:t>
            </a:r>
            <a:r>
              <a:rPr lang="pl-PL" dirty="0" smtClean="0"/>
              <a:t>.</a:t>
            </a:r>
          </a:p>
          <a:p>
            <a:pPr lvl="1"/>
            <a:r>
              <a:rPr lang="pl-PL" dirty="0" smtClean="0"/>
              <a:t>Zakres postępowania dowodowego przed sądem administracyjnym (jaki stan faktyczny jest brany pod uwagę?) – zob. art. 133 § 1 i art. 106 § 3 – 5, art. 11 </a:t>
            </a:r>
            <a:r>
              <a:rPr lang="pl-PL" dirty="0" err="1" smtClean="0"/>
              <a:t>p.p.s.a</a:t>
            </a:r>
            <a:r>
              <a:rPr lang="pl-PL" dirty="0" smtClean="0"/>
              <a:t>.</a:t>
            </a:r>
          </a:p>
          <a:p>
            <a:pPr lvl="1"/>
            <a:r>
              <a:rPr lang="pl-PL" dirty="0" smtClean="0"/>
              <a:t>Na podstawie jakiego stanu prawnego sąd dokonuje oceny zgodności z prawem?</a:t>
            </a:r>
          </a:p>
          <a:p>
            <a:r>
              <a:rPr lang="pl-PL" dirty="0" smtClean="0"/>
              <a:t>Forma postępowania rozpoznawczego</a:t>
            </a:r>
          </a:p>
          <a:p>
            <a:pPr lvl="1"/>
            <a:r>
              <a:rPr lang="pl-PL" dirty="0" smtClean="0"/>
              <a:t>Rozprawa – forma podstawowa (zob. art. 45 ust. 1 KRP, </a:t>
            </a:r>
            <a:r>
              <a:rPr lang="pl-PL" b="1" dirty="0" smtClean="0"/>
              <a:t>art. 90 </a:t>
            </a:r>
            <a:r>
              <a:rPr lang="pl-PL" dirty="0" smtClean="0"/>
              <a:t>, art. 133, art. 136 </a:t>
            </a:r>
            <a:r>
              <a:rPr lang="pl-PL" dirty="0" err="1" smtClean="0"/>
              <a:t>p.p.s.a</a:t>
            </a:r>
            <a:r>
              <a:rPr lang="pl-PL" dirty="0" smtClean="0"/>
              <a:t>.)</a:t>
            </a:r>
          </a:p>
          <a:p>
            <a:pPr lvl="1"/>
            <a:r>
              <a:rPr lang="pl-PL" dirty="0" smtClean="0"/>
              <a:t>Tryb postępowania uproszczonego – art. 119 i art. 121 </a:t>
            </a:r>
            <a:r>
              <a:rPr lang="pl-PL" dirty="0" err="1" smtClean="0"/>
              <a:t>p.p.s.a</a:t>
            </a:r>
            <a:r>
              <a:rPr lang="pl-PL" dirty="0" smtClean="0"/>
              <a:t>.</a:t>
            </a:r>
          </a:p>
        </p:txBody>
      </p:sp>
      <p:sp>
        <p:nvSpPr>
          <p:cNvPr id="4" name="Symbol zastępczy numeru slajdu 3"/>
          <p:cNvSpPr>
            <a:spLocks noGrp="1"/>
          </p:cNvSpPr>
          <p:nvPr>
            <p:ph type="sldNum" sz="quarter" idx="12"/>
          </p:nvPr>
        </p:nvSpPr>
        <p:spPr/>
        <p:txBody>
          <a:bodyPr/>
          <a:lstStyle/>
          <a:p>
            <a:fld id="{6A712258-5B8A-46F8-95CE-52C7943D11BA}" type="slidenum">
              <a:rPr lang="pl-PL" smtClean="0"/>
              <a:t>45</a:t>
            </a:fld>
            <a:endParaRPr lang="pl-PL"/>
          </a:p>
        </p:txBody>
      </p:sp>
    </p:spTree>
    <p:extLst>
      <p:ext uri="{BB962C8B-B14F-4D97-AF65-F5344CB8AC3E}">
        <p14:creationId xmlns:p14="http://schemas.microsoft.com/office/powerpoint/2010/main" val="8906561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Podstawa prawna i faktyczna orzekania</a:t>
            </a:r>
            <a:endParaRPr lang="pl-PL" dirty="0"/>
          </a:p>
        </p:txBody>
      </p:sp>
      <p:sp>
        <p:nvSpPr>
          <p:cNvPr id="3" name="Symbol zastępczy zawartości 2"/>
          <p:cNvSpPr>
            <a:spLocks noGrp="1"/>
          </p:cNvSpPr>
          <p:nvPr>
            <p:ph idx="1"/>
          </p:nvPr>
        </p:nvSpPr>
        <p:spPr>
          <a:xfrm>
            <a:off x="0" y="1690689"/>
            <a:ext cx="9143999" cy="5030787"/>
          </a:xfrm>
        </p:spPr>
        <p:txBody>
          <a:bodyPr>
            <a:normAutofit fontScale="55000" lnSpcReduction="20000"/>
          </a:bodyPr>
          <a:lstStyle/>
          <a:p>
            <a:pPr algn="just"/>
            <a:r>
              <a:rPr lang="pl-PL" b="1" dirty="0" smtClean="0"/>
              <a:t>Organ I instancji </a:t>
            </a:r>
            <a:r>
              <a:rPr lang="pl-PL" dirty="0" smtClean="0"/>
              <a:t>– wszelkie rozstrzygnięcia powinny być podejmowane z uwzględnieniem stanu faktycznego i prawnego istniejącego </a:t>
            </a:r>
            <a:r>
              <a:rPr lang="pl-PL" b="1" dirty="0" smtClean="0"/>
              <a:t>w chwili orzekania</a:t>
            </a:r>
          </a:p>
          <a:p>
            <a:pPr algn="just"/>
            <a:r>
              <a:rPr lang="pl-PL" b="1" dirty="0" smtClean="0"/>
              <a:t>Organ II instancji </a:t>
            </a:r>
            <a:r>
              <a:rPr lang="pl-PL" dirty="0" smtClean="0"/>
              <a:t>- </a:t>
            </a:r>
            <a:r>
              <a:rPr lang="pl-PL" dirty="0"/>
              <a:t>wszelkie rozstrzygnięcia powinny być podejmowane z uwzględnieniem stanu faktycznego i prawnego istniejącego </a:t>
            </a:r>
            <a:r>
              <a:rPr lang="pl-PL" b="1" dirty="0"/>
              <a:t>w chwili </a:t>
            </a:r>
            <a:r>
              <a:rPr lang="pl-PL" b="1" dirty="0" smtClean="0"/>
              <a:t>orzekania</a:t>
            </a:r>
            <a:r>
              <a:rPr lang="pl-PL" dirty="0" smtClean="0"/>
              <a:t>. Organ odwoławczy zobligowany jest co do zasady uwzględnić zdarzenia faktyczne lub zmiany przepisów, które miały miejsce na etapie przejścia sprawy z jednej instancji do drugiej lub nawet na etapie postępowania odwoławczego</a:t>
            </a:r>
          </a:p>
          <a:p>
            <a:pPr algn="just"/>
            <a:r>
              <a:rPr lang="pl-PL" b="1" dirty="0" smtClean="0"/>
              <a:t>Tryb nadzwyczajny wznowienia postępowania </a:t>
            </a:r>
            <a:r>
              <a:rPr lang="pl-PL" b="1" dirty="0" smtClean="0">
                <a:solidFill>
                  <a:srgbClr val="0070C0"/>
                </a:solidFill>
              </a:rPr>
              <a:t>– </a:t>
            </a:r>
            <a:r>
              <a:rPr lang="pl-PL" dirty="0" smtClean="0">
                <a:solidFill>
                  <a:srgbClr val="0070C0"/>
                </a:solidFill>
              </a:rPr>
              <a:t>Organ </a:t>
            </a:r>
            <a:r>
              <a:rPr lang="pl-PL" dirty="0">
                <a:solidFill>
                  <a:srgbClr val="0070C0"/>
                </a:solidFill>
              </a:rPr>
              <a:t>rozstrzyga sprawę na podstawie przepisów prawa materialnego obowiązujących w dniu wydania decyzji podjętej w trybie wznowienia postępowania, według przepisów o postępowaniu przed organem pierwszej </a:t>
            </a:r>
            <a:r>
              <a:rPr lang="pl-PL" dirty="0" smtClean="0">
                <a:solidFill>
                  <a:srgbClr val="0070C0"/>
                </a:solidFill>
              </a:rPr>
              <a:t>instancji. Organ rozstrzygać powinien na podstawie stanu faktycznego istniejącego w dniu wydania decyzji ostatecznej.</a:t>
            </a:r>
            <a:r>
              <a:rPr lang="pl-PL" dirty="0"/>
              <a:t> </a:t>
            </a:r>
            <a:r>
              <a:rPr lang="pl-PL" dirty="0">
                <a:solidFill>
                  <a:srgbClr val="00B050"/>
                </a:solidFill>
              </a:rPr>
              <a:t>Jeżeli </a:t>
            </a:r>
            <a:r>
              <a:rPr lang="pl-PL" dirty="0" smtClean="0">
                <a:solidFill>
                  <a:srgbClr val="00B050"/>
                </a:solidFill>
              </a:rPr>
              <a:t>w </a:t>
            </a:r>
            <a:r>
              <a:rPr lang="pl-PL" dirty="0">
                <a:solidFill>
                  <a:srgbClr val="00B050"/>
                </a:solidFill>
              </a:rPr>
              <a:t>wyniku wznowienia postępowania organ przystąpi do orzeczenia o istocie sprawy (art. 151 § 1 pkt 2 kpa) już w nowym stanie prawnym – ma on obowiązek zastosować nowe prawo. </a:t>
            </a:r>
            <a:endParaRPr lang="pl-PL" dirty="0" smtClean="0">
              <a:solidFill>
                <a:srgbClr val="00B050"/>
              </a:solidFill>
            </a:endParaRPr>
          </a:p>
          <a:p>
            <a:pPr algn="just"/>
            <a:r>
              <a:rPr lang="pl-PL" b="1" dirty="0" smtClean="0"/>
              <a:t>Tryb nadzwyczajny stwierdzenia nieważności </a:t>
            </a:r>
            <a:r>
              <a:rPr lang="pl-PL" b="1" dirty="0"/>
              <a:t>- </a:t>
            </a:r>
            <a:r>
              <a:rPr lang="pl-PL" dirty="0"/>
              <a:t>Zaistnienie przesłanek stwierdzenia nieważności ocenia się według stanu faktycznego i prawnego sprawy istniejącego w dacie wydania aktu podlegającego ocenie w trybie </a:t>
            </a:r>
            <a:r>
              <a:rPr lang="pl-PL" dirty="0" err="1" smtClean="0"/>
              <a:t>nieważnościowym</a:t>
            </a:r>
            <a:endParaRPr lang="pl-PL" dirty="0" smtClean="0"/>
          </a:p>
          <a:p>
            <a:pPr algn="just"/>
            <a:r>
              <a:rPr lang="pl-PL" b="1" dirty="0" smtClean="0"/>
              <a:t>Sąd administracyjny</a:t>
            </a:r>
          </a:p>
          <a:p>
            <a:pPr lvl="1" algn="just"/>
            <a:r>
              <a:rPr lang="pl-PL" b="1" dirty="0" smtClean="0"/>
              <a:t>Stan faktyczny – </a:t>
            </a:r>
            <a:r>
              <a:rPr lang="pl-PL" dirty="0" smtClean="0"/>
              <a:t>sąd rozpoznaje sprawę na podstawie stanu faktycznego, istniejącego w dniu podjęcia zaskarżonego działania, bezczynności lub przewlekłego prowadzenia postępowania. Sąd może pod warunkiem określonym w art. 106 § 3 </a:t>
            </a:r>
            <a:r>
              <a:rPr lang="pl-PL" dirty="0" err="1" smtClean="0"/>
              <a:t>ppsa</a:t>
            </a:r>
            <a:r>
              <a:rPr lang="pl-PL" dirty="0" smtClean="0"/>
              <a:t> przeprowadzić dowód z dokumentu. Przy ustalaniu stanu faktycznego sąd administracyjny jest związany prawomocnym wyrokiem skazującym co do popełnienia przestępstwa (art. 11 </a:t>
            </a:r>
            <a:r>
              <a:rPr lang="pl-PL" dirty="0" err="1" smtClean="0"/>
              <a:t>ppsa</a:t>
            </a:r>
            <a:r>
              <a:rPr lang="pl-PL" dirty="0" smtClean="0"/>
              <a:t>)</a:t>
            </a:r>
          </a:p>
          <a:p>
            <a:pPr lvl="1" algn="just"/>
            <a:r>
              <a:rPr lang="pl-PL" b="1" dirty="0" smtClean="0"/>
              <a:t>Stan prawny – </a:t>
            </a:r>
            <a:r>
              <a:rPr lang="pl-PL" dirty="0" smtClean="0"/>
              <a:t>miarodajny jest stan prawny obowiązujący w dniu podjęcia zaskarżonego działania, bezczynności lub przewlekłego prowadzenia postępowania. Sąd jest jednak obowiązany uwzględnić wyrok TK o niezgodności ustawy lub innego aktu normatywnego z Konstytucją, ustawą, umową międzynarodową. Sąd obowiązane jest uwzględnić orzeczenie TSUE, rozstrzygnięcie organu międzynarodowego działającego na podstawie umowy międzynarodowej ratyfikowanej przez RP. Wątpliwości budzi dopuszczalność odmowy przez sąd zastosowania ustawy ze względu na niezgodność z Konstytucją.</a:t>
            </a:r>
            <a:endParaRPr lang="pl-PL" b="1"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46</a:t>
            </a:fld>
            <a:endParaRPr lang="pl-PL"/>
          </a:p>
        </p:txBody>
      </p:sp>
    </p:spTree>
    <p:extLst>
      <p:ext uri="{BB962C8B-B14F-4D97-AF65-F5344CB8AC3E}">
        <p14:creationId xmlns:p14="http://schemas.microsoft.com/office/powerpoint/2010/main" val="34959891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Zawieszenie a umorzenie postępowania</a:t>
            </a:r>
            <a:endParaRPr lang="pl-PL" dirty="0"/>
          </a:p>
        </p:txBody>
      </p:sp>
      <p:sp>
        <p:nvSpPr>
          <p:cNvPr id="3" name="Symbol zastępczy zawartości 2"/>
          <p:cNvSpPr>
            <a:spLocks noGrp="1"/>
          </p:cNvSpPr>
          <p:nvPr>
            <p:ph idx="1"/>
          </p:nvPr>
        </p:nvSpPr>
        <p:spPr/>
        <p:txBody>
          <a:bodyPr>
            <a:normAutofit fontScale="85000" lnSpcReduction="10000"/>
          </a:bodyPr>
          <a:lstStyle/>
          <a:p>
            <a:pPr marL="0" indent="0">
              <a:buNone/>
            </a:pPr>
            <a:r>
              <a:rPr lang="pl-PL" dirty="0" smtClean="0"/>
              <a:t>Przeszkody:</a:t>
            </a:r>
          </a:p>
          <a:p>
            <a:r>
              <a:rPr lang="pl-PL" dirty="0" smtClean="0"/>
              <a:t>Przejściowe – zawieszenie</a:t>
            </a:r>
          </a:p>
          <a:p>
            <a:pPr lvl="1"/>
            <a:r>
              <a:rPr lang="pl-PL" dirty="0" smtClean="0"/>
              <a:t>Z mocy prawa – art. 123 </a:t>
            </a:r>
            <a:r>
              <a:rPr lang="pl-PL" dirty="0" err="1" smtClean="0"/>
              <a:t>p.p.s.a</a:t>
            </a:r>
            <a:r>
              <a:rPr lang="pl-PL" dirty="0" smtClean="0"/>
              <a:t>.</a:t>
            </a:r>
          </a:p>
          <a:p>
            <a:pPr lvl="1"/>
            <a:r>
              <a:rPr lang="pl-PL" dirty="0" smtClean="0"/>
              <a:t>Z urzędu:</a:t>
            </a:r>
          </a:p>
          <a:p>
            <a:pPr lvl="2"/>
            <a:r>
              <a:rPr lang="pl-PL" dirty="0" smtClean="0"/>
              <a:t>Obligatoryjne – art. 124 </a:t>
            </a:r>
            <a:r>
              <a:rPr lang="pl-PL" dirty="0" err="1" smtClean="0"/>
              <a:t>p.p.s.a</a:t>
            </a:r>
            <a:r>
              <a:rPr lang="pl-PL" dirty="0" smtClean="0"/>
              <a:t>.</a:t>
            </a:r>
          </a:p>
          <a:p>
            <a:pPr lvl="2"/>
            <a:r>
              <a:rPr lang="pl-PL" dirty="0" smtClean="0"/>
              <a:t>Fakultatywne – art. 125 </a:t>
            </a:r>
            <a:r>
              <a:rPr lang="pl-PL" dirty="0" err="1" smtClean="0"/>
              <a:t>p.p.s.a</a:t>
            </a:r>
            <a:r>
              <a:rPr lang="pl-PL" dirty="0" smtClean="0"/>
              <a:t>.</a:t>
            </a:r>
          </a:p>
          <a:p>
            <a:pPr lvl="1"/>
            <a:r>
              <a:rPr lang="pl-PL" dirty="0" smtClean="0"/>
              <a:t>Na zgodny wniosek stron – art. 126 </a:t>
            </a:r>
            <a:r>
              <a:rPr lang="pl-PL" dirty="0" err="1" smtClean="0"/>
              <a:t>p.p.s.a</a:t>
            </a:r>
            <a:r>
              <a:rPr lang="pl-PL" dirty="0" smtClean="0"/>
              <a:t>.</a:t>
            </a:r>
          </a:p>
          <a:p>
            <a:r>
              <a:rPr lang="pl-PL" dirty="0" smtClean="0"/>
              <a:t>Trwałe – umorzenie</a:t>
            </a:r>
          </a:p>
          <a:p>
            <a:pPr lvl="1"/>
            <a:r>
              <a:rPr lang="pl-PL" dirty="0" smtClean="0"/>
              <a:t>Umorzenie zawieszonego postępowania – art. 130 – art. 131 </a:t>
            </a:r>
            <a:r>
              <a:rPr lang="pl-PL" dirty="0" err="1" smtClean="0"/>
              <a:t>p.p.s.a</a:t>
            </a:r>
            <a:r>
              <a:rPr lang="pl-PL" dirty="0" smtClean="0"/>
              <a:t>.</a:t>
            </a:r>
          </a:p>
          <a:p>
            <a:pPr lvl="1"/>
            <a:r>
              <a:rPr lang="pl-PL" dirty="0" smtClean="0"/>
              <a:t>Przesłanki umorzenia – art. 161 </a:t>
            </a:r>
            <a:r>
              <a:rPr lang="pl-PL" dirty="0" err="1" smtClean="0"/>
              <a:t>p.p.s.a</a:t>
            </a:r>
            <a:r>
              <a:rPr lang="pl-PL" dirty="0" smtClean="0"/>
              <a:t>.</a:t>
            </a:r>
            <a:endParaRPr lang="pl-PL" dirty="0"/>
          </a:p>
          <a:p>
            <a:pPr marL="0" indent="0">
              <a:buNone/>
            </a:pPr>
            <a:r>
              <a:rPr lang="pl-PL" dirty="0" smtClean="0"/>
              <a:t>Forma zawieszenia/umorzenia postępowania i jej zaskarżalność – art. 131 i art. 161 § 1 w zw. z art. 194 § 1 pkt 1b </a:t>
            </a:r>
            <a:r>
              <a:rPr lang="pl-PL" dirty="0" err="1" smtClean="0"/>
              <a:t>p.p.s.a</a:t>
            </a:r>
            <a:r>
              <a:rPr lang="pl-PL" dirty="0" smtClean="0"/>
              <a:t>.</a:t>
            </a:r>
          </a:p>
        </p:txBody>
      </p:sp>
      <p:sp>
        <p:nvSpPr>
          <p:cNvPr id="4" name="Symbol zastępczy numeru slajdu 3"/>
          <p:cNvSpPr>
            <a:spLocks noGrp="1"/>
          </p:cNvSpPr>
          <p:nvPr>
            <p:ph type="sldNum" sz="quarter" idx="12"/>
          </p:nvPr>
        </p:nvSpPr>
        <p:spPr/>
        <p:txBody>
          <a:bodyPr/>
          <a:lstStyle/>
          <a:p>
            <a:fld id="{6A712258-5B8A-46F8-95CE-52C7943D11BA}" type="slidenum">
              <a:rPr lang="pl-PL" smtClean="0"/>
              <a:t>47</a:t>
            </a:fld>
            <a:endParaRPr lang="pl-PL"/>
          </a:p>
        </p:txBody>
      </p:sp>
    </p:spTree>
    <p:extLst>
      <p:ext uri="{BB962C8B-B14F-4D97-AF65-F5344CB8AC3E}">
        <p14:creationId xmlns:p14="http://schemas.microsoft.com/office/powerpoint/2010/main" val="16993119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Orzeczenia WSA</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Orzeczenia, w zależności od przedmiotu rozstrzygnięcia mogą dotyczyć:</a:t>
            </a:r>
          </a:p>
          <a:p>
            <a:pPr lvl="1"/>
            <a:r>
              <a:rPr lang="pl-PL" dirty="0" smtClean="0"/>
              <a:t>Toku postępowania</a:t>
            </a:r>
          </a:p>
          <a:p>
            <a:pPr lvl="1"/>
            <a:r>
              <a:rPr lang="pl-PL" dirty="0" smtClean="0"/>
              <a:t>Kwestii wpadkowych</a:t>
            </a:r>
          </a:p>
          <a:p>
            <a:pPr lvl="1"/>
            <a:r>
              <a:rPr lang="pl-PL" dirty="0" smtClean="0"/>
              <a:t>Rozstrzygnięcia sprawy </a:t>
            </a:r>
            <a:r>
              <a:rPr lang="pl-PL" dirty="0" err="1" smtClean="0"/>
              <a:t>sądowoadministracyjnej</a:t>
            </a:r>
            <a:endParaRPr lang="pl-PL" dirty="0"/>
          </a:p>
          <a:p>
            <a:r>
              <a:rPr lang="pl-PL" dirty="0" smtClean="0"/>
              <a:t>Podział orzeczeń sądu administracyjnego:</a:t>
            </a:r>
          </a:p>
          <a:p>
            <a:pPr lvl="1"/>
            <a:r>
              <a:rPr lang="pl-PL" dirty="0" smtClean="0"/>
              <a:t>Wyroki (art. 132 </a:t>
            </a:r>
            <a:r>
              <a:rPr lang="pl-PL" dirty="0" err="1" smtClean="0"/>
              <a:t>p.p.s.a</a:t>
            </a:r>
            <a:r>
              <a:rPr lang="pl-PL" dirty="0" smtClean="0"/>
              <a:t>.)</a:t>
            </a:r>
          </a:p>
          <a:p>
            <a:pPr lvl="1"/>
            <a:r>
              <a:rPr lang="pl-PL" dirty="0" smtClean="0"/>
              <a:t>Postanowienia (art. 160 </a:t>
            </a:r>
            <a:r>
              <a:rPr lang="pl-PL" dirty="0" err="1" smtClean="0"/>
              <a:t>p.p.s.a</a:t>
            </a:r>
            <a:r>
              <a:rPr lang="pl-PL" dirty="0" smtClean="0"/>
              <a:t>.)</a:t>
            </a:r>
          </a:p>
          <a:p>
            <a:r>
              <a:rPr lang="pl-PL" dirty="0" smtClean="0"/>
              <a:t>Wyróżnia się również zarządzenia wydawane przez sąd, przewodniczącego lub wyznaczonego sędziego oraz zarządzenia referendarza sądowego</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48</a:t>
            </a:fld>
            <a:endParaRPr lang="pl-PL"/>
          </a:p>
        </p:txBody>
      </p:sp>
    </p:spTree>
    <p:extLst>
      <p:ext uri="{BB962C8B-B14F-4D97-AF65-F5344CB8AC3E}">
        <p14:creationId xmlns:p14="http://schemas.microsoft.com/office/powerpoint/2010/main" val="19884195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600" dirty="0" smtClean="0"/>
              <a:t>Orzekanie sądu administracyjnego/zwroty stosunkowe</a:t>
            </a:r>
            <a:endParaRPr lang="pl-PL" sz="3600" dirty="0"/>
          </a:p>
        </p:txBody>
      </p:sp>
      <p:sp>
        <p:nvSpPr>
          <p:cNvPr id="3" name="Symbol zastępczy zawartości 2"/>
          <p:cNvSpPr>
            <a:spLocks noGrp="1"/>
          </p:cNvSpPr>
          <p:nvPr>
            <p:ph idx="1"/>
          </p:nvPr>
        </p:nvSpPr>
        <p:spPr>
          <a:xfrm>
            <a:off x="265834" y="1647972"/>
            <a:ext cx="8612332" cy="5032375"/>
          </a:xfrm>
        </p:spPr>
        <p:txBody>
          <a:bodyPr>
            <a:normAutofit fontScale="85000" lnSpcReduction="10000"/>
          </a:bodyPr>
          <a:lstStyle/>
          <a:p>
            <a:pPr algn="just"/>
            <a:r>
              <a:rPr lang="pl-PL" dirty="0" smtClean="0"/>
              <a:t>Orzekanie sądu administracyjnego jest to proces przeobrażania rezultatów kontroli (rozpoznania) w „ostateczną formę” wyroku, </a:t>
            </a:r>
            <a:r>
              <a:rPr lang="pl-PL" dirty="0"/>
              <a:t>który jako orzeczenie rozstrzygające sprawę </a:t>
            </a:r>
            <a:r>
              <a:rPr lang="pl-PL" dirty="0" err="1"/>
              <a:t>sądowoadministracyjną</a:t>
            </a:r>
            <a:r>
              <a:rPr lang="pl-PL" dirty="0"/>
              <a:t> co do istoty (art. 132 </a:t>
            </a:r>
            <a:r>
              <a:rPr lang="pl-PL" dirty="0" err="1" smtClean="0"/>
              <a:t>p.p.s.a</a:t>
            </a:r>
            <a:r>
              <a:rPr lang="pl-PL" dirty="0" smtClean="0"/>
              <a:t>.), </a:t>
            </a:r>
            <a:r>
              <a:rPr lang="pl-PL" dirty="0"/>
              <a:t>zawiera sformułowanie zwrotu stosunkowego o zgodności (niezgodności) zaskarżonego aktu lub czynności z </a:t>
            </a:r>
            <a:r>
              <a:rPr lang="pl-PL" dirty="0" smtClean="0"/>
              <a:t>prawem.</a:t>
            </a:r>
          </a:p>
          <a:p>
            <a:pPr algn="just"/>
            <a:r>
              <a:rPr lang="pl-PL" dirty="0"/>
              <a:t>Wyrok zawierający pozytywny zwrot stosunkowy (stwierdzający zgodność przedmiotu zaskarżenia z normą odniesienia) jest orzeczeniem uwzględniającym skargę i rozstrzygającym w sensie negatywnym o obowiązywaniu lub skuteczności prawnej przedmiotu </a:t>
            </a:r>
            <a:r>
              <a:rPr lang="pl-PL" dirty="0" smtClean="0"/>
              <a:t>zaskarżenia</a:t>
            </a:r>
          </a:p>
          <a:p>
            <a:pPr algn="just"/>
            <a:r>
              <a:rPr lang="pl-PL" dirty="0" smtClean="0"/>
              <a:t>Wyrok </a:t>
            </a:r>
            <a:r>
              <a:rPr lang="pl-PL" dirty="0"/>
              <a:t>zawierający negatywny zwrot stosunkowy (stwierdzający niezgodność przedmiotu zaskarżenia z normą odniesienia) jest orzeczeniem oddalającym skargę i rozstrzygającym w sensie pozytywnym o dalszym obowiązywaniu lub skuteczności prawnej przedmiotu zaskarżenia</a:t>
            </a:r>
            <a:r>
              <a:rPr lang="pl-PL" dirty="0" smtClean="0"/>
              <a:t> </a:t>
            </a:r>
            <a:endParaRPr lang="pl-PL" dirty="0"/>
          </a:p>
          <a:p>
            <a:pPr algn="just"/>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49</a:t>
            </a:fld>
            <a:endParaRPr lang="pl-PL"/>
          </a:p>
        </p:txBody>
      </p:sp>
    </p:spTree>
    <p:extLst>
      <p:ext uri="{BB962C8B-B14F-4D97-AF65-F5344CB8AC3E}">
        <p14:creationId xmlns:p14="http://schemas.microsoft.com/office/powerpoint/2010/main" val="2135239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Zakres kognicji sądów administracyjnych </a:t>
            </a:r>
            <a:br>
              <a:rPr lang="pl-PL" dirty="0" smtClean="0"/>
            </a:br>
            <a:r>
              <a:rPr lang="pl-PL" sz="3100" dirty="0" smtClean="0"/>
              <a:t>(art. 3 – 5, art. 13 § 1, art. 15, art. 154 § 1 </a:t>
            </a:r>
            <a:r>
              <a:rPr lang="pl-PL" sz="3100" dirty="0" err="1" smtClean="0"/>
              <a:t>p.p.s.a</a:t>
            </a:r>
            <a:r>
              <a:rPr lang="pl-PL" sz="3100" dirty="0" smtClean="0"/>
              <a:t>.)</a:t>
            </a:r>
            <a:endParaRPr lang="pl-PL" sz="3100" dirty="0"/>
          </a:p>
        </p:txBody>
      </p:sp>
      <p:sp>
        <p:nvSpPr>
          <p:cNvPr id="3" name="Symbol zastępczy zawartości 2"/>
          <p:cNvSpPr>
            <a:spLocks noGrp="1"/>
          </p:cNvSpPr>
          <p:nvPr>
            <p:ph idx="1"/>
          </p:nvPr>
        </p:nvSpPr>
        <p:spPr/>
        <p:txBody>
          <a:bodyPr/>
          <a:lstStyle/>
          <a:p>
            <a:pPr marL="0" indent="0">
              <a:buNone/>
            </a:pPr>
            <a:r>
              <a:rPr lang="pl-PL" dirty="0" smtClean="0"/>
              <a:t>Metody określania właściwości sądów administracyjnych:</a:t>
            </a:r>
          </a:p>
          <a:p>
            <a:r>
              <a:rPr lang="pl-PL" dirty="0" smtClean="0"/>
              <a:t>Klauzula generalna – do właściwości sądów administracyjnych należą zasadniczo wszystkie sprawy, jeśli wyraźnym przepisem prawa nie są spod niej wyłączone</a:t>
            </a:r>
          </a:p>
          <a:p>
            <a:r>
              <a:rPr lang="pl-PL" dirty="0" smtClean="0"/>
              <a:t>Enumeracja pozytywna – do </a:t>
            </a:r>
            <a:r>
              <a:rPr lang="pl-PL" dirty="0"/>
              <a:t>właściwości sądów administracyjnych należą </a:t>
            </a:r>
            <a:r>
              <a:rPr lang="pl-PL" dirty="0" smtClean="0"/>
              <a:t>wyłącznie sprawy poddane tej właściwości wyraźnym przepisem prawa</a:t>
            </a:r>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5</a:t>
            </a:fld>
            <a:endParaRPr lang="pl-PL"/>
          </a:p>
        </p:txBody>
      </p:sp>
    </p:spTree>
    <p:extLst>
      <p:ext uri="{BB962C8B-B14F-4D97-AF65-F5344CB8AC3E}">
        <p14:creationId xmlns:p14="http://schemas.microsoft.com/office/powerpoint/2010/main" val="17473196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Rodzaje wyroków</a:t>
            </a:r>
            <a:endParaRPr lang="pl-PL" dirty="0"/>
          </a:p>
        </p:txBody>
      </p:sp>
      <p:sp>
        <p:nvSpPr>
          <p:cNvPr id="3" name="Symbol zastępczy zawartości 2"/>
          <p:cNvSpPr>
            <a:spLocks noGrp="1"/>
          </p:cNvSpPr>
          <p:nvPr>
            <p:ph idx="1"/>
          </p:nvPr>
        </p:nvSpPr>
        <p:spPr>
          <a:xfrm>
            <a:off x="498764" y="1825625"/>
            <a:ext cx="8141277" cy="4530726"/>
          </a:xfrm>
        </p:spPr>
        <p:txBody>
          <a:bodyPr>
            <a:normAutofit fontScale="77500" lnSpcReduction="20000"/>
          </a:bodyPr>
          <a:lstStyle/>
          <a:p>
            <a:r>
              <a:rPr lang="pl-PL" dirty="0" smtClean="0"/>
              <a:t>Wyroki nieuwzględniające skargi – art.151 </a:t>
            </a:r>
            <a:r>
              <a:rPr lang="pl-PL" dirty="0" err="1" smtClean="0"/>
              <a:t>p.p.s.a</a:t>
            </a:r>
            <a:r>
              <a:rPr lang="pl-PL" dirty="0" smtClean="0"/>
              <a:t>.</a:t>
            </a:r>
          </a:p>
          <a:p>
            <a:r>
              <a:rPr lang="pl-PL" dirty="0" smtClean="0"/>
              <a:t>Wyroki uwzględniające skargę, oparte na kryterium rodzaju skarg:</a:t>
            </a:r>
          </a:p>
          <a:p>
            <a:pPr lvl="1"/>
            <a:r>
              <a:rPr lang="pl-PL" dirty="0" smtClean="0"/>
              <a:t>Wyroki w sprawach skarg na decyzję i postanowienie</a:t>
            </a:r>
          </a:p>
          <a:p>
            <a:pPr lvl="1"/>
            <a:r>
              <a:rPr lang="pl-PL" dirty="0" smtClean="0"/>
              <a:t>Wyroki w sprawie skarg na inne niż decyzje i postanowienia akty lub czynności z zakresu administracji publicznej dotyczące uprawnień i obowiązków wynikających z przepisów prawa oraz skarg na pisemną interpretację przepisów prawa podatkowego w indywidualnej sprawie</a:t>
            </a:r>
          </a:p>
          <a:p>
            <a:pPr lvl="1"/>
            <a:r>
              <a:rPr lang="pl-PL" dirty="0" smtClean="0"/>
              <a:t>Wyroki w sprawach skarg na bezczynność lub przewlekłość prowadzenia postępowania organów wykonujących administrację publiczną oraz przewlekłe prowadzanie postępowania w sprawie pisemnych interpretacji przepisów prawa podatkowego w indywidualnych sprawach</a:t>
            </a:r>
          </a:p>
          <a:p>
            <a:pPr lvl="1"/>
            <a:r>
              <a:rPr lang="pl-PL" dirty="0" smtClean="0"/>
              <a:t>Wyroki w sprawie skarg na uchwałę lub zarządzenie organów JST albo związku JST oraz przepisy prawa miejscowego organów administracji rządowej</a:t>
            </a:r>
          </a:p>
          <a:p>
            <a:pPr lvl="1"/>
            <a:r>
              <a:rPr lang="pl-PL" dirty="0" smtClean="0"/>
              <a:t>Wyroki w sprawie skarg na akty nadzoru</a:t>
            </a:r>
          </a:p>
          <a:p>
            <a:pPr lvl="1"/>
            <a:r>
              <a:rPr lang="pl-PL" dirty="0" smtClean="0"/>
              <a:t>Wyroki w sprawie skarg na inne niewymienione akty lub czynności</a:t>
            </a:r>
          </a:p>
          <a:p>
            <a:pPr lvl="1"/>
            <a:r>
              <a:rPr lang="pl-PL" dirty="0" smtClean="0"/>
              <a:t>Wyroki w sprawie wniesienia sprzeciwu </a:t>
            </a:r>
          </a:p>
        </p:txBody>
      </p:sp>
      <p:sp>
        <p:nvSpPr>
          <p:cNvPr id="4" name="Symbol zastępczy numeru slajdu 3"/>
          <p:cNvSpPr>
            <a:spLocks noGrp="1"/>
          </p:cNvSpPr>
          <p:nvPr>
            <p:ph type="sldNum" sz="quarter" idx="12"/>
          </p:nvPr>
        </p:nvSpPr>
        <p:spPr/>
        <p:txBody>
          <a:bodyPr/>
          <a:lstStyle/>
          <a:p>
            <a:fld id="{6A712258-5B8A-46F8-95CE-52C7943D11BA}" type="slidenum">
              <a:rPr lang="pl-PL" smtClean="0"/>
              <a:t>50</a:t>
            </a:fld>
            <a:endParaRPr lang="pl-PL"/>
          </a:p>
        </p:txBody>
      </p:sp>
    </p:spTree>
    <p:extLst>
      <p:ext uri="{BB962C8B-B14F-4D97-AF65-F5344CB8AC3E}">
        <p14:creationId xmlns:p14="http://schemas.microsoft.com/office/powerpoint/2010/main" val="27587725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Rodzaje wyroków</a:t>
            </a:r>
            <a:endParaRPr lang="pl-PL" dirty="0"/>
          </a:p>
        </p:txBody>
      </p:sp>
      <p:sp>
        <p:nvSpPr>
          <p:cNvPr id="3" name="Symbol zastępczy zawartości 2"/>
          <p:cNvSpPr>
            <a:spLocks noGrp="1"/>
          </p:cNvSpPr>
          <p:nvPr>
            <p:ph idx="1"/>
          </p:nvPr>
        </p:nvSpPr>
        <p:spPr/>
        <p:txBody>
          <a:bodyPr>
            <a:normAutofit fontScale="92500"/>
          </a:bodyPr>
          <a:lstStyle/>
          <a:p>
            <a:r>
              <a:rPr lang="pl-PL" dirty="0"/>
              <a:t>Wyroki w sprawach skarg na decyzję i postanowienie</a:t>
            </a:r>
          </a:p>
          <a:p>
            <a:pPr lvl="1"/>
            <a:r>
              <a:rPr lang="pl-PL" dirty="0"/>
              <a:t>Wyrok o uchyleniu decyzji (postanowienia) w całości lub w </a:t>
            </a:r>
            <a:r>
              <a:rPr lang="pl-PL" dirty="0" smtClean="0"/>
              <a:t>części – art. 145 § 1 pkt 1 </a:t>
            </a:r>
            <a:r>
              <a:rPr lang="pl-PL" dirty="0" err="1" smtClean="0"/>
              <a:t>p.p.s.a</a:t>
            </a:r>
            <a:r>
              <a:rPr lang="pl-PL" dirty="0" smtClean="0"/>
              <a:t>.</a:t>
            </a:r>
            <a:endParaRPr lang="pl-PL" dirty="0"/>
          </a:p>
          <a:p>
            <a:pPr lvl="1"/>
            <a:r>
              <a:rPr lang="pl-PL" dirty="0"/>
              <a:t>Wyrok stwierdzający nieważność decyzji lub postanowienia w całości lub w części</a:t>
            </a:r>
          </a:p>
          <a:p>
            <a:pPr lvl="1"/>
            <a:r>
              <a:rPr lang="pl-PL" dirty="0"/>
              <a:t>Wyrok stwierdzający niezgodność z prawem decyzji lub postanowienia </a:t>
            </a:r>
          </a:p>
          <a:p>
            <a:pPr lvl="1"/>
            <a:r>
              <a:rPr lang="pl-PL" dirty="0"/>
              <a:t>Wyroki przesądzające merytorycznie o sprawie administracyjnej:</a:t>
            </a:r>
          </a:p>
          <a:p>
            <a:pPr lvl="2"/>
            <a:r>
              <a:rPr lang="pl-PL" dirty="0"/>
              <a:t>Wyrok o umorzeniu postępowania administracyjnego (art. 145 § 3 </a:t>
            </a:r>
            <a:r>
              <a:rPr lang="pl-PL" dirty="0" err="1"/>
              <a:t>p.p.s.a</a:t>
            </a:r>
            <a:r>
              <a:rPr lang="pl-PL" dirty="0"/>
              <a:t>.)</a:t>
            </a:r>
          </a:p>
          <a:p>
            <a:pPr lvl="2"/>
            <a:r>
              <a:rPr lang="pl-PL" dirty="0"/>
              <a:t>Wyrok przesądzający merytorycznie o sposobie załatwienia sprawy lub jej rozstrzygnięcia (art. 145a § 1 </a:t>
            </a:r>
            <a:r>
              <a:rPr lang="pl-PL" dirty="0" err="1"/>
              <a:t>p.p.s.a</a:t>
            </a:r>
            <a:r>
              <a:rPr lang="pl-PL" dirty="0"/>
              <a:t>.)</a:t>
            </a:r>
          </a:p>
          <a:p>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51</a:t>
            </a:fld>
            <a:endParaRPr lang="pl-PL"/>
          </a:p>
        </p:txBody>
      </p:sp>
    </p:spTree>
    <p:extLst>
      <p:ext uri="{BB962C8B-B14F-4D97-AF65-F5344CB8AC3E}">
        <p14:creationId xmlns:p14="http://schemas.microsoft.com/office/powerpoint/2010/main" val="10440215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1" algn="ctr" rtl="0">
              <a:lnSpc>
                <a:spcPct val="90000"/>
              </a:lnSpc>
              <a:spcBef>
                <a:spcPct val="0"/>
              </a:spcBef>
            </a:pPr>
            <a:r>
              <a:rPr lang="pl-PL" dirty="0" smtClean="0"/>
              <a:t>Wyroki w sprawie skarg na inne niż decyzje i postanowienia akty lub czynności z zakresu administracji publicznej dotyczące uprawnień i obowiązków wynikających z przepisów prawa oraz skarg na pisemną interpretację przepisów prawa podatkowego w indywidualnej sprawie</a:t>
            </a:r>
            <a:endParaRPr lang="pl-PL" dirty="0"/>
          </a:p>
        </p:txBody>
      </p:sp>
      <p:sp>
        <p:nvSpPr>
          <p:cNvPr id="3" name="Symbol zastępczy zawartości 2"/>
          <p:cNvSpPr>
            <a:spLocks noGrp="1"/>
          </p:cNvSpPr>
          <p:nvPr>
            <p:ph idx="1"/>
          </p:nvPr>
        </p:nvSpPr>
        <p:spPr/>
        <p:txBody>
          <a:bodyPr>
            <a:normAutofit lnSpcReduction="10000"/>
          </a:bodyPr>
          <a:lstStyle/>
          <a:p>
            <a:pPr algn="just"/>
            <a:r>
              <a:rPr lang="pl-PL" dirty="0" smtClean="0"/>
              <a:t>Art. 146 §</a:t>
            </a:r>
            <a:r>
              <a:rPr lang="pl-PL" dirty="0"/>
              <a:t>  1.  Sąd, uwzględniając skargę na akt lub czynność, o których mowa w art. 3 § 2 pkt 4 i 4a, uchyla ten akt, interpretację, opinię zabezpieczającą lub odmowę wydania opinii zabezpieczającej albo stwierdza bezskuteczność czynności. Przepis art. 145 § 1 pkt 1 stosuje się odpowiednio.</a:t>
            </a:r>
          </a:p>
          <a:p>
            <a:pPr algn="just"/>
            <a:r>
              <a:rPr lang="pl-PL" dirty="0"/>
              <a:t>§  2.  W sprawach skarg na akt lub czynność, o których mowa w art. 3 § 2 pkt 4, sąd może w wyroku uznać uprawnienie lub obowiązek wynikające z przepisów prawa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52</a:t>
            </a:fld>
            <a:endParaRPr lang="pl-PL"/>
          </a:p>
        </p:txBody>
      </p:sp>
    </p:spTree>
    <p:extLst>
      <p:ext uri="{BB962C8B-B14F-4D97-AF65-F5344CB8AC3E}">
        <p14:creationId xmlns:p14="http://schemas.microsoft.com/office/powerpoint/2010/main" val="29769627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1" algn="just" rtl="0">
              <a:lnSpc>
                <a:spcPct val="90000"/>
              </a:lnSpc>
              <a:spcBef>
                <a:spcPct val="0"/>
              </a:spcBef>
            </a:pPr>
            <a:r>
              <a:rPr lang="pl-PL" dirty="0" smtClean="0"/>
              <a:t>Wyroki w sprawach skarg na bezczynność lub przewlekłość prowadzenia postępowania organów wykonujących administrację publiczną oraz przewlekłe prowadzanie postępowania w sprawie pisemnych interpretacji przepisów prawa podatkowego w indywidualnych sprawach</a:t>
            </a:r>
            <a:endParaRPr lang="pl-PL" dirty="0"/>
          </a:p>
        </p:txBody>
      </p:sp>
      <p:sp>
        <p:nvSpPr>
          <p:cNvPr id="3" name="Symbol zastępczy zawartości 2"/>
          <p:cNvSpPr>
            <a:spLocks noGrp="1"/>
          </p:cNvSpPr>
          <p:nvPr>
            <p:ph idx="1"/>
          </p:nvPr>
        </p:nvSpPr>
        <p:spPr/>
        <p:txBody>
          <a:bodyPr>
            <a:normAutofit fontScale="92500"/>
          </a:bodyPr>
          <a:lstStyle/>
          <a:p>
            <a:r>
              <a:rPr lang="pl-PL" dirty="0" smtClean="0"/>
              <a:t>Zakres rozstrzygnięcia wyroków uwzględniających skargę na bezczynność lub przewlekłość obejmuje:</a:t>
            </a:r>
          </a:p>
          <a:p>
            <a:pPr lvl="1"/>
            <a:r>
              <a:rPr lang="pl-PL" dirty="0" smtClean="0"/>
              <a:t>Zastosowanie środka wobec bezczynności lub przewlekle prowadzonego postępowania:</a:t>
            </a:r>
          </a:p>
          <a:p>
            <a:pPr lvl="2"/>
            <a:r>
              <a:rPr lang="pl-PL" dirty="0" smtClean="0"/>
              <a:t>Wyrok o charakterze formalnym – art. 149 § 1 pkt 1 i 3 </a:t>
            </a:r>
            <a:r>
              <a:rPr lang="pl-PL" dirty="0" err="1" smtClean="0"/>
              <a:t>p.p.s.a</a:t>
            </a:r>
            <a:r>
              <a:rPr lang="pl-PL" dirty="0" smtClean="0"/>
              <a:t>.</a:t>
            </a:r>
          </a:p>
          <a:p>
            <a:pPr lvl="2"/>
            <a:r>
              <a:rPr lang="pl-PL" dirty="0" smtClean="0"/>
              <a:t>Wyrok o charakterze merytorycznym</a:t>
            </a:r>
          </a:p>
          <a:p>
            <a:pPr lvl="3"/>
            <a:r>
              <a:rPr lang="pl-PL" dirty="0" smtClean="0"/>
              <a:t>O ograniczonym zakresie – art. 149 § 1 pkt 2 </a:t>
            </a:r>
            <a:r>
              <a:rPr lang="pl-PL" dirty="0" err="1" smtClean="0"/>
              <a:t>p.p.s.a</a:t>
            </a:r>
            <a:r>
              <a:rPr lang="pl-PL" dirty="0" smtClean="0"/>
              <a:t>.</a:t>
            </a:r>
          </a:p>
          <a:p>
            <a:pPr lvl="3"/>
            <a:r>
              <a:rPr lang="pl-PL" dirty="0" smtClean="0"/>
              <a:t>O pełnym zakresie – art. 149 § 1b </a:t>
            </a:r>
            <a:r>
              <a:rPr lang="pl-PL" dirty="0" err="1" smtClean="0"/>
              <a:t>p.p.s.a</a:t>
            </a:r>
            <a:r>
              <a:rPr lang="pl-PL" dirty="0" smtClean="0"/>
              <a:t>.</a:t>
            </a:r>
          </a:p>
          <a:p>
            <a:pPr lvl="1"/>
            <a:r>
              <a:rPr lang="pl-PL" dirty="0" smtClean="0"/>
              <a:t>Stwierdzenie, czy do bezczynności lub przewlekłego prowadzenia postępowania doszło z rażącym naruszeniem prawa – art. 149 § 1a </a:t>
            </a:r>
            <a:r>
              <a:rPr lang="pl-PL" dirty="0" err="1" smtClean="0"/>
              <a:t>p.p.s.a</a:t>
            </a:r>
            <a:r>
              <a:rPr lang="pl-PL" dirty="0" smtClean="0"/>
              <a:t>.</a:t>
            </a:r>
          </a:p>
          <a:p>
            <a:pPr lvl="1"/>
            <a:r>
              <a:rPr lang="pl-PL" dirty="0" smtClean="0"/>
              <a:t>Wymierzenie grzywny organowi lub przyznanie od organu na rzecz skarżącego sumy pieniężnej – art. 149 § 2 </a:t>
            </a:r>
            <a:r>
              <a:rPr lang="pl-PL" dirty="0" err="1" smtClean="0"/>
              <a:t>p.p.s.a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53</a:t>
            </a:fld>
            <a:endParaRPr lang="pl-PL"/>
          </a:p>
        </p:txBody>
      </p:sp>
    </p:spTree>
    <p:extLst>
      <p:ext uri="{BB962C8B-B14F-4D97-AF65-F5344CB8AC3E}">
        <p14:creationId xmlns:p14="http://schemas.microsoft.com/office/powerpoint/2010/main" val="35697662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lvl="1" algn="just" rtl="0">
              <a:lnSpc>
                <a:spcPct val="90000"/>
              </a:lnSpc>
              <a:spcBef>
                <a:spcPct val="0"/>
              </a:spcBef>
            </a:pPr>
            <a:r>
              <a:rPr lang="pl-PL" dirty="0" smtClean="0"/>
              <a:t>Wyroki w sprawie skarg na uchwałę lub zarządzenie organów JST albo związku JST oraz przepisy prawa miejscowego organów administracji rządowej – art. 147 § 1 </a:t>
            </a:r>
            <a:r>
              <a:rPr lang="pl-PL" dirty="0" err="1" smtClean="0"/>
              <a:t>p.p.s.a</a:t>
            </a:r>
            <a:r>
              <a:rPr lang="pl-PL" dirty="0" smtClean="0"/>
              <a:t>.</a:t>
            </a:r>
            <a:endParaRPr lang="pl-PL"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  1.  Sąd uwzględniając skargę na uchwałę lub akt, o których mowa w art. 3 § 2 pkt 5 i 6, </a:t>
            </a:r>
            <a:r>
              <a:rPr lang="pl-PL" dirty="0">
                <a:solidFill>
                  <a:srgbClr val="FF0000"/>
                </a:solidFill>
              </a:rPr>
              <a:t>stwierdza nieważność</a:t>
            </a:r>
            <a:r>
              <a:rPr lang="pl-PL" dirty="0"/>
              <a:t> tej uchwały lub aktu w całości lub w </a:t>
            </a:r>
            <a:r>
              <a:rPr lang="pl-PL" dirty="0" smtClean="0"/>
              <a:t>części </a:t>
            </a:r>
            <a:r>
              <a:rPr lang="pl-PL" dirty="0" smtClean="0">
                <a:solidFill>
                  <a:srgbClr val="00B050"/>
                </a:solidFill>
              </a:rPr>
              <a:t>[zob. art. 82 ust. 1 </a:t>
            </a:r>
            <a:r>
              <a:rPr lang="pl-PL" dirty="0" err="1" smtClean="0">
                <a:solidFill>
                  <a:srgbClr val="00B050"/>
                </a:solidFill>
              </a:rPr>
              <a:t>u.s.w</a:t>
            </a:r>
            <a:r>
              <a:rPr lang="pl-PL" dirty="0" smtClean="0">
                <a:solidFill>
                  <a:srgbClr val="00B050"/>
                </a:solidFill>
              </a:rPr>
              <a:t>., art. 79 ust. 1 </a:t>
            </a:r>
            <a:r>
              <a:rPr lang="pl-PL" dirty="0" err="1" smtClean="0">
                <a:solidFill>
                  <a:srgbClr val="00B050"/>
                </a:solidFill>
              </a:rPr>
              <a:t>u.s.p</a:t>
            </a:r>
            <a:r>
              <a:rPr lang="pl-PL" dirty="0" smtClean="0">
                <a:solidFill>
                  <a:srgbClr val="00B050"/>
                </a:solidFill>
              </a:rPr>
              <a:t>., art. 91 ust. 1 </a:t>
            </a:r>
            <a:r>
              <a:rPr lang="pl-PL" dirty="0" err="1" smtClean="0">
                <a:solidFill>
                  <a:srgbClr val="00B050"/>
                </a:solidFill>
              </a:rPr>
              <a:t>u.s.g</a:t>
            </a:r>
            <a:r>
              <a:rPr lang="pl-PL" dirty="0" smtClean="0">
                <a:solidFill>
                  <a:srgbClr val="00B050"/>
                </a:solidFill>
              </a:rPr>
              <a:t>.]</a:t>
            </a:r>
            <a:r>
              <a:rPr lang="pl-PL" dirty="0" smtClean="0"/>
              <a:t> </a:t>
            </a:r>
            <a:r>
              <a:rPr lang="pl-PL" dirty="0"/>
              <a:t>albo stwierdza, że zostały wydane z naruszeniem prawa, jeżeli przepis szczególny wyłącza stwierdzenie ich </a:t>
            </a:r>
            <a:r>
              <a:rPr lang="pl-PL" dirty="0" smtClean="0"/>
              <a:t>nieważności </a:t>
            </a:r>
            <a:r>
              <a:rPr lang="pl-PL" dirty="0" smtClean="0">
                <a:solidFill>
                  <a:srgbClr val="7030A0"/>
                </a:solidFill>
              </a:rPr>
              <a:t>[zob. art. 83 ust. 1 i 2 </a:t>
            </a:r>
            <a:r>
              <a:rPr lang="pl-PL" dirty="0" err="1" smtClean="0">
                <a:solidFill>
                  <a:srgbClr val="7030A0"/>
                </a:solidFill>
              </a:rPr>
              <a:t>u.s.w</a:t>
            </a:r>
            <a:r>
              <a:rPr lang="pl-PL" dirty="0" smtClean="0">
                <a:solidFill>
                  <a:srgbClr val="7030A0"/>
                </a:solidFill>
              </a:rPr>
              <a:t>., art. 82 ust. 1 i 2 </a:t>
            </a:r>
            <a:r>
              <a:rPr lang="pl-PL" dirty="0" err="1" smtClean="0">
                <a:solidFill>
                  <a:srgbClr val="7030A0"/>
                </a:solidFill>
              </a:rPr>
              <a:t>u.s.p</a:t>
            </a:r>
            <a:r>
              <a:rPr lang="pl-PL" dirty="0" smtClean="0">
                <a:solidFill>
                  <a:srgbClr val="7030A0"/>
                </a:solidFill>
              </a:rPr>
              <a:t>., art. 94 ust. 1 i 2 </a:t>
            </a:r>
            <a:r>
              <a:rPr lang="pl-PL" dirty="0" err="1" smtClean="0">
                <a:solidFill>
                  <a:srgbClr val="7030A0"/>
                </a:solidFill>
              </a:rPr>
              <a:t>u.s.g</a:t>
            </a:r>
            <a:r>
              <a:rPr lang="pl-PL" dirty="0" smtClean="0">
                <a:solidFill>
                  <a:srgbClr val="7030A0"/>
                </a:solidFill>
              </a:rPr>
              <a:t>.]</a:t>
            </a:r>
          </a:p>
          <a:p>
            <a:pPr marL="0" indent="0" algn="just">
              <a:buNone/>
            </a:pPr>
            <a:endParaRPr lang="pl-PL" dirty="0">
              <a:solidFill>
                <a:srgbClr val="7030A0"/>
              </a:solidFill>
            </a:endParaRPr>
          </a:p>
          <a:p>
            <a:pPr marL="0" indent="0" algn="just">
              <a:buNone/>
            </a:pPr>
            <a:r>
              <a:rPr lang="pl-PL" dirty="0" smtClean="0">
                <a:solidFill>
                  <a:srgbClr val="00B0F0"/>
                </a:solidFill>
              </a:rPr>
              <a:t>Czy </a:t>
            </a:r>
            <a:r>
              <a:rPr lang="pl-PL" dirty="0" smtClean="0">
                <a:solidFill>
                  <a:srgbClr val="FF0000"/>
                </a:solidFill>
              </a:rPr>
              <a:t>stwierdzenie nieważności </a:t>
            </a:r>
            <a:r>
              <a:rPr lang="pl-PL" dirty="0" smtClean="0">
                <a:solidFill>
                  <a:srgbClr val="00B0F0"/>
                </a:solidFill>
              </a:rPr>
              <a:t>z art. 147 § 1 </a:t>
            </a:r>
            <a:r>
              <a:rPr lang="pl-PL" dirty="0" err="1" smtClean="0">
                <a:solidFill>
                  <a:srgbClr val="00B0F0"/>
                </a:solidFill>
              </a:rPr>
              <a:t>p.p.s.a</a:t>
            </a:r>
            <a:r>
              <a:rPr lang="pl-PL" dirty="0" smtClean="0">
                <a:solidFill>
                  <a:srgbClr val="00B0F0"/>
                </a:solidFill>
              </a:rPr>
              <a:t>. jest tożsame z przesłankami stwierdzenia nieważności z art. 156 § 1 k.p.a.?</a:t>
            </a:r>
            <a:endParaRPr lang="pl-PL" dirty="0">
              <a:solidFill>
                <a:srgbClr val="00B0F0"/>
              </a:solidFill>
            </a:endParaRPr>
          </a:p>
          <a:p>
            <a:pPr marL="0" indent="0" algn="just">
              <a:buNone/>
            </a:pP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54</a:t>
            </a:fld>
            <a:endParaRPr lang="pl-PL"/>
          </a:p>
        </p:txBody>
      </p:sp>
    </p:spTree>
    <p:extLst>
      <p:ext uri="{BB962C8B-B14F-4D97-AF65-F5344CB8AC3E}">
        <p14:creationId xmlns:p14="http://schemas.microsoft.com/office/powerpoint/2010/main" val="25340034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lvl="1" algn="ctr" rtl="0">
              <a:lnSpc>
                <a:spcPct val="90000"/>
              </a:lnSpc>
              <a:spcBef>
                <a:spcPct val="0"/>
              </a:spcBef>
            </a:pPr>
            <a:r>
              <a:rPr lang="pl-PL" sz="3200" dirty="0"/>
              <a:t>Wyroki w sprawie skarg na akty </a:t>
            </a:r>
            <a:r>
              <a:rPr lang="pl-PL" sz="3200" dirty="0" smtClean="0"/>
              <a:t>nadzoru oraz wyroki w sprawie skarg na inne niewymienione akty lub czynności</a:t>
            </a:r>
            <a:endParaRPr lang="pl-PL" sz="3200" dirty="0"/>
          </a:p>
        </p:txBody>
      </p:sp>
      <p:sp>
        <p:nvSpPr>
          <p:cNvPr id="3" name="Symbol zastępczy zawartości 2"/>
          <p:cNvSpPr>
            <a:spLocks noGrp="1"/>
          </p:cNvSpPr>
          <p:nvPr>
            <p:ph idx="1"/>
          </p:nvPr>
        </p:nvSpPr>
        <p:spPr/>
        <p:txBody>
          <a:bodyPr/>
          <a:lstStyle/>
          <a:p>
            <a:pPr algn="just"/>
            <a:r>
              <a:rPr lang="pl-PL" dirty="0" smtClean="0"/>
              <a:t>Art. 148 </a:t>
            </a:r>
            <a:r>
              <a:rPr lang="pl-PL" dirty="0" err="1" smtClean="0"/>
              <a:t>p.p.s.a</a:t>
            </a:r>
            <a:r>
              <a:rPr lang="pl-PL" dirty="0" smtClean="0"/>
              <a:t>. </a:t>
            </a:r>
            <a:r>
              <a:rPr lang="pl-PL" dirty="0"/>
              <a:t>– „Sąd uwzględniając skargę jednostki samorządu terytorialnego na akt nadzoru </a:t>
            </a:r>
            <a:r>
              <a:rPr lang="pl-PL" b="1" dirty="0"/>
              <a:t>uchyla</a:t>
            </a:r>
            <a:r>
              <a:rPr lang="pl-PL" dirty="0"/>
              <a:t> ten </a:t>
            </a:r>
            <a:r>
              <a:rPr lang="pl-PL" dirty="0" smtClean="0"/>
              <a:t>akt”. Nie można zatem zastosować sankcji nieważności, nawet jeśli doszłoby do rażącego naruszenia prawa.</a:t>
            </a:r>
          </a:p>
          <a:p>
            <a:pPr algn="just"/>
            <a:r>
              <a:rPr lang="pl-PL" dirty="0" smtClean="0"/>
              <a:t>Art. 150 </a:t>
            </a:r>
            <a:r>
              <a:rPr lang="pl-PL" dirty="0" err="1" smtClean="0"/>
              <a:t>p.p.s.a</a:t>
            </a:r>
            <a:r>
              <a:rPr lang="pl-PL" dirty="0" smtClean="0"/>
              <a:t>. </a:t>
            </a:r>
            <a:r>
              <a:rPr lang="pl-PL" dirty="0"/>
              <a:t>– „W sprawach skarg na akty i czynności niewymienione w art. 145-148 sąd uwzględniając skargę uchyla lub stwierdza bezskuteczność aktu lub </a:t>
            </a:r>
            <a:r>
              <a:rPr lang="pl-PL" dirty="0" smtClean="0"/>
              <a:t>czynności”</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55</a:t>
            </a:fld>
            <a:endParaRPr lang="pl-PL"/>
          </a:p>
        </p:txBody>
      </p:sp>
    </p:spTree>
    <p:extLst>
      <p:ext uri="{BB962C8B-B14F-4D97-AF65-F5344CB8AC3E}">
        <p14:creationId xmlns:p14="http://schemas.microsoft.com/office/powerpoint/2010/main" val="3390599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Uwzględnienie sprzeciwu  </a:t>
            </a:r>
            <a:br>
              <a:rPr lang="pl-PL" dirty="0" smtClean="0"/>
            </a:br>
            <a:r>
              <a:rPr lang="pl-PL" dirty="0"/>
              <a:t>(</a:t>
            </a:r>
            <a:r>
              <a:rPr lang="pl-PL" dirty="0" smtClean="0"/>
              <a:t>art. 151 </a:t>
            </a:r>
            <a:r>
              <a:rPr lang="pl-PL" dirty="0" err="1" smtClean="0"/>
              <a:t>p.p.s.a</a:t>
            </a:r>
            <a:r>
              <a:rPr lang="pl-PL" dirty="0" smtClean="0"/>
              <a:t>.)</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a:t>§  1.  Sąd, uwzględniając sprzeciw od decyzji, uchyla decyzję w całości, jeżeli stwierdzi naruszenie art. 138 § 2 ustawy z dnia 14 czerwca 1960 r. - Kodeks postępowania administracyjnego. Sąd może ponadto orzec z urzędu albo na wniosek strony o wymierzeniu organowi grzywny w wysokości określonej w art. 154 § 6.</a:t>
            </a:r>
          </a:p>
          <a:p>
            <a:pPr algn="just"/>
            <a:r>
              <a:rPr lang="pl-PL" dirty="0"/>
              <a:t>§  2.  W przypadku nieuwzględnienia sprzeciwu od decyzji sąd oddala sprzeciw.</a:t>
            </a:r>
          </a:p>
          <a:p>
            <a:pPr algn="just"/>
            <a:r>
              <a:rPr lang="pl-PL" dirty="0"/>
              <a:t>§  3.  Od wyroku, o którym mowa w § 1, nie przysługuje środek odwoławczy, z tym że na zawarte w wyroku postanowienie w przedmiocie grzywny przysługuje zażalenie.</a:t>
            </a:r>
          </a:p>
        </p:txBody>
      </p:sp>
      <p:sp>
        <p:nvSpPr>
          <p:cNvPr id="4" name="Symbol zastępczy numeru slajdu 3"/>
          <p:cNvSpPr>
            <a:spLocks noGrp="1"/>
          </p:cNvSpPr>
          <p:nvPr>
            <p:ph type="sldNum" sz="quarter" idx="12"/>
          </p:nvPr>
        </p:nvSpPr>
        <p:spPr/>
        <p:txBody>
          <a:bodyPr/>
          <a:lstStyle/>
          <a:p>
            <a:fld id="{6A712258-5B8A-46F8-95CE-52C7943D11BA}" type="slidenum">
              <a:rPr lang="pl-PL" smtClean="0"/>
              <a:t>56</a:t>
            </a:fld>
            <a:endParaRPr lang="pl-PL"/>
          </a:p>
        </p:txBody>
      </p:sp>
    </p:spTree>
    <p:extLst>
      <p:ext uri="{BB962C8B-B14F-4D97-AF65-F5344CB8AC3E}">
        <p14:creationId xmlns:p14="http://schemas.microsoft.com/office/powerpoint/2010/main" val="20861435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Zakaz </a:t>
            </a:r>
            <a:r>
              <a:rPr lang="pl-PL" i="1" dirty="0" err="1" smtClean="0"/>
              <a:t>reformationis</a:t>
            </a:r>
            <a:r>
              <a:rPr lang="pl-PL" i="1" dirty="0" smtClean="0"/>
              <a:t> in </a:t>
            </a:r>
            <a:r>
              <a:rPr lang="pl-PL" i="1" dirty="0" err="1" smtClean="0"/>
              <a:t>peius</a:t>
            </a:r>
            <a:r>
              <a:rPr lang="pl-PL" i="1" dirty="0" smtClean="0"/>
              <a:t/>
            </a:r>
            <a:br>
              <a:rPr lang="pl-PL" i="1" dirty="0" smtClean="0"/>
            </a:br>
            <a:r>
              <a:rPr lang="pl-PL" dirty="0" smtClean="0"/>
              <a:t>(art. 134 § 2 </a:t>
            </a:r>
            <a:r>
              <a:rPr lang="pl-PL" dirty="0" err="1" smtClean="0"/>
              <a:t>p.p.s.a</a:t>
            </a:r>
            <a:r>
              <a:rPr lang="pl-PL" dirty="0" smtClean="0"/>
              <a:t>.)</a:t>
            </a:r>
            <a:endParaRPr lang="pl-PL" i="1" dirty="0"/>
          </a:p>
        </p:txBody>
      </p:sp>
      <p:sp>
        <p:nvSpPr>
          <p:cNvPr id="3" name="Symbol zastępczy zawartości 2"/>
          <p:cNvSpPr>
            <a:spLocks noGrp="1"/>
          </p:cNvSpPr>
          <p:nvPr>
            <p:ph idx="1"/>
          </p:nvPr>
        </p:nvSpPr>
        <p:spPr/>
        <p:txBody>
          <a:bodyPr/>
          <a:lstStyle/>
          <a:p>
            <a:pPr algn="just"/>
            <a:r>
              <a:rPr lang="pl-PL" dirty="0"/>
              <a:t>Sąd nie może wydać orzeczenia na niekorzyść skarżącego, chyba że stwierdzi naruszenie prawa skutkujące stwierdzeniem nieważności zaskarżonego aktu lub czynności.</a:t>
            </a:r>
          </a:p>
        </p:txBody>
      </p:sp>
      <p:sp>
        <p:nvSpPr>
          <p:cNvPr id="4" name="Symbol zastępczy numeru slajdu 3"/>
          <p:cNvSpPr>
            <a:spLocks noGrp="1"/>
          </p:cNvSpPr>
          <p:nvPr>
            <p:ph type="sldNum" sz="quarter" idx="12"/>
          </p:nvPr>
        </p:nvSpPr>
        <p:spPr/>
        <p:txBody>
          <a:bodyPr/>
          <a:lstStyle/>
          <a:p>
            <a:fld id="{6A712258-5B8A-46F8-95CE-52C7943D11BA}" type="slidenum">
              <a:rPr lang="pl-PL" smtClean="0"/>
              <a:t>57</a:t>
            </a:fld>
            <a:endParaRPr lang="pl-PL"/>
          </a:p>
        </p:txBody>
      </p:sp>
    </p:spTree>
    <p:extLst>
      <p:ext uri="{BB962C8B-B14F-4D97-AF65-F5344CB8AC3E}">
        <p14:creationId xmlns:p14="http://schemas.microsoft.com/office/powerpoint/2010/main" val="41132855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Wyrokowanie</a:t>
            </a:r>
            <a:endParaRPr lang="pl-PL" dirty="0"/>
          </a:p>
        </p:txBody>
      </p:sp>
      <p:sp>
        <p:nvSpPr>
          <p:cNvPr id="3" name="Symbol zastępczy zawartości 2"/>
          <p:cNvSpPr>
            <a:spLocks noGrp="1"/>
          </p:cNvSpPr>
          <p:nvPr>
            <p:ph idx="1"/>
          </p:nvPr>
        </p:nvSpPr>
        <p:spPr>
          <a:xfrm>
            <a:off x="432088" y="1758157"/>
            <a:ext cx="8279823" cy="4530726"/>
          </a:xfrm>
        </p:spPr>
        <p:txBody>
          <a:bodyPr>
            <a:normAutofit fontScale="85000" lnSpcReduction="20000"/>
          </a:bodyPr>
          <a:lstStyle/>
          <a:p>
            <a:pPr algn="just"/>
            <a:r>
              <a:rPr lang="pl-PL" dirty="0" smtClean="0"/>
              <a:t>Zasada bezpośredniości – art. 136 </a:t>
            </a:r>
            <a:r>
              <a:rPr lang="pl-PL" dirty="0" err="1" smtClean="0"/>
              <a:t>p.p.s.a</a:t>
            </a:r>
            <a:r>
              <a:rPr lang="pl-PL" dirty="0" smtClean="0"/>
              <a:t>.</a:t>
            </a:r>
          </a:p>
          <a:p>
            <a:pPr algn="just"/>
            <a:r>
              <a:rPr lang="pl-PL" dirty="0" smtClean="0"/>
              <a:t>Narada, głosowanie, wydania i podpisanie wyroku zdania odrębne – art. 137 </a:t>
            </a:r>
            <a:r>
              <a:rPr lang="pl-PL" dirty="0" err="1" smtClean="0"/>
              <a:t>p.p.s.a</a:t>
            </a:r>
            <a:r>
              <a:rPr lang="pl-PL" dirty="0" smtClean="0"/>
              <a:t>.</a:t>
            </a:r>
          </a:p>
          <a:p>
            <a:pPr algn="just"/>
            <a:r>
              <a:rPr lang="pl-PL" dirty="0" smtClean="0"/>
              <a:t>Treść i forma wyroku. Wyrok składa się z:</a:t>
            </a:r>
          </a:p>
          <a:p>
            <a:pPr lvl="1" algn="just"/>
            <a:r>
              <a:rPr lang="pl-PL" dirty="0" smtClean="0"/>
              <a:t>Sentencji – art. 138 </a:t>
            </a:r>
            <a:r>
              <a:rPr lang="pl-PL" dirty="0" err="1" smtClean="0"/>
              <a:t>p.p.s.a</a:t>
            </a:r>
            <a:r>
              <a:rPr lang="pl-PL" dirty="0" smtClean="0"/>
              <a:t>.</a:t>
            </a:r>
          </a:p>
          <a:p>
            <a:pPr lvl="1" algn="just"/>
            <a:r>
              <a:rPr lang="pl-PL" dirty="0" smtClean="0"/>
              <a:t>Uzasadnienia – art. 141 – art. 143 </a:t>
            </a:r>
            <a:r>
              <a:rPr lang="pl-PL" dirty="0" err="1" smtClean="0"/>
              <a:t>p.p.s.a</a:t>
            </a:r>
            <a:r>
              <a:rPr lang="pl-PL" dirty="0" smtClean="0"/>
              <a:t>.</a:t>
            </a:r>
          </a:p>
          <a:p>
            <a:pPr lvl="2" algn="just"/>
            <a:r>
              <a:rPr lang="pl-PL" dirty="0" smtClean="0"/>
              <a:t>Sporządzanego z urzędu – do wyroku uwzględniającego skargę (art. 141 § 1 i 2 </a:t>
            </a:r>
            <a:r>
              <a:rPr lang="pl-PL" i="1" dirty="0" smtClean="0"/>
              <a:t>a contrario</a:t>
            </a:r>
            <a:r>
              <a:rPr lang="pl-PL" dirty="0" smtClean="0"/>
              <a:t>)</a:t>
            </a:r>
          </a:p>
          <a:p>
            <a:pPr lvl="2" algn="just"/>
            <a:r>
              <a:rPr lang="pl-PL" dirty="0" smtClean="0"/>
              <a:t>Sporządzanego na wniosek – do wyroku oddalającego skargę</a:t>
            </a:r>
          </a:p>
          <a:p>
            <a:pPr lvl="2" algn="just"/>
            <a:r>
              <a:rPr lang="pl-PL" dirty="0" smtClean="0">
                <a:solidFill>
                  <a:srgbClr val="0070C0"/>
                </a:solidFill>
                <a:hlinkClick r:id="rId2"/>
              </a:rPr>
              <a:t>http</a:t>
            </a:r>
            <a:r>
              <a:rPr lang="pl-PL" dirty="0">
                <a:solidFill>
                  <a:srgbClr val="0070C0"/>
                </a:solidFill>
                <a:hlinkClick r:id="rId2"/>
              </a:rPr>
              <a:t>://</a:t>
            </a:r>
            <a:r>
              <a:rPr lang="pl-PL" dirty="0" smtClean="0">
                <a:solidFill>
                  <a:srgbClr val="0070C0"/>
                </a:solidFill>
                <a:hlinkClick r:id="rId2"/>
              </a:rPr>
              <a:t>orzeczenia.nsa.gov.pl/doc/992E7D226C</a:t>
            </a:r>
            <a:r>
              <a:rPr lang="pl-PL" dirty="0">
                <a:solidFill>
                  <a:srgbClr val="0070C0"/>
                </a:solidFill>
              </a:rPr>
              <a:t> III SA/</a:t>
            </a:r>
            <a:r>
              <a:rPr lang="pl-PL" dirty="0" err="1">
                <a:solidFill>
                  <a:srgbClr val="0070C0"/>
                </a:solidFill>
              </a:rPr>
              <a:t>Wr</a:t>
            </a:r>
            <a:r>
              <a:rPr lang="pl-PL" dirty="0">
                <a:solidFill>
                  <a:srgbClr val="0070C0"/>
                </a:solidFill>
              </a:rPr>
              <a:t> 14/11</a:t>
            </a:r>
            <a:endParaRPr lang="pl-PL" dirty="0" smtClean="0">
              <a:solidFill>
                <a:srgbClr val="0070C0"/>
              </a:solidFill>
            </a:endParaRPr>
          </a:p>
          <a:p>
            <a:pPr algn="just"/>
            <a:r>
              <a:rPr lang="pl-PL" dirty="0" smtClean="0"/>
              <a:t>Moc wyroku – art. 144 </a:t>
            </a:r>
            <a:r>
              <a:rPr lang="pl-PL" dirty="0" err="1" smtClean="0"/>
              <a:t>p.p.s.a</a:t>
            </a:r>
            <a:r>
              <a:rPr lang="pl-PL" dirty="0" smtClean="0"/>
              <a:t>.</a:t>
            </a:r>
          </a:p>
          <a:p>
            <a:pPr algn="just"/>
            <a:r>
              <a:rPr lang="pl-PL" dirty="0" smtClean="0"/>
              <a:t>Art. 152 </a:t>
            </a:r>
            <a:r>
              <a:rPr lang="pl-PL" dirty="0" err="1" smtClean="0"/>
              <a:t>p.p.s.a</a:t>
            </a:r>
            <a:r>
              <a:rPr lang="pl-PL" dirty="0" smtClean="0"/>
              <a:t>. – czas wywoływania skutków prawnych przez akt lub czynność w razie uwzględnienia skargi na nie</a:t>
            </a:r>
          </a:p>
          <a:p>
            <a:pPr algn="just"/>
            <a:r>
              <a:rPr lang="pl-PL" dirty="0" smtClean="0"/>
              <a:t>Orzeczenie o zwrocie kosztów postępowania – art. 209 </a:t>
            </a:r>
            <a:r>
              <a:rPr lang="pl-PL" dirty="0" err="1" smtClean="0"/>
              <a:t>p.p.s.a</a:t>
            </a:r>
            <a:r>
              <a:rPr lang="pl-PL" dirty="0" smtClean="0"/>
              <a:t>.</a:t>
            </a:r>
          </a:p>
          <a:p>
            <a:pPr algn="just"/>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58</a:t>
            </a:fld>
            <a:endParaRPr lang="pl-PL"/>
          </a:p>
        </p:txBody>
      </p:sp>
    </p:spTree>
    <p:extLst>
      <p:ext uri="{BB962C8B-B14F-4D97-AF65-F5344CB8AC3E}">
        <p14:creationId xmlns:p14="http://schemas.microsoft.com/office/powerpoint/2010/main" val="30194248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Ogłoszenie i doręczenie wyroku</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Ogłoszenie wyroku – art. 139 </a:t>
            </a:r>
            <a:r>
              <a:rPr lang="pl-PL" dirty="0" err="1" smtClean="0"/>
              <a:t>p.p.s.a</a:t>
            </a:r>
            <a:r>
              <a:rPr lang="pl-PL" dirty="0" smtClean="0"/>
              <a:t>.</a:t>
            </a:r>
          </a:p>
          <a:p>
            <a:r>
              <a:rPr lang="pl-PL" dirty="0" smtClean="0"/>
              <a:t>Obowiązek pouczenie strony występującej bez profesjonalnego pełnomocnika procesowego – art. 140 </a:t>
            </a:r>
            <a:r>
              <a:rPr lang="pl-PL" dirty="0" err="1" smtClean="0"/>
              <a:t>p.p.s.a</a:t>
            </a:r>
            <a:r>
              <a:rPr lang="pl-PL" dirty="0" smtClean="0"/>
              <a:t>.</a:t>
            </a:r>
          </a:p>
          <a:p>
            <a:r>
              <a:rPr lang="pl-PL" dirty="0" smtClean="0"/>
              <a:t>Doręczenie odpisu wyroku – art. 142 </a:t>
            </a:r>
            <a:r>
              <a:rPr lang="pl-PL" dirty="0" err="1" smtClean="0"/>
              <a:t>p.p.s.a</a:t>
            </a:r>
            <a:r>
              <a:rPr lang="pl-PL" dirty="0" smtClean="0"/>
              <a:t>.</a:t>
            </a:r>
          </a:p>
          <a:p>
            <a:r>
              <a:rPr lang="pl-PL" dirty="0" smtClean="0"/>
              <a:t>Sprostowanie wyroku (na wniosek i z urzędu) – art. 156 </a:t>
            </a:r>
            <a:r>
              <a:rPr lang="pl-PL" dirty="0" err="1" smtClean="0"/>
              <a:t>p.p.s.a</a:t>
            </a:r>
            <a:r>
              <a:rPr lang="pl-PL" dirty="0" smtClean="0"/>
              <a:t>.</a:t>
            </a:r>
          </a:p>
          <a:p>
            <a:r>
              <a:rPr lang="pl-PL" dirty="0" smtClean="0"/>
              <a:t>Uzupełnienie wyroku – art. 157 </a:t>
            </a:r>
            <a:r>
              <a:rPr lang="pl-PL" dirty="0" err="1" smtClean="0"/>
              <a:t>p.p.s.a</a:t>
            </a:r>
            <a:r>
              <a:rPr lang="pl-PL" dirty="0" smtClean="0"/>
              <a:t>.</a:t>
            </a:r>
          </a:p>
          <a:p>
            <a:r>
              <a:rPr lang="pl-PL" dirty="0" smtClean="0"/>
              <a:t>Wykładnia wyroku (z urzędu i na wniosek) – art. 158 </a:t>
            </a:r>
            <a:r>
              <a:rPr lang="pl-PL" dirty="0" err="1" smtClean="0"/>
              <a:t>p.p.s.a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59</a:t>
            </a:fld>
            <a:endParaRPr lang="pl-PL"/>
          </a:p>
        </p:txBody>
      </p:sp>
    </p:spTree>
    <p:extLst>
      <p:ext uri="{BB962C8B-B14F-4D97-AF65-F5344CB8AC3E}">
        <p14:creationId xmlns:p14="http://schemas.microsoft.com/office/powerpoint/2010/main" val="40977932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Skargi na decyzje administracyjne</a:t>
            </a:r>
            <a:br>
              <a:rPr lang="pl-PL" dirty="0" smtClean="0"/>
            </a:br>
            <a:r>
              <a:rPr lang="pl-PL" dirty="0" smtClean="0"/>
              <a:t>(art. 3 § 2 pkt 1 </a:t>
            </a:r>
            <a:r>
              <a:rPr lang="pl-PL" dirty="0" err="1" smtClean="0"/>
              <a:t>p.p.s.a</a:t>
            </a:r>
            <a:r>
              <a:rPr lang="pl-PL" dirty="0" smtClean="0"/>
              <a:t>.)</a:t>
            </a:r>
            <a:endParaRPr lang="pl-PL" dirty="0"/>
          </a:p>
        </p:txBody>
      </p:sp>
      <p:sp>
        <p:nvSpPr>
          <p:cNvPr id="3" name="Symbol zastępczy zawartości 2"/>
          <p:cNvSpPr>
            <a:spLocks noGrp="1"/>
          </p:cNvSpPr>
          <p:nvPr>
            <p:ph idx="1"/>
          </p:nvPr>
        </p:nvSpPr>
        <p:spPr>
          <a:xfrm>
            <a:off x="512619" y="1825625"/>
            <a:ext cx="8188036" cy="4351338"/>
          </a:xfrm>
        </p:spPr>
        <p:txBody>
          <a:bodyPr>
            <a:normAutofit fontScale="70000" lnSpcReduction="20000"/>
          </a:bodyPr>
          <a:lstStyle/>
          <a:p>
            <a:r>
              <a:rPr lang="pl-PL" dirty="0" smtClean="0"/>
              <a:t>Czym jest decyzja administracyjna?</a:t>
            </a:r>
          </a:p>
          <a:p>
            <a:r>
              <a:rPr lang="pl-PL" dirty="0" smtClean="0"/>
              <a:t>Czy wszystkie przepisy posługują się pojęciem: „decyzja administracyjna”?</a:t>
            </a:r>
          </a:p>
          <a:p>
            <a:r>
              <a:rPr lang="pl-PL" dirty="0" smtClean="0"/>
              <a:t>Czy zastosowanie w przepisie terminu „decyzja” jest wyłącznym kryterium kwalifikacji czynności organu adm. </a:t>
            </a:r>
            <a:r>
              <a:rPr lang="pl-PL" dirty="0" err="1" smtClean="0"/>
              <a:t>publ</a:t>
            </a:r>
            <a:r>
              <a:rPr lang="pl-PL" dirty="0" smtClean="0"/>
              <a:t>. do decyzji w rozumieniu art. 3 § 2 pkt 1 </a:t>
            </a:r>
            <a:r>
              <a:rPr lang="pl-PL" dirty="0" err="1" smtClean="0"/>
              <a:t>p.p.s.a</a:t>
            </a:r>
            <a:r>
              <a:rPr lang="pl-PL" dirty="0" smtClean="0"/>
              <a:t>.?</a:t>
            </a:r>
          </a:p>
          <a:p>
            <a:r>
              <a:rPr lang="pl-PL" dirty="0" smtClean="0"/>
              <a:t>Minimum elementów decyzji</a:t>
            </a:r>
          </a:p>
          <a:p>
            <a:r>
              <a:rPr lang="pl-PL" dirty="0" smtClean="0"/>
              <a:t>Czy zaskarżenie decyzji może ograniczać się do zakwestionowania uzasadnienia decyzji?</a:t>
            </a:r>
          </a:p>
          <a:p>
            <a:r>
              <a:rPr lang="pl-PL" dirty="0" smtClean="0"/>
              <a:t>Który z podziałów ma znaczenie dla określenia właściwości sądu administracyjnego?</a:t>
            </a:r>
          </a:p>
          <a:p>
            <a:pPr lvl="1"/>
            <a:r>
              <a:rPr lang="pl-PL" dirty="0" smtClean="0"/>
              <a:t>Ze względu na treść rozstrzygnięcia – decyzja nakazująca, ustalająca, kształtująca, konstytutywna, deklaratoryjna?</a:t>
            </a:r>
          </a:p>
          <a:p>
            <a:pPr lvl="1"/>
            <a:r>
              <a:rPr lang="pl-PL" dirty="0" smtClean="0"/>
              <a:t>Podział na akty wewnętrzne i zewnętrzne – zob. art. 5 pkt 2 </a:t>
            </a:r>
            <a:r>
              <a:rPr lang="pl-PL" dirty="0" err="1" smtClean="0"/>
              <a:t>p.p.s.a</a:t>
            </a:r>
            <a:r>
              <a:rPr lang="pl-PL" dirty="0" smtClean="0"/>
              <a:t>.</a:t>
            </a:r>
          </a:p>
          <a:p>
            <a:pPr lvl="1"/>
            <a:r>
              <a:rPr lang="pl-PL" dirty="0" smtClean="0"/>
              <a:t>Podział na decyzje swobodne (uznaniowe) i związane</a:t>
            </a:r>
          </a:p>
          <a:p>
            <a:pPr lvl="1"/>
            <a:r>
              <a:rPr lang="pl-PL" dirty="0" smtClean="0"/>
              <a:t>Ostateczność a </a:t>
            </a:r>
            <a:r>
              <a:rPr lang="pl-PL" dirty="0" err="1" smtClean="0"/>
              <a:t>nieostateczność</a:t>
            </a:r>
            <a:r>
              <a:rPr lang="pl-PL" dirty="0" smtClean="0"/>
              <a:t> decyzji – zob. art. 52 </a:t>
            </a:r>
            <a:r>
              <a:rPr lang="pl-PL" dirty="0" err="1" smtClean="0"/>
              <a:t>p.p.s.a</a:t>
            </a:r>
            <a:r>
              <a:rPr lang="pl-PL" dirty="0" smtClean="0"/>
              <a:t>. </a:t>
            </a:r>
            <a:r>
              <a:rPr lang="pl-PL" dirty="0" smtClean="0">
                <a:solidFill>
                  <a:srgbClr val="FF0000"/>
                </a:solidFill>
              </a:rPr>
              <a:t>(zmiany od 1.06.17 r.)</a:t>
            </a:r>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6</a:t>
            </a:fld>
            <a:endParaRPr lang="pl-PL"/>
          </a:p>
        </p:txBody>
      </p:sp>
    </p:spTree>
    <p:extLst>
      <p:ext uri="{BB962C8B-B14F-4D97-AF65-F5344CB8AC3E}">
        <p14:creationId xmlns:p14="http://schemas.microsoft.com/office/powerpoint/2010/main" val="20181946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Postanowienia</a:t>
            </a:r>
            <a:endParaRPr lang="pl-PL"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smtClean="0"/>
              <a:t>Postanowienia wydawane są wówczas, gdy ustawa nie przewiduje wydania wyroku – art. 160 </a:t>
            </a:r>
            <a:r>
              <a:rPr lang="pl-PL" dirty="0" err="1" smtClean="0"/>
              <a:t>p.p.s.a</a:t>
            </a:r>
            <a:r>
              <a:rPr lang="pl-PL" dirty="0" smtClean="0"/>
              <a:t>.</a:t>
            </a:r>
          </a:p>
          <a:p>
            <a:pPr marL="0" indent="0" algn="just">
              <a:buNone/>
            </a:pPr>
            <a:r>
              <a:rPr lang="pl-PL" dirty="0" smtClean="0"/>
              <a:t>Podział postanowień:</a:t>
            </a:r>
          </a:p>
          <a:p>
            <a:pPr algn="just"/>
            <a:r>
              <a:rPr lang="pl-PL" dirty="0" smtClean="0"/>
              <a:t>Kończące postępowanie</a:t>
            </a:r>
          </a:p>
          <a:p>
            <a:pPr algn="just"/>
            <a:r>
              <a:rPr lang="pl-PL" dirty="0" smtClean="0"/>
              <a:t>Wydawane w toku postępowania</a:t>
            </a:r>
          </a:p>
          <a:p>
            <a:pPr marL="0" indent="0" algn="just">
              <a:buNone/>
            </a:pPr>
            <a:r>
              <a:rPr lang="pl-PL" dirty="0" smtClean="0"/>
              <a:t>Postanowienia mogą być wydawane na:</a:t>
            </a:r>
          </a:p>
          <a:p>
            <a:pPr algn="just"/>
            <a:r>
              <a:rPr lang="pl-PL" dirty="0" smtClean="0"/>
              <a:t>Posiedzeniach jawnych</a:t>
            </a:r>
          </a:p>
          <a:p>
            <a:pPr algn="just"/>
            <a:r>
              <a:rPr lang="pl-PL" dirty="0" smtClean="0"/>
              <a:t>Posiedzeniach niejawnych</a:t>
            </a:r>
          </a:p>
          <a:p>
            <a:pPr marL="0" indent="0" algn="just">
              <a:buNone/>
            </a:pPr>
            <a:r>
              <a:rPr lang="pl-PL" dirty="0" smtClean="0"/>
              <a:t>Forma, struktura postanowień. Doręczanie i ogłaszanie postanowień – art. 162 i art. 163 </a:t>
            </a:r>
            <a:r>
              <a:rPr lang="pl-PL" dirty="0" err="1" smtClean="0"/>
              <a:t>p.p.s.a</a:t>
            </a:r>
            <a:r>
              <a:rPr lang="pl-PL" dirty="0" smtClean="0"/>
              <a:t>.</a:t>
            </a:r>
          </a:p>
          <a:p>
            <a:pPr marL="0" indent="0" algn="just">
              <a:buNone/>
            </a:pPr>
            <a:r>
              <a:rPr lang="pl-PL" dirty="0" smtClean="0"/>
              <a:t>Odpowiednie stosowanie przepisów o wyrokach – art. 166 </a:t>
            </a:r>
            <a:r>
              <a:rPr lang="pl-PL" dirty="0" err="1" smtClean="0"/>
              <a:t>p.p.s.a</a:t>
            </a:r>
            <a:r>
              <a:rPr lang="pl-PL" dirty="0" smtClean="0"/>
              <a:t>.</a:t>
            </a:r>
          </a:p>
          <a:p>
            <a:pPr marL="0" indent="0" algn="just">
              <a:buNone/>
            </a:pPr>
            <a:r>
              <a:rPr lang="pl-PL" dirty="0" smtClean="0"/>
              <a:t>Moc postanowień – art. 164 i art. 165 </a:t>
            </a:r>
            <a:r>
              <a:rPr lang="pl-PL" dirty="0" err="1" smtClean="0"/>
              <a:t>p.p.s.a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60</a:t>
            </a:fld>
            <a:endParaRPr lang="pl-PL"/>
          </a:p>
        </p:txBody>
      </p:sp>
    </p:spTree>
    <p:extLst>
      <p:ext uri="{BB962C8B-B14F-4D97-AF65-F5344CB8AC3E}">
        <p14:creationId xmlns:p14="http://schemas.microsoft.com/office/powerpoint/2010/main" val="33060350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Prawomocność orzeczeń</a:t>
            </a:r>
            <a:endParaRPr lang="pl-PL" dirty="0"/>
          </a:p>
        </p:txBody>
      </p:sp>
      <p:sp>
        <p:nvSpPr>
          <p:cNvPr id="3" name="Symbol zastępczy zawartości 2"/>
          <p:cNvSpPr>
            <a:spLocks noGrp="1"/>
          </p:cNvSpPr>
          <p:nvPr>
            <p:ph idx="1"/>
          </p:nvPr>
        </p:nvSpPr>
        <p:spPr>
          <a:xfrm>
            <a:off x="535997" y="1690689"/>
            <a:ext cx="8072005" cy="4530726"/>
          </a:xfrm>
        </p:spPr>
        <p:txBody>
          <a:bodyPr>
            <a:normAutofit fontScale="92500"/>
          </a:bodyPr>
          <a:lstStyle/>
          <a:p>
            <a:pPr marL="0" indent="0" algn="just">
              <a:buNone/>
            </a:pPr>
            <a:r>
              <a:rPr lang="pl-PL" dirty="0" smtClean="0"/>
              <a:t>Wyróżnia się prawomocność formalną i materialną.</a:t>
            </a:r>
          </a:p>
          <a:p>
            <a:pPr algn="just"/>
            <a:r>
              <a:rPr lang="pl-PL" b="1" dirty="0" smtClean="0"/>
              <a:t>Prawomocność formalna </a:t>
            </a:r>
            <a:r>
              <a:rPr lang="pl-PL" dirty="0" smtClean="0"/>
              <a:t>polega na niemożności zmiany rozstrzygnięcia zawartego w orzeczeniu sądowym za pomocą zwykłych środków odwoławczych, czyli na niezaskarżalności orzeczenia sądowego drogą tych środków. Zob. art. 168 § 1 </a:t>
            </a:r>
            <a:r>
              <a:rPr lang="pl-PL" dirty="0" err="1" smtClean="0"/>
              <a:t>p.p.s.a</a:t>
            </a:r>
            <a:r>
              <a:rPr lang="pl-PL" dirty="0" smtClean="0"/>
              <a:t>.</a:t>
            </a:r>
          </a:p>
          <a:p>
            <a:pPr algn="just"/>
            <a:r>
              <a:rPr lang="pl-PL" b="1" dirty="0" smtClean="0"/>
              <a:t>Prawomocność materialna </a:t>
            </a:r>
            <a:r>
              <a:rPr lang="pl-PL" dirty="0" smtClean="0"/>
              <a:t>ma dotyczyć skutków rozstrzygnięcia ze względu na jego treść, zawartą w orzeczeniu sądowym. Zob. art. 170 </a:t>
            </a:r>
            <a:r>
              <a:rPr lang="pl-PL" dirty="0" err="1" smtClean="0"/>
              <a:t>p.p.s.a</a:t>
            </a:r>
            <a:r>
              <a:rPr lang="pl-PL" dirty="0" smtClean="0"/>
              <a:t>.</a:t>
            </a:r>
          </a:p>
          <a:p>
            <a:pPr algn="just"/>
            <a:r>
              <a:rPr lang="pl-PL" dirty="0" smtClean="0"/>
              <a:t>Stwierdzenie prawomocności – art. 169 </a:t>
            </a:r>
            <a:r>
              <a:rPr lang="pl-PL" dirty="0" err="1" smtClean="0"/>
              <a:t>p.p.s.a</a:t>
            </a:r>
            <a:r>
              <a:rPr lang="pl-PL" dirty="0" smtClean="0"/>
              <a:t>.</a:t>
            </a:r>
          </a:p>
          <a:p>
            <a:pPr algn="just"/>
            <a:r>
              <a:rPr lang="pl-PL" dirty="0" smtClean="0"/>
              <a:t>Powaga rzeczy osądzonej (</a:t>
            </a:r>
            <a:r>
              <a:rPr lang="pl-PL" i="1" dirty="0" smtClean="0"/>
              <a:t>res iudicata</a:t>
            </a:r>
            <a:r>
              <a:rPr lang="pl-PL" dirty="0" smtClean="0"/>
              <a:t>) – art. 171 </a:t>
            </a:r>
            <a:r>
              <a:rPr lang="pl-PL" dirty="0" err="1" smtClean="0"/>
              <a:t>p.p.s.a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61</a:t>
            </a:fld>
            <a:endParaRPr lang="pl-PL"/>
          </a:p>
        </p:txBody>
      </p:sp>
    </p:spTree>
    <p:extLst>
      <p:ext uri="{BB962C8B-B14F-4D97-AF65-F5344CB8AC3E}">
        <p14:creationId xmlns:p14="http://schemas.microsoft.com/office/powerpoint/2010/main" val="13469033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600" dirty="0" smtClean="0"/>
              <a:t>Skarga na postanowienia </a:t>
            </a:r>
            <a:br>
              <a:rPr lang="pl-PL" sz="3600" dirty="0" smtClean="0"/>
            </a:br>
            <a:r>
              <a:rPr lang="pl-PL" sz="3600" dirty="0" smtClean="0"/>
              <a:t>(art. 3 § 2 pkt 2 i 3 </a:t>
            </a:r>
            <a:r>
              <a:rPr lang="pl-PL" sz="3600" dirty="0" err="1" smtClean="0"/>
              <a:t>p.p.s.a</a:t>
            </a:r>
            <a:r>
              <a:rPr lang="pl-PL" sz="3600" dirty="0" smtClean="0"/>
              <a:t>.)</a:t>
            </a:r>
            <a:endParaRPr lang="pl-PL" sz="3600"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a:t>Kontrola działalności administracji publicznej przez sądy administracyjne obejmuje orzekanie w sprawach skarg na:</a:t>
            </a:r>
          </a:p>
          <a:p>
            <a:r>
              <a:rPr lang="pl-PL" dirty="0"/>
              <a:t>postanowienia wydane w postępowaniu administracyjnym, </a:t>
            </a:r>
          </a:p>
          <a:p>
            <a:pPr lvl="1"/>
            <a:r>
              <a:rPr lang="pl-PL" dirty="0"/>
              <a:t>na które służy zażalenie (zob. art. 141 § 1 k.p.a. w zw. z art. 52 § 1 i 2 </a:t>
            </a:r>
            <a:r>
              <a:rPr lang="pl-PL" dirty="0" err="1"/>
              <a:t>p.p.s.a</a:t>
            </a:r>
            <a:r>
              <a:rPr lang="pl-PL" dirty="0"/>
              <a:t>., art. 219 k.p.a.) </a:t>
            </a:r>
          </a:p>
          <a:p>
            <a:pPr lvl="1"/>
            <a:r>
              <a:rPr lang="pl-PL" dirty="0"/>
              <a:t>kończące postępowanie (zob. art. 134 k.p.a., art. 59 § 2 k.p.a.)</a:t>
            </a:r>
          </a:p>
          <a:p>
            <a:pPr lvl="1"/>
            <a:r>
              <a:rPr lang="pl-PL" dirty="0"/>
              <a:t>rozstrzygające sprawę co do istoty (zob. </a:t>
            </a:r>
            <a:r>
              <a:rPr lang="pl-PL" dirty="0" smtClean="0"/>
              <a:t>art. </a:t>
            </a:r>
            <a:r>
              <a:rPr lang="pl-PL" dirty="0"/>
              <a:t>106 k.p.a., art. 119 § 1 k.p.a.</a:t>
            </a:r>
          </a:p>
          <a:p>
            <a:r>
              <a:rPr lang="pl-PL" dirty="0"/>
              <a:t>postanowienia wydane w postępowaniu egzekucyjnym i zabezpieczającym, </a:t>
            </a:r>
          </a:p>
          <a:p>
            <a:pPr lvl="1"/>
            <a:r>
              <a:rPr lang="pl-PL" dirty="0"/>
              <a:t>na które służy </a:t>
            </a:r>
            <a:r>
              <a:rPr lang="pl-PL" dirty="0" smtClean="0"/>
              <a:t>zażalenie</a:t>
            </a:r>
            <a:endParaRPr lang="pl-PL" dirty="0"/>
          </a:p>
        </p:txBody>
      </p:sp>
      <p:sp>
        <p:nvSpPr>
          <p:cNvPr id="4" name="Symbol zastępczy numeru slajdu 3"/>
          <p:cNvSpPr>
            <a:spLocks noGrp="1"/>
          </p:cNvSpPr>
          <p:nvPr>
            <p:ph type="sldNum" sz="quarter" idx="12"/>
          </p:nvPr>
        </p:nvSpPr>
        <p:spPr/>
        <p:txBody>
          <a:bodyPr/>
          <a:lstStyle/>
          <a:p>
            <a:fld id="{6A712258-5B8A-46F8-95CE-52C7943D11BA}" type="slidenum">
              <a:rPr lang="pl-PL" smtClean="0"/>
              <a:t>7</a:t>
            </a:fld>
            <a:endParaRPr lang="pl-PL"/>
          </a:p>
        </p:txBody>
      </p:sp>
    </p:spTree>
    <p:extLst>
      <p:ext uri="{BB962C8B-B14F-4D97-AF65-F5344CB8AC3E}">
        <p14:creationId xmlns:p14="http://schemas.microsoft.com/office/powerpoint/2010/main" val="32990719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Skarga na inne akty lub czynności (art. 3 § 2 pkt 4 </a:t>
            </a:r>
            <a:r>
              <a:rPr lang="pl-PL" dirty="0" err="1" smtClean="0"/>
              <a:t>p.p.s.a</a:t>
            </a:r>
            <a:r>
              <a:rPr lang="pl-PL" dirty="0" smtClean="0"/>
              <a:t>.)</a:t>
            </a:r>
            <a:endParaRPr lang="pl-PL" dirty="0"/>
          </a:p>
        </p:txBody>
      </p:sp>
      <p:sp>
        <p:nvSpPr>
          <p:cNvPr id="3" name="Symbol zastępczy zawartości 2"/>
          <p:cNvSpPr>
            <a:spLocks noGrp="1"/>
          </p:cNvSpPr>
          <p:nvPr>
            <p:ph idx="1"/>
          </p:nvPr>
        </p:nvSpPr>
        <p:spPr>
          <a:xfrm>
            <a:off x="221673" y="1690689"/>
            <a:ext cx="8714509" cy="5167311"/>
          </a:xfrm>
        </p:spPr>
        <p:txBody>
          <a:bodyPr>
            <a:normAutofit fontScale="85000" lnSpcReduction="20000"/>
          </a:bodyPr>
          <a:lstStyle/>
          <a:p>
            <a:pPr algn="just"/>
            <a:r>
              <a:rPr lang="pl-PL" dirty="0" smtClean="0"/>
              <a:t>Chodzi wyłącznie o akty lub czynności z zakresu administracji publicznej, kształtujące uprawniania lub obowiązki materialnoprawne wynikające z przepisów prawa (z </a:t>
            </a:r>
            <a:r>
              <a:rPr lang="pl-PL" dirty="0" err="1" smtClean="0"/>
              <a:t>wyłączeniami</a:t>
            </a:r>
            <a:r>
              <a:rPr lang="pl-PL" dirty="0" smtClean="0"/>
              <a:t>)</a:t>
            </a:r>
          </a:p>
          <a:p>
            <a:pPr algn="just"/>
            <a:r>
              <a:rPr lang="pl-PL" dirty="0" smtClean="0"/>
              <a:t>Co w przypadku błędnie wydanego zaświadczenia? Czy można je zaskarżyć do sądu administracyjnego?</a:t>
            </a:r>
          </a:p>
          <a:p>
            <a:pPr algn="just"/>
            <a:r>
              <a:rPr lang="pl-PL" dirty="0" smtClean="0"/>
              <a:t>Przykłady:</a:t>
            </a:r>
          </a:p>
          <a:p>
            <a:pPr lvl="1" algn="just"/>
            <a:r>
              <a:rPr lang="pl-PL" dirty="0" smtClean="0"/>
              <a:t>Akty – pismo odmawiające usunięcia otrzymanej liczby pkt karnych z centralnej ewidencji kierowców (art.98 ust. 1 i 5 ustawy z dnia 5 stycznia 2011 r. o kierujących pojazdami)</a:t>
            </a:r>
          </a:p>
          <a:p>
            <a:pPr lvl="1" algn="just"/>
            <a:r>
              <a:rPr lang="pl-PL" dirty="0" smtClean="0"/>
              <a:t>Czynności – czynności materialno-techniczne, np. czynności rejestracji</a:t>
            </a:r>
          </a:p>
          <a:p>
            <a:pPr algn="just"/>
            <a:r>
              <a:rPr lang="pl-PL" dirty="0" smtClean="0">
                <a:solidFill>
                  <a:srgbClr val="FF0000"/>
                </a:solidFill>
              </a:rPr>
              <a:t>Wymóg wezwania organu do usunięcia naruszenia prawa:</a:t>
            </a:r>
          </a:p>
          <a:p>
            <a:pPr lvl="1" algn="just"/>
            <a:r>
              <a:rPr lang="pl-PL" dirty="0" smtClean="0">
                <a:solidFill>
                  <a:srgbClr val="FF0000"/>
                </a:solidFill>
              </a:rPr>
              <a:t>Od 1 czerwca 2017 r. nie istnieje wymóg wzywania organu do usunięcia naruszenia prawa, który warunkował możliwość złożenia skargi do WSA </a:t>
            </a:r>
          </a:p>
          <a:p>
            <a:pPr lvl="1" algn="just"/>
            <a:r>
              <a:rPr lang="pl-PL" dirty="0" smtClean="0">
                <a:solidFill>
                  <a:srgbClr val="FF0000"/>
                </a:solidFill>
              </a:rPr>
              <a:t>Dawniej, </a:t>
            </a:r>
            <a:r>
              <a:rPr lang="pl-PL" dirty="0" smtClean="0">
                <a:solidFill>
                  <a:srgbClr val="FF0000"/>
                </a:solidFill>
              </a:rPr>
              <a:t>j</a:t>
            </a:r>
            <a:r>
              <a:rPr lang="pl-PL" dirty="0">
                <a:solidFill>
                  <a:srgbClr val="FF0000"/>
                </a:solidFill>
              </a:rPr>
              <a:t>eśli ustawa nie </a:t>
            </a:r>
            <a:r>
              <a:rPr lang="pl-PL" dirty="0" smtClean="0">
                <a:solidFill>
                  <a:srgbClr val="FF0000"/>
                </a:solidFill>
              </a:rPr>
              <a:t>przewidywała </a:t>
            </a:r>
            <a:r>
              <a:rPr lang="pl-PL" dirty="0">
                <a:solidFill>
                  <a:srgbClr val="FF0000"/>
                </a:solidFill>
              </a:rPr>
              <a:t>środków zaskarżenia </a:t>
            </a:r>
            <a:r>
              <a:rPr lang="pl-PL" dirty="0" smtClean="0">
                <a:solidFill>
                  <a:srgbClr val="FF0000"/>
                </a:solidFill>
              </a:rPr>
              <a:t>na tzw</a:t>
            </a:r>
            <a:r>
              <a:rPr lang="pl-PL" dirty="0">
                <a:solidFill>
                  <a:srgbClr val="FF0000"/>
                </a:solidFill>
              </a:rPr>
              <a:t>. „inne akty lub czynności z zakresu administracji publicznej </a:t>
            </a:r>
            <a:r>
              <a:rPr lang="pl-PL" dirty="0" smtClean="0">
                <a:solidFill>
                  <a:srgbClr val="FF0000"/>
                </a:solidFill>
              </a:rPr>
              <a:t>dotyczących </a:t>
            </a:r>
            <a:r>
              <a:rPr lang="pl-PL" dirty="0" smtClean="0">
                <a:solidFill>
                  <a:srgbClr val="FF0000"/>
                </a:solidFill>
              </a:rPr>
              <a:t>uprawnień </a:t>
            </a:r>
            <a:r>
              <a:rPr lang="pl-PL" dirty="0">
                <a:solidFill>
                  <a:srgbClr val="FF0000"/>
                </a:solidFill>
              </a:rPr>
              <a:t>lub obowiązków wynikających z przepisów prawa</a:t>
            </a:r>
            <a:r>
              <a:rPr lang="pl-PL" dirty="0" smtClean="0">
                <a:solidFill>
                  <a:srgbClr val="FF0000"/>
                </a:solidFill>
              </a:rPr>
              <a:t>” – </a:t>
            </a:r>
            <a:r>
              <a:rPr lang="pl-PL" dirty="0">
                <a:solidFill>
                  <a:srgbClr val="FF0000"/>
                </a:solidFill>
              </a:rPr>
              <a:t>termin na złożenie skargi na te akty lub czynności </a:t>
            </a:r>
            <a:r>
              <a:rPr lang="pl-PL" dirty="0" smtClean="0">
                <a:solidFill>
                  <a:srgbClr val="FF0000"/>
                </a:solidFill>
              </a:rPr>
              <a:t>wynosił </a:t>
            </a:r>
            <a:r>
              <a:rPr lang="pl-PL" dirty="0">
                <a:solidFill>
                  <a:srgbClr val="FF0000"/>
                </a:solidFill>
              </a:rPr>
              <a:t>30 dni </a:t>
            </a:r>
            <a:r>
              <a:rPr lang="pl-PL" dirty="0" smtClean="0">
                <a:solidFill>
                  <a:srgbClr val="FF0000"/>
                </a:solidFill>
              </a:rPr>
              <a:t>od dnia</a:t>
            </a:r>
            <a:r>
              <a:rPr lang="pl-PL" dirty="0">
                <a:solidFill>
                  <a:srgbClr val="FF0000"/>
                </a:solidFill>
              </a:rPr>
              <a:t>, w którym skarżący dowiedział się o wydaniu aktu lub </a:t>
            </a:r>
            <a:r>
              <a:rPr lang="pl-PL" dirty="0" smtClean="0">
                <a:solidFill>
                  <a:srgbClr val="FF0000"/>
                </a:solidFill>
              </a:rPr>
              <a:t>podjęciu czynności – art. 53 § 2 </a:t>
            </a:r>
            <a:r>
              <a:rPr lang="pl-PL" dirty="0" err="1" smtClean="0">
                <a:solidFill>
                  <a:srgbClr val="FF0000"/>
                </a:solidFill>
              </a:rPr>
              <a:t>p.p.s.a</a:t>
            </a:r>
            <a:r>
              <a:rPr lang="pl-PL" dirty="0" smtClean="0">
                <a:solidFill>
                  <a:srgbClr val="FF0000"/>
                </a:solidFill>
              </a:rPr>
              <a:t>.</a:t>
            </a:r>
          </a:p>
        </p:txBody>
      </p:sp>
      <p:sp>
        <p:nvSpPr>
          <p:cNvPr id="4" name="Symbol zastępczy numeru slajdu 3"/>
          <p:cNvSpPr>
            <a:spLocks noGrp="1"/>
          </p:cNvSpPr>
          <p:nvPr>
            <p:ph type="sldNum" sz="quarter" idx="12"/>
          </p:nvPr>
        </p:nvSpPr>
        <p:spPr/>
        <p:txBody>
          <a:bodyPr/>
          <a:lstStyle/>
          <a:p>
            <a:fld id="{6075C74F-7DC9-4DEA-ADA1-7FFDE60CB15E}" type="slidenum">
              <a:rPr lang="pl-PL" smtClean="0"/>
              <a:t>8</a:t>
            </a:fld>
            <a:endParaRPr lang="pl-PL"/>
          </a:p>
        </p:txBody>
      </p:sp>
    </p:spTree>
    <p:extLst>
      <p:ext uri="{BB962C8B-B14F-4D97-AF65-F5344CB8AC3E}">
        <p14:creationId xmlns:p14="http://schemas.microsoft.com/office/powerpoint/2010/main" val="2561515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2400" dirty="0" smtClean="0"/>
              <a:t>Skarga na pisemne interpretacje przepisów prawa podatkowego wydane w indywidualnych sprawach, opinie zabezpieczające i odmowy wydania opinii zabezpieczających – art. 3 § 2 pkt 4a </a:t>
            </a:r>
            <a:r>
              <a:rPr lang="pl-PL" sz="2400" dirty="0" err="1" smtClean="0"/>
              <a:t>p.p.s.a</a:t>
            </a:r>
            <a:r>
              <a:rPr lang="pl-PL" sz="2400" dirty="0" smtClean="0"/>
              <a:t>.</a:t>
            </a:r>
            <a:endParaRPr lang="pl-PL" sz="2400" dirty="0"/>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smtClean="0"/>
              <a:t>Interpretacja indywidualna:</a:t>
            </a:r>
          </a:p>
          <a:p>
            <a:r>
              <a:rPr lang="pl-PL" dirty="0" smtClean="0"/>
              <a:t>„Dyrektor </a:t>
            </a:r>
            <a:r>
              <a:rPr lang="pl-PL" dirty="0"/>
              <a:t>Krajowej Informacji Skarbowej, na wniosek zainteresowanego, wydaje, w jego indywidualnej sprawie, interpretację przepisów prawa podatkowego (interpretację indywidualną</a:t>
            </a:r>
            <a:r>
              <a:rPr lang="pl-PL" dirty="0" smtClean="0"/>
              <a:t>)” – art. 14b § 1 </a:t>
            </a:r>
            <a:r>
              <a:rPr lang="pl-PL" dirty="0" err="1" smtClean="0"/>
              <a:t>o.p</a:t>
            </a:r>
            <a:r>
              <a:rPr lang="pl-PL" dirty="0" smtClean="0"/>
              <a:t>.</a:t>
            </a:r>
          </a:p>
          <a:p>
            <a:r>
              <a:rPr lang="pl-PL" dirty="0" smtClean="0"/>
              <a:t>„Stosownie </a:t>
            </a:r>
            <a:r>
              <a:rPr lang="pl-PL" dirty="0"/>
              <a:t>do swojej właściwości interpretacje indywidualne wydaje wójt, burmistrz (prezydent miasta), starosta lub marszałek </a:t>
            </a:r>
            <a:r>
              <a:rPr lang="pl-PL" dirty="0" smtClean="0"/>
              <a:t>województwa” – art. 14j § 1 </a:t>
            </a:r>
            <a:r>
              <a:rPr lang="pl-PL" dirty="0" err="1" smtClean="0"/>
              <a:t>o.p</a:t>
            </a:r>
            <a:r>
              <a:rPr lang="pl-PL" dirty="0" smtClean="0"/>
              <a:t>.)</a:t>
            </a:r>
          </a:p>
          <a:p>
            <a:r>
              <a:rPr lang="pl-PL" dirty="0">
                <a:solidFill>
                  <a:srgbClr val="FF0000"/>
                </a:solidFill>
              </a:rPr>
              <a:t>Wymóg wezwania organu do usunięcia naruszenia prawa:</a:t>
            </a:r>
          </a:p>
          <a:p>
            <a:pPr lvl="1"/>
            <a:r>
              <a:rPr lang="pl-PL" dirty="0">
                <a:solidFill>
                  <a:srgbClr val="FF0000"/>
                </a:solidFill>
              </a:rPr>
              <a:t>Od 1 czerwca 2017 r. nie istnieje wymóg wzywania organu do usunięcia naruszenia prawa, który warunkował możliwość złożenia skargi do WSA </a:t>
            </a:r>
            <a:endParaRPr lang="pl-PL" dirty="0" smtClean="0">
              <a:solidFill>
                <a:srgbClr val="FF0000"/>
              </a:solidFill>
            </a:endParaRPr>
          </a:p>
          <a:p>
            <a:pPr lvl="1"/>
            <a:r>
              <a:rPr lang="pl-PL" dirty="0" smtClean="0">
                <a:solidFill>
                  <a:srgbClr val="FF0000"/>
                </a:solidFill>
              </a:rPr>
              <a:t>Wcześniej termin </a:t>
            </a:r>
            <a:r>
              <a:rPr lang="pl-PL" dirty="0">
                <a:solidFill>
                  <a:srgbClr val="FF0000"/>
                </a:solidFill>
              </a:rPr>
              <a:t>na złożenie skargi na indywidualne interpretacje podatkowe </a:t>
            </a:r>
            <a:r>
              <a:rPr lang="pl-PL" dirty="0" smtClean="0">
                <a:solidFill>
                  <a:srgbClr val="FF0000"/>
                </a:solidFill>
              </a:rPr>
              <a:t>wynosił </a:t>
            </a:r>
            <a:r>
              <a:rPr lang="pl-PL" dirty="0" smtClean="0">
                <a:solidFill>
                  <a:srgbClr val="FF0000"/>
                </a:solidFill>
              </a:rPr>
              <a:t>30 </a:t>
            </a:r>
            <a:r>
              <a:rPr lang="pl-PL" dirty="0">
                <a:solidFill>
                  <a:srgbClr val="FF0000"/>
                </a:solidFill>
              </a:rPr>
              <a:t>dni od dnia doręczenia </a:t>
            </a:r>
            <a:r>
              <a:rPr lang="pl-PL" dirty="0" smtClean="0">
                <a:solidFill>
                  <a:srgbClr val="FF0000"/>
                </a:solidFill>
              </a:rPr>
              <a:t>skarżącemu rozstrzygnięcia – art. 53 § 1 </a:t>
            </a:r>
            <a:r>
              <a:rPr lang="pl-PL" dirty="0" err="1" smtClean="0">
                <a:solidFill>
                  <a:srgbClr val="FF0000"/>
                </a:solidFill>
              </a:rPr>
              <a:t>p.p.s.a</a:t>
            </a:r>
            <a:r>
              <a:rPr lang="pl-PL" dirty="0" smtClean="0">
                <a:solidFill>
                  <a:srgbClr val="FF0000"/>
                </a:solidFill>
              </a:rPr>
              <a:t>.</a:t>
            </a:r>
            <a:endParaRPr lang="pl-PL" dirty="0">
              <a:solidFill>
                <a:srgbClr val="FF0000"/>
              </a:solidFill>
            </a:endParaRPr>
          </a:p>
          <a:p>
            <a:pPr lvl="1"/>
            <a:endParaRPr lang="pl-PL" dirty="0" smtClean="0"/>
          </a:p>
          <a:p>
            <a:endParaRPr lang="pl-PL" dirty="0"/>
          </a:p>
        </p:txBody>
      </p:sp>
      <p:sp>
        <p:nvSpPr>
          <p:cNvPr id="4" name="Symbol zastępczy numeru slajdu 3"/>
          <p:cNvSpPr>
            <a:spLocks noGrp="1"/>
          </p:cNvSpPr>
          <p:nvPr>
            <p:ph type="sldNum" sz="quarter" idx="12"/>
          </p:nvPr>
        </p:nvSpPr>
        <p:spPr/>
        <p:txBody>
          <a:bodyPr/>
          <a:lstStyle/>
          <a:p>
            <a:fld id="{6075C74F-7DC9-4DEA-ADA1-7FFDE60CB15E}" type="slidenum">
              <a:rPr lang="pl-PL" smtClean="0"/>
              <a:t>9</a:t>
            </a:fld>
            <a:endParaRPr lang="pl-PL"/>
          </a:p>
        </p:txBody>
      </p:sp>
    </p:spTree>
    <p:extLst>
      <p:ext uri="{BB962C8B-B14F-4D97-AF65-F5344CB8AC3E}">
        <p14:creationId xmlns:p14="http://schemas.microsoft.com/office/powerpoint/2010/main" val="2083312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39892</TotalTime>
  <Words>6610</Words>
  <Application>Microsoft Office PowerPoint</Application>
  <PresentationFormat>Pokaz na ekranie (4:3)</PresentationFormat>
  <Paragraphs>547</Paragraphs>
  <Slides>61</Slides>
  <Notes>1</Notes>
  <HiddenSlides>0</HiddenSlides>
  <MMClips>0</MMClips>
  <ScaleCrop>false</ScaleCrop>
  <HeadingPairs>
    <vt:vector size="6" baseType="variant">
      <vt:variant>
        <vt:lpstr>Używane czcionki</vt:lpstr>
      </vt:variant>
      <vt:variant>
        <vt:i4>3</vt:i4>
      </vt:variant>
      <vt:variant>
        <vt:lpstr>Motyw</vt:lpstr>
      </vt:variant>
      <vt:variant>
        <vt:i4>2</vt:i4>
      </vt:variant>
      <vt:variant>
        <vt:lpstr>Tytuły slajdów</vt:lpstr>
      </vt:variant>
      <vt:variant>
        <vt:i4>61</vt:i4>
      </vt:variant>
    </vt:vector>
  </HeadingPairs>
  <TitlesOfParts>
    <vt:vector size="66" baseType="lpstr">
      <vt:lpstr>Arial</vt:lpstr>
      <vt:lpstr>Calibri</vt:lpstr>
      <vt:lpstr>Calibri Light</vt:lpstr>
      <vt:lpstr>Motyw pakietu Office</vt:lpstr>
      <vt:lpstr>1_Motyw pakietu Office</vt:lpstr>
      <vt:lpstr>Prawo do sądu administracyjnego. Przedmiot postępowania</vt:lpstr>
      <vt:lpstr>Standardy prawa do sądu  (art. 45 KRP)</vt:lpstr>
      <vt:lpstr>Właściwość Naczelnego Sądu Administracyjnego (NSA)</vt:lpstr>
      <vt:lpstr>Przedmiot postępowania sądowoadministracyjnego – sprawa sądowoadministracyjna</vt:lpstr>
      <vt:lpstr>Zakres kognicji sądów administracyjnych  (art. 3 – 5, art. 13 § 1, art. 15, art. 154 § 1 p.p.s.a.)</vt:lpstr>
      <vt:lpstr>Skargi na decyzje administracyjne (art. 3 § 2 pkt 1 p.p.s.a.)</vt:lpstr>
      <vt:lpstr>Skarga na postanowienia  (art. 3 § 2 pkt 2 i 3 p.p.s.a.)</vt:lpstr>
      <vt:lpstr>Skarga na inne akty lub czynności (art. 3 § 2 pkt 4 p.p.s.a.)</vt:lpstr>
      <vt:lpstr>Skarga na pisemne interpretacje przepisów prawa podatkowego wydane w indywidualnych sprawach, opinie zabezpieczające i odmowy wydania opinii zabezpieczających – art. 3 § 2 pkt 4a p.p.s.a.</vt:lpstr>
      <vt:lpstr>Bezczynność lub przewlekłe prowadzenie postępowania</vt:lpstr>
      <vt:lpstr>Skarga na bezczynność lub przewlekłość materialną (art. 3 § 2 pkt 8 p.p.s.a.)</vt:lpstr>
      <vt:lpstr>Skarga na bezczynność lub przewlekłość procesową (art. 3 § 2 pkt 9 p.p.s.a.)</vt:lpstr>
      <vt:lpstr>Skargi na akty prawa miejscowego (art. 3 § 2 pkt 5 p.p.s.a.)</vt:lpstr>
      <vt:lpstr>Skargi na akty inne niż akty prawa miejscowego  (art. 3 § 2 pkt 6 p.p.s.a.)</vt:lpstr>
      <vt:lpstr>Skarga na akty nadzoru nad działalnością organów JST  (art. 3 § 2 pkt 7 p.p.s.a.)</vt:lpstr>
      <vt:lpstr>Skarga na niewykonanie wyroku WSA  (art. 154 § 1 p.p.s.a.)</vt:lpstr>
      <vt:lpstr>Sprzeciw od decyzji kasatoryjnej  (art. 3 § 2a, art. 64a–64e, art. 151a i art. 230 § 2 p.p.s.a.)</vt:lpstr>
      <vt:lpstr>Inne sprawy  (art. 3 § 3 p.p.s.a.)</vt:lpstr>
      <vt:lpstr>Podmioty postępowania sądowoadministracyjnego</vt:lpstr>
      <vt:lpstr>Sąd administracyjny</vt:lpstr>
      <vt:lpstr>Sąd administracyjny  (skład orzekający)</vt:lpstr>
      <vt:lpstr>Strony postępowania, podmioty na prawach strony, uczestnicy</vt:lpstr>
      <vt:lpstr>Reprezentacja stron w postępowaniu sądowoadministracyjnym</vt:lpstr>
      <vt:lpstr>Prokurator, RPO, RPD i organizacja społeczna</vt:lpstr>
      <vt:lpstr>Czynności procesowe w postępowaniu sądowoadministracyjnym</vt:lpstr>
      <vt:lpstr>Definicja</vt:lpstr>
      <vt:lpstr>Czynności procesowe (definicja i podział)</vt:lpstr>
      <vt:lpstr>Warunki formalne co do treści i formy pism procesowych  (art. 46 i 47 p.p.s.a.)</vt:lpstr>
      <vt:lpstr>Pisma procesowe</vt:lpstr>
      <vt:lpstr>Doręczenia   (art. 65 – art. 81)</vt:lpstr>
      <vt:lpstr>Posiedzenia sądowe (art. 90 – art. 114 p.p.s.a.)</vt:lpstr>
      <vt:lpstr>Terminy</vt:lpstr>
      <vt:lpstr>Koszty postępowania</vt:lpstr>
      <vt:lpstr>Koszty postępowania</vt:lpstr>
      <vt:lpstr>Zasady ponoszenia kosztów postępowania sądowoadministracyjnego</vt:lpstr>
      <vt:lpstr>Zwolnienie od kosztów sądowych  i prawo pomocy</vt:lpstr>
      <vt:lpstr>Postępowanie przed wojewódzkim sądem administracyjnym</vt:lpstr>
      <vt:lpstr>Wszczęcie ogólnego postępowania sądowoadministracyjnego</vt:lpstr>
      <vt:lpstr>Legitymacja do złożenia skargi (art. 50 p.p.s.a.)</vt:lpstr>
      <vt:lpstr>Przesłanki dopuszczalności skargi do sądu administracyjnego</vt:lpstr>
      <vt:lpstr>Wymagania formalne wniesienia skargi do sądu administracyjnego</vt:lpstr>
      <vt:lpstr>Moc skargi do sądu administracyjnego (art. 61 p.p.s.a.)</vt:lpstr>
      <vt:lpstr>Granice rozporządzalności prawem skargi przez skarżącego</vt:lpstr>
      <vt:lpstr>Stadia postępowania przed WSA </vt:lpstr>
      <vt:lpstr>Postępowanie rozpoznawcze</vt:lpstr>
      <vt:lpstr>Podstawa prawna i faktyczna orzekania</vt:lpstr>
      <vt:lpstr>Zawieszenie a umorzenie postępowania</vt:lpstr>
      <vt:lpstr>Orzeczenia WSA</vt:lpstr>
      <vt:lpstr>Orzekanie sądu administracyjnego/zwroty stosunkowe</vt:lpstr>
      <vt:lpstr>Rodzaje wyroków</vt:lpstr>
      <vt:lpstr>Rodzaje wyroków</vt:lpstr>
      <vt:lpstr>Wyroki w sprawie skarg na inne niż decyzje i postanowienia akty lub czynności z zakresu administracji publicznej dotyczące uprawnień i obowiązków wynikających z przepisów prawa oraz skarg na pisemną interpretację przepisów prawa podatkowego w indywidualnej sprawie</vt:lpstr>
      <vt:lpstr>Wyroki w sprawach skarg na bezczynność lub przewlekłość prowadzenia postępowania organów wykonujących administrację publiczną oraz przewlekłe prowadzanie postępowania w sprawie pisemnych interpretacji przepisów prawa podatkowego w indywidualnych sprawach</vt:lpstr>
      <vt:lpstr>Wyroki w sprawie skarg na uchwałę lub zarządzenie organów JST albo związku JST oraz przepisy prawa miejscowego organów administracji rządowej – art. 147 § 1 p.p.s.a.</vt:lpstr>
      <vt:lpstr>Wyroki w sprawie skarg na akty nadzoru oraz wyroki w sprawie skarg na inne niewymienione akty lub czynności</vt:lpstr>
      <vt:lpstr>Uwzględnienie sprzeciwu   (art. 151 p.p.s.a.)</vt:lpstr>
      <vt:lpstr>Zakaz reformationis in peius (art. 134 § 2 p.p.s.a.)</vt:lpstr>
      <vt:lpstr>Wyrokowanie</vt:lpstr>
      <vt:lpstr>Ogłoszenie i doręczenie wyroku</vt:lpstr>
      <vt:lpstr>Postanowienia</vt:lpstr>
      <vt:lpstr>Prawomocność orzeczeń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do sądu administracyjnego. Przedmiot postępowania</dc:title>
  <dc:creator>Paweł Majczak</dc:creator>
  <cp:lastModifiedBy>Paweł</cp:lastModifiedBy>
  <cp:revision>192</cp:revision>
  <dcterms:created xsi:type="dcterms:W3CDTF">2017-09-03T10:27:13Z</dcterms:created>
  <dcterms:modified xsi:type="dcterms:W3CDTF">2020-11-14T18:13:36Z</dcterms:modified>
</cp:coreProperties>
</file>