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78" r:id="rId5"/>
    <p:sldId id="279" r:id="rId6"/>
    <p:sldId id="280" r:id="rId7"/>
    <p:sldId id="282" r:id="rId8"/>
    <p:sldId id="283" r:id="rId9"/>
    <p:sldId id="308" r:id="rId10"/>
    <p:sldId id="309"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8" r:id="rId25"/>
    <p:sldId id="297" r:id="rId26"/>
    <p:sldId id="299" r:id="rId27"/>
    <p:sldId id="300" r:id="rId28"/>
    <p:sldId id="301" r:id="rId29"/>
    <p:sldId id="302" r:id="rId30"/>
    <p:sldId id="303" r:id="rId31"/>
    <p:sldId id="304" r:id="rId32"/>
    <p:sldId id="305" r:id="rId33"/>
    <p:sldId id="306" r:id="rId34"/>
    <p:sldId id="307" r:id="rId35"/>
    <p:sldId id="310" r:id="rId36"/>
    <p:sldId id="277" r:id="rId3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2021-05-09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5C34D-8B96-451B-ADEC-DE93B481BAD0}" type="datetimeFigureOut">
              <a:rPr lang="pl-PL" smtClean="0"/>
              <a:pPr/>
              <a:t>2021-05-09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B5177-DDD5-4CE2-8594-9DBBAA82934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419872" y="2420888"/>
            <a:ext cx="5038328" cy="1470025"/>
          </a:xfrm>
        </p:spPr>
        <p:txBody>
          <a:bodyPr>
            <a:normAutofit/>
          </a:bodyPr>
          <a:lstStyle/>
          <a:p>
            <a:r>
              <a:rPr lang="pl-PL" b="1" dirty="0" smtClean="0"/>
              <a:t>Dobra osobiste i ich ochrona</a:t>
            </a:r>
            <a:endParaRPr lang="pl-PL" b="1" dirty="0"/>
          </a:p>
        </p:txBody>
      </p:sp>
      <p:sp>
        <p:nvSpPr>
          <p:cNvPr id="3" name="Podtytuł 2"/>
          <p:cNvSpPr>
            <a:spLocks noGrp="1"/>
          </p:cNvSpPr>
          <p:nvPr>
            <p:ph type="subTitle" idx="1"/>
          </p:nvPr>
        </p:nvSpPr>
        <p:spPr>
          <a:xfrm>
            <a:off x="2743200" y="4725144"/>
            <a:ext cx="6400800" cy="1752600"/>
          </a:xfrm>
        </p:spPr>
        <p:txBody>
          <a:bodyPr>
            <a:normAutofit fontScale="70000" lnSpcReduction="20000"/>
          </a:bodyPr>
          <a:lstStyle/>
          <a:p>
            <a:r>
              <a:rPr lang="pl-PL" sz="2600" dirty="0">
                <a:solidFill>
                  <a:schemeClr val="tx1"/>
                </a:solidFill>
              </a:rPr>
              <a:t>Zakład Prawa Cywilnego </a:t>
            </a:r>
          </a:p>
          <a:p>
            <a:r>
              <a:rPr lang="pl-PL" sz="2600" dirty="0">
                <a:solidFill>
                  <a:schemeClr val="tx1"/>
                </a:solidFill>
              </a:rPr>
              <a:t>i Prawa Międzynarodowego Prywatnego</a:t>
            </a:r>
          </a:p>
          <a:p>
            <a:r>
              <a:rPr lang="pl-PL" sz="2600" dirty="0">
                <a:solidFill>
                  <a:schemeClr val="tx1"/>
                </a:solidFill>
              </a:rPr>
              <a:t>mgr Wojciech Lamik</a:t>
            </a:r>
          </a:p>
          <a:p>
            <a:endParaRPr lang="pl-PL" sz="2600" dirty="0">
              <a:solidFill>
                <a:schemeClr val="tx1"/>
              </a:solidFill>
            </a:endParaRPr>
          </a:p>
          <a:p>
            <a:r>
              <a:rPr lang="pl-PL" sz="2600" b="1" dirty="0">
                <a:solidFill>
                  <a:schemeClr val="tx1"/>
                </a:solidFill>
              </a:rPr>
              <a:t>Przedmiot: </a:t>
            </a:r>
            <a:endParaRPr lang="pl-PL" sz="2600" b="1" dirty="0" smtClean="0">
              <a:solidFill>
                <a:schemeClr val="tx1"/>
              </a:solidFill>
            </a:endParaRPr>
          </a:p>
          <a:p>
            <a:r>
              <a:rPr lang="pl-PL" sz="2600" b="1" dirty="0" smtClean="0">
                <a:solidFill>
                  <a:schemeClr val="tx1"/>
                </a:solidFill>
              </a:rPr>
              <a:t>Prawo cywilne – część ogólna i prawo zobowiązań</a:t>
            </a:r>
            <a:endParaRPr lang="pl-PL" sz="2600" b="1" dirty="0">
              <a:solidFill>
                <a:schemeClr val="tx1"/>
              </a:solidFill>
            </a:endParaRPr>
          </a:p>
          <a:p>
            <a:endParaRPr lang="pl-PL"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DO mają także inne podmioty</a:t>
            </a:r>
            <a:endParaRPr lang="pl-PL" b="1" dirty="0"/>
          </a:p>
        </p:txBody>
      </p:sp>
      <p:sp>
        <p:nvSpPr>
          <p:cNvPr id="3" name="Symbol zastępczy zawartości 2"/>
          <p:cNvSpPr>
            <a:spLocks noGrp="1"/>
          </p:cNvSpPr>
          <p:nvPr>
            <p:ph idx="1"/>
          </p:nvPr>
        </p:nvSpPr>
        <p:spPr>
          <a:xfrm>
            <a:off x="1043608" y="2060849"/>
            <a:ext cx="8100392" cy="4797152"/>
          </a:xfrm>
        </p:spPr>
        <p:txBody>
          <a:bodyPr>
            <a:normAutofit/>
          </a:bodyPr>
          <a:lstStyle/>
          <a:p>
            <a:r>
              <a:rPr lang="pl-PL" b="1" dirty="0" smtClean="0"/>
              <a:t>Art. 43 KC </a:t>
            </a:r>
            <a:r>
              <a:rPr lang="pl-PL" dirty="0" smtClean="0"/>
              <a:t>- przepisy o ochronie dóbr osobistych osób fizycznych stosuje się odpowiednio do osób prawnych.</a:t>
            </a:r>
          </a:p>
          <a:p>
            <a:r>
              <a:rPr lang="pl-PL" dirty="0" smtClean="0"/>
              <a:t>Przykładowe DO:</a:t>
            </a:r>
          </a:p>
          <a:p>
            <a:pPr marL="514350" indent="-514350">
              <a:buFont typeface="+mj-lt"/>
              <a:buAutoNum type="arabicParenR"/>
            </a:pPr>
            <a:r>
              <a:rPr lang="pl-PL" dirty="0" smtClean="0"/>
              <a:t>renoma – odpowiednik czci osoby fizycznej,</a:t>
            </a:r>
          </a:p>
          <a:p>
            <a:pPr marL="514350" indent="-514350">
              <a:buFont typeface="+mj-lt"/>
              <a:buAutoNum type="arabicParenR"/>
            </a:pPr>
            <a:r>
              <a:rPr lang="pl-PL" dirty="0" smtClean="0"/>
              <a:t>nazwa – indywidualizuje osobę prawną,</a:t>
            </a:r>
          </a:p>
          <a:p>
            <a:pPr marL="514350" indent="-514350">
              <a:buFont typeface="+mj-lt"/>
              <a:buAutoNum type="arabicParenR"/>
            </a:pPr>
            <a:r>
              <a:rPr lang="pl-PL" dirty="0" smtClean="0"/>
              <a:t>nietykalność pomieszczeń,</a:t>
            </a:r>
          </a:p>
          <a:p>
            <a:pPr marL="514350" indent="-514350">
              <a:buFont typeface="+mj-lt"/>
              <a:buAutoNum type="arabicParenR"/>
            </a:pPr>
            <a:r>
              <a:rPr lang="pl-PL" dirty="0" smtClean="0"/>
              <a:t>tajemnica korespondencji.</a:t>
            </a:r>
          </a:p>
          <a:p>
            <a:pPr>
              <a:buNone/>
            </a:pP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Przesłanki ochrony DO</a:t>
            </a:r>
            <a:endParaRPr lang="pl-PL" b="1" dirty="0"/>
          </a:p>
        </p:txBody>
      </p:sp>
      <p:sp>
        <p:nvSpPr>
          <p:cNvPr id="3" name="Symbol zastępczy zawartości 2"/>
          <p:cNvSpPr>
            <a:spLocks noGrp="1"/>
          </p:cNvSpPr>
          <p:nvPr>
            <p:ph idx="1"/>
          </p:nvPr>
        </p:nvSpPr>
        <p:spPr>
          <a:xfrm>
            <a:off x="971600" y="1988841"/>
            <a:ext cx="8172400" cy="4869160"/>
          </a:xfrm>
        </p:spPr>
        <p:txBody>
          <a:bodyPr>
            <a:normAutofit fontScale="85000" lnSpcReduction="20000"/>
          </a:bodyPr>
          <a:lstStyle/>
          <a:p>
            <a:r>
              <a:rPr lang="pl-PL" dirty="0" smtClean="0"/>
              <a:t>Punkt wyjścia – art. 24 KC:</a:t>
            </a:r>
          </a:p>
          <a:p>
            <a:endParaRPr lang="pl-PL" dirty="0" smtClean="0"/>
          </a:p>
          <a:p>
            <a:r>
              <a:rPr lang="pl-PL" dirty="0" smtClean="0"/>
              <a:t>§ 1. Ten, czyje dobro osobiste zostaje zagrożone cudzym działaniem, może żądać zaniechania tego działania, chyba że nie jest ono bezprawne. W razie dokonanego naruszenia może on także żądać, ażeby osoba, która dopuściła się naruszenia, dopełniła czynności potrzebnych do usunięcia jego skutków, w szczególności ażeby złożyła oświadczenie odpowiedniej treści i w odpowiedniej formie. Na zasadach przewidzianych w kodeksie może on również żądać zadośćuczynienia pieniężnego lub zapłaty odpowiedniej sumy pieniężnej na wskazany cel społeczny.</a:t>
            </a:r>
          </a:p>
          <a:p>
            <a:pPr>
              <a:buNone/>
            </a:pP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endParaRPr lang="pl-PL" dirty="0" smtClean="0"/>
          </a:p>
          <a:p>
            <a:r>
              <a:rPr lang="pl-PL" dirty="0" smtClean="0"/>
              <a:t>§ 2. Jeżeli wskutek naruszenia dobra osobistego została wyrządzona szkoda majątkowa, poszkodowany może żądać jej naprawienia na zasadach ogólnych.</a:t>
            </a:r>
          </a:p>
          <a:p>
            <a:endParaRPr lang="pl-PL" dirty="0" smtClean="0"/>
          </a:p>
          <a:p>
            <a:r>
              <a:rPr lang="pl-PL" dirty="0" smtClean="0"/>
              <a:t>§ 3. Przepisy powyższe nie uchybiają uprawnieniom przewidzianym w innych przepisach, w szczególności w prawie autorskim oraz w prawie wynalazczym.</a:t>
            </a:r>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I. Bezprawność</a:t>
            </a:r>
            <a:endParaRPr lang="pl-PL" b="1" dirty="0"/>
          </a:p>
        </p:txBody>
      </p:sp>
      <p:sp>
        <p:nvSpPr>
          <p:cNvPr id="3" name="Symbol zastępczy zawartości 2"/>
          <p:cNvSpPr>
            <a:spLocks noGrp="1"/>
          </p:cNvSpPr>
          <p:nvPr>
            <p:ph idx="1"/>
          </p:nvPr>
        </p:nvSpPr>
        <p:spPr>
          <a:xfrm>
            <a:off x="914400" y="1988841"/>
            <a:ext cx="8229600" cy="4869160"/>
          </a:xfrm>
        </p:spPr>
        <p:txBody>
          <a:bodyPr/>
          <a:lstStyle/>
          <a:p>
            <a:r>
              <a:rPr lang="pl-PL" dirty="0" smtClean="0"/>
              <a:t>Chroni tylko przed bezprawnym naruszeniem lub zagrożeniem DO.</a:t>
            </a:r>
          </a:p>
          <a:p>
            <a:r>
              <a:rPr lang="pl-PL" dirty="0" smtClean="0"/>
              <a:t>Nie wymaga, aby naruszenie było zawinione.</a:t>
            </a:r>
          </a:p>
          <a:p>
            <a:r>
              <a:rPr lang="pl-PL" dirty="0" smtClean="0"/>
              <a:t>Nie ma znaczenia, jakie były cele i intencje naruszyciela co do tego, czy naruszenie było bezprawne.</a:t>
            </a:r>
          </a:p>
          <a:p>
            <a:r>
              <a:rPr lang="pl-PL" dirty="0" smtClean="0"/>
              <a:t>Domniemywa się bezprawność czynu naruszającego dobro osobiste („chyba, że…”).</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Naruszenie (zagrożenie) DO =/= naruszenie (zagrożenie) prawa osobistego. Dopiero naruszenie (zagrożenie) prawa osobistego będzie uzasadniało zastosowanie środków ochronnych. Naruszenie (zagrożenie) DO będzie wyłącznie stanowiło przesłankę domniemania, że podmiotowe prawo osobiste zostało naruszone (zagrożone). </a:t>
            </a:r>
          </a:p>
          <a:p>
            <a:r>
              <a:rPr lang="pl-PL" b="1" dirty="0" smtClean="0"/>
              <a:t>Przykład</a:t>
            </a:r>
            <a:r>
              <a:rPr lang="pl-PL" dirty="0" smtClean="0"/>
              <a:t>: Pozbawienie wolności.</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Domniemanie bezprawności ma charakter ogólny. Co to znaczy? Każde naruszenie DO należy zakwalifikować jako naruszenie DO, bez potrzeby wykazania podstawy prawnej naruszenia.</a:t>
            </a:r>
          </a:p>
          <a:p>
            <a:r>
              <a:rPr lang="pl-PL" dirty="0" smtClean="0"/>
              <a:t>Wzajemne naruszania DO nie uchylają odpowiedzialności każdego z sprawców.</a:t>
            </a:r>
          </a:p>
          <a:p>
            <a:r>
              <a:rPr lang="pl-PL" dirty="0" smtClean="0"/>
              <a:t>Godność każdej osoby, nawet o złej reputacji, zasługuje na ochronę przed naruszeniem jej DO. </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2. Uchylenie bezprawności</a:t>
            </a:r>
            <a:endParaRPr lang="pl-PL" b="1" dirty="0"/>
          </a:p>
        </p:txBody>
      </p:sp>
      <p:sp>
        <p:nvSpPr>
          <p:cNvPr id="3" name="Symbol zastępczy zawartości 2"/>
          <p:cNvSpPr>
            <a:spLocks noGrp="1"/>
          </p:cNvSpPr>
          <p:nvPr>
            <p:ph idx="1"/>
          </p:nvPr>
        </p:nvSpPr>
        <p:spPr>
          <a:xfrm>
            <a:off x="971600" y="1988841"/>
            <a:ext cx="8172400" cy="4869160"/>
          </a:xfrm>
        </p:spPr>
        <p:txBody>
          <a:bodyPr>
            <a:normAutofit lnSpcReduction="10000"/>
          </a:bodyPr>
          <a:lstStyle/>
          <a:p>
            <a:r>
              <a:rPr lang="pl-PL" dirty="0" smtClean="0"/>
              <a:t>Problematyka jest sporna, poniżej kilka przykładów.</a:t>
            </a:r>
          </a:p>
          <a:p>
            <a:pPr marL="514350" indent="-514350">
              <a:buAutoNum type="arabicPeriod"/>
            </a:pPr>
            <a:r>
              <a:rPr lang="pl-PL" b="1" dirty="0" smtClean="0"/>
              <a:t>Zgoda uprawnionego </a:t>
            </a:r>
            <a:r>
              <a:rPr lang="pl-PL" dirty="0" smtClean="0"/>
              <a:t>(np. zgoda pacjenta, zawodnika sportowego)</a:t>
            </a:r>
          </a:p>
          <a:p>
            <a:pPr marL="514350" indent="28575">
              <a:buNone/>
            </a:pPr>
            <a:r>
              <a:rPr lang="pl-PL" dirty="0" smtClean="0"/>
              <a:t>Zgoda nie będzie skuteczna, gdy będzie sprzeczna z bezwzględnie wiążącymi normami prawnymi lub zasadami życia społecznego.</a:t>
            </a:r>
          </a:p>
          <a:p>
            <a:pPr marL="514350" indent="28575">
              <a:buNone/>
            </a:pPr>
            <a:r>
              <a:rPr lang="pl-PL" dirty="0" smtClean="0"/>
              <a:t>Zgoda dotyczy tylko naruszeń własnych praw osobistych. </a:t>
            </a:r>
            <a:r>
              <a:rPr lang="pl-PL" b="1" dirty="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1556792"/>
            <a:ext cx="8100392" cy="6021288"/>
          </a:xfrm>
        </p:spPr>
        <p:txBody>
          <a:bodyPr/>
          <a:lstStyle/>
          <a:p>
            <a:r>
              <a:rPr lang="pl-PL" dirty="0" smtClean="0"/>
              <a:t>Zgoda nie powoduje przeniesienia DO lub wygaśnięcia prawa osobistego.</a:t>
            </a:r>
          </a:p>
          <a:p>
            <a:r>
              <a:rPr lang="pl-PL" dirty="0" smtClean="0"/>
              <a:t>Zgoda jest udzielania w związku z konkretnym działaniem. </a:t>
            </a:r>
          </a:p>
          <a:p>
            <a:r>
              <a:rPr lang="pl-PL" dirty="0" smtClean="0"/>
              <a:t>Zgoda może być w każdej chwili udzielona przez uprawnionego (aż do podjęcia naruszenia).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pPr>
              <a:buNone/>
            </a:pPr>
            <a:r>
              <a:rPr lang="pl-PL" b="1" dirty="0" smtClean="0"/>
              <a:t>2. Działanie na podstawie przepisu lub w wykonaniu prawa podmiotowego.</a:t>
            </a:r>
          </a:p>
          <a:p>
            <a:pPr indent="19050">
              <a:buNone/>
            </a:pPr>
            <a:r>
              <a:rPr lang="pl-PL" b="1" dirty="0" smtClean="0"/>
              <a:t>Przykład:</a:t>
            </a:r>
            <a:r>
              <a:rPr lang="pl-PL" dirty="0" smtClean="0"/>
              <a:t> list gończy z fotografią, pozbawienie wolności na podstawie prawomocnego wyroku skazującego.</a:t>
            </a:r>
          </a:p>
          <a:p>
            <a:pPr indent="19050">
              <a:buNone/>
            </a:pPr>
            <a:r>
              <a:rPr lang="pl-PL" dirty="0" smtClean="0"/>
              <a:t>Takie działanie nie ma charakteru bezprawnego. </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pPr>
              <a:buNone/>
            </a:pPr>
            <a:r>
              <a:rPr lang="pl-PL" b="1" dirty="0" smtClean="0"/>
              <a:t>3. Ochrona przed nadużyciem prawa podmiotowego. </a:t>
            </a:r>
          </a:p>
          <a:p>
            <a:pPr>
              <a:buNone/>
            </a:pPr>
            <a:endParaRPr lang="pl-PL" dirty="0" smtClean="0"/>
          </a:p>
          <a:p>
            <a:pPr indent="19050">
              <a:buNone/>
            </a:pPr>
            <a:r>
              <a:rPr lang="pl-PL" b="1" dirty="0" smtClean="0"/>
              <a:t>Art. 5 KC </a:t>
            </a:r>
            <a:r>
              <a:rPr lang="pl-PL" dirty="0" smtClean="0"/>
              <a:t>- Nie można czynić ze swego prawa użytku, który by był sprzeczny ze społeczno-gospodarczym przeznaczeniem tego prawa lub z zasadami współżycia społecznego. Takie działanie lub zaniechanie uprawnionego nie jest uważane za wykonywanie prawa i nie korzysta z ochrony. </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Punkt wyjścia – art. 23 KC</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Dobra osobiste człowieka, jak w szczególności zdrowie, wolność, cześć, swoboda sumienia, nazwisko lub pseudonim, wizerunek, tajemnica korespondencji, nietykalność mieszkania, twórczość naukowa, artystyczna, wynalazcza i racjonalizatorska, pozostają pod ochroną prawa cywilnego niezależnie od ochrony przewidzianej w innych przepisach.</a:t>
            </a: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Środki ochrony prawnej</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92500" lnSpcReduction="20000"/>
          </a:bodyPr>
          <a:lstStyle/>
          <a:p>
            <a:pPr indent="19050">
              <a:buNone/>
            </a:pPr>
            <a:r>
              <a:rPr lang="pl-PL" dirty="0" smtClean="0"/>
              <a:t>W razie bezprawnego naruszenia lub zagrożenia prawa osobistego uprawnionemu służą następujące środki ochronne w postaci powództw o:</a:t>
            </a:r>
          </a:p>
          <a:p>
            <a:pPr marL="514350" indent="-514350">
              <a:buFont typeface="+mj-lt"/>
              <a:buAutoNum type="arabicParenR"/>
            </a:pPr>
            <a:r>
              <a:rPr lang="pl-PL" dirty="0" smtClean="0"/>
              <a:t>ustalenie,</a:t>
            </a:r>
          </a:p>
          <a:p>
            <a:pPr marL="514350" indent="-514350">
              <a:buFont typeface="+mj-lt"/>
              <a:buAutoNum type="arabicParenR"/>
            </a:pPr>
            <a:r>
              <a:rPr lang="pl-PL" dirty="0" smtClean="0"/>
              <a:t>zaniechanie,</a:t>
            </a:r>
          </a:p>
          <a:p>
            <a:pPr marL="514350" indent="-514350">
              <a:buFont typeface="+mj-lt"/>
              <a:buAutoNum type="arabicParenR"/>
            </a:pPr>
            <a:r>
              <a:rPr lang="pl-PL" dirty="0" smtClean="0"/>
              <a:t>usunięcie skutków naruszenia,</a:t>
            </a:r>
          </a:p>
          <a:p>
            <a:pPr marL="514350" indent="-514350">
              <a:buFont typeface="+mj-lt"/>
              <a:buAutoNum type="arabicParenR"/>
            </a:pPr>
            <a:r>
              <a:rPr lang="pl-PL" dirty="0" smtClean="0"/>
              <a:t>zadośćuczynienie pieniężne lub zapłata na cel społeczny.</a:t>
            </a:r>
          </a:p>
          <a:p>
            <a:pPr marL="0" indent="0">
              <a:buNone/>
            </a:pPr>
            <a:r>
              <a:rPr lang="pl-PL" dirty="0" smtClean="0"/>
              <a:t>Środki te mogą być kierowane nie tylko przeciwko osobom fizycznym, ale i prawnym.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1) Ustalenie</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Orzeczenie ustalające, że określone prawo osobiste przysługuje dane osobie, niekiedy wystarczy, aby zapobiec dalszym naruszeniom albo aby uchylić niebezpieczeństwo od dokonania naruszeń. </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2) Zaniechanie</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Żądanie zaniechania działań, które zagrażają DO lub je naruszają. </a:t>
            </a:r>
          </a:p>
          <a:p>
            <a:r>
              <a:rPr lang="pl-PL" dirty="0" smtClean="0"/>
              <a:t>Roszczenie to jest dopuszczalne tylko wtedy, gdy istnieje uzasadniona obawa dalszych naruszeń. </a:t>
            </a:r>
          </a:p>
          <a:p>
            <a:r>
              <a:rPr lang="pl-PL" dirty="0" smtClean="0"/>
              <a:t>Kiedy DO nie zostało jeszcze naruszone, a jest tylko zagrożone, jest to jedyny - obok powództwa o ustalenie – środek ochrony DO. </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3) Usunięcie skutków naruszenia</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Kiedy nastąpiło już naruszenie DO.</a:t>
            </a:r>
          </a:p>
          <a:p>
            <a:r>
              <a:rPr lang="pl-PL" b="1" dirty="0" smtClean="0"/>
              <a:t>Przykład</a:t>
            </a:r>
            <a:r>
              <a:rPr lang="pl-PL" dirty="0" smtClean="0"/>
              <a:t>: złożenie oświadczenia odpowiedniej treści i w odpowiedniej formie. </a:t>
            </a:r>
          </a:p>
          <a:p>
            <a:r>
              <a:rPr lang="pl-PL" dirty="0" smtClean="0"/>
              <a:t>To powód powinien sformułować treść oświadczenia przeprosi, choć sąd może je zmodyfikować. </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descr="1252941165_by_90lukass_600.jpg"/>
          <p:cNvPicPr>
            <a:picLocks noGrp="1" noChangeAspect="1"/>
          </p:cNvPicPr>
          <p:nvPr>
            <p:ph idx="1"/>
          </p:nvPr>
        </p:nvPicPr>
        <p:blipFill>
          <a:blip r:embed="rId2" cstate="print"/>
          <a:stretch>
            <a:fillRect/>
          </a:stretch>
        </p:blipFill>
        <p:spPr>
          <a:xfrm>
            <a:off x="1403648" y="847493"/>
            <a:ext cx="7344816" cy="6010507"/>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4) Zadośćuczynienie pieniężne lub zapłata na cel społeczny</a:t>
            </a:r>
            <a:endParaRPr lang="pl-PL" b="1" dirty="0"/>
          </a:p>
        </p:txBody>
      </p:sp>
      <p:sp>
        <p:nvSpPr>
          <p:cNvPr id="3" name="Symbol zastępczy zawartości 2"/>
          <p:cNvSpPr>
            <a:spLocks noGrp="1"/>
          </p:cNvSpPr>
          <p:nvPr>
            <p:ph idx="1"/>
          </p:nvPr>
        </p:nvSpPr>
        <p:spPr>
          <a:xfrm>
            <a:off x="1043608" y="2132857"/>
            <a:ext cx="8100392" cy="4725144"/>
          </a:xfrm>
        </p:spPr>
        <p:txBody>
          <a:bodyPr/>
          <a:lstStyle/>
          <a:p>
            <a:r>
              <a:rPr lang="pl-PL" dirty="0" smtClean="0"/>
              <a:t>Trzeba wziąć pod uwagę także art. 445 i 448 KC. </a:t>
            </a:r>
          </a:p>
          <a:p>
            <a:r>
              <a:rPr lang="pl-PL" b="1" dirty="0" smtClean="0"/>
              <a:t>Zadośćuczynienie</a:t>
            </a:r>
            <a:r>
              <a:rPr lang="pl-PL" dirty="0" smtClean="0"/>
              <a:t> to odpowiednia suma pieniężna przyznawana przez sąd z tytułu doznanej </a:t>
            </a:r>
            <a:r>
              <a:rPr lang="pl-PL" b="1" dirty="0" smtClean="0"/>
              <a:t>krzywdy</a:t>
            </a:r>
            <a:r>
              <a:rPr lang="pl-PL" dirty="0" smtClean="0"/>
              <a:t> temu, czyje dobro osobiste zostało naruszone. </a:t>
            </a:r>
          </a:p>
          <a:p>
            <a:r>
              <a:rPr lang="pl-PL" b="1" dirty="0" smtClean="0"/>
              <a:t>Krzywda </a:t>
            </a:r>
            <a:r>
              <a:rPr lang="pl-PL" dirty="0" smtClean="0"/>
              <a:t>to ujemne przeżycia (psychiczne lub fizyczne) związane z naruszeniem DO pokrzywdzonego. </a:t>
            </a:r>
            <a:endParaRPr lang="pl-PL"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20000"/>
          </a:bodyPr>
          <a:lstStyle/>
          <a:p>
            <a:r>
              <a:rPr lang="pl-PL" dirty="0" smtClean="0"/>
              <a:t>Krzywdy nie można mierzyć jednostkami pieniężnymi. Początkowo opierano się przed stosowaniem zadośćuczynienia. </a:t>
            </a:r>
          </a:p>
          <a:p>
            <a:r>
              <a:rPr lang="pl-PL" dirty="0" smtClean="0"/>
              <a:t>Obecnie zadośćuczynienie pełni rolę kompensacyjną. Zakłada się, że wprawdzie pieniądze nie mogą rekompensować doznanej krzywdy, to jednak mogą ją łagodzić, dostarczając pokrzywdzonemu środków materialnych, które pozwolą zaspokoić mu w szerszej mierze różne potrzeby.</a:t>
            </a:r>
          </a:p>
          <a:p>
            <a:r>
              <a:rPr lang="pl-PL" dirty="0" smtClean="0"/>
              <a:t>Na swój sposób pokrzywdzony powinien wykorzystać tak to zadośćuczynienie, aby „odzyskać radość życia”, jaka została naruszona przez działanie sprawcy.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Innymi słowy…</a:t>
            </a:r>
            <a:endParaRPr lang="pl-PL" b="1" dirty="0"/>
          </a:p>
        </p:txBody>
      </p:sp>
      <p:pic>
        <p:nvPicPr>
          <p:cNvPr id="4" name="Obraz 3" descr="1348941053_v77taq.jpg"/>
          <p:cNvPicPr>
            <a:picLocks noChangeAspect="1"/>
          </p:cNvPicPr>
          <p:nvPr/>
        </p:nvPicPr>
        <p:blipFill>
          <a:blip r:embed="rId2" cstate="print"/>
          <a:stretch>
            <a:fillRect/>
          </a:stretch>
        </p:blipFill>
        <p:spPr>
          <a:xfrm>
            <a:off x="2267744" y="1903254"/>
            <a:ext cx="5612172" cy="4954746"/>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r>
              <a:rPr lang="pl-PL" dirty="0" smtClean="0"/>
              <a:t>Ale pokrzywdzony nie zawsze chce uzyskać korzyść majątkową za naruszenie DO (np. dlatego, że czasem jest to niestosowne).</a:t>
            </a:r>
          </a:p>
          <a:p>
            <a:r>
              <a:rPr lang="pl-PL" dirty="0" smtClean="0"/>
              <a:t>Dlatego ten, czy je DO zostało naruszone, może żądać od sprawcy naruszenia zapłaty odpowiedniej sumy pieniężnej na wskazany cel społeczny, a w konsekwencji na rzecz instytucji, która go realizuje. </a:t>
            </a:r>
          </a:p>
          <a:p>
            <a:r>
              <a:rPr lang="pl-PL" dirty="0" smtClean="0"/>
              <a:t>Orzecznictwo dopuszcza możliwość jednoczesnego domagania się zadośćuczynienia oraz zapłaty na cel społeczny. </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85000" lnSpcReduction="10000"/>
          </a:bodyPr>
          <a:lstStyle/>
          <a:p>
            <a:r>
              <a:rPr lang="pl-PL" b="1" dirty="0" smtClean="0"/>
              <a:t>Art. 448 KC </a:t>
            </a:r>
            <a:r>
              <a:rPr lang="pl-PL" dirty="0" smtClean="0"/>
              <a:t>- W razie naruszenia dobra osobistego sąd </a:t>
            </a:r>
            <a:r>
              <a:rPr lang="pl-PL" b="1" dirty="0" smtClean="0"/>
              <a:t>może</a:t>
            </a:r>
            <a:r>
              <a:rPr lang="pl-PL" dirty="0" smtClean="0"/>
              <a:t> przyznać temu, czyje dobro osobiste zostało naruszone, odpowiednią sumę tytułem zadośćuczynienia pieniężnego za doznaną krzywdę </a:t>
            </a:r>
            <a:r>
              <a:rPr lang="pl-PL" b="1" dirty="0" smtClean="0"/>
              <a:t>lub</a:t>
            </a:r>
            <a:r>
              <a:rPr lang="pl-PL" dirty="0" smtClean="0"/>
              <a:t> na jego żądanie zasądzić odpowiednią sumę pieniężną na wskazany przez niego cel społeczny, niezależnie od innych środków potrzebnych do usunięcia skutków naruszenia. Przepis art. 445 § 3 stosuje się.</a:t>
            </a:r>
          </a:p>
          <a:p>
            <a:r>
              <a:rPr lang="pl-PL" dirty="0" smtClean="0"/>
              <a:t>Przepis ten znajduje się w części KC poświęconej odpowiedzialności deliktowej. Oznacza to, że trzeba brać pod uwagę art. 415 KC.</a:t>
            </a:r>
          </a:p>
          <a:p>
            <a:r>
              <a:rPr lang="pl-PL" dirty="0" smtClean="0"/>
              <a:t>A to oznacza, że dla skorzystania z domagania się zadośćuczynienia lub zapłaty na cel społeczny trzeba wykazać, że naruszyciel dopuścił się winy w swoim postępowaniu. </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620688"/>
            <a:ext cx="8229600" cy="1143000"/>
          </a:xfrm>
        </p:spPr>
        <p:txBody>
          <a:bodyPr/>
          <a:lstStyle/>
          <a:p>
            <a:r>
              <a:rPr lang="pl-PL" b="1" dirty="0" smtClean="0"/>
              <a:t>Wprowadzenie</a:t>
            </a:r>
            <a:endParaRPr lang="pl-PL" b="1" dirty="0"/>
          </a:p>
        </p:txBody>
      </p:sp>
      <p:sp>
        <p:nvSpPr>
          <p:cNvPr id="3" name="Symbol zastępczy zawartości 2"/>
          <p:cNvSpPr>
            <a:spLocks noGrp="1"/>
          </p:cNvSpPr>
          <p:nvPr>
            <p:ph idx="1"/>
          </p:nvPr>
        </p:nvSpPr>
        <p:spPr>
          <a:xfrm>
            <a:off x="914400" y="1484784"/>
            <a:ext cx="8229600" cy="5373216"/>
          </a:xfrm>
        </p:spPr>
        <p:txBody>
          <a:bodyPr>
            <a:normAutofit fontScale="92500"/>
          </a:bodyPr>
          <a:lstStyle/>
          <a:p>
            <a:r>
              <a:rPr lang="pl-PL" dirty="0" smtClean="0"/>
              <a:t>Dobra osobiste (DO) stanowią atrybut każdej osoby fizycznej, są nierozerwalnie z nią związane.</a:t>
            </a:r>
          </a:p>
          <a:p>
            <a:r>
              <a:rPr lang="pl-PL" dirty="0" smtClean="0"/>
              <a:t>Brak definicji DO w przepisach prawa. Najpopularniejszą definicję sformułował </a:t>
            </a:r>
            <a:r>
              <a:rPr lang="pl-PL" dirty="0" smtClean="0"/>
              <a:t>         prof</a:t>
            </a:r>
            <a:r>
              <a:rPr lang="pl-PL" dirty="0" smtClean="0"/>
              <a:t>. Z. Radwański:</a:t>
            </a:r>
          </a:p>
          <a:p>
            <a:pPr indent="19050">
              <a:buNone/>
            </a:pPr>
            <a:r>
              <a:rPr lang="pl-PL" b="1" dirty="0" smtClean="0"/>
              <a:t>DO stanowią uznawane przez system prawny wartości (tj. wysoko cenione stany rzeczy), obejmujące fizyczną i psychiczną integralność człowieka, jego indywidualność oraz godność i pozycję w społeczeństwie, co stanowi przesłankę samorealizacji osoby ludzkiej.</a:t>
            </a:r>
          </a:p>
          <a:p>
            <a:pPr>
              <a:buNone/>
            </a:pPr>
            <a:endParaRPr lang="pl-P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10000"/>
          </a:bodyPr>
          <a:lstStyle/>
          <a:p>
            <a:r>
              <a:rPr lang="pl-PL" dirty="0" smtClean="0"/>
              <a:t>Czyli sąd „może” przyznać zadośćuczynienie pieniężne. Nie oznacza to, że sąd ma kompetencje do dowolnego decydowania o przyznaniu zadośćuczynienia pieniężnego, jeśli zostaną spełnione ustawowe przesłanki. Art. 448 KC należy interpretować tak, że wyznacza on sądowi pewien luz ocenny w kwestii, czy po rozważeniu wszelkich okoliczności sprawy realizacja funkcji kompensacyjnej wymaga ponad środki z art. 24 KC także przyznanie zadośćuczynienia pieniężnego. Sąd bierze pod uwagę takie czynniki jak rodzaj naruszonego dobra, intensywność naruszenia, okres trwania naruszenia itd.</a:t>
            </a: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Stosunek do ochrony pozakodeksowej</a:t>
            </a:r>
            <a:endParaRPr lang="pl-PL" b="1" dirty="0"/>
          </a:p>
        </p:txBody>
      </p:sp>
      <p:sp>
        <p:nvSpPr>
          <p:cNvPr id="3" name="Symbol zastępczy zawartości 2"/>
          <p:cNvSpPr>
            <a:spLocks noGrp="1"/>
          </p:cNvSpPr>
          <p:nvPr>
            <p:ph idx="1"/>
          </p:nvPr>
        </p:nvSpPr>
        <p:spPr>
          <a:xfrm>
            <a:off x="971600" y="2132857"/>
            <a:ext cx="8172400" cy="4725144"/>
          </a:xfrm>
        </p:spPr>
        <p:txBody>
          <a:bodyPr/>
          <a:lstStyle/>
          <a:p>
            <a:r>
              <a:rPr lang="pl-PL" b="1" dirty="0" smtClean="0"/>
              <a:t>Art. 23 w zw. z art. 24 § 3 KC </a:t>
            </a:r>
            <a:r>
              <a:rPr lang="pl-PL" dirty="0" smtClean="0"/>
              <a:t>– żadne przepisy pozakodeksowe regulujący we własny sposób ochronę wszystkich lub niektórych DO nie eliminują omawianych wcześniej roszczeń ochronnych.</a:t>
            </a:r>
          </a:p>
          <a:p>
            <a:r>
              <a:rPr lang="pl-PL" dirty="0" smtClean="0"/>
              <a:t>Innymi słowy, KC zapewnia swego rodzaju </a:t>
            </a:r>
            <a:r>
              <a:rPr lang="pl-PL" b="1" dirty="0" smtClean="0"/>
              <a:t>minimalny standard </a:t>
            </a:r>
            <a:r>
              <a:rPr lang="pl-PL" dirty="0" smtClean="0"/>
              <a:t>ochrony DO. </a:t>
            </a:r>
          </a:p>
          <a:p>
            <a:r>
              <a:rPr lang="pl-PL" b="1" dirty="0" smtClean="0"/>
              <a:t>Przykład regulacji szczególnej</a:t>
            </a:r>
            <a:r>
              <a:rPr lang="pl-PL" dirty="0" smtClean="0"/>
              <a:t>: ustawa o prawie autorskim i prawach pokrewnych.</a:t>
            </a: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Kazus I</a:t>
            </a:r>
            <a:endParaRPr lang="pl-PL" b="1" dirty="0"/>
          </a:p>
        </p:txBody>
      </p:sp>
      <p:sp>
        <p:nvSpPr>
          <p:cNvPr id="3" name="Symbol zastępczy zawartości 2"/>
          <p:cNvSpPr>
            <a:spLocks noGrp="1"/>
          </p:cNvSpPr>
          <p:nvPr>
            <p:ph idx="1"/>
          </p:nvPr>
        </p:nvSpPr>
        <p:spPr>
          <a:xfrm>
            <a:off x="971600" y="1916833"/>
            <a:ext cx="8172400" cy="4941168"/>
          </a:xfrm>
        </p:spPr>
        <p:txBody>
          <a:bodyPr>
            <a:normAutofit fontScale="92500" lnSpcReduction="20000"/>
          </a:bodyPr>
          <a:lstStyle/>
          <a:p>
            <a:r>
              <a:rPr lang="pl-PL" dirty="0" smtClean="0"/>
              <a:t>Jan prawomocnym wyrokiem sądu został skazany za 5 lat pozbawienia wolności. Karę odbywa w zakładzie karnym we Wrocławiu. Po miesiącu przebywania w zakładzie karnym Jan wniósł do Sądu Okręgowego we Wrocławiu powództwo w związku z naruszeniem jego dobra osobistego w postaci prawa do wolności. Domaga się zaprzestania naruszania jego dobra osobistego poprzez wypuszczenie z zakładu karnego oraz </a:t>
            </a:r>
            <a:r>
              <a:rPr lang="pl-PL" dirty="0" smtClean="0"/>
              <a:t>za</a:t>
            </a:r>
            <a:r>
              <a:rPr lang="pl-PL" dirty="0" smtClean="0"/>
              <a:t>płaty </a:t>
            </a:r>
            <a:r>
              <a:rPr lang="pl-PL" dirty="0" smtClean="0"/>
              <a:t>zadośćuczynienia w wysokości 10.000 PLN.</a:t>
            </a:r>
          </a:p>
          <a:p>
            <a:r>
              <a:rPr lang="pl-PL" b="1" dirty="0" smtClean="0"/>
              <a:t>Czy żądanie Jana jest słuszne?</a:t>
            </a:r>
            <a:endParaRPr lang="pl-PL"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II</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92500" lnSpcReduction="10000"/>
          </a:bodyPr>
          <a:lstStyle/>
          <a:p>
            <a:r>
              <a:rPr lang="pl-PL" dirty="0" smtClean="0"/>
              <a:t>Joanna </a:t>
            </a:r>
            <a:r>
              <a:rPr lang="pl-PL" dirty="0" smtClean="0"/>
              <a:t>pracuje we Wrocławiu w Banku jako Dyrektor jednego z wydziałów w centrali. Podlega jej szereg pracowników. W międzyczasie dowiedziała się, że na stronie internetowej na FB „</a:t>
            </a:r>
            <a:r>
              <a:rPr lang="pl-PL" dirty="0" err="1" smtClean="0"/>
              <a:t>Banksterzy</a:t>
            </a:r>
            <a:r>
              <a:rPr lang="pl-PL" dirty="0" smtClean="0"/>
              <a:t> we WRO” pojawił się post jednego z użytkowników (pracownika podlegającego Joannie), gdzie pracownik krytykuje, że jego przełożona Joanna stosuje </a:t>
            </a:r>
            <a:r>
              <a:rPr lang="pl-PL" dirty="0" err="1" smtClean="0"/>
              <a:t>mobbing</a:t>
            </a:r>
            <a:r>
              <a:rPr lang="pl-PL" dirty="0" smtClean="0"/>
              <a:t> względem jej podległych pracowników.</a:t>
            </a:r>
          </a:p>
          <a:p>
            <a:r>
              <a:rPr lang="pl-PL" b="1" dirty="0" smtClean="0"/>
              <a:t>Z jakich środków prawnych w takiej sytuacji może skorzystać Joanna?</a:t>
            </a:r>
            <a:endParaRPr lang="pl-PL"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Kazus III</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92500"/>
          </a:bodyPr>
          <a:lstStyle/>
          <a:p>
            <a:r>
              <a:rPr lang="pl-PL" dirty="0" smtClean="0"/>
              <a:t>Anna pracuje jako modelka. Wybrała się na sesję zdjęciową, gdzie miała pozować do zdjęć do czasopisma modowego. Za angaż otrzymała stosowne wynagrodzenie. Po pewnym czasie Anna zwróciła się do wydawcy wskazując, że nie podpisywała żadnej zgody na wykorzystanie jej wizerunku. Tym samym uważa, że doszło do naruszenia jej DO i domaga się zadośćuczynienia w wysokości 50.000 PLN.</a:t>
            </a:r>
          </a:p>
          <a:p>
            <a:r>
              <a:rPr lang="pl-PL" b="1" dirty="0" smtClean="0"/>
              <a:t>Czy stanowisko Anny jest słuszne?</a:t>
            </a:r>
            <a:endParaRPr lang="pl-PL"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IV</a:t>
            </a:r>
            <a:endParaRPr lang="pl-PL" b="1" dirty="0"/>
          </a:p>
        </p:txBody>
      </p:sp>
      <p:sp>
        <p:nvSpPr>
          <p:cNvPr id="3" name="Symbol zastępczy zawartości 2"/>
          <p:cNvSpPr>
            <a:spLocks noGrp="1"/>
          </p:cNvSpPr>
          <p:nvPr>
            <p:ph idx="1"/>
          </p:nvPr>
        </p:nvSpPr>
        <p:spPr>
          <a:xfrm>
            <a:off x="1043608" y="1772816"/>
            <a:ext cx="8100392" cy="5085185"/>
          </a:xfrm>
        </p:spPr>
        <p:txBody>
          <a:bodyPr>
            <a:normAutofit fontScale="62500" lnSpcReduction="20000"/>
          </a:bodyPr>
          <a:lstStyle/>
          <a:p>
            <a:r>
              <a:rPr lang="pl-PL" dirty="0" smtClean="0"/>
              <a:t>Piotr jest aktywnym politykiem w Sejmie RP. Jest przewodniczącym jednej z komisji sejmowych. Jakiś czas temu przeczytał na swój temat </a:t>
            </a:r>
            <a:r>
              <a:rPr lang="pl-PL" dirty="0" smtClean="0"/>
              <a:t>artykuł </a:t>
            </a:r>
            <a:r>
              <a:rPr lang="pl-PL" dirty="0" smtClean="0"/>
              <a:t>w gazecie „Mówię jak jest”. Autor artykułu mocno krytykował osobę Piotra. W treści pojawiły się na jego temat m.in. </a:t>
            </a:r>
            <a:r>
              <a:rPr lang="pl-PL" dirty="0" smtClean="0"/>
              <a:t>następujące </a:t>
            </a:r>
            <a:r>
              <a:rPr lang="pl-PL" dirty="0" smtClean="0"/>
              <a:t>sformułowania:</a:t>
            </a:r>
          </a:p>
          <a:p>
            <a:pPr marL="514350" indent="-514350">
              <a:buFont typeface="+mj-lt"/>
              <a:buAutoNum type="arabicParenR"/>
            </a:pPr>
            <a:r>
              <a:rPr lang="pl-PL" dirty="0" smtClean="0"/>
              <a:t>„Piotr nie potrafi zarządzać komisją sejmową</a:t>
            </a:r>
            <a:r>
              <a:rPr lang="pl-PL" dirty="0" smtClean="0"/>
              <a:t>”;</a:t>
            </a:r>
            <a:endParaRPr lang="pl-PL" dirty="0" smtClean="0"/>
          </a:p>
          <a:p>
            <a:pPr marL="514350" indent="-514350">
              <a:buFont typeface="+mj-lt"/>
              <a:buAutoNum type="arabicParenR"/>
            </a:pPr>
            <a:r>
              <a:rPr lang="pl-PL" dirty="0" smtClean="0"/>
              <a:t>„Piotr przyjął miesiąc temu 30.000 PLN łapówki, aby przeciągać przez kolejne dwa miesiące prace komisji</a:t>
            </a:r>
            <a:r>
              <a:rPr lang="pl-PL" dirty="0" smtClean="0"/>
              <a:t>”;</a:t>
            </a:r>
            <a:endParaRPr lang="pl-PL" dirty="0" smtClean="0"/>
          </a:p>
          <a:p>
            <a:pPr marL="514350" indent="-514350">
              <a:buFont typeface="+mj-lt"/>
              <a:buAutoNum type="arabicParenR"/>
            </a:pPr>
            <a:r>
              <a:rPr lang="pl-PL" dirty="0" smtClean="0"/>
              <a:t>„Piotr nie posiada odpowiedniego doświadczenia, aby pełnić tak ważną funkcję w Sejmie</a:t>
            </a:r>
            <a:r>
              <a:rPr lang="pl-PL" dirty="0" smtClean="0"/>
              <a:t>”;</a:t>
            </a:r>
            <a:endParaRPr lang="pl-PL" dirty="0" smtClean="0"/>
          </a:p>
          <a:p>
            <a:pPr marL="514350" indent="-514350">
              <a:buFont typeface="+mj-lt"/>
              <a:buAutoNum type="arabicParenR"/>
            </a:pPr>
            <a:r>
              <a:rPr lang="pl-PL" dirty="0" smtClean="0"/>
              <a:t>„Piotr tydzień temu prowadził samochód pod wpływem alkoholu, omal nie potrącając matki z dzieckiem na przejściu dla pieszych”.</a:t>
            </a:r>
          </a:p>
          <a:p>
            <a:pPr marL="0" indent="0">
              <a:buNone/>
            </a:pPr>
            <a:r>
              <a:rPr lang="pl-PL" dirty="0" smtClean="0"/>
              <a:t>Gazeta nie zamieściła w treści żadnych dowodów na potwierdzenie swoich sensacji. Piotr ma zamiar przeciwko niej przedsięwziąć odpowiednie kroki prawne. Uważa, że jego DO zostały naruszone. </a:t>
            </a:r>
          </a:p>
          <a:p>
            <a:pPr marL="0" indent="0"/>
            <a:r>
              <a:rPr lang="pl-PL" b="1" dirty="0" smtClean="0"/>
              <a:t> Jakie działania prawne może podjąć Piotr przeciwko wydawcy gazety?</a:t>
            </a:r>
          </a:p>
          <a:p>
            <a:pPr marL="0" indent="0"/>
            <a:r>
              <a:rPr lang="pl-PL" b="1" dirty="0" smtClean="0"/>
              <a:t> Za które sformułowania użyte w artykule wydawca gazety będzie ponosił odpowiedzialność za naruszenie DO </a:t>
            </a:r>
            <a:r>
              <a:rPr lang="pl-PL" b="1" dirty="0" smtClean="0"/>
              <a:t>Piotra?</a:t>
            </a:r>
            <a:endParaRPr lang="pl-PL" b="1"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924944"/>
            <a:ext cx="8229600" cy="1143000"/>
          </a:xfrm>
        </p:spPr>
        <p:txBody>
          <a:bodyPr/>
          <a:lstStyle/>
          <a:p>
            <a:r>
              <a:rPr lang="pl-PL" b="1" dirty="0"/>
              <a:t>Dziękuję za uwagę</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Pytanie</a:t>
            </a:r>
            <a:endParaRPr lang="pl-PL" b="1" dirty="0"/>
          </a:p>
        </p:txBody>
      </p:sp>
      <p:sp>
        <p:nvSpPr>
          <p:cNvPr id="3" name="Symbol zastępczy zawartości 2"/>
          <p:cNvSpPr>
            <a:spLocks noGrp="1"/>
          </p:cNvSpPr>
          <p:nvPr>
            <p:ph idx="1"/>
          </p:nvPr>
        </p:nvSpPr>
        <p:spPr>
          <a:xfrm>
            <a:off x="914400" y="2332037"/>
            <a:ext cx="8229600" cy="4525963"/>
          </a:xfrm>
        </p:spPr>
        <p:txBody>
          <a:bodyPr>
            <a:normAutofit lnSpcReduction="10000"/>
          </a:bodyPr>
          <a:lstStyle/>
          <a:p>
            <a:r>
              <a:rPr lang="pl-PL" b="1" dirty="0" smtClean="0"/>
              <a:t>Czy dobra osobiste powinny być odbierane obiektywnie, czy też subiektywnie?</a:t>
            </a:r>
          </a:p>
          <a:p>
            <a:r>
              <a:rPr lang="pl-PL" b="1" dirty="0" smtClean="0"/>
              <a:t>Obiektywnie</a:t>
            </a:r>
            <a:r>
              <a:rPr lang="pl-PL" dirty="0" smtClean="0"/>
              <a:t> – należy sprawdzić, jakie są odczucia społeczne w obronie tego konkretnego dobra osobistego, nasze zwyczaje, dorobek kulturalny itd.</a:t>
            </a:r>
          </a:p>
          <a:p>
            <a:r>
              <a:rPr lang="pl-PL" b="1" dirty="0" smtClean="0"/>
              <a:t>Subiektywnie</a:t>
            </a:r>
            <a:r>
              <a:rPr lang="pl-PL" dirty="0" smtClean="0"/>
              <a:t> – co czuje osoba, która powołuje się na naruszenie jej dóbr osobistych. </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1700808"/>
            <a:ext cx="8100392" cy="6021288"/>
          </a:xfrm>
        </p:spPr>
        <p:txBody>
          <a:bodyPr/>
          <a:lstStyle/>
          <a:p>
            <a:r>
              <a:rPr lang="pl-PL" dirty="0" smtClean="0"/>
              <a:t>Zdecydowana większość doktryny i orzecznictwa jest za opcją obiektywną.</a:t>
            </a:r>
          </a:p>
          <a:p>
            <a:r>
              <a:rPr lang="pl-PL" dirty="0" smtClean="0"/>
              <a:t>Gdybyśmy opowiedzieli się za subiektywną ochroną, objęłaby ona osoby nadwrażliwe na punkcie ochrony swoich DO.</a:t>
            </a:r>
          </a:p>
          <a:p>
            <a:r>
              <a:rPr lang="pl-PL" dirty="0" smtClean="0"/>
              <a:t>DO są nieodłącznie związane z człowiekiem, bez względu na stan jego psychiki i wrażliwości.</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a:bodyPr>
          <a:lstStyle/>
          <a:p>
            <a:r>
              <a:rPr lang="pl-PL" dirty="0" smtClean="0"/>
              <a:t>DO są dobrami niemajątkowymi.</a:t>
            </a:r>
          </a:p>
          <a:p>
            <a:r>
              <a:rPr lang="pl-PL" dirty="0" smtClean="0"/>
              <a:t>Nie da się ich wyrazić w pieniądzu, ale mogą wpływać na sytuację ekonomiczną człowieka (zjawisko komercjalizacji).</a:t>
            </a:r>
          </a:p>
          <a:p>
            <a:r>
              <a:rPr lang="pl-PL" dirty="0" smtClean="0"/>
              <a:t>Nie ma jednego DO, są jego poszczególne typy. Przykładowe zostały wymienione w art. 23 KC. </a:t>
            </a:r>
          </a:p>
          <a:p>
            <a:r>
              <a:rPr lang="pl-PL" dirty="0" smtClean="0"/>
              <a:t>Reszta typów DO jest dookreślana przez orzecznictwo i doktrynę – sprawdzają, jak kształtują się w społeczeństwie poglądy nt. tego, czy konkretna wartość jest DO, czy też nie. Wpływają na to m.in. postęp technologiczny i rozwój </a:t>
            </a:r>
            <a:r>
              <a:rPr lang="pl-PL" dirty="0" smtClean="0"/>
              <a:t>kulturowy </a:t>
            </a:r>
            <a:r>
              <a:rPr lang="pl-PL" dirty="0" smtClean="0"/>
              <a:t>społeczeństwa.</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Jakie mamy typy dóbr osobistych?</a:t>
            </a:r>
            <a:br>
              <a:rPr lang="pl-PL" b="1" dirty="0" smtClean="0"/>
            </a:br>
            <a:r>
              <a:rPr lang="pl-PL" dirty="0" smtClean="0"/>
              <a:t>(nie jest to zestaw wyczerpujący)</a:t>
            </a:r>
            <a:endParaRPr lang="pl-PL" b="1" dirty="0"/>
          </a:p>
        </p:txBody>
      </p:sp>
      <p:sp>
        <p:nvSpPr>
          <p:cNvPr id="3" name="Symbol zastępczy zawartości 2"/>
          <p:cNvSpPr>
            <a:spLocks noGrp="1"/>
          </p:cNvSpPr>
          <p:nvPr>
            <p:ph idx="1"/>
          </p:nvPr>
        </p:nvSpPr>
        <p:spPr>
          <a:xfrm>
            <a:off x="1043608" y="2420888"/>
            <a:ext cx="8229600" cy="5257800"/>
          </a:xfrm>
        </p:spPr>
        <p:txBody>
          <a:bodyPr>
            <a:normAutofit fontScale="70000" lnSpcReduction="20000"/>
          </a:bodyPr>
          <a:lstStyle/>
          <a:p>
            <a:r>
              <a:rPr lang="pl-PL" dirty="0" smtClean="0"/>
              <a:t>Życie, zdrowie i nietykalność cielesna,</a:t>
            </a:r>
          </a:p>
          <a:p>
            <a:r>
              <a:rPr lang="pl-PL" dirty="0" smtClean="0"/>
              <a:t>wolność,</a:t>
            </a:r>
          </a:p>
          <a:p>
            <a:r>
              <a:rPr lang="pl-PL" dirty="0" smtClean="0"/>
              <a:t>cześć człowieka (dobre imię + godność),</a:t>
            </a:r>
          </a:p>
          <a:p>
            <a:r>
              <a:rPr lang="pl-PL" dirty="0" smtClean="0"/>
              <a:t>swoboda sumienia,</a:t>
            </a:r>
          </a:p>
          <a:p>
            <a:r>
              <a:rPr lang="pl-PL" dirty="0" smtClean="0"/>
              <a:t>nazwisko i pseudonim,</a:t>
            </a:r>
          </a:p>
          <a:p>
            <a:r>
              <a:rPr lang="pl-PL" dirty="0" smtClean="0"/>
              <a:t>stan cywilny,</a:t>
            </a:r>
          </a:p>
          <a:p>
            <a:r>
              <a:rPr lang="pl-PL" dirty="0" smtClean="0"/>
              <a:t>wizerunek,</a:t>
            </a:r>
          </a:p>
          <a:p>
            <a:r>
              <a:rPr lang="pl-PL" dirty="0" smtClean="0"/>
              <a:t>tajemnica korespondencji,</a:t>
            </a:r>
          </a:p>
          <a:p>
            <a:r>
              <a:rPr lang="pl-PL" dirty="0" smtClean="0"/>
              <a:t>nietykalność mieszkania,</a:t>
            </a:r>
          </a:p>
          <a:p>
            <a:r>
              <a:rPr lang="pl-PL" dirty="0" smtClean="0"/>
              <a:t>twórczość naukowa, artystyczna, wynalazcza i racjonalizatorska,</a:t>
            </a:r>
          </a:p>
          <a:p>
            <a:r>
              <a:rPr lang="pl-PL" dirty="0" smtClean="0"/>
              <a:t>kult po zmarłej osobie bliskiej,</a:t>
            </a:r>
          </a:p>
          <a:p>
            <a:r>
              <a:rPr lang="pl-PL" dirty="0" smtClean="0"/>
              <a:t>integralność seksualna,</a:t>
            </a:r>
          </a:p>
          <a:p>
            <a:r>
              <a:rPr lang="pl-PL" dirty="0" smtClean="0"/>
              <a:t>sfera prywatności korzystanie z wartości środowiska naturalnego.</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Konstrukcja prawna</a:t>
            </a:r>
            <a:endParaRPr lang="pl-PL" b="1" dirty="0"/>
          </a:p>
        </p:txBody>
      </p:sp>
      <p:sp>
        <p:nvSpPr>
          <p:cNvPr id="3" name="Symbol zastępczy zawartości 2"/>
          <p:cNvSpPr>
            <a:spLocks noGrp="1"/>
          </p:cNvSpPr>
          <p:nvPr>
            <p:ph idx="1"/>
          </p:nvPr>
        </p:nvSpPr>
        <p:spPr>
          <a:xfrm>
            <a:off x="914400" y="1844824"/>
            <a:ext cx="8229600" cy="5013176"/>
          </a:xfrm>
        </p:spPr>
        <p:txBody>
          <a:bodyPr>
            <a:normAutofit fontScale="85000" lnSpcReduction="10000"/>
          </a:bodyPr>
          <a:lstStyle/>
          <a:p>
            <a:r>
              <a:rPr lang="pl-PL" dirty="0" smtClean="0"/>
              <a:t>W ramach konstrukcji praw podmiotowych (najbardziej dominujący pogląd).</a:t>
            </a:r>
          </a:p>
          <a:p>
            <a:r>
              <a:rPr lang="pl-PL" dirty="0" smtClean="0"/>
              <a:t>Mamy wiele praw osobistych, dla poszczególnych DO należy konstruować odpowiadające im typy praw podmiotowych.</a:t>
            </a:r>
          </a:p>
          <a:p>
            <a:r>
              <a:rPr lang="pl-PL" dirty="0" smtClean="0"/>
              <a:t>DO są prawami podmiotowymi bezwzględnymi, są skuteczne erga omnes – nikt nie może naruszać lub nawet tylko zagrażać DO podmiotu uprawnionego.</a:t>
            </a:r>
          </a:p>
          <a:p>
            <a:r>
              <a:rPr lang="pl-PL" dirty="0" smtClean="0"/>
              <a:t>DO mają charakter niemajątkowy, są niezbywalne i niedziedziczne, wygasają wraz z podmiotem uprawnionym (problem z prawami autorskimi osobistymi).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Pytanie</a:t>
            </a:r>
            <a:endParaRPr lang="pl-PL" b="1" dirty="0"/>
          </a:p>
        </p:txBody>
      </p:sp>
      <p:sp>
        <p:nvSpPr>
          <p:cNvPr id="3" name="Symbol zastępczy zawartości 2"/>
          <p:cNvSpPr>
            <a:spLocks noGrp="1"/>
          </p:cNvSpPr>
          <p:nvPr>
            <p:ph idx="1"/>
          </p:nvPr>
        </p:nvSpPr>
        <p:spPr>
          <a:xfrm>
            <a:off x="1043608" y="2852936"/>
            <a:ext cx="8100392" cy="4941168"/>
          </a:xfrm>
        </p:spPr>
        <p:txBody>
          <a:bodyPr/>
          <a:lstStyle/>
          <a:p>
            <a:r>
              <a:rPr lang="pl-PL" dirty="0" smtClean="0"/>
              <a:t>Czy tylko osoby fizyczne mają DO?</a:t>
            </a: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4952</TotalTime>
  <Words>2030</Words>
  <Application>Microsoft Office PowerPoint</Application>
  <PresentationFormat>Pokaz na ekranie (4:3)</PresentationFormat>
  <Paragraphs>139</Paragraphs>
  <Slides>36</Slides>
  <Notes>0</Notes>
  <HiddenSlides>0</HiddenSlides>
  <MMClips>0</MMClips>
  <ScaleCrop>false</ScaleCrop>
  <HeadingPairs>
    <vt:vector size="4" baseType="variant">
      <vt:variant>
        <vt:lpstr>Motyw</vt:lpstr>
      </vt:variant>
      <vt:variant>
        <vt:i4>1</vt:i4>
      </vt:variant>
      <vt:variant>
        <vt:lpstr>Tytuły slajdów</vt:lpstr>
      </vt:variant>
      <vt:variant>
        <vt:i4>36</vt:i4>
      </vt:variant>
    </vt:vector>
  </HeadingPairs>
  <TitlesOfParts>
    <vt:vector size="37" baseType="lpstr">
      <vt:lpstr>Motyw pakietu Office</vt:lpstr>
      <vt:lpstr>Dobra osobiste i ich ochrona</vt:lpstr>
      <vt:lpstr>Punkt wyjścia – art. 23 KC</vt:lpstr>
      <vt:lpstr>Wprowadzenie</vt:lpstr>
      <vt:lpstr>Pytanie</vt:lpstr>
      <vt:lpstr>Slajd 5</vt:lpstr>
      <vt:lpstr>Slajd 6</vt:lpstr>
      <vt:lpstr>Jakie mamy typy dóbr osobistych? (nie jest to zestaw wyczerpujący)</vt:lpstr>
      <vt:lpstr>Konstrukcja prawna</vt:lpstr>
      <vt:lpstr>Pytanie</vt:lpstr>
      <vt:lpstr>DO mają także inne podmioty</vt:lpstr>
      <vt:lpstr>Przesłanki ochrony DO</vt:lpstr>
      <vt:lpstr>Slajd 12</vt:lpstr>
      <vt:lpstr>I. Bezprawność</vt:lpstr>
      <vt:lpstr>Slajd 14</vt:lpstr>
      <vt:lpstr>Slajd 15</vt:lpstr>
      <vt:lpstr>2. Uchylenie bezprawności</vt:lpstr>
      <vt:lpstr>Slajd 17</vt:lpstr>
      <vt:lpstr>Slajd 18</vt:lpstr>
      <vt:lpstr>Slajd 19</vt:lpstr>
      <vt:lpstr>Środki ochrony prawnej</vt:lpstr>
      <vt:lpstr>1) Ustalenie</vt:lpstr>
      <vt:lpstr>2) Zaniechanie</vt:lpstr>
      <vt:lpstr>3) Usunięcie skutków naruszenia</vt:lpstr>
      <vt:lpstr>Slajd 24</vt:lpstr>
      <vt:lpstr>4) Zadośćuczynienie pieniężne lub zapłata na cel społeczny</vt:lpstr>
      <vt:lpstr>Slajd 26</vt:lpstr>
      <vt:lpstr>Innymi słowy…</vt:lpstr>
      <vt:lpstr>Slajd 28</vt:lpstr>
      <vt:lpstr>Slajd 29</vt:lpstr>
      <vt:lpstr>Slajd 30</vt:lpstr>
      <vt:lpstr>Stosunek do ochrony pozakodeksowej</vt:lpstr>
      <vt:lpstr>Kazus I</vt:lpstr>
      <vt:lpstr>Kazus II</vt:lpstr>
      <vt:lpstr>Kazus III</vt:lpstr>
      <vt:lpstr>Kazus IV</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do bycia zapomnianym na gruncie polskiego prawa</dc:title>
  <dc:creator>Wojtek</dc:creator>
  <cp:lastModifiedBy>Wojtek</cp:lastModifiedBy>
  <cp:revision>252</cp:revision>
  <dcterms:created xsi:type="dcterms:W3CDTF">2016-05-10T21:23:03Z</dcterms:created>
  <dcterms:modified xsi:type="dcterms:W3CDTF">2021-05-09T20:44:40Z</dcterms:modified>
</cp:coreProperties>
</file>