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3" r:id="rId17"/>
    <p:sldId id="274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C40000"/>
    <a:srgbClr val="9A0000"/>
    <a:srgbClr val="FF6600"/>
    <a:srgbClr val="FFFFCC"/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896DA-18AA-4543-A649-F642A17012A8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D1F3593-24F1-4C2D-A4A0-74A9284BFB93}">
      <dgm:prSet phldrT="[Tekst]"/>
      <dgm:spPr/>
      <dgm:t>
        <a:bodyPr/>
        <a:lstStyle/>
        <a:p>
          <a:r>
            <a:rPr lang="pl-PL" b="1" dirty="0"/>
            <a:t>materialny</a:t>
          </a:r>
        </a:p>
      </dgm:t>
    </dgm:pt>
    <dgm:pt modelId="{E5AB4102-4291-40A8-83DC-149FCEE76388}" type="parTrans" cxnId="{311555B6-BB03-4A1A-8EB3-6D99433C848C}">
      <dgm:prSet/>
      <dgm:spPr/>
      <dgm:t>
        <a:bodyPr/>
        <a:lstStyle/>
        <a:p>
          <a:endParaRPr lang="pl-PL"/>
        </a:p>
      </dgm:t>
    </dgm:pt>
    <dgm:pt modelId="{F946B93A-E021-49E5-ACE9-5F26CD19BAEF}" type="sibTrans" cxnId="{311555B6-BB03-4A1A-8EB3-6D99433C848C}">
      <dgm:prSet/>
      <dgm:spPr/>
      <dgm:t>
        <a:bodyPr/>
        <a:lstStyle/>
        <a:p>
          <a:endParaRPr lang="pl-PL"/>
        </a:p>
      </dgm:t>
    </dgm:pt>
    <dgm:pt modelId="{D7B721F1-0351-415E-86EA-E17C813EB2E4}">
      <dgm:prSet phldrT="[Tekst]"/>
      <dgm:spPr/>
      <dgm:t>
        <a:bodyPr/>
        <a:lstStyle/>
        <a:p>
          <a:pPr algn="just">
            <a:buFont typeface="Symbol" panose="05050102010706020507" pitchFamily="18" charset="2"/>
            <a:buNone/>
          </a:pPr>
          <a:r>
            <a:rPr lang="pl-PL" dirty="0"/>
            <a:t>udowodnienie zarzutu jest w interesie tego, kto stawia dany zarzut i obciążają go następstwa nieudowodnienia tezy (nieudowodniona teza upada);</a:t>
          </a:r>
        </a:p>
      </dgm:t>
    </dgm:pt>
    <dgm:pt modelId="{C6DFFC00-0692-4D6C-A784-74792FAFC68F}" type="parTrans" cxnId="{35172566-018F-47E9-AA3A-D8C1638D4E85}">
      <dgm:prSet/>
      <dgm:spPr/>
      <dgm:t>
        <a:bodyPr/>
        <a:lstStyle/>
        <a:p>
          <a:endParaRPr lang="pl-PL"/>
        </a:p>
      </dgm:t>
    </dgm:pt>
    <dgm:pt modelId="{6D8C4D4F-20D3-41AA-B2EC-A392E6970063}" type="sibTrans" cxnId="{35172566-018F-47E9-AA3A-D8C1638D4E85}">
      <dgm:prSet/>
      <dgm:spPr/>
      <dgm:t>
        <a:bodyPr/>
        <a:lstStyle/>
        <a:p>
          <a:endParaRPr lang="pl-PL"/>
        </a:p>
      </dgm:t>
    </dgm:pt>
    <dgm:pt modelId="{98F3CDC1-0849-4E59-B2C9-3275C939DD6E}">
      <dgm:prSet phldrT="[Tekst]"/>
      <dgm:spPr/>
      <dgm:t>
        <a:bodyPr/>
        <a:lstStyle/>
        <a:p>
          <a:r>
            <a:rPr lang="pl-PL" b="1" dirty="0"/>
            <a:t>formalny</a:t>
          </a:r>
        </a:p>
      </dgm:t>
    </dgm:pt>
    <dgm:pt modelId="{4947903B-7F52-4387-938F-A899E1B65E9A}" type="parTrans" cxnId="{78CFD442-D0F7-4999-B00F-76AEDB6E8D69}">
      <dgm:prSet/>
      <dgm:spPr/>
      <dgm:t>
        <a:bodyPr/>
        <a:lstStyle/>
        <a:p>
          <a:endParaRPr lang="pl-PL"/>
        </a:p>
      </dgm:t>
    </dgm:pt>
    <dgm:pt modelId="{FEF4DCA4-821C-45A5-ACE6-7001A818D5A3}" type="sibTrans" cxnId="{78CFD442-D0F7-4999-B00F-76AEDB6E8D69}">
      <dgm:prSet/>
      <dgm:spPr/>
      <dgm:t>
        <a:bodyPr/>
        <a:lstStyle/>
        <a:p>
          <a:endParaRPr lang="pl-PL"/>
        </a:p>
      </dgm:t>
    </dgm:pt>
    <dgm:pt modelId="{41CF2FF0-EE95-46FC-87B9-9F4260CF775B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tezę może udowodnić wyłącznie ten, kto ją wysunął i tylko wtedy może zostać uwzględniona. </a:t>
          </a:r>
        </a:p>
      </dgm:t>
    </dgm:pt>
    <dgm:pt modelId="{7A36EDA6-6298-4E53-B627-B7E8856FF511}" type="parTrans" cxnId="{8F86FD02-DF3F-4E35-B4BA-590820A5B81C}">
      <dgm:prSet/>
      <dgm:spPr/>
      <dgm:t>
        <a:bodyPr/>
        <a:lstStyle/>
        <a:p>
          <a:endParaRPr lang="pl-PL"/>
        </a:p>
      </dgm:t>
    </dgm:pt>
    <dgm:pt modelId="{9AEE3C43-3F2D-4F0A-9AFA-8C9516240524}" type="sibTrans" cxnId="{8F86FD02-DF3F-4E35-B4BA-590820A5B81C}">
      <dgm:prSet/>
      <dgm:spPr/>
      <dgm:t>
        <a:bodyPr/>
        <a:lstStyle/>
        <a:p>
          <a:endParaRPr lang="pl-PL"/>
        </a:p>
      </dgm:t>
    </dgm:pt>
    <dgm:pt modelId="{216F570B-5017-456B-BF55-8FEFE18C09F2}">
      <dgm:prSet phldrT="[Tekst]"/>
      <dgm:spPr/>
      <dgm:t>
        <a:bodyPr/>
        <a:lstStyle/>
        <a:p>
          <a:r>
            <a:rPr lang="pl-PL" b="1" dirty="0"/>
            <a:t>prakseologiczny</a:t>
          </a:r>
        </a:p>
      </dgm:t>
    </dgm:pt>
    <dgm:pt modelId="{43220ACC-4A32-439C-A6FC-FB18AD7E0CA8}" type="parTrans" cxnId="{E1205B37-7858-4514-BF60-3A92E7D42338}">
      <dgm:prSet/>
      <dgm:spPr/>
      <dgm:t>
        <a:bodyPr/>
        <a:lstStyle/>
        <a:p>
          <a:endParaRPr lang="pl-PL"/>
        </a:p>
      </dgm:t>
    </dgm:pt>
    <dgm:pt modelId="{977BE9E7-D8BC-4762-B3F0-CEE3E7DE3EC8}" type="sibTrans" cxnId="{E1205B37-7858-4514-BF60-3A92E7D42338}">
      <dgm:prSet/>
      <dgm:spPr/>
      <dgm:t>
        <a:bodyPr/>
        <a:lstStyle/>
        <a:p>
          <a:endParaRPr lang="pl-PL"/>
        </a:p>
      </dgm:t>
    </dgm:pt>
    <dgm:pt modelId="{8B4DB214-01B5-4792-BAB1-081BD99F92BB}">
      <dgm:prSet phldrT="[Tekst]"/>
      <dgm:spPr/>
      <dgm:t>
        <a:bodyPr/>
        <a:lstStyle/>
        <a:p>
          <a:pPr algn="just"/>
          <a:r>
            <a:rPr lang="pl-PL" dirty="0"/>
            <a:t>ciężar dowodu spoczywa na każdym, kto coś twierdzi. </a:t>
          </a:r>
        </a:p>
      </dgm:t>
    </dgm:pt>
    <dgm:pt modelId="{355DD26D-B690-4AAB-90E2-A0F095E6CE12}" type="parTrans" cxnId="{80C2AC31-A63A-4762-8936-5CF4FCE427DB}">
      <dgm:prSet/>
      <dgm:spPr/>
      <dgm:t>
        <a:bodyPr/>
        <a:lstStyle/>
        <a:p>
          <a:endParaRPr lang="pl-PL"/>
        </a:p>
      </dgm:t>
    </dgm:pt>
    <dgm:pt modelId="{DEA1A5DA-322B-426A-80C0-EE3AA4C5001B}" type="sibTrans" cxnId="{80C2AC31-A63A-4762-8936-5CF4FCE427DB}">
      <dgm:prSet/>
      <dgm:spPr/>
      <dgm:t>
        <a:bodyPr/>
        <a:lstStyle/>
        <a:p>
          <a:endParaRPr lang="pl-PL"/>
        </a:p>
      </dgm:t>
    </dgm:pt>
    <dgm:pt modelId="{598B31DB-0FF3-49D9-8F02-BF4619F94E55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ALE nie ma znaczenia kto udowodnił twierdzenie (np. oskarżony może przyznać się do winy i udowodnić zarzut oskarżenia)</a:t>
          </a:r>
        </a:p>
      </dgm:t>
    </dgm:pt>
    <dgm:pt modelId="{1C90E48D-99C3-4529-BC64-C93FE21CC85E}" type="parTrans" cxnId="{11B8FD75-0463-4A81-9728-780BF0C49FD6}">
      <dgm:prSet/>
      <dgm:spPr/>
      <dgm:t>
        <a:bodyPr/>
        <a:lstStyle/>
        <a:p>
          <a:endParaRPr lang="pl-PL"/>
        </a:p>
      </dgm:t>
    </dgm:pt>
    <dgm:pt modelId="{C1611D02-A2EE-45A0-BD03-EA29593769B5}" type="sibTrans" cxnId="{11B8FD75-0463-4A81-9728-780BF0C49FD6}">
      <dgm:prSet/>
      <dgm:spPr/>
      <dgm:t>
        <a:bodyPr/>
        <a:lstStyle/>
        <a:p>
          <a:endParaRPr lang="pl-PL"/>
        </a:p>
      </dgm:t>
    </dgm:pt>
    <dgm:pt modelId="{5CEFAFBE-6B66-4E8D-B29E-EDE27ED95008}">
      <dgm:prSet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nie występuje w KPK ze względu na zasadę prawdy materialnej </a:t>
          </a:r>
        </a:p>
      </dgm:t>
    </dgm:pt>
    <dgm:pt modelId="{DCF30A5D-DA4C-429B-B6F0-B0B3A7062618}" type="parTrans" cxnId="{35FD4985-5863-4624-88D8-998B3CDEAD06}">
      <dgm:prSet/>
      <dgm:spPr/>
      <dgm:t>
        <a:bodyPr/>
        <a:lstStyle/>
        <a:p>
          <a:endParaRPr lang="pl-PL"/>
        </a:p>
      </dgm:t>
    </dgm:pt>
    <dgm:pt modelId="{2EDD94FA-7771-4B06-88F3-71FC182B4388}" type="sibTrans" cxnId="{35FD4985-5863-4624-88D8-998B3CDEAD06}">
      <dgm:prSet/>
      <dgm:spPr/>
      <dgm:t>
        <a:bodyPr/>
        <a:lstStyle/>
        <a:p>
          <a:endParaRPr lang="pl-PL"/>
        </a:p>
      </dgm:t>
    </dgm:pt>
    <dgm:pt modelId="{3A71C766-8592-4EDE-B5B7-08D66C8383D1}">
      <dgm:prSet phldrT="[Tekst]"/>
      <dgm:spPr/>
      <dgm:t>
        <a:bodyPr/>
        <a:lstStyle/>
        <a:p>
          <a:pPr algn="just">
            <a:buFont typeface="Symbol" panose="05050102010706020507" pitchFamily="18" charset="2"/>
            <a:buChar char=""/>
          </a:pPr>
          <a:r>
            <a:rPr lang="pl-PL" dirty="0"/>
            <a:t>nikt inny, a zwłaszcza organ procesowy nie może udowodnić tezy wysuniętej przez inną osobę (tzn. zarzut oskarżenia może udowodnić wyłącznie oskarżyciel)</a:t>
          </a:r>
        </a:p>
      </dgm:t>
    </dgm:pt>
    <dgm:pt modelId="{5916FCD5-E464-4A4B-B3E8-8BF25FD389CE}" type="parTrans" cxnId="{21DB289C-9C42-4DA7-A5B7-60D548D5D618}">
      <dgm:prSet/>
      <dgm:spPr/>
      <dgm:t>
        <a:bodyPr/>
        <a:lstStyle/>
        <a:p>
          <a:endParaRPr lang="pl-PL"/>
        </a:p>
      </dgm:t>
    </dgm:pt>
    <dgm:pt modelId="{78F74178-0E6F-4649-B281-4490AE967BE8}" type="sibTrans" cxnId="{21DB289C-9C42-4DA7-A5B7-60D548D5D618}">
      <dgm:prSet/>
      <dgm:spPr/>
      <dgm:t>
        <a:bodyPr/>
        <a:lstStyle/>
        <a:p>
          <a:endParaRPr lang="pl-PL"/>
        </a:p>
      </dgm:t>
    </dgm:pt>
    <dgm:pt modelId="{3CE2599C-B0E2-4E4A-B44A-34CAD51118EE}">
      <dgm:prSet phldrT="[Tekst]"/>
      <dgm:spPr/>
      <dgm:t>
        <a:bodyPr/>
        <a:lstStyle/>
        <a:p>
          <a:pPr algn="just"/>
          <a:r>
            <a:rPr lang="pl-PL" dirty="0"/>
            <a:t>Obciąża w tym znaczeniu również oskarżonego, gdy podnosi fakty sprzeczne z tezą oskarżenia</a:t>
          </a:r>
        </a:p>
      </dgm:t>
    </dgm:pt>
    <dgm:pt modelId="{F0F105AB-BD24-4DC5-8A6F-9850DF1D64FB}" type="parTrans" cxnId="{4E59AFBE-DA2F-4AF3-8F01-14367D9BD8A2}">
      <dgm:prSet/>
      <dgm:spPr/>
      <dgm:t>
        <a:bodyPr/>
        <a:lstStyle/>
        <a:p>
          <a:endParaRPr lang="pl-PL"/>
        </a:p>
      </dgm:t>
    </dgm:pt>
    <dgm:pt modelId="{3E65D194-0AEE-4704-A3AC-8C25427435A8}" type="sibTrans" cxnId="{4E59AFBE-DA2F-4AF3-8F01-14367D9BD8A2}">
      <dgm:prSet/>
      <dgm:spPr/>
      <dgm:t>
        <a:bodyPr/>
        <a:lstStyle/>
        <a:p>
          <a:endParaRPr lang="pl-PL"/>
        </a:p>
      </dgm:t>
    </dgm:pt>
    <dgm:pt modelId="{94DBA0A1-B0A2-4CD3-89CF-4E0A2DB53977}">
      <dgm:prSet phldrT="[Tekst]"/>
      <dgm:spPr/>
      <dgm:t>
        <a:bodyPr/>
        <a:lstStyle/>
        <a:p>
          <a:pPr algn="just"/>
          <a:r>
            <a:rPr lang="pl-PL" dirty="0"/>
            <a:t>np. musi przedstawić dowód potwierdzający alibi, jeżeli się na nie powołuje. </a:t>
          </a:r>
        </a:p>
      </dgm:t>
    </dgm:pt>
    <dgm:pt modelId="{FE1EE5C9-14A9-4012-8813-5FA1F35900FB}" type="parTrans" cxnId="{CDE68CF4-9983-40E9-B289-C6DA4D4A90AB}">
      <dgm:prSet/>
      <dgm:spPr/>
      <dgm:t>
        <a:bodyPr/>
        <a:lstStyle/>
        <a:p>
          <a:endParaRPr lang="pl-PL"/>
        </a:p>
      </dgm:t>
    </dgm:pt>
    <dgm:pt modelId="{FDBB361E-1D74-41A9-9D64-5D7771204A4F}" type="sibTrans" cxnId="{CDE68CF4-9983-40E9-B289-C6DA4D4A90AB}">
      <dgm:prSet/>
      <dgm:spPr/>
      <dgm:t>
        <a:bodyPr/>
        <a:lstStyle/>
        <a:p>
          <a:endParaRPr lang="pl-PL"/>
        </a:p>
      </dgm:t>
    </dgm:pt>
    <dgm:pt modelId="{32417111-2312-4B9E-BD8C-B1A3CD9C1D8E}" type="pres">
      <dgm:prSet presAssocID="{173896DA-18AA-4543-A649-F642A1701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AB2104-7CDE-4F3F-84F2-BD4A425DE1F7}" type="pres">
      <dgm:prSet presAssocID="{FD1F3593-24F1-4C2D-A4A0-74A9284BFB93}" presName="composite" presStyleCnt="0"/>
      <dgm:spPr/>
    </dgm:pt>
    <dgm:pt modelId="{688397E9-7D78-4187-A8F9-7516FA105035}" type="pres">
      <dgm:prSet presAssocID="{FD1F3593-24F1-4C2D-A4A0-74A9284BFB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736E8-0F73-43FE-9ED7-6A895E437D86}" type="pres">
      <dgm:prSet presAssocID="{FD1F3593-24F1-4C2D-A4A0-74A9284BFB9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DA6CB9-715E-40D6-B452-3134A278ED5F}" type="pres">
      <dgm:prSet presAssocID="{F946B93A-E021-49E5-ACE9-5F26CD19BAEF}" presName="space" presStyleCnt="0"/>
      <dgm:spPr/>
    </dgm:pt>
    <dgm:pt modelId="{04061707-0675-4DBD-A066-59517F510483}" type="pres">
      <dgm:prSet presAssocID="{98F3CDC1-0849-4E59-B2C9-3275C939DD6E}" presName="composite" presStyleCnt="0"/>
      <dgm:spPr/>
    </dgm:pt>
    <dgm:pt modelId="{831238A0-FA01-4FF6-9351-11042E1E2C74}" type="pres">
      <dgm:prSet presAssocID="{98F3CDC1-0849-4E59-B2C9-3275C939DD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8BE234-64B9-4B55-A45B-CE4569DD1767}" type="pres">
      <dgm:prSet presAssocID="{98F3CDC1-0849-4E59-B2C9-3275C939DD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8B9BC4-8AA7-4331-81F3-5B2514598E45}" type="pres">
      <dgm:prSet presAssocID="{FEF4DCA4-821C-45A5-ACE6-7001A818D5A3}" presName="space" presStyleCnt="0"/>
      <dgm:spPr/>
    </dgm:pt>
    <dgm:pt modelId="{A81EB766-3E1D-4C31-8D58-E8AD06C0927B}" type="pres">
      <dgm:prSet presAssocID="{216F570B-5017-456B-BF55-8FEFE18C09F2}" presName="composite" presStyleCnt="0"/>
      <dgm:spPr/>
    </dgm:pt>
    <dgm:pt modelId="{E70E074C-9DE2-4978-8198-77DE4F4C0BAB}" type="pres">
      <dgm:prSet presAssocID="{216F570B-5017-456B-BF55-8FEFE18C09F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A94419-525D-4217-AD28-B15238E173D4}" type="pres">
      <dgm:prSet presAssocID="{216F570B-5017-456B-BF55-8FEFE18C09F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6B7A880-7306-4F7C-AAAE-BF16848619E5}" type="presOf" srcId="{41CF2FF0-EE95-46FC-87B9-9F4260CF775B}" destId="{538BE234-64B9-4B55-A45B-CE4569DD1767}" srcOrd="0" destOrd="0" presId="urn:microsoft.com/office/officeart/2005/8/layout/hList1"/>
    <dgm:cxn modelId="{78CFD442-D0F7-4999-B00F-76AEDB6E8D69}" srcId="{173896DA-18AA-4543-A649-F642A17012A8}" destId="{98F3CDC1-0849-4E59-B2C9-3275C939DD6E}" srcOrd="1" destOrd="0" parTransId="{4947903B-7F52-4387-938F-A899E1B65E9A}" sibTransId="{FEF4DCA4-821C-45A5-ACE6-7001A818D5A3}"/>
    <dgm:cxn modelId="{CDE68CF4-9983-40E9-B289-C6DA4D4A90AB}" srcId="{216F570B-5017-456B-BF55-8FEFE18C09F2}" destId="{94DBA0A1-B0A2-4CD3-89CF-4E0A2DB53977}" srcOrd="2" destOrd="0" parTransId="{FE1EE5C9-14A9-4012-8813-5FA1F35900FB}" sibTransId="{FDBB361E-1D74-41A9-9D64-5D7771204A4F}"/>
    <dgm:cxn modelId="{88ABDF40-6AD9-4452-8173-230111B76052}" type="presOf" srcId="{216F570B-5017-456B-BF55-8FEFE18C09F2}" destId="{E70E074C-9DE2-4978-8198-77DE4F4C0BAB}" srcOrd="0" destOrd="0" presId="urn:microsoft.com/office/officeart/2005/8/layout/hList1"/>
    <dgm:cxn modelId="{5B691BD0-5013-4710-AAB4-4394F780657F}" type="presOf" srcId="{598B31DB-0FF3-49D9-8F02-BF4619F94E55}" destId="{88C736E8-0F73-43FE-9ED7-6A895E437D86}" srcOrd="0" destOrd="1" presId="urn:microsoft.com/office/officeart/2005/8/layout/hList1"/>
    <dgm:cxn modelId="{80C2AC31-A63A-4762-8936-5CF4FCE427DB}" srcId="{216F570B-5017-456B-BF55-8FEFE18C09F2}" destId="{8B4DB214-01B5-4792-BAB1-081BD99F92BB}" srcOrd="0" destOrd="0" parTransId="{355DD26D-B690-4AAB-90E2-A0F095E6CE12}" sibTransId="{DEA1A5DA-322B-426A-80C0-EE3AA4C5001B}"/>
    <dgm:cxn modelId="{35172566-018F-47E9-AA3A-D8C1638D4E85}" srcId="{FD1F3593-24F1-4C2D-A4A0-74A9284BFB93}" destId="{D7B721F1-0351-415E-86EA-E17C813EB2E4}" srcOrd="0" destOrd="0" parTransId="{C6DFFC00-0692-4D6C-A784-74792FAFC68F}" sibTransId="{6D8C4D4F-20D3-41AA-B2EC-A392E6970063}"/>
    <dgm:cxn modelId="{07E08DC8-C4EF-48A0-926C-64CF8F3AD79B}" type="presOf" srcId="{3A71C766-8592-4EDE-B5B7-08D66C8383D1}" destId="{538BE234-64B9-4B55-A45B-CE4569DD1767}" srcOrd="0" destOrd="1" presId="urn:microsoft.com/office/officeart/2005/8/layout/hList1"/>
    <dgm:cxn modelId="{8F86FD02-DF3F-4E35-B4BA-590820A5B81C}" srcId="{98F3CDC1-0849-4E59-B2C9-3275C939DD6E}" destId="{41CF2FF0-EE95-46FC-87B9-9F4260CF775B}" srcOrd="0" destOrd="0" parTransId="{7A36EDA6-6298-4E53-B627-B7E8856FF511}" sibTransId="{9AEE3C43-3F2D-4F0A-9AFA-8C9516240524}"/>
    <dgm:cxn modelId="{E1205B37-7858-4514-BF60-3A92E7D42338}" srcId="{173896DA-18AA-4543-A649-F642A17012A8}" destId="{216F570B-5017-456B-BF55-8FEFE18C09F2}" srcOrd="2" destOrd="0" parTransId="{43220ACC-4A32-439C-A6FC-FB18AD7E0CA8}" sibTransId="{977BE9E7-D8BC-4762-B3F0-CEE3E7DE3EC8}"/>
    <dgm:cxn modelId="{C5C36F9D-535B-4AF2-9686-A39B966CE135}" type="presOf" srcId="{98F3CDC1-0849-4E59-B2C9-3275C939DD6E}" destId="{831238A0-FA01-4FF6-9351-11042E1E2C74}" srcOrd="0" destOrd="0" presId="urn:microsoft.com/office/officeart/2005/8/layout/hList1"/>
    <dgm:cxn modelId="{5710AE2B-ED13-4A81-8CC4-7997ABBE7CFD}" type="presOf" srcId="{3CE2599C-B0E2-4E4A-B44A-34CAD51118EE}" destId="{D2A94419-525D-4217-AD28-B15238E173D4}" srcOrd="0" destOrd="1" presId="urn:microsoft.com/office/officeart/2005/8/layout/hList1"/>
    <dgm:cxn modelId="{311555B6-BB03-4A1A-8EB3-6D99433C848C}" srcId="{173896DA-18AA-4543-A649-F642A17012A8}" destId="{FD1F3593-24F1-4C2D-A4A0-74A9284BFB93}" srcOrd="0" destOrd="0" parTransId="{E5AB4102-4291-40A8-83DC-149FCEE76388}" sibTransId="{F946B93A-E021-49E5-ACE9-5F26CD19BAEF}"/>
    <dgm:cxn modelId="{49CEA8BE-1A8E-4F3F-8F51-CD7310115281}" type="presOf" srcId="{8B4DB214-01B5-4792-BAB1-081BD99F92BB}" destId="{D2A94419-525D-4217-AD28-B15238E173D4}" srcOrd="0" destOrd="0" presId="urn:microsoft.com/office/officeart/2005/8/layout/hList1"/>
    <dgm:cxn modelId="{B48573C9-787A-48A2-8DAA-9636EB8B5F08}" type="presOf" srcId="{173896DA-18AA-4543-A649-F642A17012A8}" destId="{32417111-2312-4B9E-BD8C-B1A3CD9C1D8E}" srcOrd="0" destOrd="0" presId="urn:microsoft.com/office/officeart/2005/8/layout/hList1"/>
    <dgm:cxn modelId="{21DB289C-9C42-4DA7-A5B7-60D548D5D618}" srcId="{98F3CDC1-0849-4E59-B2C9-3275C939DD6E}" destId="{3A71C766-8592-4EDE-B5B7-08D66C8383D1}" srcOrd="1" destOrd="0" parTransId="{5916FCD5-E464-4A4B-B3E8-8BF25FD389CE}" sibTransId="{78F74178-0E6F-4649-B281-4490AE967BE8}"/>
    <dgm:cxn modelId="{5F9F827F-561F-40D8-954C-031AA11E901C}" type="presOf" srcId="{FD1F3593-24F1-4C2D-A4A0-74A9284BFB93}" destId="{688397E9-7D78-4187-A8F9-7516FA105035}" srcOrd="0" destOrd="0" presId="urn:microsoft.com/office/officeart/2005/8/layout/hList1"/>
    <dgm:cxn modelId="{35FD4985-5863-4624-88D8-998B3CDEAD06}" srcId="{98F3CDC1-0849-4E59-B2C9-3275C939DD6E}" destId="{5CEFAFBE-6B66-4E8D-B29E-EDE27ED95008}" srcOrd="2" destOrd="0" parTransId="{DCF30A5D-DA4C-429B-B6F0-B0B3A7062618}" sibTransId="{2EDD94FA-7771-4B06-88F3-71FC182B4388}"/>
    <dgm:cxn modelId="{4E59AFBE-DA2F-4AF3-8F01-14367D9BD8A2}" srcId="{216F570B-5017-456B-BF55-8FEFE18C09F2}" destId="{3CE2599C-B0E2-4E4A-B44A-34CAD51118EE}" srcOrd="1" destOrd="0" parTransId="{F0F105AB-BD24-4DC5-8A6F-9850DF1D64FB}" sibTransId="{3E65D194-0AEE-4704-A3AC-8C25427435A8}"/>
    <dgm:cxn modelId="{2BF3691F-B594-48A0-BF09-C2AB1975BE29}" type="presOf" srcId="{5CEFAFBE-6B66-4E8D-B29E-EDE27ED95008}" destId="{538BE234-64B9-4B55-A45B-CE4569DD1767}" srcOrd="0" destOrd="2" presId="urn:microsoft.com/office/officeart/2005/8/layout/hList1"/>
    <dgm:cxn modelId="{02C24F95-50CF-490F-A008-0987448D86C1}" type="presOf" srcId="{94DBA0A1-B0A2-4CD3-89CF-4E0A2DB53977}" destId="{D2A94419-525D-4217-AD28-B15238E173D4}" srcOrd="0" destOrd="2" presId="urn:microsoft.com/office/officeart/2005/8/layout/hList1"/>
    <dgm:cxn modelId="{298F11A5-009B-4B4C-9799-C17CF058E669}" type="presOf" srcId="{D7B721F1-0351-415E-86EA-E17C813EB2E4}" destId="{88C736E8-0F73-43FE-9ED7-6A895E437D86}" srcOrd="0" destOrd="0" presId="urn:microsoft.com/office/officeart/2005/8/layout/hList1"/>
    <dgm:cxn modelId="{11B8FD75-0463-4A81-9728-780BF0C49FD6}" srcId="{FD1F3593-24F1-4C2D-A4A0-74A9284BFB93}" destId="{598B31DB-0FF3-49D9-8F02-BF4619F94E55}" srcOrd="1" destOrd="0" parTransId="{1C90E48D-99C3-4529-BC64-C93FE21CC85E}" sibTransId="{C1611D02-A2EE-45A0-BD03-EA29593769B5}"/>
    <dgm:cxn modelId="{B1EB51F6-3B91-4DC6-938A-1C2349C5C3F6}" type="presParOf" srcId="{32417111-2312-4B9E-BD8C-B1A3CD9C1D8E}" destId="{38AB2104-7CDE-4F3F-84F2-BD4A425DE1F7}" srcOrd="0" destOrd="0" presId="urn:microsoft.com/office/officeart/2005/8/layout/hList1"/>
    <dgm:cxn modelId="{C9A7D0AA-9E4D-4530-9E69-7469B06F692B}" type="presParOf" srcId="{38AB2104-7CDE-4F3F-84F2-BD4A425DE1F7}" destId="{688397E9-7D78-4187-A8F9-7516FA105035}" srcOrd="0" destOrd="0" presId="urn:microsoft.com/office/officeart/2005/8/layout/hList1"/>
    <dgm:cxn modelId="{B2F7F9BD-516D-45DE-B199-46B8F45F8D98}" type="presParOf" srcId="{38AB2104-7CDE-4F3F-84F2-BD4A425DE1F7}" destId="{88C736E8-0F73-43FE-9ED7-6A895E437D86}" srcOrd="1" destOrd="0" presId="urn:microsoft.com/office/officeart/2005/8/layout/hList1"/>
    <dgm:cxn modelId="{D9110FF8-BAB1-4894-A8A8-088869B6DA4C}" type="presParOf" srcId="{32417111-2312-4B9E-BD8C-B1A3CD9C1D8E}" destId="{8EDA6CB9-715E-40D6-B452-3134A278ED5F}" srcOrd="1" destOrd="0" presId="urn:microsoft.com/office/officeart/2005/8/layout/hList1"/>
    <dgm:cxn modelId="{AFEED019-84D5-4B72-A2E2-8AC316367DEB}" type="presParOf" srcId="{32417111-2312-4B9E-BD8C-B1A3CD9C1D8E}" destId="{04061707-0675-4DBD-A066-59517F510483}" srcOrd="2" destOrd="0" presId="urn:microsoft.com/office/officeart/2005/8/layout/hList1"/>
    <dgm:cxn modelId="{78489567-2C04-4443-8043-C09F4D72F71F}" type="presParOf" srcId="{04061707-0675-4DBD-A066-59517F510483}" destId="{831238A0-FA01-4FF6-9351-11042E1E2C74}" srcOrd="0" destOrd="0" presId="urn:microsoft.com/office/officeart/2005/8/layout/hList1"/>
    <dgm:cxn modelId="{F1918C47-6C7F-47C2-8404-DEC98927452D}" type="presParOf" srcId="{04061707-0675-4DBD-A066-59517F510483}" destId="{538BE234-64B9-4B55-A45B-CE4569DD1767}" srcOrd="1" destOrd="0" presId="urn:microsoft.com/office/officeart/2005/8/layout/hList1"/>
    <dgm:cxn modelId="{C80DE3BB-9DD5-43B9-B247-FE84629D3624}" type="presParOf" srcId="{32417111-2312-4B9E-BD8C-B1A3CD9C1D8E}" destId="{5C8B9BC4-8AA7-4331-81F3-5B2514598E45}" srcOrd="3" destOrd="0" presId="urn:microsoft.com/office/officeart/2005/8/layout/hList1"/>
    <dgm:cxn modelId="{C9BCCA51-FE64-42C8-9B62-F2D548B829CE}" type="presParOf" srcId="{32417111-2312-4B9E-BD8C-B1A3CD9C1D8E}" destId="{A81EB766-3E1D-4C31-8D58-E8AD06C0927B}" srcOrd="4" destOrd="0" presId="urn:microsoft.com/office/officeart/2005/8/layout/hList1"/>
    <dgm:cxn modelId="{2C3AC865-8F6F-43D7-9EB7-CD048D2E9BE1}" type="presParOf" srcId="{A81EB766-3E1D-4C31-8D58-E8AD06C0927B}" destId="{E70E074C-9DE2-4978-8198-77DE4F4C0BAB}" srcOrd="0" destOrd="0" presId="urn:microsoft.com/office/officeart/2005/8/layout/hList1"/>
    <dgm:cxn modelId="{1B89EBB8-0B99-46DC-81A8-222A7DE5E925}" type="presParOf" srcId="{A81EB766-3E1D-4C31-8D58-E8AD06C0927B}" destId="{D2A94419-525D-4217-AD28-B15238E173D4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397E9-7D78-4187-A8F9-7516FA105035}">
      <dsp:nvSpPr>
        <dsp:cNvPr id="0" name=""/>
        <dsp:cNvSpPr/>
      </dsp:nvSpPr>
      <dsp:spPr>
        <a:xfrm>
          <a:off x="3401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materialny</a:t>
          </a:r>
        </a:p>
      </dsp:txBody>
      <dsp:txXfrm>
        <a:off x="3401" y="111051"/>
        <a:ext cx="3316316" cy="547200"/>
      </dsp:txXfrm>
    </dsp:sp>
    <dsp:sp modelId="{88C736E8-0F73-43FE-9ED7-6A895E437D86}">
      <dsp:nvSpPr>
        <dsp:cNvPr id="0" name=""/>
        <dsp:cNvSpPr/>
      </dsp:nvSpPr>
      <dsp:spPr>
        <a:xfrm>
          <a:off x="3401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udowodnienie zarzutu jest w interesie tego, kto stawia dany zarzut i obciążają go następstwa nieudowodnienia tezy (nieudowodniona teza upada);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ALE nie ma znaczenia kto udowodnił twierdzenie (np. oskarżony może przyznać się do winy i udowodnić zarzut oskarżenia)</a:t>
          </a:r>
        </a:p>
      </dsp:txBody>
      <dsp:txXfrm>
        <a:off x="3401" y="658251"/>
        <a:ext cx="3316316" cy="3839911"/>
      </dsp:txXfrm>
    </dsp:sp>
    <dsp:sp modelId="{831238A0-FA01-4FF6-9351-11042E1E2C74}">
      <dsp:nvSpPr>
        <dsp:cNvPr id="0" name=""/>
        <dsp:cNvSpPr/>
      </dsp:nvSpPr>
      <dsp:spPr>
        <a:xfrm>
          <a:off x="3784002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formalny</a:t>
          </a:r>
        </a:p>
      </dsp:txBody>
      <dsp:txXfrm>
        <a:off x="3784002" y="111051"/>
        <a:ext cx="3316316" cy="547200"/>
      </dsp:txXfrm>
    </dsp:sp>
    <dsp:sp modelId="{538BE234-64B9-4B55-A45B-CE4569DD1767}">
      <dsp:nvSpPr>
        <dsp:cNvPr id="0" name=""/>
        <dsp:cNvSpPr/>
      </dsp:nvSpPr>
      <dsp:spPr>
        <a:xfrm>
          <a:off x="3784002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tezę może udowodnić wyłącznie ten, kto ją wysunął i tylko wtedy może zostać uwzględniona.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nikt inny, a zwłaszcza organ procesowy nie może udowodnić tezy wysuniętej przez inną osobę (tzn. zarzut oskarżenia może udowodnić wyłącznie oskarżyciel)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"/>
          </a:pPr>
          <a:r>
            <a:rPr lang="pl-PL" sz="1900" kern="1200" dirty="0"/>
            <a:t>nie występuje w KPK ze względu na zasadę prawdy materialnej </a:t>
          </a:r>
        </a:p>
      </dsp:txBody>
      <dsp:txXfrm>
        <a:off x="3784002" y="658251"/>
        <a:ext cx="3316316" cy="3839911"/>
      </dsp:txXfrm>
    </dsp:sp>
    <dsp:sp modelId="{E70E074C-9DE2-4978-8198-77DE4F4C0BAB}">
      <dsp:nvSpPr>
        <dsp:cNvPr id="0" name=""/>
        <dsp:cNvSpPr/>
      </dsp:nvSpPr>
      <dsp:spPr>
        <a:xfrm>
          <a:off x="7564603" y="111051"/>
          <a:ext cx="3316316" cy="547200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prakseologiczny</a:t>
          </a:r>
        </a:p>
      </dsp:txBody>
      <dsp:txXfrm>
        <a:off x="7564603" y="111051"/>
        <a:ext cx="3316316" cy="547200"/>
      </dsp:txXfrm>
    </dsp:sp>
    <dsp:sp modelId="{D2A94419-525D-4217-AD28-B15238E173D4}">
      <dsp:nvSpPr>
        <dsp:cNvPr id="0" name=""/>
        <dsp:cNvSpPr/>
      </dsp:nvSpPr>
      <dsp:spPr>
        <a:xfrm>
          <a:off x="7564603" y="658251"/>
          <a:ext cx="3316316" cy="383991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ciężar dowodu spoczywa na każdym, kto coś twierdzi. 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Obciąża w tym znaczeniu również oskarżonego, gdy podnosi fakty sprzeczne z tezą oskarżenia</a:t>
          </a: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np. musi przedstawić dowód potwierdzający alibi, jeżeli się na nie powołuje. </a:t>
          </a:r>
        </a:p>
      </dsp:txBody>
      <dsp:txXfrm>
        <a:off x="7564603" y="658251"/>
        <a:ext cx="3316316" cy="3839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29D5C-729D-4C8C-B336-4678438C4B63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AC8F8-7645-499F-A92D-5BDA42910F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Brak ww. trybu 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odczuwalny jest zwłaszcza w postępowaniu przygotowawczym. W tym stadium przeprowadzana jest bowiem zdecydowana większość tzw. wrażliwych czynności dowodowych, ingerujących w wolności i prawa jednostki</a:t>
            </a:r>
            <a:r>
              <a:rPr lang="pl-PL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B89EF-1CD6-4CDB-B1EC-20F40739C5BC}" type="slidenum">
              <a:rPr lang="pl-PL" smtClean="0"/>
              <a:pPr/>
              <a:t>16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Brak wspomnianego trybu eliminacji dowodów zebranych w sposób sprzeczny z ustawą odczuwalny jest w mniejszym stopniu w stadium jurysdykcyjnym. W ostateczności bowiem, na etapie wyrokowania, sąd pominie z podstawy dowodowej wadliwe dowody</a:t>
            </a:r>
            <a:r>
              <a:rPr lang="pl-PL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</a:t>
            </a:r>
            <a:r>
              <a:rPr lang="pl-PL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B89EF-1CD6-4CDB-B1EC-20F40739C5BC}" type="slidenum">
              <a:rPr lang="pl-PL" smtClean="0"/>
              <a:pPr/>
              <a:t>17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88BBD5-2FC5-4B1D-973E-1D44C4AB3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872083C0-5E4B-444A-97FD-63703A5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36F9B78-0D8F-44BB-9D0E-ABAAC2C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4A2C16A-518E-443F-920B-7C19406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EC638955-C09E-46F9-A73F-D1F51207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5813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A969992-12FB-4E8D-A77B-9E61D95E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662284C6-08DC-4357-8993-EEE32F44D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85B452C-86B0-42A9-9E54-86DBD6C4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8B5B2FF9-E5EB-4C99-80ED-28DE74C3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35FF3ED-ADB8-4458-AED7-95BE4C4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134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87BD4B25-CDA2-4ADB-B427-E40268624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B52F87E4-8357-46F4-AA9E-8E83A7B8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5EB8C23-A21B-4D8A-8519-C5DA4A1E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BDCB377-925F-4BC6-9389-127F7034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B2B5D1E-E99B-4A4E-A4C0-6706D12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5734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3AAB70-2515-473A-A8C7-53500EFD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09D700-5728-4FE8-835A-D465D608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6D7E5F9-9E44-48D2-9B14-8156091F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7803E91-48C8-432B-BF77-C3851436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DF6517C-B38D-431D-B227-4A188EE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8698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9A8F4D6-C4ED-421E-A6E7-AE2B8695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D467A83-7C93-4A43-A829-E04158CE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00BCFCED-2E74-401E-91C8-DDACAC4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A7AA51C-63C6-40E5-B579-1F6AAD40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C0BC3F42-FB13-4E24-8981-5A84E6EA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704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745BDF2-0E7B-4844-A370-3879EB55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2B40F8B-7EE9-4586-86EB-8274436CD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01E3D548-4494-4970-995B-4CD22FE86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B3CB762-B251-4917-88E8-4C936FC4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A422B00-4B4D-4D42-846B-3466FCD2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3D09001-EA4C-49ED-BF16-A6AA8384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55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4A692A2-ECF8-4965-A513-510A3109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942D0E11-9E9F-4091-A2DA-0E38A70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DA4195A5-BD03-4466-B0B4-0BAE6AEE9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5A395F60-63DD-44D6-B863-81C0829BE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1E842938-9772-4682-B5A1-EFA82C75D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1E95D4FF-32F6-4995-AB6D-2994CA27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637693BE-C78B-4E25-9F6B-8FBB5007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A250BE9E-BD0D-44EE-9EE7-C0BC67A6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932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97038DC-60BB-4842-AB9C-D3CDB57E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2B986CC1-7674-4433-8B5C-287D27D2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AB861153-A33D-446C-9349-D11F1BB6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5A7CA3C7-01F0-4F0C-9B56-B478B88F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260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F5245ED3-DC5A-4D6A-806D-6D275FC6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E653D9E4-7AA6-42B6-873F-0580E48E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F3A3D352-BCCC-434A-AC04-49878206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517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73C0CB-B362-495E-8E0E-9DAD2D6E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B4E76D6-F58C-41AC-9C2E-04BAC5CF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E7466562-B72A-4619-B8A4-9C19BA86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226A413-0B91-4FED-A11A-4226CAAB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6B0C14E1-ADE0-40DB-9614-92B09791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6811E452-60B5-4413-AF26-C6AE15EF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97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C90DFCD-61A9-4396-BD7C-EB91BB7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9DF3971B-E0ED-49A5-A139-F238440F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8BF9621-34E9-4137-A6D0-C626842D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A18B7E47-0628-4677-9CA5-793EE975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838F519-B943-403C-9C7E-47C75B3A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4920EC04-57A7-437E-8ADA-AF5FAFC7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6662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C2EFE8DA-DEB4-4F80-B676-FCF7E053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482F87A-51CC-4104-AFA6-F4966584A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F77547E-894E-47A1-A3CC-9B5E49733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B6C0-E9EA-4414-BBF5-21A7995709CA}" type="datetimeFigureOut">
              <a:rPr lang="pl-PL" smtClean="0"/>
              <a:pPr/>
              <a:t>2022-06-08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F8FBBA9-08DA-4DE9-BE7A-E8CA9B421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88EBBE-DF4F-4BCA-98C5-C62F1EEB4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FEF9-AFB5-4139-98B2-2F57F587BF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6679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240C302E-EDB6-4512-94A7-5812A3A574EE}"/>
              </a:ext>
            </a:extLst>
          </p:cNvPr>
          <p:cNvSpPr/>
          <p:nvPr/>
        </p:nvSpPr>
        <p:spPr>
          <a:xfrm>
            <a:off x="0" y="278969"/>
            <a:ext cx="4494508" cy="581703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  <a:p>
            <a:pPr algn="ctr"/>
            <a:endParaRPr lang="pl-PL" sz="4000" dirty="0"/>
          </a:p>
          <a:p>
            <a:pPr algn="ctr"/>
            <a:r>
              <a:rPr lang="pl-PL" sz="4000" dirty="0"/>
              <a:t>CZĘŚĆ OGÓLNA</a:t>
            </a:r>
          </a:p>
        </p:txBody>
      </p:sp>
      <p:pic>
        <p:nvPicPr>
          <p:cNvPr id="5" name="Obraz 4" descr="paragraf.png">
            <a:extLst>
              <a:ext uri="{FF2B5EF4-FFF2-40B4-BE49-F238E27FC236}">
                <a16:creationId xmlns="" xmlns:a16="http://schemas.microsoft.com/office/drawing/2014/main" id="{1CE014D0-E7BC-47C6-AEB9-0F553C5EBA4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632695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309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976393"/>
            <a:ext cx="3890075" cy="493039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Domniemania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756269C4-997D-41DF-B43E-F2E64D2328BB}"/>
              </a:ext>
            </a:extLst>
          </p:cNvPr>
          <p:cNvSpPr/>
          <p:nvPr/>
        </p:nvSpPr>
        <p:spPr>
          <a:xfrm>
            <a:off x="3998563" y="1296693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prawne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41992327-C3F2-45A9-85A9-C58A595848FF}"/>
              </a:ext>
            </a:extLst>
          </p:cNvPr>
          <p:cNvSpPr/>
          <p:nvPr/>
        </p:nvSpPr>
        <p:spPr>
          <a:xfrm>
            <a:off x="3998563" y="4646907"/>
            <a:ext cx="6400800" cy="914400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faktyczne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180CC15D-BD85-4457-BC1F-7951733C54E0}"/>
              </a:ext>
            </a:extLst>
          </p:cNvPr>
          <p:cNvSpPr/>
          <p:nvPr/>
        </p:nvSpPr>
        <p:spPr>
          <a:xfrm>
            <a:off x="4900049" y="22110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wzruszalne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FB00EDF8-7502-45A6-AA62-279485864068}"/>
              </a:ext>
            </a:extLst>
          </p:cNvPr>
          <p:cNvSpPr/>
          <p:nvPr/>
        </p:nvSpPr>
        <p:spPr>
          <a:xfrm>
            <a:off x="5791200" y="3125493"/>
            <a:ext cx="6400800" cy="914400"/>
          </a:xfrm>
          <a:prstGeom prst="homePlate">
            <a:avLst/>
          </a:prstGeom>
          <a:solidFill>
            <a:srgbClr val="82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niewzruszalne</a:t>
            </a:r>
          </a:p>
        </p:txBody>
      </p:sp>
    </p:spTree>
    <p:extLst>
      <p:ext uri="{BB962C8B-B14F-4D97-AF65-F5344CB8AC3E}">
        <p14:creationId xmlns="" xmlns:p14="http://schemas.microsoft.com/office/powerpoint/2010/main" val="197354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6A83352D-9350-4A5F-B9EB-3E6E96E69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4057629"/>
              </p:ext>
            </p:extLst>
          </p:nvPr>
        </p:nvGraphicFramePr>
        <p:xfrm>
          <a:off x="653838" y="1589342"/>
          <a:ext cx="10884321" cy="4609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EC69B993-A538-403D-8DF2-0063A7E62376}"/>
              </a:ext>
            </a:extLst>
          </p:cNvPr>
          <p:cNvSpPr/>
          <p:nvPr/>
        </p:nvSpPr>
        <p:spPr>
          <a:xfrm>
            <a:off x="237638" y="124751"/>
            <a:ext cx="11716719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Ciężar dowodu i obowiązek dowodzenia</a:t>
            </a:r>
          </a:p>
        </p:txBody>
      </p:sp>
    </p:spTree>
    <p:extLst>
      <p:ext uri="{BB962C8B-B14F-4D97-AF65-F5344CB8AC3E}">
        <p14:creationId xmlns="" xmlns:p14="http://schemas.microsoft.com/office/powerpoint/2010/main" val="2604750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D3314041-9F3C-4F65-BA63-2ADFAC88A69F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Przedmiot dowodu</a:t>
            </a:r>
          </a:p>
        </p:txBody>
      </p:sp>
      <p:sp>
        <p:nvSpPr>
          <p:cNvPr id="3" name="Owal 2">
            <a:extLst>
              <a:ext uri="{FF2B5EF4-FFF2-40B4-BE49-F238E27FC236}">
                <a16:creationId xmlns="" xmlns:a16="http://schemas.microsoft.com/office/drawing/2014/main" id="{C9CCC833-DC4E-4F63-B843-3A06037C771E}"/>
              </a:ext>
            </a:extLst>
          </p:cNvPr>
          <p:cNvSpPr/>
          <p:nvPr/>
        </p:nvSpPr>
        <p:spPr>
          <a:xfrm>
            <a:off x="712922" y="1323167"/>
            <a:ext cx="3412210" cy="3459997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 GŁÓWNY</a:t>
            </a:r>
          </a:p>
        </p:txBody>
      </p:sp>
      <p:sp>
        <p:nvSpPr>
          <p:cNvPr id="4" name="Owal 3">
            <a:extLst>
              <a:ext uri="{FF2B5EF4-FFF2-40B4-BE49-F238E27FC236}">
                <a16:creationId xmlns="" xmlns:a16="http://schemas.microsoft.com/office/drawing/2014/main" id="{5377EACD-42DA-4806-83FE-0B64AB73B39C}"/>
              </a:ext>
            </a:extLst>
          </p:cNvPr>
          <p:cNvSpPr/>
          <p:nvPr/>
        </p:nvSpPr>
        <p:spPr>
          <a:xfrm>
            <a:off x="3763505" y="3053166"/>
            <a:ext cx="3412210" cy="3320512"/>
          </a:xfrm>
          <a:prstGeom prst="ellips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FAKTY</a:t>
            </a:r>
          </a:p>
          <a:p>
            <a:pPr algn="ctr"/>
            <a:r>
              <a:rPr lang="pl-PL" sz="4400" dirty="0"/>
              <a:t>UBOCZNE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6E4588FD-CF4F-4006-94CD-426EE8697F08}"/>
              </a:ext>
            </a:extLst>
          </p:cNvPr>
          <p:cNvSpPr txBox="1"/>
          <p:nvPr/>
        </p:nvSpPr>
        <p:spPr>
          <a:xfrm>
            <a:off x="7062061" y="5532920"/>
            <a:ext cx="512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Czy przedmiotem dowodu może być prawo?</a:t>
            </a:r>
          </a:p>
        </p:txBody>
      </p:sp>
      <p:pic>
        <p:nvPicPr>
          <p:cNvPr id="6" name="Obraz 5" descr="paragraf.png">
            <a:extLst>
              <a:ext uri="{FF2B5EF4-FFF2-40B4-BE49-F238E27FC236}">
                <a16:creationId xmlns="" xmlns:a16="http://schemas.microsoft.com/office/drawing/2014/main" id="{14931612-08EC-4CF9-93E9-C55CEF237F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8922" y="956562"/>
            <a:ext cx="4944875" cy="494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663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Łącznik prosty 5">
            <a:extLst>
              <a:ext uri="{FF2B5EF4-FFF2-40B4-BE49-F238E27FC236}">
                <a16:creationId xmlns="" xmlns:a16="http://schemas.microsoft.com/office/drawing/2014/main" id="{EE68CEDE-A9B5-41E6-9C70-7E53D64171D4}"/>
              </a:ext>
            </a:extLst>
          </p:cNvPr>
          <p:cNvCxnSpPr/>
          <p:nvPr/>
        </p:nvCxnSpPr>
        <p:spPr>
          <a:xfrm>
            <a:off x="-1123627" y="2740617"/>
            <a:ext cx="0" cy="294467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Znalezione obrazy dla zapytania korona">
            <a:extLst>
              <a:ext uri="{FF2B5EF4-FFF2-40B4-BE49-F238E27FC236}">
                <a16:creationId xmlns="" xmlns:a16="http://schemas.microsoft.com/office/drawing/2014/main" id="{D297403A-8590-4345-A4E7-52E623BD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" y="115514"/>
            <a:ext cx="4587486" cy="61125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60CB8300-FD47-41FA-938D-82E10F944187}"/>
              </a:ext>
            </a:extLst>
          </p:cNvPr>
          <p:cNvSpPr/>
          <p:nvPr/>
        </p:nvSpPr>
        <p:spPr>
          <a:xfrm>
            <a:off x="1270861" y="124751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Zwój: poziomy 2">
            <a:extLst>
              <a:ext uri="{FF2B5EF4-FFF2-40B4-BE49-F238E27FC236}">
                <a16:creationId xmlns=""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114441" y="2740617"/>
            <a:ext cx="6783090" cy="3992632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Porfiry </a:t>
            </a:r>
            <a:r>
              <a:rPr lang="pl-PL" sz="2400" i="1" dirty="0" err="1">
                <a:solidFill>
                  <a:schemeClr val="accent1">
                    <a:lumMod val="50000"/>
                  </a:schemeClr>
                </a:solidFill>
              </a:rPr>
              <a:t>Pietrowiczu</a:t>
            </a:r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, tylko z łaski swojej proszę sobie czasem nie uroić - z surowym naciskiem rzekł Raskolnikow - że się panu dzisiaj przyznałem. Dziwny z pana człowiek; słuchałem wyłącznie z ciekawości. A nie przyznałem się panu do niczego... Zapamiętaj pan to sobie.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98656148-FACA-4EE5-9B13-E99F0D781980}"/>
              </a:ext>
            </a:extLst>
          </p:cNvPr>
          <p:cNvSpPr txBox="1"/>
          <p:nvPr/>
        </p:nvSpPr>
        <p:spPr>
          <a:xfrm>
            <a:off x="1007387" y="3428126"/>
            <a:ext cx="3161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FF6600"/>
                </a:solidFill>
              </a:rPr>
              <a:t>Czy przyznanie się jest „królową dowodów”?</a:t>
            </a:r>
          </a:p>
        </p:txBody>
      </p:sp>
    </p:spTree>
    <p:extLst>
      <p:ext uri="{BB962C8B-B14F-4D97-AF65-F5344CB8AC3E}">
        <p14:creationId xmlns="" xmlns:p14="http://schemas.microsoft.com/office/powerpoint/2010/main" val="394443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F6DDC441-FF6E-4448-85DC-7A746D82125C}"/>
              </a:ext>
            </a:extLst>
          </p:cNvPr>
          <p:cNvSpPr/>
          <p:nvPr/>
        </p:nvSpPr>
        <p:spPr>
          <a:xfrm>
            <a:off x="1493003" y="233239"/>
            <a:ext cx="9205993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2" name="Strzałka: pięciokąt 1">
            <a:extLst>
              <a:ext uri="{FF2B5EF4-FFF2-40B4-BE49-F238E27FC236}">
                <a16:creationId xmlns="" xmlns:a16="http://schemas.microsoft.com/office/drawing/2014/main" id="{1B4723FF-1CDE-4042-9F32-7ED8D7C2F0F7}"/>
              </a:ext>
            </a:extLst>
          </p:cNvPr>
          <p:cNvSpPr/>
          <p:nvPr/>
        </p:nvSpPr>
        <p:spPr>
          <a:xfrm>
            <a:off x="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PIERWOTNE</a:t>
            </a:r>
          </a:p>
        </p:txBody>
      </p:sp>
      <p:sp>
        <p:nvSpPr>
          <p:cNvPr id="5" name="Strzałka: pięciokąt 4">
            <a:extLst>
              <a:ext uri="{FF2B5EF4-FFF2-40B4-BE49-F238E27FC236}">
                <a16:creationId xmlns="" xmlns:a16="http://schemas.microsoft.com/office/drawing/2014/main" id="{D0E300EA-3020-466F-8718-7F89EA4EE16F}"/>
              </a:ext>
            </a:extLst>
          </p:cNvPr>
          <p:cNvSpPr/>
          <p:nvPr/>
        </p:nvSpPr>
        <p:spPr>
          <a:xfrm rot="10800000">
            <a:off x="6096000" y="153433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: pięciokąt 5">
            <a:extLst>
              <a:ext uri="{FF2B5EF4-FFF2-40B4-BE49-F238E27FC236}">
                <a16:creationId xmlns="" xmlns:a16="http://schemas.microsoft.com/office/drawing/2014/main" id="{CF3B60F5-5CE7-4E51-A908-6C0BE6674E9F}"/>
              </a:ext>
            </a:extLst>
          </p:cNvPr>
          <p:cNvSpPr/>
          <p:nvPr/>
        </p:nvSpPr>
        <p:spPr>
          <a:xfrm>
            <a:off x="-1" y="2367366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BEZPOŚREDNIE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="" xmlns:a16="http://schemas.microsoft.com/office/drawing/2014/main" id="{92D190F1-4948-48F8-82E1-950B0F2E9A2F}"/>
              </a:ext>
            </a:extLst>
          </p:cNvPr>
          <p:cNvSpPr/>
          <p:nvPr/>
        </p:nvSpPr>
        <p:spPr>
          <a:xfrm>
            <a:off x="0" y="3138407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OSOBOWE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="" xmlns:a16="http://schemas.microsoft.com/office/drawing/2014/main" id="{3DC00F36-3DD2-4243-AADF-A921719E4D5B}"/>
              </a:ext>
            </a:extLst>
          </p:cNvPr>
          <p:cNvSpPr/>
          <p:nvPr/>
        </p:nvSpPr>
        <p:spPr>
          <a:xfrm>
            <a:off x="0" y="3909448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POJĘCIOWE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="" xmlns:a16="http://schemas.microsoft.com/office/drawing/2014/main" id="{D1565A9E-B94A-4183-9854-23E24D1CE8E6}"/>
              </a:ext>
            </a:extLst>
          </p:cNvPr>
          <p:cNvSpPr/>
          <p:nvPr/>
        </p:nvSpPr>
        <p:spPr>
          <a:xfrm>
            <a:off x="-1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OBCIĄŻAJĄCE</a:t>
            </a:r>
          </a:p>
        </p:txBody>
      </p:sp>
      <p:sp>
        <p:nvSpPr>
          <p:cNvPr id="10" name="Strzałka: pięciokąt 9">
            <a:extLst>
              <a:ext uri="{FF2B5EF4-FFF2-40B4-BE49-F238E27FC236}">
                <a16:creationId xmlns="" xmlns:a16="http://schemas.microsoft.com/office/drawing/2014/main" id="{60CC717A-A76A-4B25-AF80-50A3B50A1003}"/>
              </a:ext>
            </a:extLst>
          </p:cNvPr>
          <p:cNvSpPr/>
          <p:nvPr/>
        </p:nvSpPr>
        <p:spPr>
          <a:xfrm>
            <a:off x="-1" y="5451530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Z PRZYPADKU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="" xmlns:a16="http://schemas.microsoft.com/office/drawing/2014/main" id="{00FA38DA-FB6E-40ED-A770-42B06CF69301}"/>
              </a:ext>
            </a:extLst>
          </p:cNvPr>
          <p:cNvSpPr/>
          <p:nvPr/>
        </p:nvSpPr>
        <p:spPr>
          <a:xfrm>
            <a:off x="0" y="6222571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/>
              <a:t>ŚCISŁE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="" xmlns:a16="http://schemas.microsoft.com/office/drawing/2014/main" id="{EFE84400-1239-449C-8BEF-6EB2F3F9FE1E}"/>
              </a:ext>
            </a:extLst>
          </p:cNvPr>
          <p:cNvSpPr/>
          <p:nvPr/>
        </p:nvSpPr>
        <p:spPr>
          <a:xfrm rot="10800000">
            <a:off x="6095999" y="2367365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Strzałka: pięciokąt 12">
            <a:extLst>
              <a:ext uri="{FF2B5EF4-FFF2-40B4-BE49-F238E27FC236}">
                <a16:creationId xmlns="" xmlns:a16="http://schemas.microsoft.com/office/drawing/2014/main" id="{0366A597-1824-4951-B86C-1A1FF7B9C2D9}"/>
              </a:ext>
            </a:extLst>
          </p:cNvPr>
          <p:cNvSpPr/>
          <p:nvPr/>
        </p:nvSpPr>
        <p:spPr>
          <a:xfrm rot="10800000">
            <a:off x="6095999" y="315777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="" xmlns:a16="http://schemas.microsoft.com/office/drawing/2014/main" id="{94EC4D25-E038-40C7-BC0B-F805F454892C}"/>
              </a:ext>
            </a:extLst>
          </p:cNvPr>
          <p:cNvSpPr/>
          <p:nvPr/>
        </p:nvSpPr>
        <p:spPr>
          <a:xfrm rot="10800000">
            <a:off x="6095999" y="391913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trzałka: pięciokąt 14">
            <a:extLst>
              <a:ext uri="{FF2B5EF4-FFF2-40B4-BE49-F238E27FC236}">
                <a16:creationId xmlns="" xmlns:a16="http://schemas.microsoft.com/office/drawing/2014/main" id="{E020A077-0EC8-4EC7-BD10-AB57A817979B}"/>
              </a:ext>
            </a:extLst>
          </p:cNvPr>
          <p:cNvSpPr/>
          <p:nvPr/>
        </p:nvSpPr>
        <p:spPr>
          <a:xfrm rot="10800000">
            <a:off x="6096000" y="4680489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pięciokąt 15">
            <a:extLst>
              <a:ext uri="{FF2B5EF4-FFF2-40B4-BE49-F238E27FC236}">
                <a16:creationId xmlns="" xmlns:a16="http://schemas.microsoft.com/office/drawing/2014/main" id="{07029C1F-FC59-4080-8997-FED11BDCDE01}"/>
              </a:ext>
            </a:extLst>
          </p:cNvPr>
          <p:cNvSpPr/>
          <p:nvPr/>
        </p:nvSpPr>
        <p:spPr>
          <a:xfrm rot="10800000">
            <a:off x="6095999" y="5470903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: pięciokąt 16">
            <a:extLst>
              <a:ext uri="{FF2B5EF4-FFF2-40B4-BE49-F238E27FC236}">
                <a16:creationId xmlns="" xmlns:a16="http://schemas.microsoft.com/office/drawing/2014/main" id="{E1C945AB-3816-4EA9-82E9-2C82AAFA8F41}"/>
              </a:ext>
            </a:extLst>
          </p:cNvPr>
          <p:cNvSpPr/>
          <p:nvPr/>
        </p:nvSpPr>
        <p:spPr>
          <a:xfrm rot="10800000">
            <a:off x="6096000" y="6212884"/>
            <a:ext cx="6096000" cy="666428"/>
          </a:xfrm>
          <a:prstGeom prst="homePlate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B376B741-AE01-4CF7-BE03-B0C11BA0643B}"/>
              </a:ext>
            </a:extLst>
          </p:cNvPr>
          <p:cNvSpPr txBox="1"/>
          <p:nvPr/>
        </p:nvSpPr>
        <p:spPr>
          <a:xfrm>
            <a:off x="6416298" y="159632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WTÓRNE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="" xmlns:a16="http://schemas.microsoft.com/office/drawing/2014/main" id="{38F27293-4D8F-4D6A-8CDC-C6B1AB4CFEF0}"/>
              </a:ext>
            </a:extLst>
          </p:cNvPr>
          <p:cNvSpPr txBox="1"/>
          <p:nvPr/>
        </p:nvSpPr>
        <p:spPr>
          <a:xfrm>
            <a:off x="6416297" y="2432469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POŚREDNIE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="" xmlns:a16="http://schemas.microsoft.com/office/drawing/2014/main" id="{264BD5F3-7A7D-4A96-9EF3-0E8BDECD98D7}"/>
              </a:ext>
            </a:extLst>
          </p:cNvPr>
          <p:cNvSpPr txBox="1"/>
          <p:nvPr/>
        </p:nvSpPr>
        <p:spPr>
          <a:xfrm>
            <a:off x="6416299" y="321001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RZECZOWE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="" xmlns:a16="http://schemas.microsoft.com/office/drawing/2014/main" id="{9774FB10-0F16-4FED-8E3A-FA89B842AB0B}"/>
              </a:ext>
            </a:extLst>
          </p:cNvPr>
          <p:cNvSpPr txBox="1"/>
          <p:nvPr/>
        </p:nvSpPr>
        <p:spPr>
          <a:xfrm>
            <a:off x="6416299" y="3995581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ZMYSŁOWE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="" xmlns:a16="http://schemas.microsoft.com/office/drawing/2014/main" id="{2E13FEF7-451C-411F-B74D-83D98C8DF8EA}"/>
              </a:ext>
            </a:extLst>
          </p:cNvPr>
          <p:cNvSpPr txBox="1"/>
          <p:nvPr/>
        </p:nvSpPr>
        <p:spPr>
          <a:xfrm>
            <a:off x="6416299" y="4756936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ODCIĄŻAJĄCE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="" xmlns:a16="http://schemas.microsoft.com/office/drawing/2014/main" id="{259C673A-C3DF-4DEE-B991-94496384BAEE}"/>
              </a:ext>
            </a:extLst>
          </p:cNvPr>
          <p:cNvSpPr txBox="1"/>
          <p:nvPr/>
        </p:nvSpPr>
        <p:spPr>
          <a:xfrm>
            <a:off x="6416296" y="5523134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Z PRZEZNACZENIA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="" xmlns:a16="http://schemas.microsoft.com/office/drawing/2014/main" id="{78DEFB19-0B44-4BF8-AE4A-B1746A7025BF}"/>
              </a:ext>
            </a:extLst>
          </p:cNvPr>
          <p:cNvSpPr txBox="1"/>
          <p:nvPr/>
        </p:nvSpPr>
        <p:spPr>
          <a:xfrm>
            <a:off x="6416299" y="6261317"/>
            <a:ext cx="5775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</a:rPr>
              <a:t>SWOBODNE</a:t>
            </a:r>
          </a:p>
        </p:txBody>
      </p:sp>
    </p:spTree>
    <p:extLst>
      <p:ext uri="{BB962C8B-B14F-4D97-AF65-F5344CB8AC3E}">
        <p14:creationId xmlns="" xmlns:p14="http://schemas.microsoft.com/office/powerpoint/2010/main" val="2299093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106938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681925" y="1426609"/>
            <a:ext cx="10895308" cy="506718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000" b="1" dirty="0">
              <a:latin typeface="Century Gothic" panose="020B0502020202020204" pitchFamily="34" charset="0"/>
            </a:endParaRPr>
          </a:p>
          <a:p>
            <a:r>
              <a:rPr lang="pl-PL" sz="2200" b="1" dirty="0"/>
              <a:t>Dowody nielegalne </a:t>
            </a:r>
            <a:r>
              <a:rPr lang="pl-PL" sz="2200" dirty="0"/>
              <a:t>– zebrane wbrew zakazom dowodowym. Wprowadzenie oraz wykorzystanie w procesie karnym informacji uzyskanej w następstwie naruszenia konkretnego przepisu ustawy procesowej </a:t>
            </a:r>
          </a:p>
          <a:p>
            <a:endParaRPr lang="pl-PL" sz="2200" dirty="0"/>
          </a:p>
          <a:p>
            <a:r>
              <a:rPr lang="pl-PL" sz="2200" b="1" dirty="0"/>
              <a:t>Dowody zebrane w sposób sprzeczny z ustawą </a:t>
            </a:r>
            <a:r>
              <a:rPr lang="pl-PL" sz="2200" dirty="0"/>
              <a:t>– pojęcie szersze od „dowodu nielegalnego”. Dowód uzyskany w sposób sprzeczny z warunkami jego uzyskania określonymi w ustawie, ale nie jest to dowód nielegalny w rozumieniu wskazanym wyżej. Dowód uzyskany w następstwie czynności przeprowadzenia czynności dowodowej w sposób sprzeczny z </a:t>
            </a:r>
            <a:r>
              <a:rPr lang="pl-PL" sz="2200" dirty="0" smtClean="0"/>
              <a:t>ustawą, dowód </a:t>
            </a:r>
            <a:r>
              <a:rPr lang="pl-PL" sz="2200" dirty="0"/>
              <a:t>uzyskany w sposób niekonstytucyjny </a:t>
            </a:r>
          </a:p>
          <a:p>
            <a:endParaRPr lang="pl-PL" sz="2200" dirty="0"/>
          </a:p>
          <a:p>
            <a:r>
              <a:rPr lang="pl-PL" sz="2200" dirty="0"/>
              <a:t>zob. artykuł prof. J. Skorupki: „</a:t>
            </a:r>
            <a:r>
              <a:rPr lang="pl-PL" sz="2200" i="1" dirty="0"/>
              <a:t>Eliminowanie z procesu karnego dowodu zebranego w sposób sprzeczny z ustawą” </a:t>
            </a:r>
            <a:r>
              <a:rPr lang="pl-PL" sz="2200" dirty="0"/>
              <a:t>Państwo i Prawo 2011, nr 3 </a:t>
            </a:r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992953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116632"/>
            <a:ext cx="10273141" cy="2348880"/>
          </a:xfrm>
          <a:prstGeom prst="round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116633"/>
            <a:ext cx="11568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Postulaty de lege ferenda dotyczące  ujednolicenia trybów eliminacji z procesu karnego informacji uzyskanych w sposób sprzeczny z ustawą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Postępowanie przygotowawcze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39350" y="4941168"/>
            <a:ext cx="1967541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927648" y="2636912"/>
            <a:ext cx="4128459" cy="194421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2927648" y="4725144"/>
            <a:ext cx="4128459" cy="180020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rostokąt 14"/>
          <p:cNvSpPr/>
          <p:nvPr/>
        </p:nvSpPr>
        <p:spPr>
          <a:xfrm>
            <a:off x="7632171" y="5445224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7632171" y="3356992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143339" y="4941169"/>
            <a:ext cx="22555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pokrzywdzony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239350" y="4149080"/>
            <a:ext cx="1920213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239350" y="4149081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podejrzany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Pagon 22"/>
          <p:cNvSpPr/>
          <p:nvPr/>
        </p:nvSpPr>
        <p:spPr>
          <a:xfrm>
            <a:off x="2351584" y="4077072"/>
            <a:ext cx="576064" cy="1152128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2927648" y="2636912"/>
            <a:ext cx="412845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 procesu dowodu zebranego w sposób sprzeczny z ustawą przez Policję lub inny organ nieprokuratorski,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prokuratora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2927648" y="4725144"/>
            <a:ext cx="4128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        z procesu dowodu zebranego w sposób sprzeczny z ustawą przez prokuratora,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sądu</a:t>
            </a:r>
            <a:endParaRPr lang="pl-PL" sz="1500" dirty="0"/>
          </a:p>
        </p:txBody>
      </p:sp>
      <p:sp>
        <p:nvSpPr>
          <p:cNvPr id="26" name="Prążkowana strzałka w prawo 25"/>
          <p:cNvSpPr/>
          <p:nvPr/>
        </p:nvSpPr>
        <p:spPr>
          <a:xfrm>
            <a:off x="7152117" y="335699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7" name="Prążkowana strzałka w prawo 26"/>
          <p:cNvSpPr/>
          <p:nvPr/>
        </p:nvSpPr>
        <p:spPr>
          <a:xfrm>
            <a:off x="7152117" y="5445224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7536160" y="3356993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7536160" y="5445225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Prążkowana strzałka w prawo 29"/>
          <p:cNvSpPr/>
          <p:nvPr/>
        </p:nvSpPr>
        <p:spPr>
          <a:xfrm>
            <a:off x="9840416" y="5445224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1" name="Prążkowana strzałka w prawo 30"/>
          <p:cNvSpPr/>
          <p:nvPr/>
        </p:nvSpPr>
        <p:spPr>
          <a:xfrm>
            <a:off x="9840416" y="335699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2" name="Prostokąt 31"/>
          <p:cNvSpPr/>
          <p:nvPr/>
        </p:nvSpPr>
        <p:spPr>
          <a:xfrm>
            <a:off x="10320470" y="3284984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10320470" y="3284984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320469" y="5157192"/>
            <a:ext cx="1728192" cy="100811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10271787" y="5157193"/>
            <a:ext cx="19202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 ramach instancji poziomej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8976320" y="2852936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8976320" y="2924945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8592278" y="5013176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8592278" y="5013177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116632"/>
            <a:ext cx="10273141" cy="2348880"/>
          </a:xfrm>
          <a:prstGeom prst="round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116633"/>
            <a:ext cx="11568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Postulaty de lege ferenda dotyczące  ujednolicenia trybów eliminacji z procesu karnego informacji uzyskanych w sposób sprzeczny z ustawą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Postępowanie jurysdykcyjne</a:t>
            </a:r>
          </a:p>
          <a:p>
            <a:endParaRPr lang="pl-PL" sz="24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35360" y="4221088"/>
            <a:ext cx="1920213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3023659" y="3717032"/>
            <a:ext cx="3072341" cy="180020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6672064" y="4437112"/>
            <a:ext cx="2112235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239349" y="4221088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posiłkowy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335360" y="2780928"/>
            <a:ext cx="1920213" cy="288032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3" name="Pagon 22"/>
          <p:cNvSpPr/>
          <p:nvPr/>
        </p:nvSpPr>
        <p:spPr>
          <a:xfrm>
            <a:off x="2351584" y="4077072"/>
            <a:ext cx="576064" cy="1152128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3023659" y="3789040"/>
            <a:ext cx="307234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wniosek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 wyeliminowanie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 procesu dowodu zebranego w sposób sprzeczny         z ustawą,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kierowany do sądu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Prążkowana strzałka w prawo 25"/>
          <p:cNvSpPr/>
          <p:nvPr/>
        </p:nvSpPr>
        <p:spPr>
          <a:xfrm>
            <a:off x="6192011" y="4437112"/>
            <a:ext cx="384043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6672064" y="4437113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postanowienie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Prążkowana strzałka w prawo 30"/>
          <p:cNvSpPr/>
          <p:nvPr/>
        </p:nvSpPr>
        <p:spPr>
          <a:xfrm>
            <a:off x="8976320" y="4437112"/>
            <a:ext cx="960107" cy="288032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4" name="Prostokąt 33"/>
          <p:cNvSpPr/>
          <p:nvPr/>
        </p:nvSpPr>
        <p:spPr>
          <a:xfrm>
            <a:off x="10224459" y="4149080"/>
            <a:ext cx="1536171" cy="792088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10128448" y="4149080"/>
            <a:ext cx="17281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sąd </a:t>
            </a:r>
          </a:p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wyższego rzędu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8496267" y="4005064"/>
            <a:ext cx="1632181" cy="360040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8496267" y="4005065"/>
            <a:ext cx="16321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zażalenie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335360" y="5013176"/>
            <a:ext cx="1920213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1" name="Prostokąt 40"/>
          <p:cNvSpPr/>
          <p:nvPr/>
        </p:nvSpPr>
        <p:spPr>
          <a:xfrm>
            <a:off x="335360" y="5805264"/>
            <a:ext cx="1967541" cy="504056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239349" y="5013176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prywatny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335360" y="580526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oskarżyciel publiczny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335360" y="2780929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oskarżony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335360" y="3356992"/>
            <a:ext cx="1920213" cy="576064"/>
          </a:xfrm>
          <a:prstGeom prst="rect">
            <a:avLst/>
          </a:prstGeom>
          <a:solidFill>
            <a:srgbClr val="FF47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335360" y="3356992"/>
            <a:ext cx="19202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powód cywilny</a:t>
            </a:r>
            <a:endParaRPr lang="pl-P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F606A9DA-9D07-4678-B789-684375B4DC20}"/>
              </a:ext>
            </a:extLst>
          </p:cNvPr>
          <p:cNvSpPr/>
          <p:nvPr/>
        </p:nvSpPr>
        <p:spPr>
          <a:xfrm>
            <a:off x="865322" y="2021439"/>
            <a:ext cx="104613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1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pl-PL" sz="1100" b="0" i="0" u="none" strike="noStrike" baseline="0" dirty="0">
              <a:latin typeface="Century Gothic" panose="020B0502020202020204" pitchFamily="34" charset="0"/>
            </a:endParaRP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25464" y="1194134"/>
            <a:ext cx="11577234" cy="553911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r>
              <a:rPr lang="pl-PL" sz="2200" b="1" dirty="0"/>
              <a:t>Dowody niekonwencjonalne</a:t>
            </a:r>
          </a:p>
          <a:p>
            <a:r>
              <a:rPr lang="pl-PL" sz="2200" dirty="0"/>
              <a:t>Dowody kontrowersyjne, pozyskiwane w wyniku działalności </a:t>
            </a:r>
            <a:r>
              <a:rPr lang="pl-PL" sz="2200" dirty="0" err="1"/>
              <a:t>operacyjno</a:t>
            </a:r>
            <a:r>
              <a:rPr lang="pl-PL" sz="2200" dirty="0"/>
              <a:t> – rozpoznawczej Policji i innych uprawnionych służb (np. CBA, ABW) </a:t>
            </a:r>
          </a:p>
          <a:p>
            <a:r>
              <a:rPr lang="pl-PL" sz="2200" b="1" dirty="0"/>
              <a:t>1. Zakup kontrolowany </a:t>
            </a:r>
            <a:r>
              <a:rPr lang="pl-PL" sz="2200" dirty="0"/>
              <a:t>(transakcja pozorna) – art. 19a ustawy o Policji; niejawne nabycie lub przejęcie przedmiotów pochodzących z przestępstwa, ulegających przepadkowi albo których posiadanie, wytwarzanie, przewożenie lub obrót nimi jest zabroniony; kontrolowana łapówka </a:t>
            </a:r>
          </a:p>
          <a:p>
            <a:r>
              <a:rPr lang="pl-PL" sz="2200" b="1" dirty="0"/>
              <a:t>2. Tajny agent policji </a:t>
            </a:r>
            <a:r>
              <a:rPr lang="pl-PL" sz="2200" dirty="0"/>
              <a:t>– art. 20a i 22 ustawy o Policji; funkcjonariusz Policji (lub osoba trzecia), która ukrywając swoje związki z Policją lub innymi służbami bezpieczeństwa wchodzi w kontakt z grupą przestępczą w celu ujawnienia przestępstw i wykrycia jego sprawców . Tajny agent </a:t>
            </a:r>
            <a:r>
              <a:rPr lang="pl-PL" sz="2200" b="1" dirty="0"/>
              <a:t>nie jest sprawcą przestępstwa. </a:t>
            </a:r>
            <a:r>
              <a:rPr lang="pl-PL" sz="2200" dirty="0"/>
              <a:t>To osoba z zewnątrz, która wchodzi w środowisko przestępcze. Jego rola z założenia ma być podrzędna </a:t>
            </a:r>
          </a:p>
          <a:p>
            <a:r>
              <a:rPr lang="pl-PL" sz="2200" b="1" dirty="0"/>
              <a:t>3. Świadek koronny </a:t>
            </a:r>
            <a:endParaRPr lang="pl-PL" sz="2200" dirty="0"/>
          </a:p>
          <a:p>
            <a:r>
              <a:rPr lang="pl-PL" sz="2200" b="1" dirty="0"/>
              <a:t>4. Kontrola operacyjna </a:t>
            </a:r>
            <a:r>
              <a:rPr lang="pl-PL" sz="2200" dirty="0"/>
              <a:t>– podsłuch i obserwacja </a:t>
            </a:r>
          </a:p>
          <a:p>
            <a:r>
              <a:rPr lang="pl-PL" sz="2200" b="1" dirty="0"/>
              <a:t>5. Tajne pozyskiwanie informacji </a:t>
            </a:r>
            <a:endParaRPr lang="pl-PL" sz="2200" dirty="0"/>
          </a:p>
          <a:p>
            <a:r>
              <a:rPr lang="pl-PL" sz="2200" b="1" dirty="0"/>
              <a:t>6. Komputerowa analiza danych osobowych </a:t>
            </a:r>
            <a:endParaRPr lang="pl-PL" sz="2200" dirty="0"/>
          </a:p>
          <a:p>
            <a:pPr algn="ctr"/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886527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88883" y="2028497"/>
            <a:ext cx="11361683" cy="271166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2284162"/>
            <a:ext cx="104367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art. 393 §  3 k.p.k.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Mogą być odczytywane na rozprawie wszelkie dokumenty prywatne, powstałe poza postępowaniem karnym, </a:t>
            </a:r>
          </a:p>
          <a:p>
            <a:pPr algn="just"/>
            <a:r>
              <a:rPr lang="pl-PL" sz="3200" dirty="0" smtClean="0">
                <a:solidFill>
                  <a:schemeClr val="bg1"/>
                </a:solidFill>
              </a:rPr>
              <a:t>w szczególności oświadczenia, publikacje, listy oraz notatki.</a:t>
            </a:r>
            <a:endParaRPr lang="pl-PL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="" xmlns:a16="http://schemas.microsoft.com/office/drawing/2014/main" id="{5488EE13-7220-4C94-A7BB-BDF809188FD7}"/>
              </a:ext>
            </a:extLst>
          </p:cNvPr>
          <p:cNvSpPr/>
          <p:nvPr/>
        </p:nvSpPr>
        <p:spPr>
          <a:xfrm>
            <a:off x="7433843" y="219292"/>
            <a:ext cx="4494508" cy="175130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Prawo dowodowe</a:t>
            </a:r>
          </a:p>
        </p:txBody>
      </p:sp>
      <p:sp>
        <p:nvSpPr>
          <p:cNvPr id="5" name="Zwój: poziomy 2">
            <a:extLst>
              <a:ext uri="{FF2B5EF4-FFF2-40B4-BE49-F238E27FC236}">
                <a16:creationId xmlns="" xmlns:a16="http://schemas.microsoft.com/office/drawing/2014/main" id="{D6992EB6-B01C-42CA-B81D-130593360B0B}"/>
              </a:ext>
            </a:extLst>
          </p:cNvPr>
          <p:cNvSpPr/>
          <p:nvPr/>
        </p:nvSpPr>
        <p:spPr>
          <a:xfrm>
            <a:off x="573972" y="1944414"/>
            <a:ext cx="6982966" cy="4294849"/>
          </a:xfrm>
          <a:prstGeom prst="horizontalScrol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A ja kocham sądy. To jedyne miejsce, gdzie mały człowieczek może stanąć jak równy z równym z wielką oszukańczą korporacją. Ktoś bez pieniędzy, bez władzy, bez niczego poza garścią faktów może złożyć pozew i zmusić obracającą milionami kompanię, żeby się stawiła i podjęła walkę na równych zasadach.</a:t>
            </a:r>
          </a:p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Tyle że te zasady nie zawsze są równe, prawda?</a:t>
            </a:r>
          </a:p>
          <a:p>
            <a:pPr algn="just">
              <a:buFontTx/>
              <a:buChar char="-"/>
            </a:pPr>
            <a:r>
              <a:rPr lang="pl-PL" sz="2000" i="1" dirty="0" smtClean="0">
                <a:solidFill>
                  <a:schemeClr val="accent1">
                    <a:lumMod val="75000"/>
                  </a:schemeClr>
                </a:solidFill>
              </a:rPr>
              <a:t> Oczywiście, że są. Kiedy zaczynają oszukiwać, to ja też oszukuję. Wycinają brudne numery, to ja wycinam jeszcze brudniejsze. Trzeba kochać sprawiedliwość.</a:t>
            </a:r>
          </a:p>
        </p:txBody>
      </p:sp>
    </p:spTree>
    <p:extLst>
      <p:ext uri="{BB962C8B-B14F-4D97-AF65-F5344CB8AC3E}">
        <p14:creationId xmlns="" xmlns:p14="http://schemas.microsoft.com/office/powerpoint/2010/main" val="1109374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3">
            <a:extLst>
              <a:ext uri="{FF2B5EF4-FFF2-40B4-BE49-F238E27FC236}">
                <a16:creationId xmlns="" xmlns:a16="http://schemas.microsoft.com/office/drawing/2014/main" id="{D67350E3-81BA-49AD-BFA4-D8D12FEA94F6}"/>
              </a:ext>
            </a:extLst>
          </p:cNvPr>
          <p:cNvSpPr/>
          <p:nvPr/>
        </p:nvSpPr>
        <p:spPr>
          <a:xfrm>
            <a:off x="367862" y="1524000"/>
            <a:ext cx="11361683" cy="38783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/>
          </a:p>
          <a:p>
            <a:endParaRPr lang="pl-PL" sz="2200" b="1" dirty="0"/>
          </a:p>
          <a:p>
            <a:pPr algn="ctr"/>
            <a:endParaRPr lang="pl-PL" sz="4800" dirty="0"/>
          </a:p>
        </p:txBody>
      </p:sp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1270861" y="124751"/>
            <a:ext cx="9717437" cy="91363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/>
              <a:t>Systematyka dowodów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914400" y="1937321"/>
            <a:ext cx="104367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Dowód naukowy – wynik badania przeprowadzonego przez biegłego przy wykorzystaniu nadających się do weryfikacji metod, uznanych i stosowanych w danej dziedzinie wiedzy, </a:t>
            </a:r>
          </a:p>
          <a:p>
            <a:pPr algn="just"/>
            <a:r>
              <a:rPr lang="pl-PL" sz="3200" i="1" dirty="0" smtClean="0">
                <a:solidFill>
                  <a:schemeClr val="bg1"/>
                </a:solidFill>
              </a:rPr>
              <a:t>w której biegły jest specjalistą, przedstawiony w jego opinii. </a:t>
            </a:r>
          </a:p>
          <a:p>
            <a:pPr algn="r"/>
            <a:endParaRPr lang="pl-PL" sz="2400" dirty="0" smtClean="0">
              <a:solidFill>
                <a:schemeClr val="bg1"/>
              </a:solidFill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</a:rPr>
              <a:t>A. </a:t>
            </a:r>
            <a:r>
              <a:rPr lang="pl-PL" sz="2400" dirty="0" err="1" smtClean="0">
                <a:solidFill>
                  <a:schemeClr val="bg1"/>
                </a:solidFill>
              </a:rPr>
              <a:t>Gaberle</a:t>
            </a:r>
            <a:r>
              <a:rPr lang="pl-PL" sz="2400" dirty="0" smtClean="0">
                <a:solidFill>
                  <a:schemeClr val="bg1"/>
                </a:solidFill>
              </a:rPr>
              <a:t>, Dowody w sądowym procesie karnym, Warszawa 2010, s. 52.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6825450" y="589535"/>
            <a:ext cx="5351992" cy="5351992"/>
          </a:xfrm>
          <a:prstGeom prst="rect">
            <a:avLst/>
          </a:prstGeom>
        </p:spPr>
      </p:pic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293400" y="429551"/>
            <a:ext cx="6622408" cy="2881208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Wprowadzenie dowodów do procesu karnego</a:t>
            </a:r>
            <a:endParaRPr lang="pl-PL" sz="4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62456" y="4729656"/>
            <a:ext cx="754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art. 167 k.p.k. </a:t>
            </a:r>
          </a:p>
          <a:p>
            <a:r>
              <a:rPr lang="pl-PL" sz="2400" dirty="0" smtClean="0"/>
              <a:t>Dowody przeprowadza się na wniosek stron albo z urzędu.</a:t>
            </a:r>
            <a:endParaRPr lang="pl-PL" sz="2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20414" y="4624552"/>
            <a:ext cx="7441324" cy="101950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104052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Wniosek dowodowy</a:t>
            </a:r>
            <a:endParaRPr lang="pl-PL" sz="4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83173" y="1313793"/>
            <a:ext cx="9595944" cy="4866290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208690" y="1359759"/>
            <a:ext cx="92175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Wniosek dowodowy złożony w formie pisemnej musi spełniać: </a:t>
            </a:r>
          </a:p>
          <a:p>
            <a:endParaRPr lang="pl-PL" dirty="0" smtClean="0"/>
          </a:p>
          <a:p>
            <a:r>
              <a:rPr lang="pl-PL" dirty="0" smtClean="0"/>
              <a:t>1. ogólne warunki pisma procesowego określone w art. 119 § 1 k.p.k.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pismo procesowe powinno zawierać: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organu do którego jest skierowane oraz sprawy, której dotyczy (DO KOGO)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oznaczenie oraz adres wnoszącego pismo, a także numer telefonu, telefaksu, adres poczty elektronicznej lub oświadczenie o ich nieposiadaniu - w pierwszym piśmie (KTO)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treść wniosku lub oświadczenia, w miarę potrzeby z uzasadnieniem (CO) </a:t>
            </a:r>
          </a:p>
          <a:p>
            <a:pPr marL="800100" lvl="1" indent="-342900">
              <a:buAutoNum type="arabicPeriod"/>
            </a:pPr>
            <a:r>
              <a:rPr lang="pl-PL" dirty="0" smtClean="0"/>
              <a:t>datę i podpis składającego pismo</a:t>
            </a:r>
          </a:p>
          <a:p>
            <a:pPr marL="800100" lvl="1" indent="-342900"/>
            <a:endParaRPr lang="pl-PL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1187670" y="3836275"/>
            <a:ext cx="7861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l-PL" dirty="0" smtClean="0"/>
              <a:t>2. szczególne wymogi określone w art. 169 k.p.k.</a:t>
            </a:r>
          </a:p>
          <a:p>
            <a:pPr marL="0" lvl="1">
              <a:buFont typeface="Arial" pitchFamily="34" charset="0"/>
              <a:buChar char="•"/>
            </a:pPr>
            <a:r>
              <a:rPr lang="pl-PL" dirty="0" smtClean="0"/>
              <a:t> we wniosku dowodowym należy podać – obligatoryjnie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oznaczenie dowodu, jaki ma być przeprowadzony (wskazać o jakie źródło lub środek dowodowy chodzi) </a:t>
            </a:r>
          </a:p>
          <a:p>
            <a:pPr marL="800100" lvl="2" indent="-342900">
              <a:buFont typeface="+mj-lt"/>
              <a:buAutoNum type="arabicPeriod"/>
            </a:pPr>
            <a:r>
              <a:rPr lang="pl-PL" dirty="0" smtClean="0"/>
              <a:t>okoliczności, które mają być udowodnione – teza dowodowa, jaką za pomocą tego dowodu ma być wykazana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pl-PL" dirty="0" smtClean="0"/>
              <a:t>fakultatywnie można określić sposób przeprowadzenia dowodu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609600" y="1587062"/>
            <a:ext cx="2921876" cy="3216165"/>
          </a:xfrm>
          <a:prstGeom prst="roundRect">
            <a:avLst/>
          </a:prstGeom>
          <a:solidFill>
            <a:srgbClr val="8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wniosek dowodowy strony skierowany do organu prowadzącego postępowanie </a:t>
            </a:r>
            <a:endParaRPr lang="pl-PL" sz="2400" dirty="0"/>
          </a:p>
        </p:txBody>
      </p:sp>
      <p:sp>
        <p:nvSpPr>
          <p:cNvPr id="3" name="Prostokąt zaokrąglony 2"/>
          <p:cNvSpPr/>
          <p:nvPr/>
        </p:nvSpPr>
        <p:spPr>
          <a:xfrm>
            <a:off x="4671848" y="1581809"/>
            <a:ext cx="2921876" cy="3216165"/>
          </a:xfrm>
          <a:prstGeom prst="round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dopuszczenie przez organ procesowy dowodu wnioskowanego przez stronę</a:t>
            </a:r>
          </a:p>
          <a:p>
            <a:pPr algn="ctr"/>
            <a:r>
              <a:rPr lang="pl-PL" sz="2400" dirty="0" smtClean="0"/>
              <a:t>(zob. art. 368 k.p.k.)</a:t>
            </a:r>
            <a:endParaRPr lang="pl-PL" sz="24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8734097" y="1587063"/>
            <a:ext cx="2921876" cy="3216165"/>
          </a:xfrm>
          <a:prstGeom prst="roundRect">
            <a:avLst/>
          </a:prstGeom>
          <a:solidFill>
            <a:srgbClr val="C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organ procesowy przeprowadza dowód wnioskowany przez stronę </a:t>
            </a:r>
            <a:endParaRPr lang="pl-PL" sz="2400" dirty="0"/>
          </a:p>
        </p:txBody>
      </p:sp>
      <p:sp>
        <p:nvSpPr>
          <p:cNvPr id="5" name="Strzałka w prawo 4"/>
          <p:cNvSpPr/>
          <p:nvPr/>
        </p:nvSpPr>
        <p:spPr>
          <a:xfrm>
            <a:off x="7630510" y="2900855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3578772" y="2927131"/>
            <a:ext cx="1030014" cy="536028"/>
          </a:xfrm>
          <a:prstGeom prst="rightArrow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5569592" y="0"/>
            <a:ext cx="6622408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Oddalenie wniosku dowodowego</a:t>
            </a:r>
            <a:endParaRPr lang="pl-PL" sz="4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6589987" y="4382814"/>
            <a:ext cx="4088524" cy="1061546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>
                <a:solidFill>
                  <a:srgbClr val="820000"/>
                </a:solidFill>
              </a:rPr>
              <a:t>art. 170 § 1, 1a i 2 k.p.k.</a:t>
            </a:r>
            <a:endParaRPr lang="pl-PL" sz="3200" dirty="0">
              <a:solidFill>
                <a:srgbClr val="820000"/>
              </a:solidFill>
            </a:endParaRPr>
          </a:p>
        </p:txBody>
      </p:sp>
      <p:pic>
        <p:nvPicPr>
          <p:cNvPr id="9" name="Obraz 8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55228"/>
            <a:ext cx="4896544" cy="489729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-1" y="0"/>
            <a:ext cx="3457903" cy="336331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dirty="0" smtClean="0"/>
              <a:t>Czynności dowodowe</a:t>
            </a:r>
            <a:endParaRPr lang="pl-PL" sz="4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3657600" y="388883"/>
            <a:ext cx="7977352" cy="5927833"/>
          </a:xfrm>
          <a:prstGeom prst="roundRect">
            <a:avLst/>
          </a:prstGeom>
          <a:noFill/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dirty="0" smtClean="0">
                <a:solidFill>
                  <a:srgbClr val="820000"/>
                </a:solidFill>
              </a:rPr>
              <a:t>To czynności organu procesowego zmierzające do odszukania i ujawnienia śladów oraz dowodów rzeczowych i osobowych, ich zabezpieczenia, uzyskania środka dowodowego z ujawnionego źródła dowodu oraz oceny wiarygodności i przydatności procesowej tego środka dowodowego </a:t>
            </a:r>
          </a:p>
          <a:p>
            <a:pPr algn="just"/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dowodowe poszukiwawcze - poszukiwanie źródeł, aby uzyskać z nich środek dowodowy: zatrzymanie rzeczy (art. 217 k.p.k.), przeszukanie (art. 219 i nast. k.p.k.), wydanie korespondencji i przesyłek (art. 218 k.p.k.), zabezpieczenie danych informatycznych (art. 218a k.p.k.), podsłuch procesowy - kontrola i utrwalanie rozmów telefonicznych (art. 237 i nast. k.p.k.), poszukiwanie oskarżonego i wydanie listu gończego (art. 278 i 279 k.p.k.)</a:t>
            </a:r>
          </a:p>
          <a:p>
            <a:pPr marL="342900" indent="-342900" algn="just">
              <a:buAutoNum type="arabicParenR"/>
            </a:pPr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ujawniające dowody - znane jest źródło dowodowe, a organ procesowy przeprowadza określoną czynność dowodową, aby wydobyć środek dowodowy, np. przesłuchanie, okazanie, opinia, oględziny i otwarcie zwłok</a:t>
            </a:r>
          </a:p>
          <a:p>
            <a:pPr marL="342900" indent="-342900" algn="just">
              <a:buAutoNum type="arabicParenR"/>
            </a:pPr>
            <a:endParaRPr lang="pl-PL" dirty="0" smtClean="0">
              <a:solidFill>
                <a:srgbClr val="820000"/>
              </a:solidFill>
            </a:endParaRPr>
          </a:p>
          <a:p>
            <a:pPr marL="342900" indent="-342900" algn="just">
              <a:buAutoNum type="arabicParenR"/>
            </a:pPr>
            <a:r>
              <a:rPr lang="pl-PL" dirty="0" smtClean="0">
                <a:solidFill>
                  <a:srgbClr val="820000"/>
                </a:solidFill>
              </a:rPr>
              <a:t>czynności kontrolujące dowody - zmierzają do potwierdzenia wartości dowodu wcześniej uzyskanego, np. konfrontacja (art. 172 k.p.k.)</a:t>
            </a:r>
            <a:endParaRPr lang="pl-PL" dirty="0">
              <a:solidFill>
                <a:srgbClr val="82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=""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034" y="649110"/>
            <a:ext cx="3853914" cy="5115815"/>
          </a:xfrm>
          <a:prstGeom prst="rect">
            <a:avLst/>
          </a:prstGeom>
          <a:noFill/>
        </p:spPr>
      </p:pic>
      <p:sp>
        <p:nvSpPr>
          <p:cNvPr id="10" name="Prostokąt: zaokrąglone rogi 2">
            <a:extLst>
              <a:ext uri="{FF2B5EF4-FFF2-40B4-BE49-F238E27FC236}">
                <a16:creationId xmlns="" xmlns:a16="http://schemas.microsoft.com/office/drawing/2014/main" id="{8E5A5BDF-E7C8-4634-884D-91FB90A2E76C}"/>
              </a:ext>
            </a:extLst>
          </p:cNvPr>
          <p:cNvSpPr/>
          <p:nvPr/>
        </p:nvSpPr>
        <p:spPr>
          <a:xfrm>
            <a:off x="6547945" y="693682"/>
            <a:ext cx="5644055" cy="32371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4800" dirty="0" smtClean="0"/>
          </a:p>
          <a:p>
            <a:pPr algn="ctr"/>
            <a:r>
              <a:rPr lang="pl-PL" sz="4800" dirty="0" smtClean="0"/>
              <a:t>Dziękuję za uwagę </a:t>
            </a:r>
            <a:r>
              <a:rPr lang="pl-PL" sz="4800" dirty="0" smtClean="0">
                <a:sym typeface="Wingdings" pitchFamily="2" charset="2"/>
              </a:rPr>
              <a:t></a:t>
            </a:r>
          </a:p>
          <a:p>
            <a:pPr algn="ctr"/>
            <a:endParaRPr lang="pl-PL" sz="4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11116F34-D436-4300-AEDD-5E2762120EDA}"/>
              </a:ext>
            </a:extLst>
          </p:cNvPr>
          <p:cNvSpPr/>
          <p:nvPr/>
        </p:nvSpPr>
        <p:spPr>
          <a:xfrm>
            <a:off x="0" y="278970"/>
            <a:ext cx="4494508" cy="178230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Dowód</a:t>
            </a:r>
          </a:p>
        </p:txBody>
      </p:sp>
      <p:sp>
        <p:nvSpPr>
          <p:cNvPr id="5" name="Owal 4">
            <a:extLst>
              <a:ext uri="{FF2B5EF4-FFF2-40B4-BE49-F238E27FC236}">
                <a16:creationId xmlns="" xmlns:a16="http://schemas.microsoft.com/office/drawing/2014/main" id="{43D93624-AAFE-4B21-95AE-FDC4636E09BA}"/>
              </a:ext>
            </a:extLst>
          </p:cNvPr>
          <p:cNvSpPr/>
          <p:nvPr/>
        </p:nvSpPr>
        <p:spPr>
          <a:xfrm>
            <a:off x="5083444" y="1348353"/>
            <a:ext cx="4726983" cy="47579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1300" dirty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369836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821411" y="278969"/>
            <a:ext cx="10306372" cy="598234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Dowód według S. Śliwińskiego: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„przebieg rozumowania, które prowadzi do sądu o pewnym stanie rzeczy; jest to ogół motywów stwarzających pewność”;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„postępowanie dowodowe (badanie), które rozwinąć należy, aby dojść do poznania okoliczności potrzebnych do rozstrzygnięcia (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przeprowadza się dowód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„ostateczny wynik przebiegu myślowego, mającego na celu uzyskanie pewnego sądu, mianowicie uzyskaną pewność pewnego stanu rzeczy (jest </a:t>
            </a:r>
            <a:r>
              <a:rPr lang="pl-PL" sz="2400" i="1" dirty="0">
                <a:latin typeface="Calibri" panose="020F0502020204030204" pitchFamily="34" charset="0"/>
                <a:cs typeface="Calibri" panose="020F0502020204030204" pitchFamily="34" charset="0"/>
              </a:rPr>
              <a:t>dowód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tzn. pewność, że oskarżony był na miejscu czynu)”;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4)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„środek dowodowy”, czyli tzw. podstawę dowodu (np. zeznanie)”; </a:t>
            </a:r>
          </a:p>
          <a:p>
            <a:pPr algn="just"/>
            <a:r>
              <a:rPr lang="pl-PL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5) </a:t>
            </a: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„dowód” jako „źródło dowodowe” („samo źródło poznania – świadek, biegły itp.”). </a:t>
            </a:r>
          </a:p>
          <a:p>
            <a:pPr algn="ctr"/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39643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402956" y="0"/>
            <a:ext cx="10724827" cy="685799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Do wymienionych znaczeń M. Cieślak dodał także cztery kolejne: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6. „dowód” jako „zmysłowa percepcja środka dowodowego przez organ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procesowy w trakcie przeprowadzania dowodu; w tym znaczeniu używamy tej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nazwy, kiedy mówimy, że dowodem jest przesłuchanie świadka, biegłego czy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oskarżonego lub że dowodem są oględziny”;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7. „dowód” jako „czynność mająca doprowadzić do ujawnienia okoliczności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pozwalających na wyciąganie odpowiednich wniosków co do interesujących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zagadnień; w tym sensie mówimy, iż dowodem jest konfrontacja lub sekcja zwłok; w tym też znaczeniu używa się nazwy dowód, gdy się mówi, iż w procesie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inkwizycyjnym dowodem była tortura”;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8. „dowód” jako „fakt dowodowy; w tym znaczeniu używamy słowa dowód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kiedy mówimy, że najlepszym dowodem, iż oskarżony nie popełnił zarzuconego mu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przestępstwa w Krakowie w dniu X, o godzinie Y, jest to, że w tym dniu o tej samej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godzinie był w Warszawie”;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9. „dowód” jako „odmiana rozumowania w logice i matematyce, która (…)</a:t>
            </a:r>
          </a:p>
          <a:p>
            <a:pPr algn="just"/>
            <a:r>
              <a:rPr lang="pl-PL" sz="2300" dirty="0">
                <a:latin typeface="Calibri" panose="020F0502020204030204" pitchFamily="34" charset="0"/>
                <a:cs typeface="Calibri" panose="020F0502020204030204" pitchFamily="34" charset="0"/>
              </a:rPr>
              <a:t>niewiele ma wspólnego z myślowym przebiegiem dowodzenia w procesie”.</a:t>
            </a:r>
            <a:endParaRPr lang="pl-PL" sz="2300" dirty="0"/>
          </a:p>
        </p:txBody>
      </p:sp>
    </p:spTree>
    <p:extLst>
      <p:ext uri="{BB962C8B-B14F-4D97-AF65-F5344CB8AC3E}">
        <p14:creationId xmlns="" xmlns:p14="http://schemas.microsoft.com/office/powerpoint/2010/main" val="292863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24365" y="774916"/>
            <a:ext cx="4386021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/>
              <a:t>Również sam ustawodawca niejednolicie posługuje się pojęciem dowodu – zob. art. 167, 199, 217 k.p.k. </a:t>
            </a:r>
          </a:p>
        </p:txBody>
      </p:sp>
      <p:pic>
        <p:nvPicPr>
          <p:cNvPr id="3" name="Obraz 2" descr="Verzweifelt_Paragraf_524714.jpg">
            <a:extLst>
              <a:ext uri="{FF2B5EF4-FFF2-40B4-BE49-F238E27FC236}">
                <a16:creationId xmlns="" xmlns:a16="http://schemas.microsoft.com/office/drawing/2014/main" id="{094C22DD-8C3B-4784-B740-119A85EA74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616" y="2375119"/>
            <a:ext cx="4187472" cy="36188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4266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1260528" y="1724187"/>
            <a:ext cx="9670943" cy="340962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  <a:p>
            <a:r>
              <a:rPr lang="pl-PL" sz="4400" b="1" i="1" dirty="0"/>
              <a:t>Dowód to każdy dopuszczalny przez prawo karne procesowe środek służący ustaleniu okoliczności mających znaczenie dla rozstrzygnięcia. </a:t>
            </a:r>
            <a:endParaRPr lang="pl-PL" sz="5400" dirty="0"/>
          </a:p>
        </p:txBody>
      </p:sp>
    </p:spTree>
    <p:extLst>
      <p:ext uri="{BB962C8B-B14F-4D97-AF65-F5344CB8AC3E}">
        <p14:creationId xmlns="" xmlns:p14="http://schemas.microsoft.com/office/powerpoint/2010/main" val="198427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9681275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Udowodnienie </a:t>
            </a:r>
            <a:r>
              <a:rPr lang="pl-PL" sz="2400" dirty="0"/>
              <a:t>– taki stan, w którym fakt przeciwny dowodzonemu wydaje się niemożliwy lub wysoce nieprawdopodobny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5548393" y="1923081"/>
            <a:ext cx="6643607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aspekt obiektywny i subiektywny udowodnienia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="" xmlns:a16="http://schemas.microsoft.com/office/drawing/2014/main" id="{0B1B1DDD-014E-425D-A474-02A052E8E4AE}"/>
              </a:ext>
            </a:extLst>
          </p:cNvPr>
          <p:cNvSpPr/>
          <p:nvPr/>
        </p:nvSpPr>
        <p:spPr>
          <a:xfrm>
            <a:off x="9407471" y="3429000"/>
            <a:ext cx="2784528" cy="12204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art. 5 k.p.k.</a:t>
            </a:r>
          </a:p>
        </p:txBody>
      </p:sp>
      <p:pic>
        <p:nvPicPr>
          <p:cNvPr id="6" name="Obraz 5" descr="20939-zakon-sud-paragraf-nestandard2.jpg">
            <a:extLst>
              <a:ext uri="{FF2B5EF4-FFF2-40B4-BE49-F238E27FC236}">
                <a16:creationId xmlns="" xmlns:a16="http://schemas.microsoft.com/office/drawing/2014/main" id="{9D5A9E06-CEE2-4DCB-9847-0FBE0486144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4475" y="3143573"/>
            <a:ext cx="4601525" cy="345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005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nalezione obrazy dla zapytania PARAGRAF">
            <a:extLst>
              <a:ext uri="{FF2B5EF4-FFF2-40B4-BE49-F238E27FC236}">
                <a16:creationId xmlns="" xmlns:a16="http://schemas.microsoft.com/office/drawing/2014/main" id="{A0F904E3-BFD4-4898-8D74-1A9FB568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5615" y="1543288"/>
            <a:ext cx="3853914" cy="5115815"/>
          </a:xfrm>
          <a:prstGeom prst="rect">
            <a:avLst/>
          </a:prstGeom>
          <a:noFill/>
        </p:spPr>
      </p:pic>
      <p:sp>
        <p:nvSpPr>
          <p:cNvPr id="5" name="Prostokąt: zaokrąglone rogi 4">
            <a:extLst>
              <a:ext uri="{FF2B5EF4-FFF2-40B4-BE49-F238E27FC236}">
                <a16:creationId xmlns="" xmlns:a16="http://schemas.microsoft.com/office/drawing/2014/main" id="{C06E53FE-5E61-499D-93D5-2E1F89B530E1}"/>
              </a:ext>
            </a:extLst>
          </p:cNvPr>
          <p:cNvSpPr/>
          <p:nvPr/>
        </p:nvSpPr>
        <p:spPr>
          <a:xfrm>
            <a:off x="0" y="468824"/>
            <a:ext cx="1018238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Uprawdopodobnienie </a:t>
            </a:r>
            <a:r>
              <a:rPr lang="pl-PL" sz="2400" dirty="0"/>
              <a:t>– stan, w którym dany fakt jest wysoce prawdopodobny; jest to niższy stopień pewności. Wystarcza do przyjęcia tezy obrony oraz do podjęcia decyzji wpadkowych, np. art. 313 § 1, 249 § 1, 303 k.p.k.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="" xmlns:a16="http://schemas.microsoft.com/office/drawing/2014/main" id="{468BB431-0D3D-416F-8397-B1C36B7495AB}"/>
              </a:ext>
            </a:extLst>
          </p:cNvPr>
          <p:cNvSpPr/>
          <p:nvPr/>
        </p:nvSpPr>
        <p:spPr>
          <a:xfrm>
            <a:off x="0" y="2066440"/>
            <a:ext cx="8989017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/>
              <a:t>Notoryjność </a:t>
            </a:r>
            <a:r>
              <a:rPr lang="pl-PL" sz="2400" dirty="0"/>
              <a:t>– założenie znajomości określonych faktów, których nie trzeba już dowodzić. Notoryjność nie wyłącza dowodu przeciwnego 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="" xmlns:a16="http://schemas.microsoft.com/office/drawing/2014/main" id="{07A80DC3-C33F-4376-94C7-D1C910BFE703}"/>
              </a:ext>
            </a:extLst>
          </p:cNvPr>
          <p:cNvSpPr/>
          <p:nvPr/>
        </p:nvSpPr>
        <p:spPr>
          <a:xfrm>
            <a:off x="0" y="3664056"/>
            <a:ext cx="5222929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notoryjność </a:t>
            </a:r>
            <a:r>
              <a:rPr lang="pl-PL" sz="2400" dirty="0"/>
              <a:t>powszechna i urzędowa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="" xmlns:a16="http://schemas.microsoft.com/office/drawing/2014/main" id="{D2F3DFBC-53FE-4658-9749-67C6072B86E6}"/>
              </a:ext>
            </a:extLst>
          </p:cNvPr>
          <p:cNvSpPr/>
          <p:nvPr/>
        </p:nvSpPr>
        <p:spPr>
          <a:xfrm>
            <a:off x="1" y="5261672"/>
            <a:ext cx="2681206" cy="136256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oczywistość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935020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1724</Words>
  <Application>Microsoft Office PowerPoint</Application>
  <PresentationFormat>Niestandardowy</PresentationFormat>
  <Paragraphs>181</Paragraphs>
  <Slides>26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adzieciolowska</dc:creator>
  <cp:lastModifiedBy>ANIA</cp:lastModifiedBy>
  <cp:revision>37</cp:revision>
  <dcterms:created xsi:type="dcterms:W3CDTF">2018-12-08T17:05:02Z</dcterms:created>
  <dcterms:modified xsi:type="dcterms:W3CDTF">2022-06-07T22:08:46Z</dcterms:modified>
</cp:coreProperties>
</file>