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Default Extension="png" ContentType="image/png"/>
  <Override PartName="/ppt/diagrams/quickStyle5.xml" ContentType="application/vnd.openxmlformats-officedocument.drawingml.diagramStyle+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diagrams/drawing4.xml" ContentType="application/vnd.ms-office.drawingml.diagramDrawing+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73"/>
  </p:notesMasterIdLst>
  <p:sldIdLst>
    <p:sldId id="344" r:id="rId2"/>
    <p:sldId id="262" r:id="rId3"/>
    <p:sldId id="263" r:id="rId4"/>
    <p:sldId id="309" r:id="rId5"/>
    <p:sldId id="266" r:id="rId6"/>
    <p:sldId id="267" r:id="rId7"/>
    <p:sldId id="268" r:id="rId8"/>
    <p:sldId id="308" r:id="rId9"/>
    <p:sldId id="269" r:id="rId10"/>
    <p:sldId id="270" r:id="rId11"/>
    <p:sldId id="271" r:id="rId12"/>
    <p:sldId id="310" r:id="rId13"/>
    <p:sldId id="272" r:id="rId14"/>
    <p:sldId id="273" r:id="rId15"/>
    <p:sldId id="313" r:id="rId16"/>
    <p:sldId id="314" r:id="rId17"/>
    <p:sldId id="315" r:id="rId18"/>
    <p:sldId id="274" r:id="rId19"/>
    <p:sldId id="275" r:id="rId20"/>
    <p:sldId id="316" r:id="rId21"/>
    <p:sldId id="317" r:id="rId22"/>
    <p:sldId id="277" r:id="rId23"/>
    <p:sldId id="278" r:id="rId24"/>
    <p:sldId id="311" r:id="rId25"/>
    <p:sldId id="312" r:id="rId26"/>
    <p:sldId id="279" r:id="rId27"/>
    <p:sldId id="280" r:id="rId28"/>
    <p:sldId id="318" r:id="rId29"/>
    <p:sldId id="319" r:id="rId30"/>
    <p:sldId id="320" r:id="rId31"/>
    <p:sldId id="327" r:id="rId32"/>
    <p:sldId id="283" r:id="rId33"/>
    <p:sldId id="284" r:id="rId34"/>
    <p:sldId id="285" r:id="rId35"/>
    <p:sldId id="286" r:id="rId36"/>
    <p:sldId id="329" r:id="rId37"/>
    <p:sldId id="330" r:id="rId38"/>
    <p:sldId id="287" r:id="rId39"/>
    <p:sldId id="288" r:id="rId40"/>
    <p:sldId id="323" r:id="rId41"/>
    <p:sldId id="289" r:id="rId42"/>
    <p:sldId id="290" r:id="rId43"/>
    <p:sldId id="292" r:id="rId44"/>
    <p:sldId id="293" r:id="rId45"/>
    <p:sldId id="294" r:id="rId46"/>
    <p:sldId id="295" r:id="rId47"/>
    <p:sldId id="296" r:id="rId48"/>
    <p:sldId id="335" r:id="rId49"/>
    <p:sldId id="336" r:id="rId50"/>
    <p:sldId id="337" r:id="rId51"/>
    <p:sldId id="338" r:id="rId52"/>
    <p:sldId id="339" r:id="rId53"/>
    <p:sldId id="340" r:id="rId54"/>
    <p:sldId id="341" r:id="rId55"/>
    <p:sldId id="342" r:id="rId56"/>
    <p:sldId id="343" r:id="rId57"/>
    <p:sldId id="297" r:id="rId58"/>
    <p:sldId id="298" r:id="rId59"/>
    <p:sldId id="299" r:id="rId60"/>
    <p:sldId id="300" r:id="rId61"/>
    <p:sldId id="301" r:id="rId62"/>
    <p:sldId id="302" r:id="rId63"/>
    <p:sldId id="303" r:id="rId64"/>
    <p:sldId id="304" r:id="rId65"/>
    <p:sldId id="305" r:id="rId66"/>
    <p:sldId id="306" r:id="rId67"/>
    <p:sldId id="324" r:id="rId68"/>
    <p:sldId id="331" r:id="rId69"/>
    <p:sldId id="333" r:id="rId70"/>
    <p:sldId id="325" r:id="rId71"/>
    <p:sldId id="332" r:id="rId7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varScale="1">
        <p:scale>
          <a:sx n="86" d="100"/>
          <a:sy n="86" d="100"/>
        </p:scale>
        <p:origin x="-666" y="-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59515C-B9E8-4A2B-AAA3-BC08270F9001}" type="doc">
      <dgm:prSet loTypeId="urn:microsoft.com/office/officeart/2005/8/layout/hList1" loCatId="list" qsTypeId="urn:microsoft.com/office/officeart/2005/8/quickstyle/simple1" qsCatId="simple" csTypeId="urn:microsoft.com/office/officeart/2005/8/colors/colorful3" csCatId="colorful" phldr="1"/>
      <dgm:spPr/>
      <dgm:t>
        <a:bodyPr/>
        <a:lstStyle/>
        <a:p>
          <a:endParaRPr lang="pl-PL"/>
        </a:p>
      </dgm:t>
    </dgm:pt>
    <dgm:pt modelId="{B5763DF1-7D21-4346-9FF2-46F22119C9AD}">
      <dgm:prSet phldrT="[Tekst]" custT="1"/>
      <dgm:spPr/>
      <dgm:t>
        <a:bodyPr/>
        <a:lstStyle/>
        <a:p>
          <a:r>
            <a:rPr lang="pl-PL" sz="2000" b="1" dirty="0"/>
            <a:t>Czynności poszukiwawcze </a:t>
          </a:r>
        </a:p>
      </dgm:t>
    </dgm:pt>
    <dgm:pt modelId="{C916FBA9-A59B-4A28-B7E3-17E1BDAF76AC}" type="parTrans" cxnId="{F85D0DFC-DF94-40B7-8FC6-BBCA46C45740}">
      <dgm:prSet/>
      <dgm:spPr/>
      <dgm:t>
        <a:bodyPr/>
        <a:lstStyle/>
        <a:p>
          <a:endParaRPr lang="pl-PL"/>
        </a:p>
      </dgm:t>
    </dgm:pt>
    <dgm:pt modelId="{9A896418-0E9A-4876-A161-EE98F49A6337}" type="sibTrans" cxnId="{F85D0DFC-DF94-40B7-8FC6-BBCA46C45740}">
      <dgm:prSet/>
      <dgm:spPr/>
      <dgm:t>
        <a:bodyPr/>
        <a:lstStyle/>
        <a:p>
          <a:endParaRPr lang="pl-PL"/>
        </a:p>
      </dgm:t>
    </dgm:pt>
    <dgm:pt modelId="{39F5AA8B-92FB-47D6-B99B-F4200BCD7358}">
      <dgm:prSet phldrT="[Tekst]"/>
      <dgm:spPr/>
      <dgm:t>
        <a:bodyPr/>
        <a:lstStyle/>
        <a:p>
          <a:pPr algn="just">
            <a:buFont typeface="Arial" panose="020B0604020202020204" pitchFamily="34" charset="0"/>
            <a:buChar char="•"/>
          </a:pPr>
          <a:r>
            <a:rPr lang="pl-PL" dirty="0"/>
            <a:t>Zatrzymanie rzeczy i przeszukanie (art. 217, 219 – 231 k.p.k.)</a:t>
          </a:r>
        </a:p>
      </dgm:t>
    </dgm:pt>
    <dgm:pt modelId="{8B17F04A-1E84-44E7-9AAF-F236C520AC8B}" type="parTrans" cxnId="{CDFB748B-C4FF-4EB8-899B-D1AB65CD0251}">
      <dgm:prSet/>
      <dgm:spPr/>
      <dgm:t>
        <a:bodyPr/>
        <a:lstStyle/>
        <a:p>
          <a:endParaRPr lang="pl-PL"/>
        </a:p>
      </dgm:t>
    </dgm:pt>
    <dgm:pt modelId="{5C0E8085-6B2F-4B42-AEEC-BADCAF1B4E27}" type="sibTrans" cxnId="{CDFB748B-C4FF-4EB8-899B-D1AB65CD0251}">
      <dgm:prSet/>
      <dgm:spPr/>
      <dgm:t>
        <a:bodyPr/>
        <a:lstStyle/>
        <a:p>
          <a:endParaRPr lang="pl-PL"/>
        </a:p>
      </dgm:t>
    </dgm:pt>
    <dgm:pt modelId="{C56E6AFE-1ABB-4895-BFC6-5C8ED6559CA5}">
      <dgm:prSet phldrT="[Tekst]" custT="1"/>
      <dgm:spPr/>
      <dgm:t>
        <a:bodyPr/>
        <a:lstStyle/>
        <a:p>
          <a:r>
            <a:rPr lang="pl-PL" sz="2000" b="1" dirty="0"/>
            <a:t>Czynności ujawniające </a:t>
          </a:r>
        </a:p>
      </dgm:t>
    </dgm:pt>
    <dgm:pt modelId="{446A1BC7-0662-48A5-985B-50EC187385A5}" type="parTrans" cxnId="{399E7888-48DD-428E-B639-5644621FDCB6}">
      <dgm:prSet/>
      <dgm:spPr/>
      <dgm:t>
        <a:bodyPr/>
        <a:lstStyle/>
        <a:p>
          <a:endParaRPr lang="pl-PL"/>
        </a:p>
      </dgm:t>
    </dgm:pt>
    <dgm:pt modelId="{C0AD9675-5859-411A-81B4-0C68BDF2176D}" type="sibTrans" cxnId="{399E7888-48DD-428E-B639-5644621FDCB6}">
      <dgm:prSet/>
      <dgm:spPr/>
      <dgm:t>
        <a:bodyPr/>
        <a:lstStyle/>
        <a:p>
          <a:endParaRPr lang="pl-PL"/>
        </a:p>
      </dgm:t>
    </dgm:pt>
    <dgm:pt modelId="{779FEFFF-FA10-41CB-B130-C1BF78FF7C89}">
      <dgm:prSet phldrT="[Tekst]"/>
      <dgm:spPr/>
      <dgm:t>
        <a:bodyPr/>
        <a:lstStyle/>
        <a:p>
          <a:pPr algn="just">
            <a:buFont typeface="Arial" panose="020B0604020202020204" pitchFamily="34" charset="0"/>
            <a:buChar char="•"/>
          </a:pPr>
          <a:r>
            <a:rPr lang="pl-PL" dirty="0"/>
            <a:t>Przesłuchanie – świadków, oskarżonego, biegłych </a:t>
          </a:r>
        </a:p>
      </dgm:t>
    </dgm:pt>
    <dgm:pt modelId="{B788A4EA-48F2-4EDA-BC9D-C784C7398271}" type="parTrans" cxnId="{041A2B8B-8ED9-49CD-85E0-D1473950A720}">
      <dgm:prSet/>
      <dgm:spPr/>
      <dgm:t>
        <a:bodyPr/>
        <a:lstStyle/>
        <a:p>
          <a:endParaRPr lang="pl-PL"/>
        </a:p>
      </dgm:t>
    </dgm:pt>
    <dgm:pt modelId="{7DC86062-8198-47F8-8F85-6412239515FB}" type="sibTrans" cxnId="{041A2B8B-8ED9-49CD-85E0-D1473950A720}">
      <dgm:prSet/>
      <dgm:spPr/>
      <dgm:t>
        <a:bodyPr/>
        <a:lstStyle/>
        <a:p>
          <a:endParaRPr lang="pl-PL"/>
        </a:p>
      </dgm:t>
    </dgm:pt>
    <dgm:pt modelId="{4097EBCE-F3FC-4044-BA01-8EC98958B2EC}">
      <dgm:prSet phldrT="[Tekst]" custT="1"/>
      <dgm:spPr/>
      <dgm:t>
        <a:bodyPr/>
        <a:lstStyle/>
        <a:p>
          <a:r>
            <a:rPr lang="pl-PL" sz="2000" b="1" dirty="0"/>
            <a:t>Czynności kontrolujące </a:t>
          </a:r>
        </a:p>
      </dgm:t>
    </dgm:pt>
    <dgm:pt modelId="{F646C099-6FC1-4520-9418-C74E7B845FF9}" type="parTrans" cxnId="{5BE40478-5E5F-4A64-B841-AC9FD6D6925E}">
      <dgm:prSet/>
      <dgm:spPr/>
      <dgm:t>
        <a:bodyPr/>
        <a:lstStyle/>
        <a:p>
          <a:endParaRPr lang="pl-PL"/>
        </a:p>
      </dgm:t>
    </dgm:pt>
    <dgm:pt modelId="{35C6DE98-2D4C-4B07-8029-EEA8D82A864A}" type="sibTrans" cxnId="{5BE40478-5E5F-4A64-B841-AC9FD6D6925E}">
      <dgm:prSet/>
      <dgm:spPr/>
      <dgm:t>
        <a:bodyPr/>
        <a:lstStyle/>
        <a:p>
          <a:endParaRPr lang="pl-PL"/>
        </a:p>
      </dgm:t>
    </dgm:pt>
    <dgm:pt modelId="{757F26E0-C97D-495A-9B6B-28738285243E}">
      <dgm:prSet phldrT="[Tekst]"/>
      <dgm:spPr/>
      <dgm:t>
        <a:bodyPr/>
        <a:lstStyle/>
        <a:p>
          <a:pPr algn="just"/>
          <a:r>
            <a:rPr lang="pl-PL" dirty="0"/>
            <a:t>Konfrontacja  (art. 172 k.p.k.) </a:t>
          </a:r>
        </a:p>
      </dgm:t>
    </dgm:pt>
    <dgm:pt modelId="{7115B545-F934-4458-BEE0-0BA066304F33}" type="parTrans" cxnId="{AC4087EA-9221-4510-81AE-FCDD0F4F9AE3}">
      <dgm:prSet/>
      <dgm:spPr/>
      <dgm:t>
        <a:bodyPr/>
        <a:lstStyle/>
        <a:p>
          <a:endParaRPr lang="pl-PL"/>
        </a:p>
      </dgm:t>
    </dgm:pt>
    <dgm:pt modelId="{AC70E709-A23C-4C06-A252-D09E6FBC93A9}" type="sibTrans" cxnId="{AC4087EA-9221-4510-81AE-FCDD0F4F9AE3}">
      <dgm:prSet/>
      <dgm:spPr/>
      <dgm:t>
        <a:bodyPr/>
        <a:lstStyle/>
        <a:p>
          <a:endParaRPr lang="pl-PL"/>
        </a:p>
      </dgm:t>
    </dgm:pt>
    <dgm:pt modelId="{B81BA39F-F13B-434D-B45F-EE6E42E7C931}">
      <dgm:prSet/>
      <dgm:spPr/>
      <dgm:t>
        <a:bodyPr/>
        <a:lstStyle/>
        <a:p>
          <a:pPr algn="just"/>
          <a:r>
            <a:rPr lang="pl-PL" dirty="0"/>
            <a:t>Kontrola korespondencji, przekazu informacji i przesyłek (art. 218 i 218a k.p.k.)</a:t>
          </a:r>
        </a:p>
      </dgm:t>
    </dgm:pt>
    <dgm:pt modelId="{54AD88F9-BECD-47FF-A12B-180D3927DD1A}" type="parTrans" cxnId="{B9EC4FCE-53FF-46DF-BC7E-F031B15D3B35}">
      <dgm:prSet/>
      <dgm:spPr/>
      <dgm:t>
        <a:bodyPr/>
        <a:lstStyle/>
        <a:p>
          <a:endParaRPr lang="pl-PL"/>
        </a:p>
      </dgm:t>
    </dgm:pt>
    <dgm:pt modelId="{A729800A-BD1F-4942-85A6-E1D238F1952F}" type="sibTrans" cxnId="{B9EC4FCE-53FF-46DF-BC7E-F031B15D3B35}">
      <dgm:prSet/>
      <dgm:spPr/>
      <dgm:t>
        <a:bodyPr/>
        <a:lstStyle/>
        <a:p>
          <a:endParaRPr lang="pl-PL"/>
        </a:p>
      </dgm:t>
    </dgm:pt>
    <dgm:pt modelId="{E6F49593-B65B-47B4-A0A8-97A7A91F7875}">
      <dgm:prSet/>
      <dgm:spPr/>
      <dgm:t>
        <a:bodyPr/>
        <a:lstStyle/>
        <a:p>
          <a:pPr algn="just"/>
          <a:r>
            <a:rPr lang="pl-PL" dirty="0"/>
            <a:t>Kontrola i utrwalanie rozmów (art. 237 – 242 k.p.k.)</a:t>
          </a:r>
        </a:p>
      </dgm:t>
    </dgm:pt>
    <dgm:pt modelId="{D59B6708-2CA5-40DB-A5FC-159BA8F59D12}" type="parTrans" cxnId="{E3EBE3DC-FF54-4C32-82E6-C4ED814EC4AF}">
      <dgm:prSet/>
      <dgm:spPr/>
      <dgm:t>
        <a:bodyPr/>
        <a:lstStyle/>
        <a:p>
          <a:endParaRPr lang="pl-PL"/>
        </a:p>
      </dgm:t>
    </dgm:pt>
    <dgm:pt modelId="{A0FA62E1-E578-4B46-8752-949390A45B7C}" type="sibTrans" cxnId="{E3EBE3DC-FF54-4C32-82E6-C4ED814EC4AF}">
      <dgm:prSet/>
      <dgm:spPr/>
      <dgm:t>
        <a:bodyPr/>
        <a:lstStyle/>
        <a:p>
          <a:endParaRPr lang="pl-PL"/>
        </a:p>
      </dgm:t>
    </dgm:pt>
    <dgm:pt modelId="{12BEB422-7AF9-429F-9E49-0210F2D01020}">
      <dgm:prSet/>
      <dgm:spPr/>
      <dgm:t>
        <a:bodyPr/>
        <a:lstStyle/>
        <a:p>
          <a:pPr algn="just"/>
          <a:r>
            <a:rPr lang="pl-PL" dirty="0"/>
            <a:t>Poszukiwanie oskarżonego </a:t>
          </a:r>
          <a:r>
            <a:rPr lang="pl-PL" dirty="0">
              <a:sym typeface="Wingdings" pitchFamily="2" charset="2"/>
            </a:rPr>
            <a:t> uregulowane w rozdziale dot. środków przymusu! (art. 278 k.p.k.)</a:t>
          </a:r>
          <a:endParaRPr lang="pl-PL" dirty="0"/>
        </a:p>
      </dgm:t>
    </dgm:pt>
    <dgm:pt modelId="{99027726-2988-4A41-89EA-4CABBD87F460}" type="parTrans" cxnId="{9C252136-3E3B-4CC8-B6CA-4CA33C6E3ABA}">
      <dgm:prSet/>
      <dgm:spPr/>
      <dgm:t>
        <a:bodyPr/>
        <a:lstStyle/>
        <a:p>
          <a:endParaRPr lang="pl-PL"/>
        </a:p>
      </dgm:t>
    </dgm:pt>
    <dgm:pt modelId="{3165088A-694B-42AB-ADBF-BCBD39F1C418}" type="sibTrans" cxnId="{9C252136-3E3B-4CC8-B6CA-4CA33C6E3ABA}">
      <dgm:prSet/>
      <dgm:spPr/>
      <dgm:t>
        <a:bodyPr/>
        <a:lstStyle/>
        <a:p>
          <a:endParaRPr lang="pl-PL"/>
        </a:p>
      </dgm:t>
    </dgm:pt>
    <dgm:pt modelId="{92333454-D65D-4F89-90C6-C8EF2406F904}">
      <dgm:prSet/>
      <dgm:spPr/>
      <dgm:t>
        <a:bodyPr/>
        <a:lstStyle/>
        <a:p>
          <a:pPr algn="just"/>
          <a:r>
            <a:rPr lang="pl-PL" dirty="0"/>
            <a:t>Okazanie i rozpoznanie – szczególna forma przesłuchania (art. 173 k.p.k.)</a:t>
          </a:r>
        </a:p>
      </dgm:t>
    </dgm:pt>
    <dgm:pt modelId="{03387BA2-E5D8-4478-B39E-36A60046573D}" type="parTrans" cxnId="{07C1A13E-8C10-476B-A691-9999BBC1DCE3}">
      <dgm:prSet/>
      <dgm:spPr/>
      <dgm:t>
        <a:bodyPr/>
        <a:lstStyle/>
        <a:p>
          <a:endParaRPr lang="pl-PL"/>
        </a:p>
      </dgm:t>
    </dgm:pt>
    <dgm:pt modelId="{DCE4D8EA-BAEE-407E-B167-1191F4F09EE2}" type="sibTrans" cxnId="{07C1A13E-8C10-476B-A691-9999BBC1DCE3}">
      <dgm:prSet/>
      <dgm:spPr/>
      <dgm:t>
        <a:bodyPr/>
        <a:lstStyle/>
        <a:p>
          <a:endParaRPr lang="pl-PL"/>
        </a:p>
      </dgm:t>
    </dgm:pt>
    <dgm:pt modelId="{A4470F2D-8615-4352-BC9E-6C55260A13A7}">
      <dgm:prSet/>
      <dgm:spPr/>
      <dgm:t>
        <a:bodyPr/>
        <a:lstStyle/>
        <a:p>
          <a:pPr algn="just"/>
          <a:r>
            <a:rPr lang="pl-PL" dirty="0"/>
            <a:t>Ekspertyza </a:t>
          </a:r>
        </a:p>
      </dgm:t>
    </dgm:pt>
    <dgm:pt modelId="{3C7152E5-A4F7-4682-9E79-03C2377D3EBE}" type="parTrans" cxnId="{6F09103A-F57B-4F87-9DC7-3B8DE2BD47E7}">
      <dgm:prSet/>
      <dgm:spPr/>
      <dgm:t>
        <a:bodyPr/>
        <a:lstStyle/>
        <a:p>
          <a:endParaRPr lang="pl-PL"/>
        </a:p>
      </dgm:t>
    </dgm:pt>
    <dgm:pt modelId="{8C58832B-4D45-4687-8094-EF883220CBC2}" type="sibTrans" cxnId="{6F09103A-F57B-4F87-9DC7-3B8DE2BD47E7}">
      <dgm:prSet/>
      <dgm:spPr/>
      <dgm:t>
        <a:bodyPr/>
        <a:lstStyle/>
        <a:p>
          <a:endParaRPr lang="pl-PL"/>
        </a:p>
      </dgm:t>
    </dgm:pt>
    <dgm:pt modelId="{225F735B-E4BD-430A-8856-7DF063E44120}">
      <dgm:prSet/>
      <dgm:spPr/>
      <dgm:t>
        <a:bodyPr/>
        <a:lstStyle/>
        <a:p>
          <a:pPr algn="just"/>
          <a:r>
            <a:rPr lang="pl-PL" dirty="0"/>
            <a:t>Oględziny (art. 207 – 208 k.p.k.)</a:t>
          </a:r>
        </a:p>
      </dgm:t>
    </dgm:pt>
    <dgm:pt modelId="{F21E2E98-76F6-4611-B8E5-8BF975F90DE7}" type="parTrans" cxnId="{1D8AD941-CE8C-4984-9236-8A8D85B8E0E8}">
      <dgm:prSet/>
      <dgm:spPr/>
      <dgm:t>
        <a:bodyPr/>
        <a:lstStyle/>
        <a:p>
          <a:endParaRPr lang="pl-PL"/>
        </a:p>
      </dgm:t>
    </dgm:pt>
    <dgm:pt modelId="{AD6CECE2-F929-401B-88E5-8B93DB954629}" type="sibTrans" cxnId="{1D8AD941-CE8C-4984-9236-8A8D85B8E0E8}">
      <dgm:prSet/>
      <dgm:spPr/>
      <dgm:t>
        <a:bodyPr/>
        <a:lstStyle/>
        <a:p>
          <a:endParaRPr lang="pl-PL"/>
        </a:p>
      </dgm:t>
    </dgm:pt>
    <dgm:pt modelId="{A5C1B659-A3FD-416C-87F6-0AC729EF5ABA}">
      <dgm:prSet/>
      <dgm:spPr/>
      <dgm:t>
        <a:bodyPr/>
        <a:lstStyle/>
        <a:p>
          <a:pPr algn="just"/>
          <a:r>
            <a:rPr lang="pl-PL" dirty="0"/>
            <a:t>Oględziny i otwarcie zwłok (art. 209 – 210 k.p.k.) </a:t>
          </a:r>
        </a:p>
      </dgm:t>
    </dgm:pt>
    <dgm:pt modelId="{4FF24591-FD18-4762-8802-66029EC6C8A9}" type="parTrans" cxnId="{4B4AD95F-F038-404B-9043-B3B11B195213}">
      <dgm:prSet/>
      <dgm:spPr/>
      <dgm:t>
        <a:bodyPr/>
        <a:lstStyle/>
        <a:p>
          <a:endParaRPr lang="pl-PL"/>
        </a:p>
      </dgm:t>
    </dgm:pt>
    <dgm:pt modelId="{234DE332-DB5B-4537-BAA0-28D2FF5A942D}" type="sibTrans" cxnId="{4B4AD95F-F038-404B-9043-B3B11B195213}">
      <dgm:prSet/>
      <dgm:spPr/>
      <dgm:t>
        <a:bodyPr/>
        <a:lstStyle/>
        <a:p>
          <a:endParaRPr lang="pl-PL"/>
        </a:p>
      </dgm:t>
    </dgm:pt>
    <dgm:pt modelId="{EFA07B0C-DE97-4D14-99F5-CAFE8ADFEC25}">
      <dgm:prSet/>
      <dgm:spPr/>
      <dgm:t>
        <a:bodyPr/>
        <a:lstStyle/>
        <a:p>
          <a:pPr algn="just"/>
          <a:r>
            <a:rPr lang="pl-PL" dirty="0"/>
            <a:t>Odczytanie (art. 389, 391, 393 k.p.k.)</a:t>
          </a:r>
        </a:p>
      </dgm:t>
    </dgm:pt>
    <dgm:pt modelId="{E308A92C-7A2D-4604-B084-AC9AFEB1A937}" type="parTrans" cxnId="{73DEA552-D704-46FF-8A5E-583DAFDBB5E1}">
      <dgm:prSet/>
      <dgm:spPr/>
      <dgm:t>
        <a:bodyPr/>
        <a:lstStyle/>
        <a:p>
          <a:endParaRPr lang="pl-PL"/>
        </a:p>
      </dgm:t>
    </dgm:pt>
    <dgm:pt modelId="{A275AC0A-AA2F-44AD-BDC3-339BB1973EE1}" type="sibTrans" cxnId="{73DEA552-D704-46FF-8A5E-583DAFDBB5E1}">
      <dgm:prSet/>
      <dgm:spPr/>
      <dgm:t>
        <a:bodyPr/>
        <a:lstStyle/>
        <a:p>
          <a:endParaRPr lang="pl-PL"/>
        </a:p>
      </dgm:t>
    </dgm:pt>
    <dgm:pt modelId="{CAFF8037-8F33-4F99-A473-2B5E97D5A3A6}">
      <dgm:prSet/>
      <dgm:spPr/>
      <dgm:t>
        <a:bodyPr/>
        <a:lstStyle/>
        <a:p>
          <a:pPr algn="just"/>
          <a:r>
            <a:rPr lang="pl-PL" dirty="0"/>
            <a:t>Eksperyment procesowy (art. 211 k.p.k.)</a:t>
          </a:r>
        </a:p>
      </dgm:t>
    </dgm:pt>
    <dgm:pt modelId="{64ADF78E-D83F-4DAB-9E14-6A72C989F10A}" type="parTrans" cxnId="{76BC3A35-245A-4A89-AC00-D5D049F56BB5}">
      <dgm:prSet/>
      <dgm:spPr/>
      <dgm:t>
        <a:bodyPr/>
        <a:lstStyle/>
        <a:p>
          <a:endParaRPr lang="pl-PL"/>
        </a:p>
      </dgm:t>
    </dgm:pt>
    <dgm:pt modelId="{44B2401B-500E-4D95-9B7B-22BFE17C04B1}" type="sibTrans" cxnId="{76BC3A35-245A-4A89-AC00-D5D049F56BB5}">
      <dgm:prSet/>
      <dgm:spPr/>
      <dgm:t>
        <a:bodyPr/>
        <a:lstStyle/>
        <a:p>
          <a:endParaRPr lang="pl-PL"/>
        </a:p>
      </dgm:t>
    </dgm:pt>
    <dgm:pt modelId="{3EAFD385-7BC2-46D1-A3E7-5ED34D37BCE6}">
      <dgm:prSet/>
      <dgm:spPr/>
      <dgm:t>
        <a:bodyPr/>
        <a:lstStyle/>
        <a:p>
          <a:pPr algn="just"/>
          <a:r>
            <a:rPr lang="pl-PL" dirty="0"/>
            <a:t>Badanie osoby oskarżonego i wywiad środowiskowy (art. 213 i 214 k.p.k.)</a:t>
          </a:r>
        </a:p>
      </dgm:t>
    </dgm:pt>
    <dgm:pt modelId="{112BE64A-446C-47B4-B110-639B989DE46E}" type="parTrans" cxnId="{D5441AF7-5EA9-43C0-9A3A-DEE3C5CA7947}">
      <dgm:prSet/>
      <dgm:spPr/>
      <dgm:t>
        <a:bodyPr/>
        <a:lstStyle/>
        <a:p>
          <a:endParaRPr lang="pl-PL"/>
        </a:p>
      </dgm:t>
    </dgm:pt>
    <dgm:pt modelId="{BB1009E5-E721-41DC-BC9B-8B31A7BB5BFA}" type="sibTrans" cxnId="{D5441AF7-5EA9-43C0-9A3A-DEE3C5CA7947}">
      <dgm:prSet/>
      <dgm:spPr/>
      <dgm:t>
        <a:bodyPr/>
        <a:lstStyle/>
        <a:p>
          <a:endParaRPr lang="pl-PL"/>
        </a:p>
      </dgm:t>
    </dgm:pt>
    <dgm:pt modelId="{36BA6F62-8690-49F9-9802-590D558D5A98}">
      <dgm:prSet/>
      <dgm:spPr/>
      <dgm:t>
        <a:bodyPr/>
        <a:lstStyle/>
        <a:p>
          <a:pPr algn="just"/>
          <a:r>
            <a:rPr lang="pl-PL" dirty="0"/>
            <a:t>Przesłuchanie świadka koronnego </a:t>
          </a:r>
        </a:p>
      </dgm:t>
    </dgm:pt>
    <dgm:pt modelId="{6F7A0370-BA39-4861-980E-071C3106CB74}" type="parTrans" cxnId="{D53F5C58-2B52-4393-AFBD-D680F77A0744}">
      <dgm:prSet/>
      <dgm:spPr/>
      <dgm:t>
        <a:bodyPr/>
        <a:lstStyle/>
        <a:p>
          <a:endParaRPr lang="pl-PL"/>
        </a:p>
      </dgm:t>
    </dgm:pt>
    <dgm:pt modelId="{54B1F3E0-453B-4252-8EA8-99BC68C77ED3}" type="sibTrans" cxnId="{D53F5C58-2B52-4393-AFBD-D680F77A0744}">
      <dgm:prSet/>
      <dgm:spPr/>
      <dgm:t>
        <a:bodyPr/>
        <a:lstStyle/>
        <a:p>
          <a:endParaRPr lang="pl-PL"/>
        </a:p>
      </dgm:t>
    </dgm:pt>
    <dgm:pt modelId="{B99FF9EA-9E06-4F6E-B9C6-D168A907EE35}">
      <dgm:prSet/>
      <dgm:spPr/>
      <dgm:t>
        <a:bodyPr/>
        <a:lstStyle/>
        <a:p>
          <a:pPr algn="just"/>
          <a:r>
            <a:rPr lang="pl-PL" dirty="0"/>
            <a:t>Porównywanie oryginałów dowodów rzeczowych z kopiami </a:t>
          </a:r>
        </a:p>
      </dgm:t>
    </dgm:pt>
    <dgm:pt modelId="{5ACCBC65-237E-426B-8CFE-CFBDC946BA20}" type="parTrans" cxnId="{B70D8B33-34ED-4736-8728-8E7F296F8962}">
      <dgm:prSet/>
      <dgm:spPr/>
      <dgm:t>
        <a:bodyPr/>
        <a:lstStyle/>
        <a:p>
          <a:endParaRPr lang="pl-PL"/>
        </a:p>
      </dgm:t>
    </dgm:pt>
    <dgm:pt modelId="{78A820AA-332F-4F86-BA55-6B7774627E25}" type="sibTrans" cxnId="{B70D8B33-34ED-4736-8728-8E7F296F8962}">
      <dgm:prSet/>
      <dgm:spPr/>
      <dgm:t>
        <a:bodyPr/>
        <a:lstStyle/>
        <a:p>
          <a:endParaRPr lang="pl-PL"/>
        </a:p>
      </dgm:t>
    </dgm:pt>
    <dgm:pt modelId="{9A7CDBE8-0F31-42CD-A7EF-68D290699C00}">
      <dgm:prSet/>
      <dgm:spPr/>
      <dgm:t>
        <a:bodyPr/>
        <a:lstStyle/>
        <a:p>
          <a:pPr algn="just"/>
          <a:r>
            <a:rPr lang="pl-PL" dirty="0"/>
            <a:t>Ponowienie tej samej czynności dowodowej </a:t>
          </a:r>
        </a:p>
      </dgm:t>
    </dgm:pt>
    <dgm:pt modelId="{BE7650F8-EBC6-4CDA-A0FC-2723133E326F}" type="parTrans" cxnId="{719D667B-C675-4367-A4A8-3828FD0445C4}">
      <dgm:prSet/>
      <dgm:spPr/>
      <dgm:t>
        <a:bodyPr/>
        <a:lstStyle/>
        <a:p>
          <a:endParaRPr lang="pl-PL"/>
        </a:p>
      </dgm:t>
    </dgm:pt>
    <dgm:pt modelId="{90C4F58D-B5BE-4DC7-AD1E-DD4AD936D9CC}" type="sibTrans" cxnId="{719D667B-C675-4367-A4A8-3828FD0445C4}">
      <dgm:prSet/>
      <dgm:spPr/>
      <dgm:t>
        <a:bodyPr/>
        <a:lstStyle/>
        <a:p>
          <a:endParaRPr lang="pl-PL"/>
        </a:p>
      </dgm:t>
    </dgm:pt>
    <dgm:pt modelId="{258730D2-CF02-45AB-9D25-1F75FEEBC6F1}" type="pres">
      <dgm:prSet presAssocID="{1859515C-B9E8-4A2B-AAA3-BC08270F9001}" presName="Name0" presStyleCnt="0">
        <dgm:presLayoutVars>
          <dgm:dir/>
          <dgm:animLvl val="lvl"/>
          <dgm:resizeHandles val="exact"/>
        </dgm:presLayoutVars>
      </dgm:prSet>
      <dgm:spPr/>
      <dgm:t>
        <a:bodyPr/>
        <a:lstStyle/>
        <a:p>
          <a:endParaRPr lang="pl-PL"/>
        </a:p>
      </dgm:t>
    </dgm:pt>
    <dgm:pt modelId="{9116219E-6890-4A55-B26A-17F0FDB81CEE}" type="pres">
      <dgm:prSet presAssocID="{B5763DF1-7D21-4346-9FF2-46F22119C9AD}" presName="composite" presStyleCnt="0"/>
      <dgm:spPr/>
    </dgm:pt>
    <dgm:pt modelId="{A0DB257F-F9FD-42ED-AF3A-5379E7D5DC73}" type="pres">
      <dgm:prSet presAssocID="{B5763DF1-7D21-4346-9FF2-46F22119C9AD}" presName="parTx" presStyleLbl="alignNode1" presStyleIdx="0" presStyleCnt="3">
        <dgm:presLayoutVars>
          <dgm:chMax val="0"/>
          <dgm:chPref val="0"/>
          <dgm:bulletEnabled val="1"/>
        </dgm:presLayoutVars>
      </dgm:prSet>
      <dgm:spPr/>
      <dgm:t>
        <a:bodyPr/>
        <a:lstStyle/>
        <a:p>
          <a:endParaRPr lang="pl-PL"/>
        </a:p>
      </dgm:t>
    </dgm:pt>
    <dgm:pt modelId="{54C2E1D6-3E45-4CF4-9CDD-CBCFFE00A01B}" type="pres">
      <dgm:prSet presAssocID="{B5763DF1-7D21-4346-9FF2-46F22119C9AD}" presName="desTx" presStyleLbl="alignAccFollowNode1" presStyleIdx="0" presStyleCnt="3">
        <dgm:presLayoutVars>
          <dgm:bulletEnabled val="1"/>
        </dgm:presLayoutVars>
      </dgm:prSet>
      <dgm:spPr/>
      <dgm:t>
        <a:bodyPr/>
        <a:lstStyle/>
        <a:p>
          <a:endParaRPr lang="pl-PL"/>
        </a:p>
      </dgm:t>
    </dgm:pt>
    <dgm:pt modelId="{184C9D7F-26B7-41D4-9632-374E59F3FAF3}" type="pres">
      <dgm:prSet presAssocID="{9A896418-0E9A-4876-A161-EE98F49A6337}" presName="space" presStyleCnt="0"/>
      <dgm:spPr/>
    </dgm:pt>
    <dgm:pt modelId="{2F22BF79-3AF3-499F-BFAA-806D8E58756E}" type="pres">
      <dgm:prSet presAssocID="{C56E6AFE-1ABB-4895-BFC6-5C8ED6559CA5}" presName="composite" presStyleCnt="0"/>
      <dgm:spPr/>
    </dgm:pt>
    <dgm:pt modelId="{EAF566DA-CF3F-4F15-A416-858F8BF05B1A}" type="pres">
      <dgm:prSet presAssocID="{C56E6AFE-1ABB-4895-BFC6-5C8ED6559CA5}" presName="parTx" presStyleLbl="alignNode1" presStyleIdx="1" presStyleCnt="3" custScaleX="130583">
        <dgm:presLayoutVars>
          <dgm:chMax val="0"/>
          <dgm:chPref val="0"/>
          <dgm:bulletEnabled val="1"/>
        </dgm:presLayoutVars>
      </dgm:prSet>
      <dgm:spPr/>
      <dgm:t>
        <a:bodyPr/>
        <a:lstStyle/>
        <a:p>
          <a:endParaRPr lang="pl-PL"/>
        </a:p>
      </dgm:t>
    </dgm:pt>
    <dgm:pt modelId="{686CDD0D-05A3-4117-9A5D-2AB577EAF3D6}" type="pres">
      <dgm:prSet presAssocID="{C56E6AFE-1ABB-4895-BFC6-5C8ED6559CA5}" presName="desTx" presStyleLbl="alignAccFollowNode1" presStyleIdx="1" presStyleCnt="3" custScaleX="128723">
        <dgm:presLayoutVars>
          <dgm:bulletEnabled val="1"/>
        </dgm:presLayoutVars>
      </dgm:prSet>
      <dgm:spPr/>
      <dgm:t>
        <a:bodyPr/>
        <a:lstStyle/>
        <a:p>
          <a:endParaRPr lang="pl-PL"/>
        </a:p>
      </dgm:t>
    </dgm:pt>
    <dgm:pt modelId="{14D7B4E1-2FAB-43AA-AD0F-C13A2EB8FD4E}" type="pres">
      <dgm:prSet presAssocID="{C0AD9675-5859-411A-81B4-0C68BDF2176D}" presName="space" presStyleCnt="0"/>
      <dgm:spPr/>
    </dgm:pt>
    <dgm:pt modelId="{E0C6FD9A-0C86-45A8-B55B-F20BCBBD1518}" type="pres">
      <dgm:prSet presAssocID="{4097EBCE-F3FC-4044-BA01-8EC98958B2EC}" presName="composite" presStyleCnt="0"/>
      <dgm:spPr/>
    </dgm:pt>
    <dgm:pt modelId="{45EBCD7E-5E72-4270-B761-C90177848AE8}" type="pres">
      <dgm:prSet presAssocID="{4097EBCE-F3FC-4044-BA01-8EC98958B2EC}" presName="parTx" presStyleLbl="alignNode1" presStyleIdx="2" presStyleCnt="3">
        <dgm:presLayoutVars>
          <dgm:chMax val="0"/>
          <dgm:chPref val="0"/>
          <dgm:bulletEnabled val="1"/>
        </dgm:presLayoutVars>
      </dgm:prSet>
      <dgm:spPr/>
      <dgm:t>
        <a:bodyPr/>
        <a:lstStyle/>
        <a:p>
          <a:endParaRPr lang="pl-PL"/>
        </a:p>
      </dgm:t>
    </dgm:pt>
    <dgm:pt modelId="{4AF86DE1-436F-4DB3-B845-18B1A9481C88}" type="pres">
      <dgm:prSet presAssocID="{4097EBCE-F3FC-4044-BA01-8EC98958B2EC}" presName="desTx" presStyleLbl="alignAccFollowNode1" presStyleIdx="2" presStyleCnt="3">
        <dgm:presLayoutVars>
          <dgm:bulletEnabled val="1"/>
        </dgm:presLayoutVars>
      </dgm:prSet>
      <dgm:spPr/>
      <dgm:t>
        <a:bodyPr/>
        <a:lstStyle/>
        <a:p>
          <a:endParaRPr lang="pl-PL"/>
        </a:p>
      </dgm:t>
    </dgm:pt>
  </dgm:ptLst>
  <dgm:cxnLst>
    <dgm:cxn modelId="{B9EC4FCE-53FF-46DF-BC7E-F031B15D3B35}" srcId="{B5763DF1-7D21-4346-9FF2-46F22119C9AD}" destId="{B81BA39F-F13B-434D-B45F-EE6E42E7C931}" srcOrd="1" destOrd="0" parTransId="{54AD88F9-BECD-47FF-A12B-180D3927DD1A}" sibTransId="{A729800A-BD1F-4942-85A6-E1D238F1952F}"/>
    <dgm:cxn modelId="{4B560B2C-84E2-4EFC-93FA-D4F564961882}" type="presOf" srcId="{A4470F2D-8615-4352-BC9E-6C55260A13A7}" destId="{686CDD0D-05A3-4117-9A5D-2AB577EAF3D6}" srcOrd="0" destOrd="2" presId="urn:microsoft.com/office/officeart/2005/8/layout/hList1"/>
    <dgm:cxn modelId="{BFBD94C0-AFD8-46B0-922F-725A6AC79FA1}" type="presOf" srcId="{36BA6F62-8690-49F9-9802-590D558D5A98}" destId="{686CDD0D-05A3-4117-9A5D-2AB577EAF3D6}" srcOrd="0" destOrd="8" presId="urn:microsoft.com/office/officeart/2005/8/layout/hList1"/>
    <dgm:cxn modelId="{A1A511BB-FB18-4F80-A443-74ED05EF5005}" type="presOf" srcId="{B99FF9EA-9E06-4F6E-B9C6-D168A907EE35}" destId="{4AF86DE1-436F-4DB3-B845-18B1A9481C88}" srcOrd="0" destOrd="1" presId="urn:microsoft.com/office/officeart/2005/8/layout/hList1"/>
    <dgm:cxn modelId="{719D667B-C675-4367-A4A8-3828FD0445C4}" srcId="{4097EBCE-F3FC-4044-BA01-8EC98958B2EC}" destId="{9A7CDBE8-0F31-42CD-A7EF-68D290699C00}" srcOrd="2" destOrd="0" parTransId="{BE7650F8-EBC6-4CDA-A0FC-2723133E326F}" sibTransId="{90C4F58D-B5BE-4DC7-AD1E-DD4AD936D9CC}"/>
    <dgm:cxn modelId="{76BC3A35-245A-4A89-AC00-D5D049F56BB5}" srcId="{C56E6AFE-1ABB-4895-BFC6-5C8ED6559CA5}" destId="{CAFF8037-8F33-4F99-A473-2B5E97D5A3A6}" srcOrd="6" destOrd="0" parTransId="{64ADF78E-D83F-4DAB-9E14-6A72C989F10A}" sibTransId="{44B2401B-500E-4D95-9B7B-22BFE17C04B1}"/>
    <dgm:cxn modelId="{5BE40478-5E5F-4A64-B841-AC9FD6D6925E}" srcId="{1859515C-B9E8-4A2B-AAA3-BC08270F9001}" destId="{4097EBCE-F3FC-4044-BA01-8EC98958B2EC}" srcOrd="2" destOrd="0" parTransId="{F646C099-6FC1-4520-9418-C74E7B845FF9}" sibTransId="{35C6DE98-2D4C-4B07-8029-EEA8D82A864A}"/>
    <dgm:cxn modelId="{D53F5C58-2B52-4393-AFBD-D680F77A0744}" srcId="{C56E6AFE-1ABB-4895-BFC6-5C8ED6559CA5}" destId="{36BA6F62-8690-49F9-9802-590D558D5A98}" srcOrd="8" destOrd="0" parTransId="{6F7A0370-BA39-4861-980E-071C3106CB74}" sibTransId="{54B1F3E0-453B-4252-8EA8-99BC68C77ED3}"/>
    <dgm:cxn modelId="{DFBECBEB-4009-4DA5-B684-2FB4A767AE82}" type="presOf" srcId="{3EAFD385-7BC2-46D1-A3E7-5ED34D37BCE6}" destId="{686CDD0D-05A3-4117-9A5D-2AB577EAF3D6}" srcOrd="0" destOrd="7" presId="urn:microsoft.com/office/officeart/2005/8/layout/hList1"/>
    <dgm:cxn modelId="{07C1A13E-8C10-476B-A691-9999BBC1DCE3}" srcId="{C56E6AFE-1ABB-4895-BFC6-5C8ED6559CA5}" destId="{92333454-D65D-4F89-90C6-C8EF2406F904}" srcOrd="1" destOrd="0" parTransId="{03387BA2-E5D8-4478-B39E-36A60046573D}" sibTransId="{DCE4D8EA-BAEE-407E-B167-1191F4F09EE2}"/>
    <dgm:cxn modelId="{6F09103A-F57B-4F87-9DC7-3B8DE2BD47E7}" srcId="{C56E6AFE-1ABB-4895-BFC6-5C8ED6559CA5}" destId="{A4470F2D-8615-4352-BC9E-6C55260A13A7}" srcOrd="2" destOrd="0" parTransId="{3C7152E5-A4F7-4682-9E79-03C2377D3EBE}" sibTransId="{8C58832B-4D45-4687-8094-EF883220CBC2}"/>
    <dgm:cxn modelId="{F85D0DFC-DF94-40B7-8FC6-BBCA46C45740}" srcId="{1859515C-B9E8-4A2B-AAA3-BC08270F9001}" destId="{B5763DF1-7D21-4346-9FF2-46F22119C9AD}" srcOrd="0" destOrd="0" parTransId="{C916FBA9-A59B-4A28-B7E3-17E1BDAF76AC}" sibTransId="{9A896418-0E9A-4876-A161-EE98F49A6337}"/>
    <dgm:cxn modelId="{A5CAEA9C-60E2-4FFB-8D48-1E68DB06CD4E}" type="presOf" srcId="{CAFF8037-8F33-4F99-A473-2B5E97D5A3A6}" destId="{686CDD0D-05A3-4117-9A5D-2AB577EAF3D6}" srcOrd="0" destOrd="6" presId="urn:microsoft.com/office/officeart/2005/8/layout/hList1"/>
    <dgm:cxn modelId="{B4045013-8F4E-4C1C-8A94-5B943A1DE79F}" type="presOf" srcId="{757F26E0-C97D-495A-9B6B-28738285243E}" destId="{4AF86DE1-436F-4DB3-B845-18B1A9481C88}" srcOrd="0" destOrd="0" presId="urn:microsoft.com/office/officeart/2005/8/layout/hList1"/>
    <dgm:cxn modelId="{4B4AD95F-F038-404B-9043-B3B11B195213}" srcId="{C56E6AFE-1ABB-4895-BFC6-5C8ED6559CA5}" destId="{A5C1B659-A3FD-416C-87F6-0AC729EF5ABA}" srcOrd="4" destOrd="0" parTransId="{4FF24591-FD18-4762-8802-66029EC6C8A9}" sibTransId="{234DE332-DB5B-4537-BAA0-28D2FF5A942D}"/>
    <dgm:cxn modelId="{496BFE95-38AD-4BBE-A3A4-E94D9E9DA176}" type="presOf" srcId="{A5C1B659-A3FD-416C-87F6-0AC729EF5ABA}" destId="{686CDD0D-05A3-4117-9A5D-2AB577EAF3D6}" srcOrd="0" destOrd="4" presId="urn:microsoft.com/office/officeart/2005/8/layout/hList1"/>
    <dgm:cxn modelId="{D5441AF7-5EA9-43C0-9A3A-DEE3C5CA7947}" srcId="{C56E6AFE-1ABB-4895-BFC6-5C8ED6559CA5}" destId="{3EAFD385-7BC2-46D1-A3E7-5ED34D37BCE6}" srcOrd="7" destOrd="0" parTransId="{112BE64A-446C-47B4-B110-639B989DE46E}" sibTransId="{BB1009E5-E721-41DC-BC9B-8B31A7BB5BFA}"/>
    <dgm:cxn modelId="{1D8AD941-CE8C-4984-9236-8A8D85B8E0E8}" srcId="{C56E6AFE-1ABB-4895-BFC6-5C8ED6559CA5}" destId="{225F735B-E4BD-430A-8856-7DF063E44120}" srcOrd="3" destOrd="0" parTransId="{F21E2E98-76F6-4611-B8E5-8BF975F90DE7}" sibTransId="{AD6CECE2-F929-401B-88E5-8B93DB954629}"/>
    <dgm:cxn modelId="{9C252136-3E3B-4CC8-B6CA-4CA33C6E3ABA}" srcId="{B5763DF1-7D21-4346-9FF2-46F22119C9AD}" destId="{12BEB422-7AF9-429F-9E49-0210F2D01020}" srcOrd="3" destOrd="0" parTransId="{99027726-2988-4A41-89EA-4CABBD87F460}" sibTransId="{3165088A-694B-42AB-ADBF-BCBD39F1C418}"/>
    <dgm:cxn modelId="{88DBA245-1F8B-4527-B16A-6878098EE812}" type="presOf" srcId="{39F5AA8B-92FB-47D6-B99B-F4200BCD7358}" destId="{54C2E1D6-3E45-4CF4-9CDD-CBCFFE00A01B}" srcOrd="0" destOrd="0" presId="urn:microsoft.com/office/officeart/2005/8/layout/hList1"/>
    <dgm:cxn modelId="{0C81FEDB-DC3C-45A5-8687-CB7ED248B55A}" type="presOf" srcId="{9A7CDBE8-0F31-42CD-A7EF-68D290699C00}" destId="{4AF86DE1-436F-4DB3-B845-18B1A9481C88}" srcOrd="0" destOrd="2" presId="urn:microsoft.com/office/officeart/2005/8/layout/hList1"/>
    <dgm:cxn modelId="{E3EBE3DC-FF54-4C32-82E6-C4ED814EC4AF}" srcId="{B5763DF1-7D21-4346-9FF2-46F22119C9AD}" destId="{E6F49593-B65B-47B4-A0A8-97A7A91F7875}" srcOrd="2" destOrd="0" parTransId="{D59B6708-2CA5-40DB-A5FC-159BA8F59D12}" sibTransId="{A0FA62E1-E578-4B46-8752-949390A45B7C}"/>
    <dgm:cxn modelId="{041A2B8B-8ED9-49CD-85E0-D1473950A720}" srcId="{C56E6AFE-1ABB-4895-BFC6-5C8ED6559CA5}" destId="{779FEFFF-FA10-41CB-B130-C1BF78FF7C89}" srcOrd="0" destOrd="0" parTransId="{B788A4EA-48F2-4EDA-BC9D-C784C7398271}" sibTransId="{7DC86062-8198-47F8-8F85-6412239515FB}"/>
    <dgm:cxn modelId="{00D23E6D-5A75-434F-8EB4-77172BA7A31C}" type="presOf" srcId="{92333454-D65D-4F89-90C6-C8EF2406F904}" destId="{686CDD0D-05A3-4117-9A5D-2AB577EAF3D6}" srcOrd="0" destOrd="1" presId="urn:microsoft.com/office/officeart/2005/8/layout/hList1"/>
    <dgm:cxn modelId="{7D604370-7162-4BC4-BEAD-DF4C1778C7B5}" type="presOf" srcId="{B5763DF1-7D21-4346-9FF2-46F22119C9AD}" destId="{A0DB257F-F9FD-42ED-AF3A-5379E7D5DC73}" srcOrd="0" destOrd="0" presId="urn:microsoft.com/office/officeart/2005/8/layout/hList1"/>
    <dgm:cxn modelId="{B753A37B-1074-49EC-A6B9-6BE3B0B8841F}" type="presOf" srcId="{225F735B-E4BD-430A-8856-7DF063E44120}" destId="{686CDD0D-05A3-4117-9A5D-2AB577EAF3D6}" srcOrd="0" destOrd="3" presId="urn:microsoft.com/office/officeart/2005/8/layout/hList1"/>
    <dgm:cxn modelId="{73DEA552-D704-46FF-8A5E-583DAFDBB5E1}" srcId="{C56E6AFE-1ABB-4895-BFC6-5C8ED6559CA5}" destId="{EFA07B0C-DE97-4D14-99F5-CAFE8ADFEC25}" srcOrd="5" destOrd="0" parTransId="{E308A92C-7A2D-4604-B084-AC9AFEB1A937}" sibTransId="{A275AC0A-AA2F-44AD-BDC3-339BB1973EE1}"/>
    <dgm:cxn modelId="{AC4087EA-9221-4510-81AE-FCDD0F4F9AE3}" srcId="{4097EBCE-F3FC-4044-BA01-8EC98958B2EC}" destId="{757F26E0-C97D-495A-9B6B-28738285243E}" srcOrd="0" destOrd="0" parTransId="{7115B545-F934-4458-BEE0-0BA066304F33}" sibTransId="{AC70E709-A23C-4C06-A252-D09E6FBC93A9}"/>
    <dgm:cxn modelId="{B70D8B33-34ED-4736-8728-8E7F296F8962}" srcId="{4097EBCE-F3FC-4044-BA01-8EC98958B2EC}" destId="{B99FF9EA-9E06-4F6E-B9C6-D168A907EE35}" srcOrd="1" destOrd="0" parTransId="{5ACCBC65-237E-426B-8CFE-CFBDC946BA20}" sibTransId="{78A820AA-332F-4F86-BA55-6B7774627E25}"/>
    <dgm:cxn modelId="{5EA08C66-5510-4F90-90E0-BB1726EB272F}" type="presOf" srcId="{C56E6AFE-1ABB-4895-BFC6-5C8ED6559CA5}" destId="{EAF566DA-CF3F-4F15-A416-858F8BF05B1A}" srcOrd="0" destOrd="0" presId="urn:microsoft.com/office/officeart/2005/8/layout/hList1"/>
    <dgm:cxn modelId="{3C5C8EC4-3802-4CEA-9B34-BFFA6805EABE}" type="presOf" srcId="{B81BA39F-F13B-434D-B45F-EE6E42E7C931}" destId="{54C2E1D6-3E45-4CF4-9CDD-CBCFFE00A01B}" srcOrd="0" destOrd="1" presId="urn:microsoft.com/office/officeart/2005/8/layout/hList1"/>
    <dgm:cxn modelId="{16DEB7D6-D20D-4CA4-8ACF-A67092BF7E75}" type="presOf" srcId="{1859515C-B9E8-4A2B-AAA3-BC08270F9001}" destId="{258730D2-CF02-45AB-9D25-1F75FEEBC6F1}" srcOrd="0" destOrd="0" presId="urn:microsoft.com/office/officeart/2005/8/layout/hList1"/>
    <dgm:cxn modelId="{553C9E79-C184-4B77-A53E-0E662D35F9BC}" type="presOf" srcId="{EFA07B0C-DE97-4D14-99F5-CAFE8ADFEC25}" destId="{686CDD0D-05A3-4117-9A5D-2AB577EAF3D6}" srcOrd="0" destOrd="5" presId="urn:microsoft.com/office/officeart/2005/8/layout/hList1"/>
    <dgm:cxn modelId="{B5A2B954-C864-48B7-ACD0-B085F8A3C5B9}" type="presOf" srcId="{779FEFFF-FA10-41CB-B130-C1BF78FF7C89}" destId="{686CDD0D-05A3-4117-9A5D-2AB577EAF3D6}" srcOrd="0" destOrd="0" presId="urn:microsoft.com/office/officeart/2005/8/layout/hList1"/>
    <dgm:cxn modelId="{129D1C49-4FD0-4CA8-8372-8DC70751CF58}" type="presOf" srcId="{E6F49593-B65B-47B4-A0A8-97A7A91F7875}" destId="{54C2E1D6-3E45-4CF4-9CDD-CBCFFE00A01B}" srcOrd="0" destOrd="2" presId="urn:microsoft.com/office/officeart/2005/8/layout/hList1"/>
    <dgm:cxn modelId="{558F0582-C887-4D42-86DA-2EC509F8EE3E}" type="presOf" srcId="{12BEB422-7AF9-429F-9E49-0210F2D01020}" destId="{54C2E1D6-3E45-4CF4-9CDD-CBCFFE00A01B}" srcOrd="0" destOrd="3" presId="urn:microsoft.com/office/officeart/2005/8/layout/hList1"/>
    <dgm:cxn modelId="{D036A4E4-4124-4A53-BA3E-02315EF318E1}" type="presOf" srcId="{4097EBCE-F3FC-4044-BA01-8EC98958B2EC}" destId="{45EBCD7E-5E72-4270-B761-C90177848AE8}" srcOrd="0" destOrd="0" presId="urn:microsoft.com/office/officeart/2005/8/layout/hList1"/>
    <dgm:cxn modelId="{399E7888-48DD-428E-B639-5644621FDCB6}" srcId="{1859515C-B9E8-4A2B-AAA3-BC08270F9001}" destId="{C56E6AFE-1ABB-4895-BFC6-5C8ED6559CA5}" srcOrd="1" destOrd="0" parTransId="{446A1BC7-0662-48A5-985B-50EC187385A5}" sibTransId="{C0AD9675-5859-411A-81B4-0C68BDF2176D}"/>
    <dgm:cxn modelId="{CDFB748B-C4FF-4EB8-899B-D1AB65CD0251}" srcId="{B5763DF1-7D21-4346-9FF2-46F22119C9AD}" destId="{39F5AA8B-92FB-47D6-B99B-F4200BCD7358}" srcOrd="0" destOrd="0" parTransId="{8B17F04A-1E84-44E7-9AAF-F236C520AC8B}" sibTransId="{5C0E8085-6B2F-4B42-AEEC-BADCAF1B4E27}"/>
    <dgm:cxn modelId="{4FAD3540-AD15-4E83-9624-1E22F78639CE}" type="presParOf" srcId="{258730D2-CF02-45AB-9D25-1F75FEEBC6F1}" destId="{9116219E-6890-4A55-B26A-17F0FDB81CEE}" srcOrd="0" destOrd="0" presId="urn:microsoft.com/office/officeart/2005/8/layout/hList1"/>
    <dgm:cxn modelId="{2C41CD1B-4A19-4E47-B0AE-7771482406BF}" type="presParOf" srcId="{9116219E-6890-4A55-B26A-17F0FDB81CEE}" destId="{A0DB257F-F9FD-42ED-AF3A-5379E7D5DC73}" srcOrd="0" destOrd="0" presId="urn:microsoft.com/office/officeart/2005/8/layout/hList1"/>
    <dgm:cxn modelId="{9B1FA392-D487-4889-B5FE-B091E6814256}" type="presParOf" srcId="{9116219E-6890-4A55-B26A-17F0FDB81CEE}" destId="{54C2E1D6-3E45-4CF4-9CDD-CBCFFE00A01B}" srcOrd="1" destOrd="0" presId="urn:microsoft.com/office/officeart/2005/8/layout/hList1"/>
    <dgm:cxn modelId="{51BB96A2-A2FA-4894-BD97-DF229326529E}" type="presParOf" srcId="{258730D2-CF02-45AB-9D25-1F75FEEBC6F1}" destId="{184C9D7F-26B7-41D4-9632-374E59F3FAF3}" srcOrd="1" destOrd="0" presId="urn:microsoft.com/office/officeart/2005/8/layout/hList1"/>
    <dgm:cxn modelId="{B6EC2B1C-A27D-485F-AD8F-11534D2F9D7A}" type="presParOf" srcId="{258730D2-CF02-45AB-9D25-1F75FEEBC6F1}" destId="{2F22BF79-3AF3-499F-BFAA-806D8E58756E}" srcOrd="2" destOrd="0" presId="urn:microsoft.com/office/officeart/2005/8/layout/hList1"/>
    <dgm:cxn modelId="{E633E975-13F5-4342-AE15-ACA512D105F7}" type="presParOf" srcId="{2F22BF79-3AF3-499F-BFAA-806D8E58756E}" destId="{EAF566DA-CF3F-4F15-A416-858F8BF05B1A}" srcOrd="0" destOrd="0" presId="urn:microsoft.com/office/officeart/2005/8/layout/hList1"/>
    <dgm:cxn modelId="{80D10C3C-0BA7-4C31-82F1-CC54CEC3543C}" type="presParOf" srcId="{2F22BF79-3AF3-499F-BFAA-806D8E58756E}" destId="{686CDD0D-05A3-4117-9A5D-2AB577EAF3D6}" srcOrd="1" destOrd="0" presId="urn:microsoft.com/office/officeart/2005/8/layout/hList1"/>
    <dgm:cxn modelId="{0AEDAAD7-54DB-4E45-A2E1-F4783C3DEFFE}" type="presParOf" srcId="{258730D2-CF02-45AB-9D25-1F75FEEBC6F1}" destId="{14D7B4E1-2FAB-43AA-AD0F-C13A2EB8FD4E}" srcOrd="3" destOrd="0" presId="urn:microsoft.com/office/officeart/2005/8/layout/hList1"/>
    <dgm:cxn modelId="{26700F1E-F599-450F-8DF4-63330FE8651B}" type="presParOf" srcId="{258730D2-CF02-45AB-9D25-1F75FEEBC6F1}" destId="{E0C6FD9A-0C86-45A8-B55B-F20BCBBD1518}" srcOrd="4" destOrd="0" presId="urn:microsoft.com/office/officeart/2005/8/layout/hList1"/>
    <dgm:cxn modelId="{F4A5D7D1-56B0-46B7-9FE9-55BB01317473}" type="presParOf" srcId="{E0C6FD9A-0C86-45A8-B55B-F20BCBBD1518}" destId="{45EBCD7E-5E72-4270-B761-C90177848AE8}" srcOrd="0" destOrd="0" presId="urn:microsoft.com/office/officeart/2005/8/layout/hList1"/>
    <dgm:cxn modelId="{E03F2AAC-C8AB-4848-B8BA-49798C1E0DA3}" type="presParOf" srcId="{E0C6FD9A-0C86-45A8-B55B-F20BCBBD1518}" destId="{4AF86DE1-436F-4DB3-B845-18B1A9481C88}" srcOrd="1" destOrd="0" presId="urn:microsoft.com/office/officeart/2005/8/layout/h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8DC55C2-BEEF-44B3-8F1D-52512E35265B}" type="doc">
      <dgm:prSet loTypeId="urn:microsoft.com/office/officeart/2005/8/layout/hProcess9" loCatId="process" qsTypeId="urn:microsoft.com/office/officeart/2005/8/quickstyle/simple1" qsCatId="simple" csTypeId="urn:microsoft.com/office/officeart/2005/8/colors/accent1_2" csCatId="accent1" phldr="1"/>
      <dgm:spPr/>
    </dgm:pt>
    <dgm:pt modelId="{D911DE54-474A-4245-936C-7E6F01E91A30}">
      <dgm:prSet phldrT="[Tekst]"/>
      <dgm:spPr/>
      <dgm:t>
        <a:bodyPr/>
        <a:lstStyle/>
        <a:p>
          <a:pPr>
            <a:buNone/>
          </a:pPr>
          <a:r>
            <a:rPr lang="pl-PL" dirty="0">
              <a:sym typeface="Wingdings" pitchFamily="2" charset="2"/>
            </a:rPr>
            <a:t>wypadek niecierpiący zwłoki</a:t>
          </a:r>
          <a:endParaRPr lang="pl-PL" dirty="0"/>
        </a:p>
      </dgm:t>
    </dgm:pt>
    <dgm:pt modelId="{35445D0D-D903-4CCB-925B-B2A8AE0ABCD1}" type="parTrans" cxnId="{3D230ACA-8786-4B2E-84E6-1F9AD9A93632}">
      <dgm:prSet/>
      <dgm:spPr/>
      <dgm:t>
        <a:bodyPr/>
        <a:lstStyle/>
        <a:p>
          <a:endParaRPr lang="pl-PL"/>
        </a:p>
      </dgm:t>
    </dgm:pt>
    <dgm:pt modelId="{FB1DAF2E-B858-4D01-A490-AB499122C70B}" type="sibTrans" cxnId="{3D230ACA-8786-4B2E-84E6-1F9AD9A93632}">
      <dgm:prSet/>
      <dgm:spPr/>
      <dgm:t>
        <a:bodyPr/>
        <a:lstStyle/>
        <a:p>
          <a:endParaRPr lang="pl-PL"/>
        </a:p>
      </dgm:t>
    </dgm:pt>
    <dgm:pt modelId="{7D515034-D2B4-435F-A74F-5F5FE69A36E4}">
      <dgm:prSet phldrT="[Tekst]"/>
      <dgm:spPr/>
      <dgm:t>
        <a:bodyPr/>
        <a:lstStyle/>
        <a:p>
          <a:pPr>
            <a:buNone/>
          </a:pPr>
          <a:r>
            <a:rPr lang="pl-PL" dirty="0">
              <a:sym typeface="Wingdings" pitchFamily="2" charset="2"/>
            </a:rPr>
            <a:t> prokurator wydaje postanowienie</a:t>
          </a:r>
          <a:endParaRPr lang="pl-PL" dirty="0"/>
        </a:p>
      </dgm:t>
    </dgm:pt>
    <dgm:pt modelId="{F1DD23F1-3E3F-4C4A-998A-51A6C56A0809}" type="parTrans" cxnId="{00F9E169-ADC2-428A-ABA5-0804D3AF6301}">
      <dgm:prSet/>
      <dgm:spPr/>
      <dgm:t>
        <a:bodyPr/>
        <a:lstStyle/>
        <a:p>
          <a:endParaRPr lang="pl-PL"/>
        </a:p>
      </dgm:t>
    </dgm:pt>
    <dgm:pt modelId="{5C79E816-D749-4A11-9252-0AE0244F4C41}" type="sibTrans" cxnId="{00F9E169-ADC2-428A-ABA5-0804D3AF6301}">
      <dgm:prSet/>
      <dgm:spPr/>
      <dgm:t>
        <a:bodyPr/>
        <a:lstStyle/>
        <a:p>
          <a:endParaRPr lang="pl-PL"/>
        </a:p>
      </dgm:t>
    </dgm:pt>
    <dgm:pt modelId="{BDC80738-39F7-4048-9FCE-D072780EBBE7}">
      <dgm:prSet phldrT="[Tekst]"/>
      <dgm:spPr/>
      <dgm:t>
        <a:bodyPr/>
        <a:lstStyle/>
        <a:p>
          <a:pPr>
            <a:buNone/>
          </a:pPr>
          <a:r>
            <a:rPr lang="pl-PL" dirty="0">
              <a:sym typeface="Wingdings" pitchFamily="2" charset="2"/>
            </a:rPr>
            <a:t>występuje w ciągu 3 dni z wnioskiem do sądu o zatwierdzenie kontroli i utrwalania rozmów</a:t>
          </a:r>
          <a:endParaRPr lang="pl-PL" dirty="0"/>
        </a:p>
      </dgm:t>
    </dgm:pt>
    <dgm:pt modelId="{C1A1AE38-B1BA-4418-9B60-07E000D0D697}" type="parTrans" cxnId="{70000840-B6D0-40F7-95CD-F428469E6E6C}">
      <dgm:prSet/>
      <dgm:spPr/>
      <dgm:t>
        <a:bodyPr/>
        <a:lstStyle/>
        <a:p>
          <a:endParaRPr lang="pl-PL"/>
        </a:p>
      </dgm:t>
    </dgm:pt>
    <dgm:pt modelId="{7FA926DA-7021-4AA5-A029-4DACF8148F85}" type="sibTrans" cxnId="{70000840-B6D0-40F7-95CD-F428469E6E6C}">
      <dgm:prSet/>
      <dgm:spPr/>
      <dgm:t>
        <a:bodyPr/>
        <a:lstStyle/>
        <a:p>
          <a:endParaRPr lang="pl-PL"/>
        </a:p>
      </dgm:t>
    </dgm:pt>
    <dgm:pt modelId="{AF894773-7682-4F31-BD04-1B2AE756786A}">
      <dgm:prSet phldrT="[Tekst]"/>
      <dgm:spPr/>
      <dgm:t>
        <a:bodyPr/>
        <a:lstStyle/>
        <a:p>
          <a:pPr>
            <a:buNone/>
          </a:pPr>
          <a:r>
            <a:rPr lang="pl-PL">
              <a:sym typeface="Wingdings" pitchFamily="2" charset="2"/>
            </a:rPr>
            <a:t>sąd </a:t>
          </a:r>
          <a:r>
            <a:rPr lang="pl-PL" dirty="0">
              <a:sym typeface="Wingdings" pitchFamily="2" charset="2"/>
            </a:rPr>
            <a:t>wydaje postanowienie w tym przedmiocie w ciągu 5 dni </a:t>
          </a:r>
          <a:endParaRPr lang="pl-PL" dirty="0"/>
        </a:p>
      </dgm:t>
    </dgm:pt>
    <dgm:pt modelId="{EEC69A81-52E6-422F-AD54-36CD5336AB99}" type="parTrans" cxnId="{567172A6-E7EB-4728-ADA4-03F2116F4810}">
      <dgm:prSet/>
      <dgm:spPr/>
      <dgm:t>
        <a:bodyPr/>
        <a:lstStyle/>
        <a:p>
          <a:endParaRPr lang="pl-PL"/>
        </a:p>
      </dgm:t>
    </dgm:pt>
    <dgm:pt modelId="{51308268-D8E1-4B5D-AA76-5AA2A04DA7AB}" type="sibTrans" cxnId="{567172A6-E7EB-4728-ADA4-03F2116F4810}">
      <dgm:prSet/>
      <dgm:spPr/>
      <dgm:t>
        <a:bodyPr/>
        <a:lstStyle/>
        <a:p>
          <a:endParaRPr lang="pl-PL"/>
        </a:p>
      </dgm:t>
    </dgm:pt>
    <dgm:pt modelId="{51F53650-FDF0-49B2-98F1-8E8FD5232056}" type="pres">
      <dgm:prSet presAssocID="{D8DC55C2-BEEF-44B3-8F1D-52512E35265B}" presName="CompostProcess" presStyleCnt="0">
        <dgm:presLayoutVars>
          <dgm:dir/>
          <dgm:resizeHandles val="exact"/>
        </dgm:presLayoutVars>
      </dgm:prSet>
      <dgm:spPr/>
    </dgm:pt>
    <dgm:pt modelId="{CDB65A6A-B830-49D9-865C-C6060A34E8DE}" type="pres">
      <dgm:prSet presAssocID="{D8DC55C2-BEEF-44B3-8F1D-52512E35265B}" presName="arrow" presStyleLbl="bgShp" presStyleIdx="0" presStyleCnt="1"/>
      <dgm:spPr/>
    </dgm:pt>
    <dgm:pt modelId="{8142AD47-1F5E-4145-8288-6F88A5B91088}" type="pres">
      <dgm:prSet presAssocID="{D8DC55C2-BEEF-44B3-8F1D-52512E35265B}" presName="linearProcess" presStyleCnt="0"/>
      <dgm:spPr/>
    </dgm:pt>
    <dgm:pt modelId="{FAD1F736-DD2A-4C10-BEF5-737B81055E05}" type="pres">
      <dgm:prSet presAssocID="{D911DE54-474A-4245-936C-7E6F01E91A30}" presName="textNode" presStyleLbl="node1" presStyleIdx="0" presStyleCnt="4">
        <dgm:presLayoutVars>
          <dgm:bulletEnabled val="1"/>
        </dgm:presLayoutVars>
      </dgm:prSet>
      <dgm:spPr/>
      <dgm:t>
        <a:bodyPr/>
        <a:lstStyle/>
        <a:p>
          <a:endParaRPr lang="pl-PL"/>
        </a:p>
      </dgm:t>
    </dgm:pt>
    <dgm:pt modelId="{FCD5337B-4EE2-4435-B4F9-7C0F92121778}" type="pres">
      <dgm:prSet presAssocID="{FB1DAF2E-B858-4D01-A490-AB499122C70B}" presName="sibTrans" presStyleCnt="0"/>
      <dgm:spPr/>
    </dgm:pt>
    <dgm:pt modelId="{E13AEF9C-F472-44AC-9BB7-B58C40A83846}" type="pres">
      <dgm:prSet presAssocID="{7D515034-D2B4-435F-A74F-5F5FE69A36E4}" presName="textNode" presStyleLbl="node1" presStyleIdx="1" presStyleCnt="4">
        <dgm:presLayoutVars>
          <dgm:bulletEnabled val="1"/>
        </dgm:presLayoutVars>
      </dgm:prSet>
      <dgm:spPr/>
      <dgm:t>
        <a:bodyPr/>
        <a:lstStyle/>
        <a:p>
          <a:endParaRPr lang="pl-PL"/>
        </a:p>
      </dgm:t>
    </dgm:pt>
    <dgm:pt modelId="{BFC33836-7DD3-4EBA-A483-626616B7082C}" type="pres">
      <dgm:prSet presAssocID="{5C79E816-D749-4A11-9252-0AE0244F4C41}" presName="sibTrans" presStyleCnt="0"/>
      <dgm:spPr/>
    </dgm:pt>
    <dgm:pt modelId="{5078EC99-6799-486D-9DD4-AB16F5C1646D}" type="pres">
      <dgm:prSet presAssocID="{BDC80738-39F7-4048-9FCE-D072780EBBE7}" presName="textNode" presStyleLbl="node1" presStyleIdx="2" presStyleCnt="4">
        <dgm:presLayoutVars>
          <dgm:bulletEnabled val="1"/>
        </dgm:presLayoutVars>
      </dgm:prSet>
      <dgm:spPr/>
      <dgm:t>
        <a:bodyPr/>
        <a:lstStyle/>
        <a:p>
          <a:endParaRPr lang="pl-PL"/>
        </a:p>
      </dgm:t>
    </dgm:pt>
    <dgm:pt modelId="{EF4F35F7-4D8B-45D7-BCB8-C33DACE62FD5}" type="pres">
      <dgm:prSet presAssocID="{7FA926DA-7021-4AA5-A029-4DACF8148F85}" presName="sibTrans" presStyleCnt="0"/>
      <dgm:spPr/>
    </dgm:pt>
    <dgm:pt modelId="{F9CB378E-DAF3-4F51-B748-C6D33B5A0EAF}" type="pres">
      <dgm:prSet presAssocID="{AF894773-7682-4F31-BD04-1B2AE756786A}" presName="textNode" presStyleLbl="node1" presStyleIdx="3" presStyleCnt="4">
        <dgm:presLayoutVars>
          <dgm:bulletEnabled val="1"/>
        </dgm:presLayoutVars>
      </dgm:prSet>
      <dgm:spPr/>
      <dgm:t>
        <a:bodyPr/>
        <a:lstStyle/>
        <a:p>
          <a:endParaRPr lang="pl-PL"/>
        </a:p>
      </dgm:t>
    </dgm:pt>
  </dgm:ptLst>
  <dgm:cxnLst>
    <dgm:cxn modelId="{C9916B23-A5E2-44AF-B9FA-04D0D09AEDC4}" type="presOf" srcId="{7D515034-D2B4-435F-A74F-5F5FE69A36E4}" destId="{E13AEF9C-F472-44AC-9BB7-B58C40A83846}" srcOrd="0" destOrd="0" presId="urn:microsoft.com/office/officeart/2005/8/layout/hProcess9"/>
    <dgm:cxn modelId="{567172A6-E7EB-4728-ADA4-03F2116F4810}" srcId="{D8DC55C2-BEEF-44B3-8F1D-52512E35265B}" destId="{AF894773-7682-4F31-BD04-1B2AE756786A}" srcOrd="3" destOrd="0" parTransId="{EEC69A81-52E6-422F-AD54-36CD5336AB99}" sibTransId="{51308268-D8E1-4B5D-AA76-5AA2A04DA7AB}"/>
    <dgm:cxn modelId="{70000840-B6D0-40F7-95CD-F428469E6E6C}" srcId="{D8DC55C2-BEEF-44B3-8F1D-52512E35265B}" destId="{BDC80738-39F7-4048-9FCE-D072780EBBE7}" srcOrd="2" destOrd="0" parTransId="{C1A1AE38-B1BA-4418-9B60-07E000D0D697}" sibTransId="{7FA926DA-7021-4AA5-A029-4DACF8148F85}"/>
    <dgm:cxn modelId="{38E7DBC7-12EF-4E13-AD90-4DA3FFF99FE7}" type="presOf" srcId="{AF894773-7682-4F31-BD04-1B2AE756786A}" destId="{F9CB378E-DAF3-4F51-B748-C6D33B5A0EAF}" srcOrd="0" destOrd="0" presId="urn:microsoft.com/office/officeart/2005/8/layout/hProcess9"/>
    <dgm:cxn modelId="{00F9E169-ADC2-428A-ABA5-0804D3AF6301}" srcId="{D8DC55C2-BEEF-44B3-8F1D-52512E35265B}" destId="{7D515034-D2B4-435F-A74F-5F5FE69A36E4}" srcOrd="1" destOrd="0" parTransId="{F1DD23F1-3E3F-4C4A-998A-51A6C56A0809}" sibTransId="{5C79E816-D749-4A11-9252-0AE0244F4C41}"/>
    <dgm:cxn modelId="{3D230ACA-8786-4B2E-84E6-1F9AD9A93632}" srcId="{D8DC55C2-BEEF-44B3-8F1D-52512E35265B}" destId="{D911DE54-474A-4245-936C-7E6F01E91A30}" srcOrd="0" destOrd="0" parTransId="{35445D0D-D903-4CCB-925B-B2A8AE0ABCD1}" sibTransId="{FB1DAF2E-B858-4D01-A490-AB499122C70B}"/>
    <dgm:cxn modelId="{50D8EAF1-1E71-410D-B868-271ED08DC57D}" type="presOf" srcId="{BDC80738-39F7-4048-9FCE-D072780EBBE7}" destId="{5078EC99-6799-486D-9DD4-AB16F5C1646D}" srcOrd="0" destOrd="0" presId="urn:microsoft.com/office/officeart/2005/8/layout/hProcess9"/>
    <dgm:cxn modelId="{DF19FF54-B805-41E7-8FC5-EFDC4E66D9CE}" type="presOf" srcId="{D911DE54-474A-4245-936C-7E6F01E91A30}" destId="{FAD1F736-DD2A-4C10-BEF5-737B81055E05}" srcOrd="0" destOrd="0" presId="urn:microsoft.com/office/officeart/2005/8/layout/hProcess9"/>
    <dgm:cxn modelId="{CA7020C6-5CA7-4C90-B8BF-BF1B573E0B49}" type="presOf" srcId="{D8DC55C2-BEEF-44B3-8F1D-52512E35265B}" destId="{51F53650-FDF0-49B2-98F1-8E8FD5232056}" srcOrd="0" destOrd="0" presId="urn:microsoft.com/office/officeart/2005/8/layout/hProcess9"/>
    <dgm:cxn modelId="{FEAC6719-7E1A-437B-B3C3-93E9E3D0597C}" type="presParOf" srcId="{51F53650-FDF0-49B2-98F1-8E8FD5232056}" destId="{CDB65A6A-B830-49D9-865C-C6060A34E8DE}" srcOrd="0" destOrd="0" presId="urn:microsoft.com/office/officeart/2005/8/layout/hProcess9"/>
    <dgm:cxn modelId="{6F9BB4E4-6141-4D6E-A2B2-2854B8CACD98}" type="presParOf" srcId="{51F53650-FDF0-49B2-98F1-8E8FD5232056}" destId="{8142AD47-1F5E-4145-8288-6F88A5B91088}" srcOrd="1" destOrd="0" presId="urn:microsoft.com/office/officeart/2005/8/layout/hProcess9"/>
    <dgm:cxn modelId="{AAB6AF15-49F8-45FA-9788-A4CEA2BB1B2E}" type="presParOf" srcId="{8142AD47-1F5E-4145-8288-6F88A5B91088}" destId="{FAD1F736-DD2A-4C10-BEF5-737B81055E05}" srcOrd="0" destOrd="0" presId="urn:microsoft.com/office/officeart/2005/8/layout/hProcess9"/>
    <dgm:cxn modelId="{057D012E-E469-4EDA-BD99-2A59F32DFB5A}" type="presParOf" srcId="{8142AD47-1F5E-4145-8288-6F88A5B91088}" destId="{FCD5337B-4EE2-4435-B4F9-7C0F92121778}" srcOrd="1" destOrd="0" presId="urn:microsoft.com/office/officeart/2005/8/layout/hProcess9"/>
    <dgm:cxn modelId="{5A5AED18-9BA5-4C04-A247-7C8B85C8906B}" type="presParOf" srcId="{8142AD47-1F5E-4145-8288-6F88A5B91088}" destId="{E13AEF9C-F472-44AC-9BB7-B58C40A83846}" srcOrd="2" destOrd="0" presId="urn:microsoft.com/office/officeart/2005/8/layout/hProcess9"/>
    <dgm:cxn modelId="{4611B8E6-5BBE-4E82-B6D9-6E4D5C7F0246}" type="presParOf" srcId="{8142AD47-1F5E-4145-8288-6F88A5B91088}" destId="{BFC33836-7DD3-4EBA-A483-626616B7082C}" srcOrd="3" destOrd="0" presId="urn:microsoft.com/office/officeart/2005/8/layout/hProcess9"/>
    <dgm:cxn modelId="{707AA9A2-3F33-4C04-8A41-1D282E124FD0}" type="presParOf" srcId="{8142AD47-1F5E-4145-8288-6F88A5B91088}" destId="{5078EC99-6799-486D-9DD4-AB16F5C1646D}" srcOrd="4" destOrd="0" presId="urn:microsoft.com/office/officeart/2005/8/layout/hProcess9"/>
    <dgm:cxn modelId="{A673704E-1D57-4F0D-A158-7EFB450B7FE2}" type="presParOf" srcId="{8142AD47-1F5E-4145-8288-6F88A5B91088}" destId="{EF4F35F7-4D8B-45D7-BCB8-C33DACE62FD5}" srcOrd="5" destOrd="0" presId="urn:microsoft.com/office/officeart/2005/8/layout/hProcess9"/>
    <dgm:cxn modelId="{E8E03854-130D-4320-8606-A386E2D6A430}" type="presParOf" srcId="{8142AD47-1F5E-4145-8288-6F88A5B91088}" destId="{F9CB378E-DAF3-4F51-B748-C6D33B5A0EAF}" srcOrd="6" destOrd="0" presId="urn:microsoft.com/office/officeart/2005/8/layout/hProcess9"/>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6F210D7-FAD5-459C-B0E6-35EB5E3F5B2F}" type="doc">
      <dgm:prSet loTypeId="urn:microsoft.com/office/officeart/2005/8/layout/process1" loCatId="process" qsTypeId="urn:microsoft.com/office/officeart/2005/8/quickstyle/simple1" qsCatId="simple" csTypeId="urn:microsoft.com/office/officeart/2005/8/colors/colorful2" csCatId="colorful" phldr="1"/>
      <dgm:spPr/>
    </dgm:pt>
    <dgm:pt modelId="{EA4A00D7-3A08-4ED7-984C-3D7C52BDA4AF}">
      <dgm:prSet phldrT="[Tekst]" custT="1"/>
      <dgm:spPr/>
      <dgm:t>
        <a:bodyPr/>
        <a:lstStyle/>
        <a:p>
          <a:r>
            <a:rPr lang="pl-PL" sz="1400" dirty="0"/>
            <a:t>Postawienie zarzutu popełnienia czynów z art. 1 UŚK</a:t>
          </a:r>
        </a:p>
      </dgm:t>
    </dgm:pt>
    <dgm:pt modelId="{49183DDC-00D0-4EC2-A023-A0283FE62514}" type="parTrans" cxnId="{2311D51E-201D-4E6E-B041-04F3684B41F9}">
      <dgm:prSet/>
      <dgm:spPr/>
      <dgm:t>
        <a:bodyPr/>
        <a:lstStyle/>
        <a:p>
          <a:endParaRPr lang="pl-PL"/>
        </a:p>
      </dgm:t>
    </dgm:pt>
    <dgm:pt modelId="{4CEB6979-904D-4C2B-ADC1-3F958C167717}" type="sibTrans" cxnId="{2311D51E-201D-4E6E-B041-04F3684B41F9}">
      <dgm:prSet/>
      <dgm:spPr/>
      <dgm:t>
        <a:bodyPr/>
        <a:lstStyle/>
        <a:p>
          <a:endParaRPr lang="pl-PL"/>
        </a:p>
      </dgm:t>
    </dgm:pt>
    <dgm:pt modelId="{553D307D-7B4F-4CE5-956B-DDF2A8580FCA}">
      <dgm:prSet phldrT="[Tekst]" custT="1"/>
      <dgm:spPr/>
      <dgm:t>
        <a:bodyPr/>
        <a:lstStyle/>
        <a:p>
          <a:r>
            <a:rPr lang="pl-PL" sz="1400" dirty="0"/>
            <a:t>Złożenie </a:t>
          </a:r>
          <a:r>
            <a:rPr lang="pl-PL" sz="1400" b="1" dirty="0"/>
            <a:t>wyjaśnień</a:t>
          </a:r>
          <a:r>
            <a:rPr lang="pl-PL" sz="1400" b="0" dirty="0"/>
            <a:t> w swojej sprawie i ujawnienie istotnych okoliczności z art. 3 ust. 1 </a:t>
          </a:r>
          <a:endParaRPr lang="pl-PL" sz="1400" dirty="0"/>
        </a:p>
      </dgm:t>
    </dgm:pt>
    <dgm:pt modelId="{989549EA-B930-4AA2-8C8F-77DBDD95216F}" type="parTrans" cxnId="{BBCE4E14-185A-4CF2-AC18-B324910B33B9}">
      <dgm:prSet/>
      <dgm:spPr/>
      <dgm:t>
        <a:bodyPr/>
        <a:lstStyle/>
        <a:p>
          <a:endParaRPr lang="pl-PL"/>
        </a:p>
      </dgm:t>
    </dgm:pt>
    <dgm:pt modelId="{791FDA2A-0BCD-4524-ADB8-C7A973650D1A}" type="sibTrans" cxnId="{BBCE4E14-185A-4CF2-AC18-B324910B33B9}">
      <dgm:prSet/>
      <dgm:spPr/>
      <dgm:t>
        <a:bodyPr/>
        <a:lstStyle/>
        <a:p>
          <a:endParaRPr lang="pl-PL"/>
        </a:p>
      </dgm:t>
    </dgm:pt>
    <dgm:pt modelId="{2671CC33-089D-4CF9-BD11-81D0DF3CA991}">
      <dgm:prSet phldrT="[Tekst]" custT="1"/>
      <dgm:spPr/>
      <dgm:t>
        <a:bodyPr/>
        <a:lstStyle/>
        <a:p>
          <a:r>
            <a:rPr lang="pl-PL" sz="1400" dirty="0"/>
            <a:t>Prokurator występuje do PG (zastępcy PG) o zgodę na dopuszczenie </a:t>
          </a:r>
          <a:r>
            <a:rPr lang="pl-PL" sz="1400" b="1" dirty="0"/>
            <a:t>zeznań</a:t>
          </a:r>
          <a:r>
            <a:rPr lang="pl-PL" sz="1400" dirty="0"/>
            <a:t> ŚK </a:t>
          </a:r>
        </a:p>
      </dgm:t>
    </dgm:pt>
    <dgm:pt modelId="{012C696B-36F0-4B92-8ABE-6D33B9DE8376}" type="parTrans" cxnId="{C02209F9-1760-4F8A-B10C-53B8B68E7D1E}">
      <dgm:prSet/>
      <dgm:spPr/>
      <dgm:t>
        <a:bodyPr/>
        <a:lstStyle/>
        <a:p>
          <a:endParaRPr lang="pl-PL"/>
        </a:p>
      </dgm:t>
    </dgm:pt>
    <dgm:pt modelId="{78AD4860-19EA-4587-A19C-C8AA406E779C}" type="sibTrans" cxnId="{C02209F9-1760-4F8A-B10C-53B8B68E7D1E}">
      <dgm:prSet/>
      <dgm:spPr/>
      <dgm:t>
        <a:bodyPr/>
        <a:lstStyle/>
        <a:p>
          <a:endParaRPr lang="pl-PL"/>
        </a:p>
      </dgm:t>
    </dgm:pt>
    <dgm:pt modelId="{D9868C4F-63D4-4058-8C27-D145B338DF23}">
      <dgm:prSet phldrT="[Tekst]" custT="1"/>
      <dgm:spPr/>
      <dgm:t>
        <a:bodyPr/>
        <a:lstStyle/>
        <a:p>
          <a:r>
            <a:rPr lang="pl-PL" sz="1400" dirty="0"/>
            <a:t>prokurator występuje do właściwego miejscowo sądu okręgowego o dopuszczenie dowodu z zeznań ŚK </a:t>
          </a:r>
        </a:p>
      </dgm:t>
    </dgm:pt>
    <dgm:pt modelId="{884D720D-B9AA-430C-A836-CB68C39BEEBB}" type="parTrans" cxnId="{6F34E2C4-27FB-4F43-A170-263788D628F1}">
      <dgm:prSet/>
      <dgm:spPr/>
      <dgm:t>
        <a:bodyPr/>
        <a:lstStyle/>
        <a:p>
          <a:endParaRPr lang="pl-PL"/>
        </a:p>
      </dgm:t>
    </dgm:pt>
    <dgm:pt modelId="{8F932233-500D-4BC8-B7A9-21D920B1CE1D}" type="sibTrans" cxnId="{6F34E2C4-27FB-4F43-A170-263788D628F1}">
      <dgm:prSet/>
      <dgm:spPr/>
      <dgm:t>
        <a:bodyPr/>
        <a:lstStyle/>
        <a:p>
          <a:endParaRPr lang="pl-PL"/>
        </a:p>
      </dgm:t>
    </dgm:pt>
    <dgm:pt modelId="{F8D9BC01-277C-4E16-A89F-84482C72B946}" type="pres">
      <dgm:prSet presAssocID="{16F210D7-FAD5-459C-B0E6-35EB5E3F5B2F}" presName="Name0" presStyleCnt="0">
        <dgm:presLayoutVars>
          <dgm:dir/>
          <dgm:resizeHandles val="exact"/>
        </dgm:presLayoutVars>
      </dgm:prSet>
      <dgm:spPr/>
    </dgm:pt>
    <dgm:pt modelId="{0C03E9AB-70BE-4E12-89B5-BD760D0CD9D9}" type="pres">
      <dgm:prSet presAssocID="{EA4A00D7-3A08-4ED7-984C-3D7C52BDA4AF}" presName="node" presStyleLbl="node1" presStyleIdx="0" presStyleCnt="4">
        <dgm:presLayoutVars>
          <dgm:bulletEnabled val="1"/>
        </dgm:presLayoutVars>
      </dgm:prSet>
      <dgm:spPr/>
      <dgm:t>
        <a:bodyPr/>
        <a:lstStyle/>
        <a:p>
          <a:endParaRPr lang="pl-PL"/>
        </a:p>
      </dgm:t>
    </dgm:pt>
    <dgm:pt modelId="{EFC7224C-762B-4D01-A2A2-1392F2A305E6}" type="pres">
      <dgm:prSet presAssocID="{4CEB6979-904D-4C2B-ADC1-3F958C167717}" presName="sibTrans" presStyleLbl="sibTrans2D1" presStyleIdx="0" presStyleCnt="3"/>
      <dgm:spPr/>
      <dgm:t>
        <a:bodyPr/>
        <a:lstStyle/>
        <a:p>
          <a:endParaRPr lang="pl-PL"/>
        </a:p>
      </dgm:t>
    </dgm:pt>
    <dgm:pt modelId="{EE0A428E-E603-423C-9914-47C2701F2DE1}" type="pres">
      <dgm:prSet presAssocID="{4CEB6979-904D-4C2B-ADC1-3F958C167717}" presName="connectorText" presStyleLbl="sibTrans2D1" presStyleIdx="0" presStyleCnt="3"/>
      <dgm:spPr/>
      <dgm:t>
        <a:bodyPr/>
        <a:lstStyle/>
        <a:p>
          <a:endParaRPr lang="pl-PL"/>
        </a:p>
      </dgm:t>
    </dgm:pt>
    <dgm:pt modelId="{4ADF7026-D35E-4E7A-AA86-6084A1B47E59}" type="pres">
      <dgm:prSet presAssocID="{553D307D-7B4F-4CE5-956B-DDF2A8580FCA}" presName="node" presStyleLbl="node1" presStyleIdx="1" presStyleCnt="4">
        <dgm:presLayoutVars>
          <dgm:bulletEnabled val="1"/>
        </dgm:presLayoutVars>
      </dgm:prSet>
      <dgm:spPr/>
      <dgm:t>
        <a:bodyPr/>
        <a:lstStyle/>
        <a:p>
          <a:endParaRPr lang="pl-PL"/>
        </a:p>
      </dgm:t>
    </dgm:pt>
    <dgm:pt modelId="{9288E5D6-6859-48C4-9923-D138E9FDE3AF}" type="pres">
      <dgm:prSet presAssocID="{791FDA2A-0BCD-4524-ADB8-C7A973650D1A}" presName="sibTrans" presStyleLbl="sibTrans2D1" presStyleIdx="1" presStyleCnt="3"/>
      <dgm:spPr/>
      <dgm:t>
        <a:bodyPr/>
        <a:lstStyle/>
        <a:p>
          <a:endParaRPr lang="pl-PL"/>
        </a:p>
      </dgm:t>
    </dgm:pt>
    <dgm:pt modelId="{42B06025-E83D-4E6F-AEB5-8090D8055102}" type="pres">
      <dgm:prSet presAssocID="{791FDA2A-0BCD-4524-ADB8-C7A973650D1A}" presName="connectorText" presStyleLbl="sibTrans2D1" presStyleIdx="1" presStyleCnt="3"/>
      <dgm:spPr/>
      <dgm:t>
        <a:bodyPr/>
        <a:lstStyle/>
        <a:p>
          <a:endParaRPr lang="pl-PL"/>
        </a:p>
      </dgm:t>
    </dgm:pt>
    <dgm:pt modelId="{363B7280-304C-47BB-832E-6ED58D189F6F}" type="pres">
      <dgm:prSet presAssocID="{2671CC33-089D-4CF9-BD11-81D0DF3CA991}" presName="node" presStyleLbl="node1" presStyleIdx="2" presStyleCnt="4">
        <dgm:presLayoutVars>
          <dgm:bulletEnabled val="1"/>
        </dgm:presLayoutVars>
      </dgm:prSet>
      <dgm:spPr/>
      <dgm:t>
        <a:bodyPr/>
        <a:lstStyle/>
        <a:p>
          <a:endParaRPr lang="pl-PL"/>
        </a:p>
      </dgm:t>
    </dgm:pt>
    <dgm:pt modelId="{731EDB3E-1D8F-40C4-A2A8-83129CE37EB6}" type="pres">
      <dgm:prSet presAssocID="{78AD4860-19EA-4587-A19C-C8AA406E779C}" presName="sibTrans" presStyleLbl="sibTrans2D1" presStyleIdx="2" presStyleCnt="3"/>
      <dgm:spPr/>
      <dgm:t>
        <a:bodyPr/>
        <a:lstStyle/>
        <a:p>
          <a:endParaRPr lang="pl-PL"/>
        </a:p>
      </dgm:t>
    </dgm:pt>
    <dgm:pt modelId="{CAFC2322-735D-41DC-A33C-BF2664F68723}" type="pres">
      <dgm:prSet presAssocID="{78AD4860-19EA-4587-A19C-C8AA406E779C}" presName="connectorText" presStyleLbl="sibTrans2D1" presStyleIdx="2" presStyleCnt="3"/>
      <dgm:spPr/>
      <dgm:t>
        <a:bodyPr/>
        <a:lstStyle/>
        <a:p>
          <a:endParaRPr lang="pl-PL"/>
        </a:p>
      </dgm:t>
    </dgm:pt>
    <dgm:pt modelId="{F2D8A49F-A9C4-41A7-A2A4-95AC8597FDF1}" type="pres">
      <dgm:prSet presAssocID="{D9868C4F-63D4-4058-8C27-D145B338DF23}" presName="node" presStyleLbl="node1" presStyleIdx="3" presStyleCnt="4">
        <dgm:presLayoutVars>
          <dgm:bulletEnabled val="1"/>
        </dgm:presLayoutVars>
      </dgm:prSet>
      <dgm:spPr/>
      <dgm:t>
        <a:bodyPr/>
        <a:lstStyle/>
        <a:p>
          <a:endParaRPr lang="pl-PL"/>
        </a:p>
      </dgm:t>
    </dgm:pt>
  </dgm:ptLst>
  <dgm:cxnLst>
    <dgm:cxn modelId="{071A7F03-C07A-402A-905B-0690B6931AA7}" type="presOf" srcId="{78AD4860-19EA-4587-A19C-C8AA406E779C}" destId="{CAFC2322-735D-41DC-A33C-BF2664F68723}" srcOrd="1" destOrd="0" presId="urn:microsoft.com/office/officeart/2005/8/layout/process1"/>
    <dgm:cxn modelId="{BBCE4E14-185A-4CF2-AC18-B324910B33B9}" srcId="{16F210D7-FAD5-459C-B0E6-35EB5E3F5B2F}" destId="{553D307D-7B4F-4CE5-956B-DDF2A8580FCA}" srcOrd="1" destOrd="0" parTransId="{989549EA-B930-4AA2-8C8F-77DBDD95216F}" sibTransId="{791FDA2A-0BCD-4524-ADB8-C7A973650D1A}"/>
    <dgm:cxn modelId="{3033774F-B555-4C0F-BD3C-D78825533297}" type="presOf" srcId="{4CEB6979-904D-4C2B-ADC1-3F958C167717}" destId="{EE0A428E-E603-423C-9914-47C2701F2DE1}" srcOrd="1" destOrd="0" presId="urn:microsoft.com/office/officeart/2005/8/layout/process1"/>
    <dgm:cxn modelId="{23C9E0A9-F5B8-44B3-AA29-1F0CAFBAB47D}" type="presOf" srcId="{791FDA2A-0BCD-4524-ADB8-C7A973650D1A}" destId="{42B06025-E83D-4E6F-AEB5-8090D8055102}" srcOrd="1" destOrd="0" presId="urn:microsoft.com/office/officeart/2005/8/layout/process1"/>
    <dgm:cxn modelId="{3CD1A148-563B-4570-B04E-1D6498CF4741}" type="presOf" srcId="{791FDA2A-0BCD-4524-ADB8-C7A973650D1A}" destId="{9288E5D6-6859-48C4-9923-D138E9FDE3AF}" srcOrd="0" destOrd="0" presId="urn:microsoft.com/office/officeart/2005/8/layout/process1"/>
    <dgm:cxn modelId="{57702D3C-0345-4E82-9009-DB24F0C12A2E}" type="presOf" srcId="{EA4A00D7-3A08-4ED7-984C-3D7C52BDA4AF}" destId="{0C03E9AB-70BE-4E12-89B5-BD760D0CD9D9}" srcOrd="0" destOrd="0" presId="urn:microsoft.com/office/officeart/2005/8/layout/process1"/>
    <dgm:cxn modelId="{CD486C83-38DF-4DA9-ACD1-7C581DA89621}" type="presOf" srcId="{553D307D-7B4F-4CE5-956B-DDF2A8580FCA}" destId="{4ADF7026-D35E-4E7A-AA86-6084A1B47E59}" srcOrd="0" destOrd="0" presId="urn:microsoft.com/office/officeart/2005/8/layout/process1"/>
    <dgm:cxn modelId="{C60CF9B9-2E33-4E41-BB5E-EA60190F471B}" type="presOf" srcId="{4CEB6979-904D-4C2B-ADC1-3F958C167717}" destId="{EFC7224C-762B-4D01-A2A2-1392F2A305E6}" srcOrd="0" destOrd="0" presId="urn:microsoft.com/office/officeart/2005/8/layout/process1"/>
    <dgm:cxn modelId="{823965C5-CFBF-482F-9A4B-1C63006D664A}" type="presOf" srcId="{D9868C4F-63D4-4058-8C27-D145B338DF23}" destId="{F2D8A49F-A9C4-41A7-A2A4-95AC8597FDF1}" srcOrd="0" destOrd="0" presId="urn:microsoft.com/office/officeart/2005/8/layout/process1"/>
    <dgm:cxn modelId="{34902635-67D5-4258-88E9-2F4518E83791}" type="presOf" srcId="{2671CC33-089D-4CF9-BD11-81D0DF3CA991}" destId="{363B7280-304C-47BB-832E-6ED58D189F6F}" srcOrd="0" destOrd="0" presId="urn:microsoft.com/office/officeart/2005/8/layout/process1"/>
    <dgm:cxn modelId="{6F34E2C4-27FB-4F43-A170-263788D628F1}" srcId="{16F210D7-FAD5-459C-B0E6-35EB5E3F5B2F}" destId="{D9868C4F-63D4-4058-8C27-D145B338DF23}" srcOrd="3" destOrd="0" parTransId="{884D720D-B9AA-430C-A836-CB68C39BEEBB}" sibTransId="{8F932233-500D-4BC8-B7A9-21D920B1CE1D}"/>
    <dgm:cxn modelId="{C02209F9-1760-4F8A-B10C-53B8B68E7D1E}" srcId="{16F210D7-FAD5-459C-B0E6-35EB5E3F5B2F}" destId="{2671CC33-089D-4CF9-BD11-81D0DF3CA991}" srcOrd="2" destOrd="0" parTransId="{012C696B-36F0-4B92-8ABE-6D33B9DE8376}" sibTransId="{78AD4860-19EA-4587-A19C-C8AA406E779C}"/>
    <dgm:cxn modelId="{73E3CE18-3AEE-48FC-8CB8-4E8306D45B81}" type="presOf" srcId="{16F210D7-FAD5-459C-B0E6-35EB5E3F5B2F}" destId="{F8D9BC01-277C-4E16-A89F-84482C72B946}" srcOrd="0" destOrd="0" presId="urn:microsoft.com/office/officeart/2005/8/layout/process1"/>
    <dgm:cxn modelId="{2311D51E-201D-4E6E-B041-04F3684B41F9}" srcId="{16F210D7-FAD5-459C-B0E6-35EB5E3F5B2F}" destId="{EA4A00D7-3A08-4ED7-984C-3D7C52BDA4AF}" srcOrd="0" destOrd="0" parTransId="{49183DDC-00D0-4EC2-A023-A0283FE62514}" sibTransId="{4CEB6979-904D-4C2B-ADC1-3F958C167717}"/>
    <dgm:cxn modelId="{DBAEA0B6-402E-4F31-A870-0AD7DE84C0DD}" type="presOf" srcId="{78AD4860-19EA-4587-A19C-C8AA406E779C}" destId="{731EDB3E-1D8F-40C4-A2A8-83129CE37EB6}" srcOrd="0" destOrd="0" presId="urn:microsoft.com/office/officeart/2005/8/layout/process1"/>
    <dgm:cxn modelId="{C3343490-6513-4A27-AD99-2C2A5D62F172}" type="presParOf" srcId="{F8D9BC01-277C-4E16-A89F-84482C72B946}" destId="{0C03E9AB-70BE-4E12-89B5-BD760D0CD9D9}" srcOrd="0" destOrd="0" presId="urn:microsoft.com/office/officeart/2005/8/layout/process1"/>
    <dgm:cxn modelId="{0C8BB447-C740-4A70-9B4A-1518986575C8}" type="presParOf" srcId="{F8D9BC01-277C-4E16-A89F-84482C72B946}" destId="{EFC7224C-762B-4D01-A2A2-1392F2A305E6}" srcOrd="1" destOrd="0" presId="urn:microsoft.com/office/officeart/2005/8/layout/process1"/>
    <dgm:cxn modelId="{7F430BD9-E042-4132-894C-0A693C84AF81}" type="presParOf" srcId="{EFC7224C-762B-4D01-A2A2-1392F2A305E6}" destId="{EE0A428E-E603-423C-9914-47C2701F2DE1}" srcOrd="0" destOrd="0" presId="urn:microsoft.com/office/officeart/2005/8/layout/process1"/>
    <dgm:cxn modelId="{341A3604-F484-4F99-8F80-D3B1AC2638BF}" type="presParOf" srcId="{F8D9BC01-277C-4E16-A89F-84482C72B946}" destId="{4ADF7026-D35E-4E7A-AA86-6084A1B47E59}" srcOrd="2" destOrd="0" presId="urn:microsoft.com/office/officeart/2005/8/layout/process1"/>
    <dgm:cxn modelId="{4BDEB0F3-43D9-4749-B628-7981160C8BF5}" type="presParOf" srcId="{F8D9BC01-277C-4E16-A89F-84482C72B946}" destId="{9288E5D6-6859-48C4-9923-D138E9FDE3AF}" srcOrd="3" destOrd="0" presId="urn:microsoft.com/office/officeart/2005/8/layout/process1"/>
    <dgm:cxn modelId="{ACE211A6-C8F5-41F1-AEC0-1BA2A0B35C0C}" type="presParOf" srcId="{9288E5D6-6859-48C4-9923-D138E9FDE3AF}" destId="{42B06025-E83D-4E6F-AEB5-8090D8055102}" srcOrd="0" destOrd="0" presId="urn:microsoft.com/office/officeart/2005/8/layout/process1"/>
    <dgm:cxn modelId="{26CE43E7-2369-4FA9-A323-A55ACAB4E285}" type="presParOf" srcId="{F8D9BC01-277C-4E16-A89F-84482C72B946}" destId="{363B7280-304C-47BB-832E-6ED58D189F6F}" srcOrd="4" destOrd="0" presId="urn:microsoft.com/office/officeart/2005/8/layout/process1"/>
    <dgm:cxn modelId="{CA06159B-2F45-4D4B-8E48-9602D0D16717}" type="presParOf" srcId="{F8D9BC01-277C-4E16-A89F-84482C72B946}" destId="{731EDB3E-1D8F-40C4-A2A8-83129CE37EB6}" srcOrd="5" destOrd="0" presId="urn:microsoft.com/office/officeart/2005/8/layout/process1"/>
    <dgm:cxn modelId="{19812C74-BA14-4EEF-A1D4-65CF35C02F3E}" type="presParOf" srcId="{731EDB3E-1D8F-40C4-A2A8-83129CE37EB6}" destId="{CAFC2322-735D-41DC-A33C-BF2664F68723}" srcOrd="0" destOrd="0" presId="urn:microsoft.com/office/officeart/2005/8/layout/process1"/>
    <dgm:cxn modelId="{D9A6D422-7E0C-476D-A155-8AE4DF79F9DA}" type="presParOf" srcId="{F8D9BC01-277C-4E16-A89F-84482C72B946}" destId="{F2D8A49F-A9C4-41A7-A2A4-95AC8597FDF1}" srcOrd="6" destOrd="0" presId="urn:microsoft.com/office/officeart/2005/8/layout/process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B9FCAB1-F9DC-4458-91A5-BEE7FE704886}" type="doc">
      <dgm:prSet loTypeId="urn:microsoft.com/office/officeart/2005/8/layout/hProcess9" loCatId="process" qsTypeId="urn:microsoft.com/office/officeart/2005/8/quickstyle/simple1" qsCatId="simple" csTypeId="urn:microsoft.com/office/officeart/2005/8/colors/accent1_2" csCatId="accent1" phldr="1"/>
      <dgm:spPr/>
    </dgm:pt>
    <dgm:pt modelId="{4DCDC39E-556D-4AA5-8D79-B706D306DA73}">
      <dgm:prSet phldrT="[Tekst]"/>
      <dgm:spPr/>
      <dgm:t>
        <a:bodyPr/>
        <a:lstStyle/>
        <a:p>
          <a:r>
            <a:rPr lang="pl-PL" dirty="0"/>
            <a:t>sąd bada przesłanki z art. 3 i 4 </a:t>
          </a:r>
        </a:p>
      </dgm:t>
    </dgm:pt>
    <dgm:pt modelId="{05C554F4-38C9-40C4-984F-68F73F8D9BD2}" type="parTrans" cxnId="{13507494-F41D-4485-910D-46EBB240E676}">
      <dgm:prSet/>
      <dgm:spPr/>
      <dgm:t>
        <a:bodyPr/>
        <a:lstStyle/>
        <a:p>
          <a:endParaRPr lang="pl-PL"/>
        </a:p>
      </dgm:t>
    </dgm:pt>
    <dgm:pt modelId="{EF760681-81B4-4A25-ACAE-22BE1C1C74AD}" type="sibTrans" cxnId="{13507494-F41D-4485-910D-46EBB240E676}">
      <dgm:prSet/>
      <dgm:spPr/>
      <dgm:t>
        <a:bodyPr/>
        <a:lstStyle/>
        <a:p>
          <a:endParaRPr lang="pl-PL"/>
        </a:p>
      </dgm:t>
    </dgm:pt>
    <dgm:pt modelId="{F3DCC522-D071-4F12-910F-5972D0A8F46E}">
      <dgm:prSet phldrT="[Tekst]"/>
      <dgm:spPr/>
      <dgm:t>
        <a:bodyPr/>
        <a:lstStyle/>
        <a:p>
          <a:r>
            <a:rPr lang="pl-PL" dirty="0"/>
            <a:t>przesłuchanie podejrzanego </a:t>
          </a:r>
        </a:p>
      </dgm:t>
    </dgm:pt>
    <dgm:pt modelId="{C94E2555-5EC8-4A38-B015-473D744BC976}" type="parTrans" cxnId="{C99FE7B3-B2DC-4165-8B43-934127732036}">
      <dgm:prSet/>
      <dgm:spPr/>
      <dgm:t>
        <a:bodyPr/>
        <a:lstStyle/>
        <a:p>
          <a:endParaRPr lang="pl-PL"/>
        </a:p>
      </dgm:t>
    </dgm:pt>
    <dgm:pt modelId="{C06C5477-EDD2-47F2-A46A-25B990DA66A3}" type="sibTrans" cxnId="{C99FE7B3-B2DC-4165-8B43-934127732036}">
      <dgm:prSet/>
      <dgm:spPr/>
      <dgm:t>
        <a:bodyPr/>
        <a:lstStyle/>
        <a:p>
          <a:endParaRPr lang="pl-PL"/>
        </a:p>
      </dgm:t>
    </dgm:pt>
    <dgm:pt modelId="{6F4D8434-FF0D-4362-BA4F-0C4B84C61CF4}">
      <dgm:prSet phldrT="[Tekst]"/>
      <dgm:spPr/>
      <dgm:t>
        <a:bodyPr/>
        <a:lstStyle/>
        <a:p>
          <a:r>
            <a:rPr lang="pl-PL" dirty="0"/>
            <a:t>postanowienie w przedmiocie nadania statusu świadka koronnego </a:t>
          </a:r>
        </a:p>
      </dgm:t>
    </dgm:pt>
    <dgm:pt modelId="{F3087796-9C72-4C0D-B250-105DF78A7796}" type="parTrans" cxnId="{693C29A1-47B6-4320-AA20-48EE715DB8F7}">
      <dgm:prSet/>
      <dgm:spPr/>
      <dgm:t>
        <a:bodyPr/>
        <a:lstStyle/>
        <a:p>
          <a:endParaRPr lang="pl-PL"/>
        </a:p>
      </dgm:t>
    </dgm:pt>
    <dgm:pt modelId="{67C8903B-4725-4DCC-A1A7-B15E05ED78A4}" type="sibTrans" cxnId="{693C29A1-47B6-4320-AA20-48EE715DB8F7}">
      <dgm:prSet/>
      <dgm:spPr/>
      <dgm:t>
        <a:bodyPr/>
        <a:lstStyle/>
        <a:p>
          <a:endParaRPr lang="pl-PL"/>
        </a:p>
      </dgm:t>
    </dgm:pt>
    <dgm:pt modelId="{591FF653-36B9-4CA3-A3C4-FF23AB275C0D}" type="pres">
      <dgm:prSet presAssocID="{BB9FCAB1-F9DC-4458-91A5-BEE7FE704886}" presName="CompostProcess" presStyleCnt="0">
        <dgm:presLayoutVars>
          <dgm:dir/>
          <dgm:resizeHandles val="exact"/>
        </dgm:presLayoutVars>
      </dgm:prSet>
      <dgm:spPr/>
    </dgm:pt>
    <dgm:pt modelId="{99A3E2BA-77E1-474F-A675-B83FA3632DE2}" type="pres">
      <dgm:prSet presAssocID="{BB9FCAB1-F9DC-4458-91A5-BEE7FE704886}" presName="arrow" presStyleLbl="bgShp" presStyleIdx="0" presStyleCnt="1"/>
      <dgm:spPr/>
    </dgm:pt>
    <dgm:pt modelId="{1E39324C-B0A2-419B-B8B2-384E842F5B2D}" type="pres">
      <dgm:prSet presAssocID="{BB9FCAB1-F9DC-4458-91A5-BEE7FE704886}" presName="linearProcess" presStyleCnt="0"/>
      <dgm:spPr/>
    </dgm:pt>
    <dgm:pt modelId="{D7A720A3-B41A-4D13-9A7E-86B9BF4BB499}" type="pres">
      <dgm:prSet presAssocID="{4DCDC39E-556D-4AA5-8D79-B706D306DA73}" presName="textNode" presStyleLbl="node1" presStyleIdx="0" presStyleCnt="3">
        <dgm:presLayoutVars>
          <dgm:bulletEnabled val="1"/>
        </dgm:presLayoutVars>
      </dgm:prSet>
      <dgm:spPr/>
      <dgm:t>
        <a:bodyPr/>
        <a:lstStyle/>
        <a:p>
          <a:endParaRPr lang="pl-PL"/>
        </a:p>
      </dgm:t>
    </dgm:pt>
    <dgm:pt modelId="{16A86E09-F1B0-4AC0-80F1-5B422DFE3441}" type="pres">
      <dgm:prSet presAssocID="{EF760681-81B4-4A25-ACAE-22BE1C1C74AD}" presName="sibTrans" presStyleCnt="0"/>
      <dgm:spPr/>
    </dgm:pt>
    <dgm:pt modelId="{8016C5A6-D503-496A-B880-67AA6C1059E0}" type="pres">
      <dgm:prSet presAssocID="{F3DCC522-D071-4F12-910F-5972D0A8F46E}" presName="textNode" presStyleLbl="node1" presStyleIdx="1" presStyleCnt="3" custLinFactNeighborX="69742" custLinFactNeighborY="1732">
        <dgm:presLayoutVars>
          <dgm:bulletEnabled val="1"/>
        </dgm:presLayoutVars>
      </dgm:prSet>
      <dgm:spPr/>
      <dgm:t>
        <a:bodyPr/>
        <a:lstStyle/>
        <a:p>
          <a:endParaRPr lang="pl-PL"/>
        </a:p>
      </dgm:t>
    </dgm:pt>
    <dgm:pt modelId="{1830CED4-7C8F-461E-9607-C0737F7053CB}" type="pres">
      <dgm:prSet presAssocID="{C06C5477-EDD2-47F2-A46A-25B990DA66A3}" presName="sibTrans" presStyleCnt="0"/>
      <dgm:spPr/>
    </dgm:pt>
    <dgm:pt modelId="{777FED19-FE8C-4453-97D3-6E3A6156ECE2}" type="pres">
      <dgm:prSet presAssocID="{6F4D8434-FF0D-4362-BA4F-0C4B84C61CF4}" presName="textNode" presStyleLbl="node1" presStyleIdx="2" presStyleCnt="3">
        <dgm:presLayoutVars>
          <dgm:bulletEnabled val="1"/>
        </dgm:presLayoutVars>
      </dgm:prSet>
      <dgm:spPr/>
      <dgm:t>
        <a:bodyPr/>
        <a:lstStyle/>
        <a:p>
          <a:endParaRPr lang="pl-PL"/>
        </a:p>
      </dgm:t>
    </dgm:pt>
  </dgm:ptLst>
  <dgm:cxnLst>
    <dgm:cxn modelId="{49DAADF0-A4F5-40AF-A355-34DAF2EB43F9}" type="presOf" srcId="{F3DCC522-D071-4F12-910F-5972D0A8F46E}" destId="{8016C5A6-D503-496A-B880-67AA6C1059E0}" srcOrd="0" destOrd="0" presId="urn:microsoft.com/office/officeart/2005/8/layout/hProcess9"/>
    <dgm:cxn modelId="{693C29A1-47B6-4320-AA20-48EE715DB8F7}" srcId="{BB9FCAB1-F9DC-4458-91A5-BEE7FE704886}" destId="{6F4D8434-FF0D-4362-BA4F-0C4B84C61CF4}" srcOrd="2" destOrd="0" parTransId="{F3087796-9C72-4C0D-B250-105DF78A7796}" sibTransId="{67C8903B-4725-4DCC-A1A7-B15E05ED78A4}"/>
    <dgm:cxn modelId="{C99FE7B3-B2DC-4165-8B43-934127732036}" srcId="{BB9FCAB1-F9DC-4458-91A5-BEE7FE704886}" destId="{F3DCC522-D071-4F12-910F-5972D0A8F46E}" srcOrd="1" destOrd="0" parTransId="{C94E2555-5EC8-4A38-B015-473D744BC976}" sibTransId="{C06C5477-EDD2-47F2-A46A-25B990DA66A3}"/>
    <dgm:cxn modelId="{13507494-F41D-4485-910D-46EBB240E676}" srcId="{BB9FCAB1-F9DC-4458-91A5-BEE7FE704886}" destId="{4DCDC39E-556D-4AA5-8D79-B706D306DA73}" srcOrd="0" destOrd="0" parTransId="{05C554F4-38C9-40C4-984F-68F73F8D9BD2}" sibTransId="{EF760681-81B4-4A25-ACAE-22BE1C1C74AD}"/>
    <dgm:cxn modelId="{0315086A-B60B-44A4-83AD-3F8C21391D76}" type="presOf" srcId="{4DCDC39E-556D-4AA5-8D79-B706D306DA73}" destId="{D7A720A3-B41A-4D13-9A7E-86B9BF4BB499}" srcOrd="0" destOrd="0" presId="urn:microsoft.com/office/officeart/2005/8/layout/hProcess9"/>
    <dgm:cxn modelId="{15C474E6-8B34-43F2-BE1F-679B671C4D90}" type="presOf" srcId="{6F4D8434-FF0D-4362-BA4F-0C4B84C61CF4}" destId="{777FED19-FE8C-4453-97D3-6E3A6156ECE2}" srcOrd="0" destOrd="0" presId="urn:microsoft.com/office/officeart/2005/8/layout/hProcess9"/>
    <dgm:cxn modelId="{2BD2C08D-F439-4D46-A84C-B22290169BCD}" type="presOf" srcId="{BB9FCAB1-F9DC-4458-91A5-BEE7FE704886}" destId="{591FF653-36B9-4CA3-A3C4-FF23AB275C0D}" srcOrd="0" destOrd="0" presId="urn:microsoft.com/office/officeart/2005/8/layout/hProcess9"/>
    <dgm:cxn modelId="{49D8FF5C-5E94-40FC-B260-4C95158616F8}" type="presParOf" srcId="{591FF653-36B9-4CA3-A3C4-FF23AB275C0D}" destId="{99A3E2BA-77E1-474F-A675-B83FA3632DE2}" srcOrd="0" destOrd="0" presId="urn:microsoft.com/office/officeart/2005/8/layout/hProcess9"/>
    <dgm:cxn modelId="{0ABE7C48-FB52-4893-B96B-B46C2FC0BADE}" type="presParOf" srcId="{591FF653-36B9-4CA3-A3C4-FF23AB275C0D}" destId="{1E39324C-B0A2-419B-B8B2-384E842F5B2D}" srcOrd="1" destOrd="0" presId="urn:microsoft.com/office/officeart/2005/8/layout/hProcess9"/>
    <dgm:cxn modelId="{F182901F-FFE0-44B1-BC91-77AD71814DCE}" type="presParOf" srcId="{1E39324C-B0A2-419B-B8B2-384E842F5B2D}" destId="{D7A720A3-B41A-4D13-9A7E-86B9BF4BB499}" srcOrd="0" destOrd="0" presId="urn:microsoft.com/office/officeart/2005/8/layout/hProcess9"/>
    <dgm:cxn modelId="{019F2662-8AF1-4B2D-A03D-CB7306EAA2CA}" type="presParOf" srcId="{1E39324C-B0A2-419B-B8B2-384E842F5B2D}" destId="{16A86E09-F1B0-4AC0-80F1-5B422DFE3441}" srcOrd="1" destOrd="0" presId="urn:microsoft.com/office/officeart/2005/8/layout/hProcess9"/>
    <dgm:cxn modelId="{1E92E927-8DC5-4A28-9E15-DF2CEFC6766F}" type="presParOf" srcId="{1E39324C-B0A2-419B-B8B2-384E842F5B2D}" destId="{8016C5A6-D503-496A-B880-67AA6C1059E0}" srcOrd="2" destOrd="0" presId="urn:microsoft.com/office/officeart/2005/8/layout/hProcess9"/>
    <dgm:cxn modelId="{C6A23E04-E1EE-4D42-BE74-C01761C61184}" type="presParOf" srcId="{1E39324C-B0A2-419B-B8B2-384E842F5B2D}" destId="{1830CED4-7C8F-461E-9607-C0737F7053CB}" srcOrd="3" destOrd="0" presId="urn:microsoft.com/office/officeart/2005/8/layout/hProcess9"/>
    <dgm:cxn modelId="{53406C33-6BFA-428D-8281-48F47B953C09}" type="presParOf" srcId="{1E39324C-B0A2-419B-B8B2-384E842F5B2D}" destId="{777FED19-FE8C-4453-97D3-6E3A6156ECE2}" srcOrd="4" destOrd="0" presId="urn:microsoft.com/office/officeart/2005/8/layout/hProcess9"/>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1AEF174-5492-4BB9-A648-59CD50445F43}" type="doc">
      <dgm:prSet loTypeId="urn:microsoft.com/office/officeart/2005/8/layout/cycle2" loCatId="cycle" qsTypeId="urn:microsoft.com/office/officeart/2005/8/quickstyle/simple1" qsCatId="simple" csTypeId="urn:microsoft.com/office/officeart/2005/8/colors/colorful1#3" csCatId="colorful" phldr="1"/>
      <dgm:spPr/>
      <dgm:t>
        <a:bodyPr/>
        <a:lstStyle/>
        <a:p>
          <a:endParaRPr lang="pl-PL"/>
        </a:p>
      </dgm:t>
    </dgm:pt>
    <dgm:pt modelId="{39592ED5-DCFA-4435-B2E6-1B94E4B55132}">
      <dgm:prSet phldrT="[Tekst]"/>
      <dgm:spPr/>
      <dgm:t>
        <a:bodyPr/>
        <a:lstStyle/>
        <a:p>
          <a:r>
            <a:rPr lang="pl-PL" dirty="0"/>
            <a:t>miejsca</a:t>
          </a:r>
        </a:p>
      </dgm:t>
    </dgm:pt>
    <dgm:pt modelId="{2E27C7D9-858E-4FA7-8E6E-22D5C6C7829E}" type="parTrans" cxnId="{F9F8378A-D291-478B-9135-821ED122A1D5}">
      <dgm:prSet/>
      <dgm:spPr/>
      <dgm:t>
        <a:bodyPr/>
        <a:lstStyle/>
        <a:p>
          <a:endParaRPr lang="pl-PL"/>
        </a:p>
      </dgm:t>
    </dgm:pt>
    <dgm:pt modelId="{2A0A383D-D043-40B4-94C4-69ED8E31DE7F}" type="sibTrans" cxnId="{F9F8378A-D291-478B-9135-821ED122A1D5}">
      <dgm:prSet/>
      <dgm:spPr/>
      <dgm:t>
        <a:bodyPr/>
        <a:lstStyle/>
        <a:p>
          <a:endParaRPr lang="pl-PL"/>
        </a:p>
      </dgm:t>
    </dgm:pt>
    <dgm:pt modelId="{B758B8C4-E63F-45F7-9DEE-E40434EA8C65}">
      <dgm:prSet phldrT="[Tekst]"/>
      <dgm:spPr/>
      <dgm:t>
        <a:bodyPr/>
        <a:lstStyle/>
        <a:p>
          <a:r>
            <a:rPr lang="pl-PL" dirty="0"/>
            <a:t>osób</a:t>
          </a:r>
        </a:p>
      </dgm:t>
    </dgm:pt>
    <dgm:pt modelId="{4C3B8DA5-EBF0-42B3-BD80-D52C90CA05F4}" type="parTrans" cxnId="{B76B316A-5790-4C91-97CE-938972FFEE05}">
      <dgm:prSet/>
      <dgm:spPr/>
      <dgm:t>
        <a:bodyPr/>
        <a:lstStyle/>
        <a:p>
          <a:endParaRPr lang="pl-PL"/>
        </a:p>
      </dgm:t>
    </dgm:pt>
    <dgm:pt modelId="{B0101400-54BD-4389-B1A2-A47162D6E715}" type="sibTrans" cxnId="{B76B316A-5790-4C91-97CE-938972FFEE05}">
      <dgm:prSet/>
      <dgm:spPr/>
      <dgm:t>
        <a:bodyPr/>
        <a:lstStyle/>
        <a:p>
          <a:endParaRPr lang="pl-PL"/>
        </a:p>
      </dgm:t>
    </dgm:pt>
    <dgm:pt modelId="{CA0D82B0-C84C-4760-B07B-898C060A9520}">
      <dgm:prSet phldrT="[Tekst]"/>
      <dgm:spPr/>
      <dgm:t>
        <a:bodyPr/>
        <a:lstStyle/>
        <a:p>
          <a:r>
            <a:rPr lang="pl-PL" dirty="0"/>
            <a:t>rzeczy</a:t>
          </a:r>
        </a:p>
      </dgm:t>
    </dgm:pt>
    <dgm:pt modelId="{C7483A29-0171-4B4C-BDE8-EAD9D3275571}" type="parTrans" cxnId="{4B7C2FAB-17FC-46F7-86A6-EC9F44229357}">
      <dgm:prSet/>
      <dgm:spPr/>
      <dgm:t>
        <a:bodyPr/>
        <a:lstStyle/>
        <a:p>
          <a:endParaRPr lang="pl-PL"/>
        </a:p>
      </dgm:t>
    </dgm:pt>
    <dgm:pt modelId="{476EB6E3-CD2A-443F-85ED-79B5A94FE78B}" type="sibTrans" cxnId="{4B7C2FAB-17FC-46F7-86A6-EC9F44229357}">
      <dgm:prSet/>
      <dgm:spPr/>
      <dgm:t>
        <a:bodyPr/>
        <a:lstStyle/>
        <a:p>
          <a:endParaRPr lang="pl-PL"/>
        </a:p>
      </dgm:t>
    </dgm:pt>
    <dgm:pt modelId="{F1001CE2-AEE0-47A5-BBEF-E7389DF8C9DB}" type="pres">
      <dgm:prSet presAssocID="{51AEF174-5492-4BB9-A648-59CD50445F43}" presName="cycle" presStyleCnt="0">
        <dgm:presLayoutVars>
          <dgm:dir/>
          <dgm:resizeHandles val="exact"/>
        </dgm:presLayoutVars>
      </dgm:prSet>
      <dgm:spPr/>
      <dgm:t>
        <a:bodyPr/>
        <a:lstStyle/>
        <a:p>
          <a:endParaRPr lang="pl-PL"/>
        </a:p>
      </dgm:t>
    </dgm:pt>
    <dgm:pt modelId="{4CA17B63-FFCF-4A14-98E4-AB2D65CC6E7A}" type="pres">
      <dgm:prSet presAssocID="{39592ED5-DCFA-4435-B2E6-1B94E4B55132}" presName="node" presStyleLbl="node1" presStyleIdx="0" presStyleCnt="3">
        <dgm:presLayoutVars>
          <dgm:bulletEnabled val="1"/>
        </dgm:presLayoutVars>
      </dgm:prSet>
      <dgm:spPr/>
      <dgm:t>
        <a:bodyPr/>
        <a:lstStyle/>
        <a:p>
          <a:endParaRPr lang="pl-PL"/>
        </a:p>
      </dgm:t>
    </dgm:pt>
    <dgm:pt modelId="{D21DFD86-F8C0-4140-9304-BF79978F6320}" type="pres">
      <dgm:prSet presAssocID="{2A0A383D-D043-40B4-94C4-69ED8E31DE7F}" presName="sibTrans" presStyleLbl="sibTrans2D1" presStyleIdx="0" presStyleCnt="3"/>
      <dgm:spPr/>
      <dgm:t>
        <a:bodyPr/>
        <a:lstStyle/>
        <a:p>
          <a:endParaRPr lang="pl-PL"/>
        </a:p>
      </dgm:t>
    </dgm:pt>
    <dgm:pt modelId="{101487EB-F6F8-4D11-AC7B-175BAA63D122}" type="pres">
      <dgm:prSet presAssocID="{2A0A383D-D043-40B4-94C4-69ED8E31DE7F}" presName="connectorText" presStyleLbl="sibTrans2D1" presStyleIdx="0" presStyleCnt="3"/>
      <dgm:spPr/>
      <dgm:t>
        <a:bodyPr/>
        <a:lstStyle/>
        <a:p>
          <a:endParaRPr lang="pl-PL"/>
        </a:p>
      </dgm:t>
    </dgm:pt>
    <dgm:pt modelId="{AB05CE33-044E-4C8F-B63B-ED0C80A1976D}" type="pres">
      <dgm:prSet presAssocID="{B758B8C4-E63F-45F7-9DEE-E40434EA8C65}" presName="node" presStyleLbl="node1" presStyleIdx="1" presStyleCnt="3">
        <dgm:presLayoutVars>
          <dgm:bulletEnabled val="1"/>
        </dgm:presLayoutVars>
      </dgm:prSet>
      <dgm:spPr/>
      <dgm:t>
        <a:bodyPr/>
        <a:lstStyle/>
        <a:p>
          <a:endParaRPr lang="pl-PL"/>
        </a:p>
      </dgm:t>
    </dgm:pt>
    <dgm:pt modelId="{05035D93-AF3A-4DC4-97A5-60AA2939B9D0}" type="pres">
      <dgm:prSet presAssocID="{B0101400-54BD-4389-B1A2-A47162D6E715}" presName="sibTrans" presStyleLbl="sibTrans2D1" presStyleIdx="1" presStyleCnt="3"/>
      <dgm:spPr/>
      <dgm:t>
        <a:bodyPr/>
        <a:lstStyle/>
        <a:p>
          <a:endParaRPr lang="pl-PL"/>
        </a:p>
      </dgm:t>
    </dgm:pt>
    <dgm:pt modelId="{BE3AB5A0-B95B-4419-863F-3DFA22441542}" type="pres">
      <dgm:prSet presAssocID="{B0101400-54BD-4389-B1A2-A47162D6E715}" presName="connectorText" presStyleLbl="sibTrans2D1" presStyleIdx="1" presStyleCnt="3"/>
      <dgm:spPr/>
      <dgm:t>
        <a:bodyPr/>
        <a:lstStyle/>
        <a:p>
          <a:endParaRPr lang="pl-PL"/>
        </a:p>
      </dgm:t>
    </dgm:pt>
    <dgm:pt modelId="{BD8354D9-F0FB-4CC1-9F57-F269D3F2ED17}" type="pres">
      <dgm:prSet presAssocID="{CA0D82B0-C84C-4760-B07B-898C060A9520}" presName="node" presStyleLbl="node1" presStyleIdx="2" presStyleCnt="3">
        <dgm:presLayoutVars>
          <dgm:bulletEnabled val="1"/>
        </dgm:presLayoutVars>
      </dgm:prSet>
      <dgm:spPr/>
      <dgm:t>
        <a:bodyPr/>
        <a:lstStyle/>
        <a:p>
          <a:endParaRPr lang="pl-PL"/>
        </a:p>
      </dgm:t>
    </dgm:pt>
    <dgm:pt modelId="{098D7379-73EC-456E-8928-5AD61A6A47DA}" type="pres">
      <dgm:prSet presAssocID="{476EB6E3-CD2A-443F-85ED-79B5A94FE78B}" presName="sibTrans" presStyleLbl="sibTrans2D1" presStyleIdx="2" presStyleCnt="3"/>
      <dgm:spPr/>
      <dgm:t>
        <a:bodyPr/>
        <a:lstStyle/>
        <a:p>
          <a:endParaRPr lang="pl-PL"/>
        </a:p>
      </dgm:t>
    </dgm:pt>
    <dgm:pt modelId="{C15337A8-A361-4B85-BEE6-CFF969326B7D}" type="pres">
      <dgm:prSet presAssocID="{476EB6E3-CD2A-443F-85ED-79B5A94FE78B}" presName="connectorText" presStyleLbl="sibTrans2D1" presStyleIdx="2" presStyleCnt="3"/>
      <dgm:spPr/>
      <dgm:t>
        <a:bodyPr/>
        <a:lstStyle/>
        <a:p>
          <a:endParaRPr lang="pl-PL"/>
        </a:p>
      </dgm:t>
    </dgm:pt>
  </dgm:ptLst>
  <dgm:cxnLst>
    <dgm:cxn modelId="{4B7C2FAB-17FC-46F7-86A6-EC9F44229357}" srcId="{51AEF174-5492-4BB9-A648-59CD50445F43}" destId="{CA0D82B0-C84C-4760-B07B-898C060A9520}" srcOrd="2" destOrd="0" parTransId="{C7483A29-0171-4B4C-BDE8-EAD9D3275571}" sibTransId="{476EB6E3-CD2A-443F-85ED-79B5A94FE78B}"/>
    <dgm:cxn modelId="{D3994C84-040C-4CC9-9677-5603469BB0AA}" type="presOf" srcId="{39592ED5-DCFA-4435-B2E6-1B94E4B55132}" destId="{4CA17B63-FFCF-4A14-98E4-AB2D65CC6E7A}" srcOrd="0" destOrd="0" presId="urn:microsoft.com/office/officeart/2005/8/layout/cycle2"/>
    <dgm:cxn modelId="{D367FE03-270A-4A7C-8E5F-D4199DBE83CC}" type="presOf" srcId="{476EB6E3-CD2A-443F-85ED-79B5A94FE78B}" destId="{098D7379-73EC-456E-8928-5AD61A6A47DA}" srcOrd="0" destOrd="0" presId="urn:microsoft.com/office/officeart/2005/8/layout/cycle2"/>
    <dgm:cxn modelId="{13C765E4-4E26-4237-91B6-7F12895784C6}" type="presOf" srcId="{2A0A383D-D043-40B4-94C4-69ED8E31DE7F}" destId="{101487EB-F6F8-4D11-AC7B-175BAA63D122}" srcOrd="1" destOrd="0" presId="urn:microsoft.com/office/officeart/2005/8/layout/cycle2"/>
    <dgm:cxn modelId="{9FE6FC85-17ED-4664-A1E6-0AF31F07F74E}" type="presOf" srcId="{2A0A383D-D043-40B4-94C4-69ED8E31DE7F}" destId="{D21DFD86-F8C0-4140-9304-BF79978F6320}" srcOrd="0" destOrd="0" presId="urn:microsoft.com/office/officeart/2005/8/layout/cycle2"/>
    <dgm:cxn modelId="{2BB8C6D2-A8BE-413C-B955-FEE71B01E24B}" type="presOf" srcId="{B0101400-54BD-4389-B1A2-A47162D6E715}" destId="{BE3AB5A0-B95B-4419-863F-3DFA22441542}" srcOrd="1" destOrd="0" presId="urn:microsoft.com/office/officeart/2005/8/layout/cycle2"/>
    <dgm:cxn modelId="{C4DC7D8A-E990-4442-A4C7-5A01247E3189}" type="presOf" srcId="{B758B8C4-E63F-45F7-9DEE-E40434EA8C65}" destId="{AB05CE33-044E-4C8F-B63B-ED0C80A1976D}" srcOrd="0" destOrd="0" presId="urn:microsoft.com/office/officeart/2005/8/layout/cycle2"/>
    <dgm:cxn modelId="{F9F8378A-D291-478B-9135-821ED122A1D5}" srcId="{51AEF174-5492-4BB9-A648-59CD50445F43}" destId="{39592ED5-DCFA-4435-B2E6-1B94E4B55132}" srcOrd="0" destOrd="0" parTransId="{2E27C7D9-858E-4FA7-8E6E-22D5C6C7829E}" sibTransId="{2A0A383D-D043-40B4-94C4-69ED8E31DE7F}"/>
    <dgm:cxn modelId="{EA6D5BC2-72F3-4541-AAF4-50DD1D004901}" type="presOf" srcId="{476EB6E3-CD2A-443F-85ED-79B5A94FE78B}" destId="{C15337A8-A361-4B85-BEE6-CFF969326B7D}" srcOrd="1" destOrd="0" presId="urn:microsoft.com/office/officeart/2005/8/layout/cycle2"/>
    <dgm:cxn modelId="{B76B316A-5790-4C91-97CE-938972FFEE05}" srcId="{51AEF174-5492-4BB9-A648-59CD50445F43}" destId="{B758B8C4-E63F-45F7-9DEE-E40434EA8C65}" srcOrd="1" destOrd="0" parTransId="{4C3B8DA5-EBF0-42B3-BD80-D52C90CA05F4}" sibTransId="{B0101400-54BD-4389-B1A2-A47162D6E715}"/>
    <dgm:cxn modelId="{90090F1E-EE1F-4EB7-AD12-2F56F3E22015}" type="presOf" srcId="{CA0D82B0-C84C-4760-B07B-898C060A9520}" destId="{BD8354D9-F0FB-4CC1-9F57-F269D3F2ED17}" srcOrd="0" destOrd="0" presId="urn:microsoft.com/office/officeart/2005/8/layout/cycle2"/>
    <dgm:cxn modelId="{32F65F0B-4491-4FA8-A788-631CC33D0504}" type="presOf" srcId="{51AEF174-5492-4BB9-A648-59CD50445F43}" destId="{F1001CE2-AEE0-47A5-BBEF-E7389DF8C9DB}" srcOrd="0" destOrd="0" presId="urn:microsoft.com/office/officeart/2005/8/layout/cycle2"/>
    <dgm:cxn modelId="{720D31F2-EAE4-409D-8719-DA43B9995723}" type="presOf" srcId="{B0101400-54BD-4389-B1A2-A47162D6E715}" destId="{05035D93-AF3A-4DC4-97A5-60AA2939B9D0}" srcOrd="0" destOrd="0" presId="urn:microsoft.com/office/officeart/2005/8/layout/cycle2"/>
    <dgm:cxn modelId="{C8820556-C9D3-4315-98A8-A8AA0642555A}" type="presParOf" srcId="{F1001CE2-AEE0-47A5-BBEF-E7389DF8C9DB}" destId="{4CA17B63-FFCF-4A14-98E4-AB2D65CC6E7A}" srcOrd="0" destOrd="0" presId="urn:microsoft.com/office/officeart/2005/8/layout/cycle2"/>
    <dgm:cxn modelId="{E5A5DDBA-BF0C-4EB1-9671-7219598935D1}" type="presParOf" srcId="{F1001CE2-AEE0-47A5-BBEF-E7389DF8C9DB}" destId="{D21DFD86-F8C0-4140-9304-BF79978F6320}" srcOrd="1" destOrd="0" presId="urn:microsoft.com/office/officeart/2005/8/layout/cycle2"/>
    <dgm:cxn modelId="{9DD01848-906F-4441-9A45-07F547FDEB70}" type="presParOf" srcId="{D21DFD86-F8C0-4140-9304-BF79978F6320}" destId="{101487EB-F6F8-4D11-AC7B-175BAA63D122}" srcOrd="0" destOrd="0" presId="urn:microsoft.com/office/officeart/2005/8/layout/cycle2"/>
    <dgm:cxn modelId="{5FE7F58A-20D9-467C-938F-5CAFD2A6793E}" type="presParOf" srcId="{F1001CE2-AEE0-47A5-BBEF-E7389DF8C9DB}" destId="{AB05CE33-044E-4C8F-B63B-ED0C80A1976D}" srcOrd="2" destOrd="0" presId="urn:microsoft.com/office/officeart/2005/8/layout/cycle2"/>
    <dgm:cxn modelId="{C259BF2D-6EC3-4687-BA38-1444F18D6FA2}" type="presParOf" srcId="{F1001CE2-AEE0-47A5-BBEF-E7389DF8C9DB}" destId="{05035D93-AF3A-4DC4-97A5-60AA2939B9D0}" srcOrd="3" destOrd="0" presId="urn:microsoft.com/office/officeart/2005/8/layout/cycle2"/>
    <dgm:cxn modelId="{95AA2E3E-AC13-4AA5-9660-7E894D1041D4}" type="presParOf" srcId="{05035D93-AF3A-4DC4-97A5-60AA2939B9D0}" destId="{BE3AB5A0-B95B-4419-863F-3DFA22441542}" srcOrd="0" destOrd="0" presId="urn:microsoft.com/office/officeart/2005/8/layout/cycle2"/>
    <dgm:cxn modelId="{16E05B2D-AD32-46EF-B2E2-DE1E3A950333}" type="presParOf" srcId="{F1001CE2-AEE0-47A5-BBEF-E7389DF8C9DB}" destId="{BD8354D9-F0FB-4CC1-9F57-F269D3F2ED17}" srcOrd="4" destOrd="0" presId="urn:microsoft.com/office/officeart/2005/8/layout/cycle2"/>
    <dgm:cxn modelId="{8C33C43E-0210-4627-A06E-75B7E54F0C35}" type="presParOf" srcId="{F1001CE2-AEE0-47A5-BBEF-E7389DF8C9DB}" destId="{098D7379-73EC-456E-8928-5AD61A6A47DA}" srcOrd="5" destOrd="0" presId="urn:microsoft.com/office/officeart/2005/8/layout/cycle2"/>
    <dgm:cxn modelId="{B9D35175-152C-4502-B66B-A4D037D9957E}" type="presParOf" srcId="{098D7379-73EC-456E-8928-5AD61A6A47DA}" destId="{C15337A8-A361-4B85-BEE6-CFF969326B7D}" srcOrd="0" destOrd="0" presId="urn:microsoft.com/office/officeart/2005/8/layout/cycle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DB257F-F9FD-42ED-AF3A-5379E7D5DC73}">
      <dsp:nvSpPr>
        <dsp:cNvPr id="0" name=""/>
        <dsp:cNvSpPr/>
      </dsp:nvSpPr>
      <dsp:spPr>
        <a:xfrm>
          <a:off x="1383" y="98057"/>
          <a:ext cx="3217414" cy="693159"/>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pl-PL" sz="2000" b="1" kern="1200" dirty="0"/>
            <a:t>Czynności poszukiwawcze </a:t>
          </a:r>
        </a:p>
      </dsp:txBody>
      <dsp:txXfrm>
        <a:off x="1383" y="98057"/>
        <a:ext cx="3217414" cy="693159"/>
      </dsp:txXfrm>
    </dsp:sp>
    <dsp:sp modelId="{54C2E1D6-3E45-4CF4-9CDD-CBCFFE00A01B}">
      <dsp:nvSpPr>
        <dsp:cNvPr id="0" name=""/>
        <dsp:cNvSpPr/>
      </dsp:nvSpPr>
      <dsp:spPr>
        <a:xfrm>
          <a:off x="1383" y="791217"/>
          <a:ext cx="3217414" cy="4533330"/>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Font typeface="Arial" panose="020B0604020202020204" pitchFamily="34" charset="0"/>
            <a:buChar char="••"/>
          </a:pPr>
          <a:r>
            <a:rPr lang="pl-PL" sz="1600" kern="1200" dirty="0"/>
            <a:t>Zatrzymanie rzeczy i przeszukanie (art. 217, 219 – 231 k.p.k.)</a:t>
          </a:r>
        </a:p>
        <a:p>
          <a:pPr marL="171450" lvl="1" indent="-171450" algn="just" defTabSz="711200">
            <a:lnSpc>
              <a:spcPct val="90000"/>
            </a:lnSpc>
            <a:spcBef>
              <a:spcPct val="0"/>
            </a:spcBef>
            <a:spcAft>
              <a:spcPct val="15000"/>
            </a:spcAft>
            <a:buChar char="••"/>
          </a:pPr>
          <a:r>
            <a:rPr lang="pl-PL" sz="1600" kern="1200" dirty="0"/>
            <a:t>Kontrola korespondencji, przekazu informacji i przesyłek (art. 218 i 218a k.p.k.)</a:t>
          </a:r>
        </a:p>
        <a:p>
          <a:pPr marL="171450" lvl="1" indent="-171450" algn="just" defTabSz="711200">
            <a:lnSpc>
              <a:spcPct val="90000"/>
            </a:lnSpc>
            <a:spcBef>
              <a:spcPct val="0"/>
            </a:spcBef>
            <a:spcAft>
              <a:spcPct val="15000"/>
            </a:spcAft>
            <a:buChar char="••"/>
          </a:pPr>
          <a:r>
            <a:rPr lang="pl-PL" sz="1600" kern="1200" dirty="0"/>
            <a:t>Kontrola i utrwalanie rozmów (art. 237 – 242 k.p.k.)</a:t>
          </a:r>
        </a:p>
        <a:p>
          <a:pPr marL="171450" lvl="1" indent="-171450" algn="just" defTabSz="711200">
            <a:lnSpc>
              <a:spcPct val="90000"/>
            </a:lnSpc>
            <a:spcBef>
              <a:spcPct val="0"/>
            </a:spcBef>
            <a:spcAft>
              <a:spcPct val="15000"/>
            </a:spcAft>
            <a:buChar char="••"/>
          </a:pPr>
          <a:r>
            <a:rPr lang="pl-PL" sz="1600" kern="1200" dirty="0"/>
            <a:t>Poszukiwanie oskarżonego </a:t>
          </a:r>
          <a:r>
            <a:rPr lang="pl-PL" sz="1600" kern="1200" dirty="0">
              <a:sym typeface="Wingdings" pitchFamily="2" charset="2"/>
            </a:rPr>
            <a:t> uregulowane w rozdziale dot. środków przymusu! (art. 278 k.p.k.)</a:t>
          </a:r>
          <a:endParaRPr lang="pl-PL" sz="1600" kern="1200" dirty="0"/>
        </a:p>
      </dsp:txBody>
      <dsp:txXfrm>
        <a:off x="1383" y="791217"/>
        <a:ext cx="3217414" cy="4533330"/>
      </dsp:txXfrm>
    </dsp:sp>
    <dsp:sp modelId="{EAF566DA-CF3F-4F15-A416-858F8BF05B1A}">
      <dsp:nvSpPr>
        <dsp:cNvPr id="0" name=""/>
        <dsp:cNvSpPr/>
      </dsp:nvSpPr>
      <dsp:spPr>
        <a:xfrm>
          <a:off x="3669236" y="98057"/>
          <a:ext cx="4201396" cy="693159"/>
        </a:xfrm>
        <a:prstGeom prst="rect">
          <a:avLst/>
        </a:prstGeom>
        <a:solidFill>
          <a:schemeClr val="accent3">
            <a:hueOff val="467955"/>
            <a:satOff val="-126"/>
            <a:lumOff val="3824"/>
            <a:alphaOff val="0"/>
          </a:schemeClr>
        </a:solidFill>
        <a:ln w="12700" cap="flat" cmpd="sng" algn="ctr">
          <a:solidFill>
            <a:schemeClr val="accent3">
              <a:hueOff val="467955"/>
              <a:satOff val="-126"/>
              <a:lumOff val="3824"/>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pl-PL" sz="2000" b="1" kern="1200" dirty="0"/>
            <a:t>Czynności ujawniające </a:t>
          </a:r>
        </a:p>
      </dsp:txBody>
      <dsp:txXfrm>
        <a:off x="3669236" y="98057"/>
        <a:ext cx="4201396" cy="693159"/>
      </dsp:txXfrm>
    </dsp:sp>
    <dsp:sp modelId="{686CDD0D-05A3-4117-9A5D-2AB577EAF3D6}">
      <dsp:nvSpPr>
        <dsp:cNvPr id="0" name=""/>
        <dsp:cNvSpPr/>
      </dsp:nvSpPr>
      <dsp:spPr>
        <a:xfrm>
          <a:off x="3699158" y="791217"/>
          <a:ext cx="4141552" cy="4533330"/>
        </a:xfrm>
        <a:prstGeom prst="rect">
          <a:avLst/>
        </a:prstGeom>
        <a:solidFill>
          <a:schemeClr val="accent3">
            <a:tint val="40000"/>
            <a:alpha val="90000"/>
            <a:hueOff val="550029"/>
            <a:satOff val="6106"/>
            <a:lumOff val="858"/>
            <a:alphaOff val="0"/>
          </a:schemeClr>
        </a:solidFill>
        <a:ln w="12700" cap="flat" cmpd="sng" algn="ctr">
          <a:solidFill>
            <a:schemeClr val="accent3">
              <a:tint val="40000"/>
              <a:alpha val="90000"/>
              <a:hueOff val="550029"/>
              <a:satOff val="6106"/>
              <a:lumOff val="85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Font typeface="Arial" panose="020B0604020202020204" pitchFamily="34" charset="0"/>
            <a:buChar char="••"/>
          </a:pPr>
          <a:r>
            <a:rPr lang="pl-PL" sz="1600" kern="1200" dirty="0"/>
            <a:t>Przesłuchanie – świadków, oskarżonego, biegłych </a:t>
          </a:r>
        </a:p>
        <a:p>
          <a:pPr marL="171450" lvl="1" indent="-171450" algn="just" defTabSz="711200">
            <a:lnSpc>
              <a:spcPct val="90000"/>
            </a:lnSpc>
            <a:spcBef>
              <a:spcPct val="0"/>
            </a:spcBef>
            <a:spcAft>
              <a:spcPct val="15000"/>
            </a:spcAft>
            <a:buChar char="••"/>
          </a:pPr>
          <a:r>
            <a:rPr lang="pl-PL" sz="1600" kern="1200" dirty="0"/>
            <a:t>Okazanie i rozpoznanie – szczególna forma przesłuchania (art. 173 k.p.k.)</a:t>
          </a:r>
        </a:p>
        <a:p>
          <a:pPr marL="171450" lvl="1" indent="-171450" algn="just" defTabSz="711200">
            <a:lnSpc>
              <a:spcPct val="90000"/>
            </a:lnSpc>
            <a:spcBef>
              <a:spcPct val="0"/>
            </a:spcBef>
            <a:spcAft>
              <a:spcPct val="15000"/>
            </a:spcAft>
            <a:buChar char="••"/>
          </a:pPr>
          <a:r>
            <a:rPr lang="pl-PL" sz="1600" kern="1200" dirty="0"/>
            <a:t>Ekspertyza </a:t>
          </a:r>
        </a:p>
        <a:p>
          <a:pPr marL="171450" lvl="1" indent="-171450" algn="just" defTabSz="711200">
            <a:lnSpc>
              <a:spcPct val="90000"/>
            </a:lnSpc>
            <a:spcBef>
              <a:spcPct val="0"/>
            </a:spcBef>
            <a:spcAft>
              <a:spcPct val="15000"/>
            </a:spcAft>
            <a:buChar char="••"/>
          </a:pPr>
          <a:r>
            <a:rPr lang="pl-PL" sz="1600" kern="1200" dirty="0"/>
            <a:t>Oględziny (art. 207 – 208 k.p.k.)</a:t>
          </a:r>
        </a:p>
        <a:p>
          <a:pPr marL="171450" lvl="1" indent="-171450" algn="just" defTabSz="711200">
            <a:lnSpc>
              <a:spcPct val="90000"/>
            </a:lnSpc>
            <a:spcBef>
              <a:spcPct val="0"/>
            </a:spcBef>
            <a:spcAft>
              <a:spcPct val="15000"/>
            </a:spcAft>
            <a:buChar char="••"/>
          </a:pPr>
          <a:r>
            <a:rPr lang="pl-PL" sz="1600" kern="1200" dirty="0"/>
            <a:t>Oględziny i otwarcie zwłok (art. 209 – 210 k.p.k.) </a:t>
          </a:r>
        </a:p>
        <a:p>
          <a:pPr marL="171450" lvl="1" indent="-171450" algn="just" defTabSz="711200">
            <a:lnSpc>
              <a:spcPct val="90000"/>
            </a:lnSpc>
            <a:spcBef>
              <a:spcPct val="0"/>
            </a:spcBef>
            <a:spcAft>
              <a:spcPct val="15000"/>
            </a:spcAft>
            <a:buChar char="••"/>
          </a:pPr>
          <a:r>
            <a:rPr lang="pl-PL" sz="1600" kern="1200" dirty="0"/>
            <a:t>Odczytanie (art. 389, 391, 393 k.p.k.)</a:t>
          </a:r>
        </a:p>
        <a:p>
          <a:pPr marL="171450" lvl="1" indent="-171450" algn="just" defTabSz="711200">
            <a:lnSpc>
              <a:spcPct val="90000"/>
            </a:lnSpc>
            <a:spcBef>
              <a:spcPct val="0"/>
            </a:spcBef>
            <a:spcAft>
              <a:spcPct val="15000"/>
            </a:spcAft>
            <a:buChar char="••"/>
          </a:pPr>
          <a:r>
            <a:rPr lang="pl-PL" sz="1600" kern="1200" dirty="0"/>
            <a:t>Eksperyment procesowy (art. 211 k.p.k.)</a:t>
          </a:r>
        </a:p>
        <a:p>
          <a:pPr marL="171450" lvl="1" indent="-171450" algn="just" defTabSz="711200">
            <a:lnSpc>
              <a:spcPct val="90000"/>
            </a:lnSpc>
            <a:spcBef>
              <a:spcPct val="0"/>
            </a:spcBef>
            <a:spcAft>
              <a:spcPct val="15000"/>
            </a:spcAft>
            <a:buChar char="••"/>
          </a:pPr>
          <a:r>
            <a:rPr lang="pl-PL" sz="1600" kern="1200" dirty="0"/>
            <a:t>Badanie osoby oskarżonego i wywiad środowiskowy (art. 213 i 214 k.p.k.)</a:t>
          </a:r>
        </a:p>
        <a:p>
          <a:pPr marL="171450" lvl="1" indent="-171450" algn="just" defTabSz="711200">
            <a:lnSpc>
              <a:spcPct val="90000"/>
            </a:lnSpc>
            <a:spcBef>
              <a:spcPct val="0"/>
            </a:spcBef>
            <a:spcAft>
              <a:spcPct val="15000"/>
            </a:spcAft>
            <a:buChar char="••"/>
          </a:pPr>
          <a:r>
            <a:rPr lang="pl-PL" sz="1600" kern="1200" dirty="0"/>
            <a:t>Przesłuchanie świadka koronnego </a:t>
          </a:r>
        </a:p>
      </dsp:txBody>
      <dsp:txXfrm>
        <a:off x="3699158" y="791217"/>
        <a:ext cx="4141552" cy="4533330"/>
      </dsp:txXfrm>
    </dsp:sp>
    <dsp:sp modelId="{45EBCD7E-5E72-4270-B761-C90177848AE8}">
      <dsp:nvSpPr>
        <dsp:cNvPr id="0" name=""/>
        <dsp:cNvSpPr/>
      </dsp:nvSpPr>
      <dsp:spPr>
        <a:xfrm>
          <a:off x="8321070" y="98057"/>
          <a:ext cx="3217414" cy="693159"/>
        </a:xfrm>
        <a:prstGeom prst="rect">
          <a:avLst/>
        </a:prstGeom>
        <a:solidFill>
          <a:schemeClr val="accent3">
            <a:hueOff val="935911"/>
            <a:satOff val="-252"/>
            <a:lumOff val="7648"/>
            <a:alphaOff val="0"/>
          </a:schemeClr>
        </a:solidFill>
        <a:ln w="12700" cap="flat" cmpd="sng" algn="ctr">
          <a:solidFill>
            <a:schemeClr val="accent3">
              <a:hueOff val="935911"/>
              <a:satOff val="-252"/>
              <a:lumOff val="764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pl-PL" sz="2000" b="1" kern="1200" dirty="0"/>
            <a:t>Czynności kontrolujące </a:t>
          </a:r>
        </a:p>
      </dsp:txBody>
      <dsp:txXfrm>
        <a:off x="8321070" y="98057"/>
        <a:ext cx="3217414" cy="693159"/>
      </dsp:txXfrm>
    </dsp:sp>
    <dsp:sp modelId="{4AF86DE1-436F-4DB3-B845-18B1A9481C88}">
      <dsp:nvSpPr>
        <dsp:cNvPr id="0" name=""/>
        <dsp:cNvSpPr/>
      </dsp:nvSpPr>
      <dsp:spPr>
        <a:xfrm>
          <a:off x="8321070" y="791217"/>
          <a:ext cx="3217414" cy="4533330"/>
        </a:xfrm>
        <a:prstGeom prst="rect">
          <a:avLst/>
        </a:prstGeom>
        <a:solidFill>
          <a:schemeClr val="accent3">
            <a:tint val="40000"/>
            <a:alpha val="90000"/>
            <a:hueOff val="1100058"/>
            <a:satOff val="12212"/>
            <a:lumOff val="1716"/>
            <a:alphaOff val="0"/>
          </a:schemeClr>
        </a:solidFill>
        <a:ln w="12700" cap="flat" cmpd="sng" algn="ctr">
          <a:solidFill>
            <a:schemeClr val="accent3">
              <a:tint val="40000"/>
              <a:alpha val="90000"/>
              <a:hueOff val="1100058"/>
              <a:satOff val="12212"/>
              <a:lumOff val="171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Char char="••"/>
          </a:pPr>
          <a:r>
            <a:rPr lang="pl-PL" sz="1600" kern="1200" dirty="0"/>
            <a:t>Konfrontacja  (art. 172 k.p.k.) </a:t>
          </a:r>
        </a:p>
        <a:p>
          <a:pPr marL="171450" lvl="1" indent="-171450" algn="just" defTabSz="711200">
            <a:lnSpc>
              <a:spcPct val="90000"/>
            </a:lnSpc>
            <a:spcBef>
              <a:spcPct val="0"/>
            </a:spcBef>
            <a:spcAft>
              <a:spcPct val="15000"/>
            </a:spcAft>
            <a:buChar char="••"/>
          </a:pPr>
          <a:r>
            <a:rPr lang="pl-PL" sz="1600" kern="1200" dirty="0"/>
            <a:t>Porównywanie oryginałów dowodów rzeczowych z kopiami </a:t>
          </a:r>
        </a:p>
        <a:p>
          <a:pPr marL="171450" lvl="1" indent="-171450" algn="just" defTabSz="711200">
            <a:lnSpc>
              <a:spcPct val="90000"/>
            </a:lnSpc>
            <a:spcBef>
              <a:spcPct val="0"/>
            </a:spcBef>
            <a:spcAft>
              <a:spcPct val="15000"/>
            </a:spcAft>
            <a:buChar char="••"/>
          </a:pPr>
          <a:r>
            <a:rPr lang="pl-PL" sz="1600" kern="1200" dirty="0"/>
            <a:t>Ponowienie tej samej czynności dowodowej </a:t>
          </a:r>
        </a:p>
      </dsp:txBody>
      <dsp:txXfrm>
        <a:off x="8321070" y="791217"/>
        <a:ext cx="3217414" cy="45333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B65A6A-B830-49D9-865C-C6060A34E8DE}">
      <dsp:nvSpPr>
        <dsp:cNvPr id="0" name=""/>
        <dsp:cNvSpPr/>
      </dsp:nvSpPr>
      <dsp:spPr>
        <a:xfrm>
          <a:off x="658176" y="0"/>
          <a:ext cx="7459334" cy="4444409"/>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AD1F736-DD2A-4C10-BEF5-737B81055E05}">
      <dsp:nvSpPr>
        <dsp:cNvPr id="0" name=""/>
        <dsp:cNvSpPr/>
      </dsp:nvSpPr>
      <dsp:spPr>
        <a:xfrm>
          <a:off x="4392" y="1333322"/>
          <a:ext cx="2112506" cy="177776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buNone/>
          </a:pPr>
          <a:r>
            <a:rPr lang="pl-PL" sz="1700" kern="1200" dirty="0">
              <a:sym typeface="Wingdings" pitchFamily="2" charset="2"/>
            </a:rPr>
            <a:t>wypadek niecierpiący zwłoki</a:t>
          </a:r>
          <a:endParaRPr lang="pl-PL" sz="1700" kern="1200" dirty="0"/>
        </a:p>
      </dsp:txBody>
      <dsp:txXfrm>
        <a:off x="91175" y="1420105"/>
        <a:ext cx="1938940" cy="1604197"/>
      </dsp:txXfrm>
    </dsp:sp>
    <dsp:sp modelId="{E13AEF9C-F472-44AC-9BB7-B58C40A83846}">
      <dsp:nvSpPr>
        <dsp:cNvPr id="0" name=""/>
        <dsp:cNvSpPr/>
      </dsp:nvSpPr>
      <dsp:spPr>
        <a:xfrm>
          <a:off x="2222524" y="1333322"/>
          <a:ext cx="2112506" cy="177776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buNone/>
          </a:pPr>
          <a:r>
            <a:rPr lang="pl-PL" sz="1700" kern="1200" dirty="0">
              <a:sym typeface="Wingdings" pitchFamily="2" charset="2"/>
            </a:rPr>
            <a:t> prokurator wydaje postanowienie</a:t>
          </a:r>
          <a:endParaRPr lang="pl-PL" sz="1700" kern="1200" dirty="0"/>
        </a:p>
      </dsp:txBody>
      <dsp:txXfrm>
        <a:off x="2309307" y="1420105"/>
        <a:ext cx="1938940" cy="1604197"/>
      </dsp:txXfrm>
    </dsp:sp>
    <dsp:sp modelId="{5078EC99-6799-486D-9DD4-AB16F5C1646D}">
      <dsp:nvSpPr>
        <dsp:cNvPr id="0" name=""/>
        <dsp:cNvSpPr/>
      </dsp:nvSpPr>
      <dsp:spPr>
        <a:xfrm>
          <a:off x="4440656" y="1333322"/>
          <a:ext cx="2112506" cy="177776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buNone/>
          </a:pPr>
          <a:r>
            <a:rPr lang="pl-PL" sz="1700" kern="1200" dirty="0">
              <a:sym typeface="Wingdings" pitchFamily="2" charset="2"/>
            </a:rPr>
            <a:t>występuje w ciągu 3 dni z wnioskiem do sądu o zatwierdzenie kontroli i utrwalania rozmów</a:t>
          </a:r>
          <a:endParaRPr lang="pl-PL" sz="1700" kern="1200" dirty="0"/>
        </a:p>
      </dsp:txBody>
      <dsp:txXfrm>
        <a:off x="4527439" y="1420105"/>
        <a:ext cx="1938940" cy="1604197"/>
      </dsp:txXfrm>
    </dsp:sp>
    <dsp:sp modelId="{F9CB378E-DAF3-4F51-B748-C6D33B5A0EAF}">
      <dsp:nvSpPr>
        <dsp:cNvPr id="0" name=""/>
        <dsp:cNvSpPr/>
      </dsp:nvSpPr>
      <dsp:spPr>
        <a:xfrm>
          <a:off x="6658788" y="1333322"/>
          <a:ext cx="2112506" cy="177776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buNone/>
          </a:pPr>
          <a:r>
            <a:rPr lang="pl-PL" sz="1700" kern="1200">
              <a:sym typeface="Wingdings" pitchFamily="2" charset="2"/>
            </a:rPr>
            <a:t>sąd </a:t>
          </a:r>
          <a:r>
            <a:rPr lang="pl-PL" sz="1700" kern="1200" dirty="0">
              <a:sym typeface="Wingdings" pitchFamily="2" charset="2"/>
            </a:rPr>
            <a:t>wydaje postanowienie w tym przedmiocie w ciągu 5 dni </a:t>
          </a:r>
          <a:endParaRPr lang="pl-PL" sz="1700" kern="1200" dirty="0"/>
        </a:p>
      </dsp:txBody>
      <dsp:txXfrm>
        <a:off x="6745571" y="1420105"/>
        <a:ext cx="1938940" cy="160419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03E9AB-70BE-4E12-89B5-BD760D0CD9D9}">
      <dsp:nvSpPr>
        <dsp:cNvPr id="0" name=""/>
        <dsp:cNvSpPr/>
      </dsp:nvSpPr>
      <dsp:spPr>
        <a:xfrm>
          <a:off x="4765" y="824091"/>
          <a:ext cx="2083784" cy="1250270"/>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pl-PL" sz="1400" kern="1200" dirty="0"/>
            <a:t>Postawienie zarzutu popełnienia czynów z art. 1 UŚK</a:t>
          </a:r>
        </a:p>
      </dsp:txBody>
      <dsp:txXfrm>
        <a:off x="41384" y="860710"/>
        <a:ext cx="2010546" cy="1177032"/>
      </dsp:txXfrm>
    </dsp:sp>
    <dsp:sp modelId="{EFC7224C-762B-4D01-A2A2-1392F2A305E6}">
      <dsp:nvSpPr>
        <dsp:cNvPr id="0" name=""/>
        <dsp:cNvSpPr/>
      </dsp:nvSpPr>
      <dsp:spPr>
        <a:xfrm>
          <a:off x="2296928" y="1190837"/>
          <a:ext cx="441762" cy="516778"/>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pl-PL" sz="2300" kern="1200"/>
        </a:p>
      </dsp:txBody>
      <dsp:txXfrm>
        <a:off x="2296928" y="1294193"/>
        <a:ext cx="309233" cy="310066"/>
      </dsp:txXfrm>
    </dsp:sp>
    <dsp:sp modelId="{4ADF7026-D35E-4E7A-AA86-6084A1B47E59}">
      <dsp:nvSpPr>
        <dsp:cNvPr id="0" name=""/>
        <dsp:cNvSpPr/>
      </dsp:nvSpPr>
      <dsp:spPr>
        <a:xfrm>
          <a:off x="2922063" y="824091"/>
          <a:ext cx="2083784" cy="1250270"/>
        </a:xfrm>
        <a:prstGeom prst="roundRect">
          <a:avLst>
            <a:gd name="adj" fmla="val 10000"/>
          </a:avLst>
        </a:prstGeom>
        <a:solidFill>
          <a:schemeClr val="accent2">
            <a:hueOff val="1080030"/>
            <a:satOff val="150"/>
            <a:lumOff val="131"/>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pl-PL" sz="1400" kern="1200" dirty="0"/>
            <a:t>Złożenie </a:t>
          </a:r>
          <a:r>
            <a:rPr lang="pl-PL" sz="1400" b="1" kern="1200" dirty="0"/>
            <a:t>wyjaśnień</a:t>
          </a:r>
          <a:r>
            <a:rPr lang="pl-PL" sz="1400" b="0" kern="1200" dirty="0"/>
            <a:t> w swojej sprawie i ujawnienie istotnych okoliczności z art. 3 ust. 1 </a:t>
          </a:r>
          <a:endParaRPr lang="pl-PL" sz="1400" kern="1200" dirty="0"/>
        </a:p>
      </dsp:txBody>
      <dsp:txXfrm>
        <a:off x="2958682" y="860710"/>
        <a:ext cx="2010546" cy="1177032"/>
      </dsp:txXfrm>
    </dsp:sp>
    <dsp:sp modelId="{9288E5D6-6859-48C4-9923-D138E9FDE3AF}">
      <dsp:nvSpPr>
        <dsp:cNvPr id="0" name=""/>
        <dsp:cNvSpPr/>
      </dsp:nvSpPr>
      <dsp:spPr>
        <a:xfrm>
          <a:off x="5214226" y="1190837"/>
          <a:ext cx="441762" cy="516778"/>
        </a:xfrm>
        <a:prstGeom prst="rightArrow">
          <a:avLst>
            <a:gd name="adj1" fmla="val 60000"/>
            <a:gd name="adj2" fmla="val 50000"/>
          </a:avLst>
        </a:prstGeom>
        <a:solidFill>
          <a:schemeClr val="accent2">
            <a:hueOff val="1620045"/>
            <a:satOff val="225"/>
            <a:lumOff val="19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pl-PL" sz="2300" kern="1200"/>
        </a:p>
      </dsp:txBody>
      <dsp:txXfrm>
        <a:off x="5214226" y="1294193"/>
        <a:ext cx="309233" cy="310066"/>
      </dsp:txXfrm>
    </dsp:sp>
    <dsp:sp modelId="{363B7280-304C-47BB-832E-6ED58D189F6F}">
      <dsp:nvSpPr>
        <dsp:cNvPr id="0" name=""/>
        <dsp:cNvSpPr/>
      </dsp:nvSpPr>
      <dsp:spPr>
        <a:xfrm>
          <a:off x="5839361" y="824091"/>
          <a:ext cx="2083784" cy="1250270"/>
        </a:xfrm>
        <a:prstGeom prst="roundRect">
          <a:avLst>
            <a:gd name="adj" fmla="val 10000"/>
          </a:avLst>
        </a:prstGeom>
        <a:solidFill>
          <a:schemeClr val="accent2">
            <a:hueOff val="2160060"/>
            <a:satOff val="301"/>
            <a:lumOff val="261"/>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pl-PL" sz="1400" kern="1200" dirty="0"/>
            <a:t>Prokurator występuje do PG (zastępcy PG) o zgodę na dopuszczenie </a:t>
          </a:r>
          <a:r>
            <a:rPr lang="pl-PL" sz="1400" b="1" kern="1200" dirty="0"/>
            <a:t>zeznań</a:t>
          </a:r>
          <a:r>
            <a:rPr lang="pl-PL" sz="1400" kern="1200" dirty="0"/>
            <a:t> ŚK </a:t>
          </a:r>
        </a:p>
      </dsp:txBody>
      <dsp:txXfrm>
        <a:off x="5875980" y="860710"/>
        <a:ext cx="2010546" cy="1177032"/>
      </dsp:txXfrm>
    </dsp:sp>
    <dsp:sp modelId="{731EDB3E-1D8F-40C4-A2A8-83129CE37EB6}">
      <dsp:nvSpPr>
        <dsp:cNvPr id="0" name=""/>
        <dsp:cNvSpPr/>
      </dsp:nvSpPr>
      <dsp:spPr>
        <a:xfrm>
          <a:off x="8131524" y="1190837"/>
          <a:ext cx="441762" cy="516778"/>
        </a:xfrm>
        <a:prstGeom prst="rightArrow">
          <a:avLst>
            <a:gd name="adj1" fmla="val 60000"/>
            <a:gd name="adj2" fmla="val 50000"/>
          </a:avLst>
        </a:prstGeom>
        <a:solidFill>
          <a:schemeClr val="accent2">
            <a:hueOff val="3240090"/>
            <a:satOff val="451"/>
            <a:lumOff val="39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pl-PL" sz="2300" kern="1200"/>
        </a:p>
      </dsp:txBody>
      <dsp:txXfrm>
        <a:off x="8131524" y="1294193"/>
        <a:ext cx="309233" cy="310066"/>
      </dsp:txXfrm>
    </dsp:sp>
    <dsp:sp modelId="{F2D8A49F-A9C4-41A7-A2A4-95AC8597FDF1}">
      <dsp:nvSpPr>
        <dsp:cNvPr id="0" name=""/>
        <dsp:cNvSpPr/>
      </dsp:nvSpPr>
      <dsp:spPr>
        <a:xfrm>
          <a:off x="8756659" y="824091"/>
          <a:ext cx="2083784" cy="1250270"/>
        </a:xfrm>
        <a:prstGeom prst="roundRect">
          <a:avLst>
            <a:gd name="adj" fmla="val 10000"/>
          </a:avLst>
        </a:prstGeom>
        <a:solidFill>
          <a:schemeClr val="accent2">
            <a:hueOff val="3240090"/>
            <a:satOff val="451"/>
            <a:lumOff val="392"/>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pl-PL" sz="1400" kern="1200" dirty="0"/>
            <a:t>prokurator występuje do właściwego miejscowo sądu okręgowego o dopuszczenie dowodu z zeznań ŚK </a:t>
          </a:r>
        </a:p>
      </dsp:txBody>
      <dsp:txXfrm>
        <a:off x="8793278" y="860710"/>
        <a:ext cx="2010546" cy="117703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A3E2BA-77E1-474F-A675-B83FA3632DE2}">
      <dsp:nvSpPr>
        <dsp:cNvPr id="0" name=""/>
        <dsp:cNvSpPr/>
      </dsp:nvSpPr>
      <dsp:spPr>
        <a:xfrm>
          <a:off x="535675" y="0"/>
          <a:ext cx="6070994" cy="2477302"/>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7A720A3-B41A-4D13-9A7E-86B9BF4BB499}">
      <dsp:nvSpPr>
        <dsp:cNvPr id="0" name=""/>
        <dsp:cNvSpPr/>
      </dsp:nvSpPr>
      <dsp:spPr>
        <a:xfrm>
          <a:off x="242030" y="743190"/>
          <a:ext cx="2142703" cy="9909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pl-PL" sz="1400" kern="1200" dirty="0"/>
            <a:t>sąd bada przesłanki z art. 3 i 4 </a:t>
          </a:r>
        </a:p>
      </dsp:txBody>
      <dsp:txXfrm>
        <a:off x="290403" y="791563"/>
        <a:ext cx="2045957" cy="894174"/>
      </dsp:txXfrm>
    </dsp:sp>
    <dsp:sp modelId="{8016C5A6-D503-496A-B880-67AA6C1059E0}">
      <dsp:nvSpPr>
        <dsp:cNvPr id="0" name=""/>
        <dsp:cNvSpPr/>
      </dsp:nvSpPr>
      <dsp:spPr>
        <a:xfrm>
          <a:off x="2580084" y="760353"/>
          <a:ext cx="2142703" cy="9909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pl-PL" sz="1400" kern="1200" dirty="0"/>
            <a:t>przesłuchanie podejrzanego </a:t>
          </a:r>
        </a:p>
      </dsp:txBody>
      <dsp:txXfrm>
        <a:off x="2628457" y="808726"/>
        <a:ext cx="2045957" cy="894174"/>
      </dsp:txXfrm>
    </dsp:sp>
    <dsp:sp modelId="{777FED19-FE8C-4453-97D3-6E3A6156ECE2}">
      <dsp:nvSpPr>
        <dsp:cNvPr id="0" name=""/>
        <dsp:cNvSpPr/>
      </dsp:nvSpPr>
      <dsp:spPr>
        <a:xfrm>
          <a:off x="4757611" y="743190"/>
          <a:ext cx="2142703" cy="9909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pl-PL" sz="1400" kern="1200" dirty="0"/>
            <a:t>postanowienie w przedmiocie nadania statusu świadka koronnego </a:t>
          </a:r>
        </a:p>
      </dsp:txBody>
      <dsp:txXfrm>
        <a:off x="4805984" y="791563"/>
        <a:ext cx="2045957" cy="89417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A17B63-FFCF-4A14-98E4-AB2D65CC6E7A}">
      <dsp:nvSpPr>
        <dsp:cNvPr id="0" name=""/>
        <dsp:cNvSpPr/>
      </dsp:nvSpPr>
      <dsp:spPr>
        <a:xfrm>
          <a:off x="2742747" y="926"/>
          <a:ext cx="2004034" cy="2004034"/>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r>
            <a:rPr lang="pl-PL" sz="3100" kern="1200" dirty="0"/>
            <a:t>miejsca</a:t>
          </a:r>
        </a:p>
      </dsp:txBody>
      <dsp:txXfrm>
        <a:off x="3036231" y="294410"/>
        <a:ext cx="1417066" cy="1417066"/>
      </dsp:txXfrm>
    </dsp:sp>
    <dsp:sp modelId="{D21DFD86-F8C0-4140-9304-BF79978F6320}">
      <dsp:nvSpPr>
        <dsp:cNvPr id="0" name=""/>
        <dsp:cNvSpPr/>
      </dsp:nvSpPr>
      <dsp:spPr>
        <a:xfrm rot="3600000">
          <a:off x="4223136" y="1955110"/>
          <a:ext cx="533221" cy="676361"/>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111250">
            <a:lnSpc>
              <a:spcPct val="90000"/>
            </a:lnSpc>
            <a:spcBef>
              <a:spcPct val="0"/>
            </a:spcBef>
            <a:spcAft>
              <a:spcPct val="35000"/>
            </a:spcAft>
          </a:pPr>
          <a:endParaRPr lang="pl-PL" sz="2500" kern="1200"/>
        </a:p>
      </dsp:txBody>
      <dsp:txXfrm>
        <a:off x="4263128" y="2021115"/>
        <a:ext cx="373255" cy="405817"/>
      </dsp:txXfrm>
    </dsp:sp>
    <dsp:sp modelId="{AB05CE33-044E-4C8F-B63B-ED0C80A1976D}">
      <dsp:nvSpPr>
        <dsp:cNvPr id="0" name=""/>
        <dsp:cNvSpPr/>
      </dsp:nvSpPr>
      <dsp:spPr>
        <a:xfrm>
          <a:off x="4247803" y="2607760"/>
          <a:ext cx="2004034" cy="2004034"/>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r>
            <a:rPr lang="pl-PL" sz="3100" kern="1200" dirty="0"/>
            <a:t>osób</a:t>
          </a:r>
        </a:p>
      </dsp:txBody>
      <dsp:txXfrm>
        <a:off x="4541287" y="2901244"/>
        <a:ext cx="1417066" cy="1417066"/>
      </dsp:txXfrm>
    </dsp:sp>
    <dsp:sp modelId="{05035D93-AF3A-4DC4-97A5-60AA2939B9D0}">
      <dsp:nvSpPr>
        <dsp:cNvPr id="0" name=""/>
        <dsp:cNvSpPr/>
      </dsp:nvSpPr>
      <dsp:spPr>
        <a:xfrm rot="10800000">
          <a:off x="3493245" y="3271596"/>
          <a:ext cx="533221" cy="676361"/>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111250">
            <a:lnSpc>
              <a:spcPct val="90000"/>
            </a:lnSpc>
            <a:spcBef>
              <a:spcPct val="0"/>
            </a:spcBef>
            <a:spcAft>
              <a:spcPct val="35000"/>
            </a:spcAft>
          </a:pPr>
          <a:endParaRPr lang="pl-PL" sz="2500" kern="1200"/>
        </a:p>
      </dsp:txBody>
      <dsp:txXfrm rot="10800000">
        <a:off x="3653211" y="3406868"/>
        <a:ext cx="373255" cy="405817"/>
      </dsp:txXfrm>
    </dsp:sp>
    <dsp:sp modelId="{BD8354D9-F0FB-4CC1-9F57-F269D3F2ED17}">
      <dsp:nvSpPr>
        <dsp:cNvPr id="0" name=""/>
        <dsp:cNvSpPr/>
      </dsp:nvSpPr>
      <dsp:spPr>
        <a:xfrm>
          <a:off x="1237691" y="2607760"/>
          <a:ext cx="2004034" cy="2004034"/>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r>
            <a:rPr lang="pl-PL" sz="3100" kern="1200" dirty="0"/>
            <a:t>rzeczy</a:t>
          </a:r>
        </a:p>
      </dsp:txBody>
      <dsp:txXfrm>
        <a:off x="1531175" y="2901244"/>
        <a:ext cx="1417066" cy="1417066"/>
      </dsp:txXfrm>
    </dsp:sp>
    <dsp:sp modelId="{098D7379-73EC-456E-8928-5AD61A6A47DA}">
      <dsp:nvSpPr>
        <dsp:cNvPr id="0" name=""/>
        <dsp:cNvSpPr/>
      </dsp:nvSpPr>
      <dsp:spPr>
        <a:xfrm rot="18000000">
          <a:off x="2718080" y="1981249"/>
          <a:ext cx="533221" cy="676361"/>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111250">
            <a:lnSpc>
              <a:spcPct val="90000"/>
            </a:lnSpc>
            <a:spcBef>
              <a:spcPct val="0"/>
            </a:spcBef>
            <a:spcAft>
              <a:spcPct val="35000"/>
            </a:spcAft>
          </a:pPr>
          <a:endParaRPr lang="pl-PL" sz="2500" kern="1200"/>
        </a:p>
      </dsp:txBody>
      <dsp:txXfrm>
        <a:off x="2758072" y="2185788"/>
        <a:ext cx="373255" cy="405817"/>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9F5679-EA00-4C2D-967C-F2F6CFA019A9}" type="datetimeFigureOut">
              <a:rPr lang="pl-PL" smtClean="0"/>
              <a:pPr/>
              <a:t>2022-03-26</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E80AD7-D0B6-4525-A69C-8DADC45D57C9}" type="slidenum">
              <a:rPr lang="pl-PL" smtClean="0"/>
              <a:pPr/>
              <a:t>‹#›</a:t>
            </a:fld>
            <a:endParaRPr lang="pl-PL"/>
          </a:p>
        </p:txBody>
      </p:sp>
    </p:spTree>
    <p:extLst>
      <p:ext uri="{BB962C8B-B14F-4D97-AF65-F5344CB8AC3E}">
        <p14:creationId xmlns:p14="http://schemas.microsoft.com/office/powerpoint/2010/main" xmlns="" val="7911866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722403C0-0DE2-4A9B-8F39-EC06EB8586CE}" type="slidenum">
              <a:rPr lang="pl-PL" smtClean="0"/>
              <a:pPr/>
              <a:t>5</a:t>
            </a:fld>
            <a:endParaRPr lang="pl-PL"/>
          </a:p>
        </p:txBody>
      </p:sp>
    </p:spTree>
    <p:extLst>
      <p:ext uri="{BB962C8B-B14F-4D97-AF65-F5344CB8AC3E}">
        <p14:creationId xmlns:p14="http://schemas.microsoft.com/office/powerpoint/2010/main" xmlns="" val="12770453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pl-PL"/>
              <a:t>Kliknij, aby edytować styl</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l-PL"/>
              <a:t>Kliknij, aby edytować styl wzorca podtytułu</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43FB9BC5-6B7E-4B14-8C4C-A1560ADEDE22}" type="datetimeFigureOut">
              <a:rPr lang="pl-PL" smtClean="0"/>
              <a:pPr/>
              <a:t>2022-03-26</a:t>
            </a:fld>
            <a:endParaRPr lang="pl-PL"/>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pl-PL"/>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ED2BF989-922C-4520-9AB3-C053ECDA45F3}" type="slidenum">
              <a:rPr lang="pl-PL" smtClean="0"/>
              <a:pPr/>
              <a:t>‹#›</a:t>
            </a:fld>
            <a:endParaRPr lang="pl-PL"/>
          </a:p>
        </p:txBody>
      </p:sp>
    </p:spTree>
    <p:extLst>
      <p:ext uri="{BB962C8B-B14F-4D97-AF65-F5344CB8AC3E}">
        <p14:creationId xmlns:p14="http://schemas.microsoft.com/office/powerpoint/2010/main" xmlns="" val="2501322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3FB9BC5-6B7E-4B14-8C4C-A1560ADEDE22}" type="datetimeFigureOut">
              <a:rPr lang="pl-PL" smtClean="0"/>
              <a:pPr/>
              <a:t>2022-03-26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2BF989-922C-4520-9AB3-C053ECDA45F3}" type="slidenum">
              <a:rPr lang="pl-PL" smtClean="0"/>
              <a:pPr/>
              <a:t>‹#›</a:t>
            </a:fld>
            <a:endParaRPr lang="pl-PL"/>
          </a:p>
        </p:txBody>
      </p:sp>
    </p:spTree>
    <p:extLst>
      <p:ext uri="{BB962C8B-B14F-4D97-AF65-F5344CB8AC3E}">
        <p14:creationId xmlns:p14="http://schemas.microsoft.com/office/powerpoint/2010/main" xmlns="" val="1010984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3FB9BC5-6B7E-4B14-8C4C-A1560ADEDE22}" type="datetimeFigureOut">
              <a:rPr lang="pl-PL" smtClean="0"/>
              <a:pPr/>
              <a:t>2022-03-26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2BF989-922C-4520-9AB3-C053ECDA45F3}" type="slidenum">
              <a:rPr lang="pl-PL" smtClean="0"/>
              <a:pPr/>
              <a:t>‹#›</a:t>
            </a:fld>
            <a:endParaRPr lang="pl-PL"/>
          </a:p>
        </p:txBody>
      </p:sp>
    </p:spTree>
    <p:extLst>
      <p:ext uri="{BB962C8B-B14F-4D97-AF65-F5344CB8AC3E}">
        <p14:creationId xmlns:p14="http://schemas.microsoft.com/office/powerpoint/2010/main" xmlns="" val="1412999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3FB9BC5-6B7E-4B14-8C4C-A1560ADEDE22}" type="datetimeFigureOut">
              <a:rPr lang="pl-PL" smtClean="0"/>
              <a:pPr/>
              <a:t>2022-03-26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2BF989-922C-4520-9AB3-C053ECDA45F3}" type="slidenum">
              <a:rPr lang="pl-PL" smtClean="0"/>
              <a:pPr/>
              <a:t>‹#›</a:t>
            </a:fld>
            <a:endParaRPr lang="pl-PL"/>
          </a:p>
        </p:txBody>
      </p:sp>
    </p:spTree>
    <p:extLst>
      <p:ext uri="{BB962C8B-B14F-4D97-AF65-F5344CB8AC3E}">
        <p14:creationId xmlns:p14="http://schemas.microsoft.com/office/powerpoint/2010/main" xmlns="" val="981859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pl-PL"/>
              <a:t>Kliknij, aby edytować styl</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43FB9BC5-6B7E-4B14-8C4C-A1560ADEDE22}" type="datetimeFigureOut">
              <a:rPr lang="pl-PL" smtClean="0"/>
              <a:pPr/>
              <a:t>2022-03-26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2BF989-922C-4520-9AB3-C053ECDA45F3}" type="slidenum">
              <a:rPr lang="pl-PL" smtClean="0"/>
              <a:pPr/>
              <a:t>‹#›</a:t>
            </a:fld>
            <a:endParaRPr lang="pl-PL"/>
          </a:p>
        </p:txBody>
      </p:sp>
    </p:spTree>
    <p:extLst>
      <p:ext uri="{BB962C8B-B14F-4D97-AF65-F5344CB8AC3E}">
        <p14:creationId xmlns:p14="http://schemas.microsoft.com/office/powerpoint/2010/main" xmlns="" val="2460749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43FB9BC5-6B7E-4B14-8C4C-A1560ADEDE22}" type="datetimeFigureOut">
              <a:rPr lang="pl-PL" smtClean="0"/>
              <a:pPr/>
              <a:t>2022-03-26</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D2BF989-922C-4520-9AB3-C053ECDA45F3}" type="slidenum">
              <a:rPr lang="pl-PL" smtClean="0"/>
              <a:pPr/>
              <a:t>‹#›</a:t>
            </a:fld>
            <a:endParaRPr lang="pl-PL"/>
          </a:p>
        </p:txBody>
      </p:sp>
    </p:spTree>
    <p:extLst>
      <p:ext uri="{BB962C8B-B14F-4D97-AF65-F5344CB8AC3E}">
        <p14:creationId xmlns:p14="http://schemas.microsoft.com/office/powerpoint/2010/main" xmlns="" val="808186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43FB9BC5-6B7E-4B14-8C4C-A1560ADEDE22}" type="datetimeFigureOut">
              <a:rPr lang="pl-PL" smtClean="0"/>
              <a:pPr/>
              <a:t>2022-03-26</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ED2BF989-922C-4520-9AB3-C053ECDA45F3}" type="slidenum">
              <a:rPr lang="pl-PL" smtClean="0"/>
              <a:pPr/>
              <a:t>‹#›</a:t>
            </a:fld>
            <a:endParaRPr lang="pl-PL"/>
          </a:p>
        </p:txBody>
      </p:sp>
    </p:spTree>
    <p:extLst>
      <p:ext uri="{BB962C8B-B14F-4D97-AF65-F5344CB8AC3E}">
        <p14:creationId xmlns:p14="http://schemas.microsoft.com/office/powerpoint/2010/main" xmlns="" val="3475639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43FB9BC5-6B7E-4B14-8C4C-A1560ADEDE22}" type="datetimeFigureOut">
              <a:rPr lang="pl-PL" smtClean="0"/>
              <a:pPr/>
              <a:t>2022-03-26</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ED2BF989-922C-4520-9AB3-C053ECDA45F3}" type="slidenum">
              <a:rPr lang="pl-PL" smtClean="0"/>
              <a:pPr/>
              <a:t>‹#›</a:t>
            </a:fld>
            <a:endParaRPr lang="pl-PL"/>
          </a:p>
        </p:txBody>
      </p:sp>
    </p:spTree>
    <p:extLst>
      <p:ext uri="{BB962C8B-B14F-4D97-AF65-F5344CB8AC3E}">
        <p14:creationId xmlns:p14="http://schemas.microsoft.com/office/powerpoint/2010/main" xmlns="" val="1382121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FB9BC5-6B7E-4B14-8C4C-A1560ADEDE22}" type="datetimeFigureOut">
              <a:rPr lang="pl-PL" smtClean="0"/>
              <a:pPr/>
              <a:t>2022-03-26</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ED2BF989-922C-4520-9AB3-C053ECDA45F3}" type="slidenum">
              <a:rPr lang="pl-PL" smtClean="0"/>
              <a:pPr/>
              <a:t>‹#›</a:t>
            </a:fld>
            <a:endParaRPr lang="pl-PL"/>
          </a:p>
        </p:txBody>
      </p:sp>
    </p:spTree>
    <p:extLst>
      <p:ext uri="{BB962C8B-B14F-4D97-AF65-F5344CB8AC3E}">
        <p14:creationId xmlns:p14="http://schemas.microsoft.com/office/powerpoint/2010/main" xmlns="" val="2205441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pl-PL"/>
              <a:t>Kliknij, aby edytować styl</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pl-PL"/>
              <a:t>Edytuj style wzorca tekstu</a:t>
            </a:r>
          </a:p>
        </p:txBody>
      </p:sp>
      <p:sp>
        <p:nvSpPr>
          <p:cNvPr id="5" name="Date Placeholder 4"/>
          <p:cNvSpPr>
            <a:spLocks noGrp="1"/>
          </p:cNvSpPr>
          <p:nvPr>
            <p:ph type="dt" sz="half" idx="10"/>
          </p:nvPr>
        </p:nvSpPr>
        <p:spPr/>
        <p:txBody>
          <a:bodyPr/>
          <a:lstStyle/>
          <a:p>
            <a:fld id="{43FB9BC5-6B7E-4B14-8C4C-A1560ADEDE22}" type="datetimeFigureOut">
              <a:rPr lang="pl-PL" smtClean="0"/>
              <a:pPr/>
              <a:t>2022-03-26</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ED2BF989-922C-4520-9AB3-C053ECDA45F3}" type="slidenum">
              <a:rPr lang="pl-PL" smtClean="0"/>
              <a:pPr/>
              <a:t>‹#›</a:t>
            </a:fld>
            <a:endParaRPr lang="pl-PL"/>
          </a:p>
        </p:txBody>
      </p:sp>
    </p:spTree>
    <p:extLst>
      <p:ext uri="{BB962C8B-B14F-4D97-AF65-F5344CB8AC3E}">
        <p14:creationId xmlns:p14="http://schemas.microsoft.com/office/powerpoint/2010/main" xmlns="" val="1148824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pl-PL"/>
              <a:t>Kliknij, aby edytować styl</a:t>
            </a:r>
            <a:endParaRPr lang="en-US" dirty="0"/>
          </a:p>
        </p:txBody>
      </p:sp>
      <p:sp>
        <p:nvSpPr>
          <p:cNvPr id="3" name="Picture Placeholder 2"/>
          <p:cNvSpPr>
            <a:spLocks noGrp="1" noChangeAspect="1"/>
          </p:cNvSpPr>
          <p:nvPr>
            <p:ph type="pic" idx="1"/>
          </p:nvPr>
        </p:nvSpPr>
        <p:spPr>
          <a:xfrm>
            <a:off x="0" y="0"/>
            <a:ext cx="12192000" cy="5330952"/>
          </a:xfrm>
          <a:blipFill>
            <a:blip r:embed="rId2"/>
            <a:stretch>
              <a:fillRect/>
            </a:stretch>
          </a:blip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43FB9BC5-6B7E-4B14-8C4C-A1560ADEDE22}" type="datetimeFigureOut">
              <a:rPr lang="pl-PL" smtClean="0"/>
              <a:pPr/>
              <a:t>2022-03-26</a:t>
            </a:fld>
            <a:endParaRPr lang="pl-PL"/>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pl-PL"/>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ED2BF989-922C-4520-9AB3-C053ECDA45F3}" type="slidenum">
              <a:rPr lang="pl-PL" smtClean="0"/>
              <a:pPr/>
              <a:t>‹#›</a:t>
            </a:fld>
            <a:endParaRPr lang="pl-PL"/>
          </a:p>
        </p:txBody>
      </p:sp>
    </p:spTree>
    <p:extLst>
      <p:ext uri="{BB962C8B-B14F-4D97-AF65-F5344CB8AC3E}">
        <p14:creationId xmlns:p14="http://schemas.microsoft.com/office/powerpoint/2010/main" xmlns="" val="884629546"/>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43FB9BC5-6B7E-4B14-8C4C-A1560ADEDE22}" type="datetimeFigureOut">
              <a:rPr lang="pl-PL" smtClean="0"/>
              <a:pPr/>
              <a:t>2022-03-26</a:t>
            </a:fld>
            <a:endParaRPr lang="pl-PL"/>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pl-PL"/>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ED2BF989-922C-4520-9AB3-C053ECDA45F3}" type="slidenum">
              <a:rPr lang="pl-PL" smtClean="0"/>
              <a:pPr/>
              <a:t>‹#›</a:t>
            </a:fld>
            <a:endParaRPr lang="pl-PL"/>
          </a:p>
        </p:txBody>
      </p:sp>
    </p:spTree>
    <p:extLst>
      <p:ext uri="{BB962C8B-B14F-4D97-AF65-F5344CB8AC3E}">
        <p14:creationId xmlns:p14="http://schemas.microsoft.com/office/powerpoint/2010/main" xmlns="" val="1490017396"/>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hyperlink" Target="http://sip.legalis.pl/document-view.seam?documentId=mfrxilrsgq4tgmjoobqxalrygiytonq"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8" Type="http://schemas.openxmlformats.org/officeDocument/2006/relationships/diagramQuickStyle" Target="../diagrams/quickStyle4.xml"/><Relationship Id="rId3" Type="http://schemas.openxmlformats.org/officeDocument/2006/relationships/diagramLayout" Target="../diagrams/layout3.xml"/><Relationship Id="rId7" Type="http://schemas.openxmlformats.org/officeDocument/2006/relationships/diagramLayout" Target="../diagrams/layout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openxmlformats.org/officeDocument/2006/relationships/diagramData" Target="../diagrams/data4.xml"/><Relationship Id="rId11" Type="http://schemas.microsoft.com/office/2007/relationships/diagramDrawing" Target="../diagrams/drawing4.xml"/><Relationship Id="rId5" Type="http://schemas.openxmlformats.org/officeDocument/2006/relationships/diagramColors" Target="../diagrams/colors3.xml"/><Relationship Id="rId10" Type="http://schemas.microsoft.com/office/2007/relationships/diagramDrawing" Target="../diagrams/drawing3.xml"/><Relationship Id="rId4" Type="http://schemas.openxmlformats.org/officeDocument/2006/relationships/diagramQuickStyle" Target="../diagrams/quickStyle3.xml"/><Relationship Id="rId9" Type="http://schemas.openxmlformats.org/officeDocument/2006/relationships/diagramColors" Target="../diagrams/colors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zaokrąglony 1"/>
          <p:cNvSpPr/>
          <p:nvPr/>
        </p:nvSpPr>
        <p:spPr>
          <a:xfrm>
            <a:off x="0" y="848299"/>
            <a:ext cx="4836405" cy="51558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6600" dirty="0" smtClean="0"/>
              <a:t>Czynności dowodowe</a:t>
            </a:r>
            <a:endParaRPr lang="pl-PL" sz="6600" dirty="0"/>
          </a:p>
        </p:txBody>
      </p:sp>
      <p:pic>
        <p:nvPicPr>
          <p:cNvPr id="3" name="Picture 2" descr="Znalezione obrazy dla zapytania PARAGRAF"/>
          <p:cNvPicPr>
            <a:picLocks noChangeAspect="1" noChangeArrowheads="1"/>
          </p:cNvPicPr>
          <p:nvPr/>
        </p:nvPicPr>
        <p:blipFill>
          <a:blip r:embed="rId2"/>
          <a:srcRect/>
          <a:stretch>
            <a:fillRect/>
          </a:stretch>
        </p:blipFill>
        <p:spPr bwMode="auto">
          <a:xfrm>
            <a:off x="5749412" y="0"/>
            <a:ext cx="4740165" cy="6292255"/>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78196" y="392929"/>
            <a:ext cx="10783540" cy="1450757"/>
          </a:xfrm>
        </p:spPr>
        <p:txBody>
          <a:bodyPr>
            <a:normAutofit fontScale="90000"/>
          </a:bodyPr>
          <a:lstStyle/>
          <a:p>
            <a:r>
              <a:rPr lang="pl-PL" dirty="0"/>
              <a:t>Przeszukanie – podstawy prawne, sposób dokonania</a:t>
            </a:r>
          </a:p>
        </p:txBody>
      </p:sp>
      <p:sp>
        <p:nvSpPr>
          <p:cNvPr id="3" name="Symbol zastępczy zawartości 2"/>
          <p:cNvSpPr>
            <a:spLocks noGrp="1"/>
          </p:cNvSpPr>
          <p:nvPr>
            <p:ph idx="1"/>
          </p:nvPr>
        </p:nvSpPr>
        <p:spPr>
          <a:xfrm>
            <a:off x="276447" y="1951075"/>
            <a:ext cx="11485289" cy="5141168"/>
          </a:xfrm>
        </p:spPr>
        <p:txBody>
          <a:bodyPr>
            <a:normAutofit/>
          </a:bodyPr>
          <a:lstStyle/>
          <a:p>
            <a:pPr marL="0" indent="0" algn="just">
              <a:buNone/>
            </a:pPr>
            <a:r>
              <a:rPr lang="pl-PL" sz="2400" dirty="0"/>
              <a:t>Podmioty uprawnione do dokonania przeszukania (art. 220 k.p.k.):</a:t>
            </a:r>
          </a:p>
          <a:p>
            <a:pPr marL="457200" indent="-457200" algn="just">
              <a:buFont typeface="+mj-lt"/>
              <a:buAutoNum type="arabicPeriod"/>
            </a:pPr>
            <a:r>
              <a:rPr lang="pl-PL" sz="2200" dirty="0"/>
              <a:t>prokurator </a:t>
            </a:r>
          </a:p>
          <a:p>
            <a:pPr marL="457200" indent="-457200" algn="just">
              <a:buFont typeface="+mj-lt"/>
              <a:buAutoNum type="arabicPeriod"/>
            </a:pPr>
            <a:r>
              <a:rPr lang="pl-PL" sz="2200" dirty="0"/>
              <a:t>Policja (lub inny uprawniony organ) na polecenie prokuratora lub sądu </a:t>
            </a:r>
          </a:p>
          <a:p>
            <a:pPr marL="457200" indent="-457200" algn="just">
              <a:buFont typeface="+mj-lt"/>
              <a:buAutoNum type="arabicPeriod"/>
            </a:pPr>
            <a:r>
              <a:rPr lang="pl-PL" sz="2200" dirty="0"/>
              <a:t>Policja z własnej inicjatywy, w </a:t>
            </a:r>
            <a:r>
              <a:rPr lang="pl-PL" sz="2200" u="sng" dirty="0"/>
              <a:t>wypadkach niecierpiących zwłoki</a:t>
            </a:r>
            <a:r>
              <a:rPr lang="pl-PL" sz="2200" dirty="0"/>
              <a:t> za okazaniem nakazu kierownika jednostki albo legitymacji służbowej </a:t>
            </a:r>
          </a:p>
          <a:p>
            <a:pPr lvl="1" algn="just">
              <a:buFontTx/>
              <a:buChar char="-"/>
            </a:pPr>
            <a:r>
              <a:rPr lang="pl-PL" sz="2000" dirty="0"/>
              <a:t>koniczne zatwierdzenie czynności przez sąd lub prokuratora </a:t>
            </a:r>
          </a:p>
          <a:p>
            <a:pPr lvl="1" algn="just">
              <a:buFontTx/>
              <a:buChar char="-"/>
            </a:pPr>
            <a:r>
              <a:rPr lang="pl-PL" sz="2000" dirty="0"/>
              <a:t>postanowienie sądu lub prokuratora należy doręczyć osobie, u której dokonano przeszukania na jej żądanie  </a:t>
            </a:r>
            <a:r>
              <a:rPr lang="pl-PL" sz="2000" dirty="0">
                <a:sym typeface="Wingdings" pitchFamily="2" charset="2"/>
              </a:rPr>
              <a:t> obowiązek pouczenia o tym uprawnieniu </a:t>
            </a:r>
          </a:p>
          <a:p>
            <a:pPr marL="0" lvl="2" indent="0" algn="just">
              <a:buFontTx/>
              <a:buChar char="-"/>
            </a:pPr>
            <a:endParaRPr lang="pl-PL" sz="1600" dirty="0">
              <a:sym typeface="Wingdings" pitchFamily="2" charset="2"/>
            </a:endParaRPr>
          </a:p>
        </p:txBody>
      </p:sp>
    </p:spTree>
    <p:extLst>
      <p:ext uri="{BB962C8B-B14F-4D97-AF65-F5344CB8AC3E}">
        <p14:creationId xmlns:p14="http://schemas.microsoft.com/office/powerpoint/2010/main" xmlns="" val="41032224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91544" y="188640"/>
            <a:ext cx="8351336" cy="786720"/>
          </a:xfrm>
        </p:spPr>
        <p:txBody>
          <a:bodyPr>
            <a:normAutofit fontScale="90000"/>
          </a:bodyPr>
          <a:lstStyle/>
          <a:p>
            <a:r>
              <a:rPr lang="pl-PL" dirty="0"/>
              <a:t>Przeszukanie – zasady i tryb </a:t>
            </a:r>
          </a:p>
        </p:txBody>
      </p:sp>
      <p:sp>
        <p:nvSpPr>
          <p:cNvPr id="3" name="Symbol zastępczy zawartości 2"/>
          <p:cNvSpPr>
            <a:spLocks noGrp="1"/>
          </p:cNvSpPr>
          <p:nvPr>
            <p:ph idx="1"/>
          </p:nvPr>
        </p:nvSpPr>
        <p:spPr>
          <a:xfrm>
            <a:off x="297712" y="1052736"/>
            <a:ext cx="11589488" cy="5688632"/>
          </a:xfrm>
        </p:spPr>
        <p:txBody>
          <a:bodyPr>
            <a:normAutofit fontScale="92500" lnSpcReduction="10000"/>
          </a:bodyPr>
          <a:lstStyle/>
          <a:p>
            <a:pPr marL="0" lvl="2" indent="0" algn="just">
              <a:buNone/>
            </a:pPr>
            <a:r>
              <a:rPr lang="pl-PL" sz="2800" dirty="0">
                <a:sym typeface="Wingdings" pitchFamily="2" charset="2"/>
              </a:rPr>
              <a:t>Zasady dokonywania przeszukania:</a:t>
            </a:r>
          </a:p>
          <a:p>
            <a:pPr marL="617220" lvl="3" indent="-342900" algn="just">
              <a:buFont typeface="+mj-lt"/>
              <a:buAutoNum type="arabicPeriod"/>
            </a:pPr>
            <a:r>
              <a:rPr lang="pl-PL" sz="2400" dirty="0">
                <a:sym typeface="Wingdings" pitchFamily="2" charset="2"/>
              </a:rPr>
              <a:t>art. 223 k.p.k. – przeszukania osoby i jej odzieży powinna (w miarę możliwości) dokonywać osoba tej samej płci</a:t>
            </a:r>
          </a:p>
          <a:p>
            <a:pPr marL="617220" lvl="3" indent="-342900" algn="just">
              <a:buFont typeface="+mj-lt"/>
              <a:buAutoNum type="arabicPeriod"/>
            </a:pPr>
            <a:r>
              <a:rPr lang="pl-PL" sz="2400" dirty="0">
                <a:sym typeface="Wingdings" pitchFamily="2" charset="2"/>
              </a:rPr>
              <a:t>art. 221 § 1 i 2 k.p.k. – pomieszczeń zamieszkałych co do zasady nie wolno przeszukiwać w porze nocnej (od 22 do 6 rano); chyba że:</a:t>
            </a:r>
          </a:p>
          <a:p>
            <a:pPr marL="548640" lvl="4" indent="0" algn="just">
              <a:buNone/>
            </a:pPr>
            <a:r>
              <a:rPr lang="pl-PL" sz="2400" dirty="0">
                <a:sym typeface="Wingdings" pitchFamily="2" charset="2"/>
              </a:rPr>
              <a:t>	- zachodzi wypadek niecierpiący zwłoki </a:t>
            </a:r>
          </a:p>
          <a:p>
            <a:pPr marL="548640" lvl="4" indent="0" algn="just">
              <a:buNone/>
            </a:pPr>
            <a:r>
              <a:rPr lang="pl-PL" sz="2400" dirty="0">
                <a:sym typeface="Wingdings" pitchFamily="2" charset="2"/>
              </a:rPr>
              <a:t>	- kontynuowane jest przeszukanie rozpoczęte w porze dziennej</a:t>
            </a:r>
          </a:p>
          <a:p>
            <a:pPr marL="611188" lvl="4" indent="-342900" algn="just">
              <a:buFont typeface="+mj-lt"/>
              <a:buAutoNum type="arabicPeriod" startAt="3"/>
            </a:pPr>
            <a:r>
              <a:rPr lang="pl-PL" sz="2400" dirty="0">
                <a:sym typeface="Wingdings" pitchFamily="2" charset="2"/>
              </a:rPr>
              <a:t>art. 221 § 3 k.p.k. – w porze nocnej można przeszukać lokale dostępne dla nieograniczonej liczby osób albo służące do przechowywania przedmiotów</a:t>
            </a:r>
          </a:p>
          <a:p>
            <a:pPr marL="611188" lvl="4" indent="-342900" algn="just">
              <a:buFont typeface="+mj-lt"/>
              <a:buAutoNum type="arabicPeriod" startAt="3"/>
            </a:pPr>
            <a:r>
              <a:rPr lang="pl-PL" sz="2400" dirty="0">
                <a:sym typeface="Wingdings" pitchFamily="2" charset="2"/>
              </a:rPr>
              <a:t>art. 222 § 1 k.p.k. – przeszukanie miejsc zamkniętych albo należących do instytucji państwowej lub samorządowej wymaga uprzedniego zawiadomienia kierownika tej instytucji  (jego zastępcę) albo organ nadrzędny </a:t>
            </a:r>
          </a:p>
          <a:p>
            <a:pPr marL="611188" lvl="4" indent="-342900" algn="just">
              <a:buFont typeface="+mj-lt"/>
              <a:buAutoNum type="arabicPeriod" startAt="3"/>
            </a:pPr>
            <a:r>
              <a:rPr lang="pl-PL" sz="2400" dirty="0">
                <a:sym typeface="Wingdings" pitchFamily="2" charset="2"/>
              </a:rPr>
              <a:t>art. 222 § 2 k.p.k. – przeszukanie miejsc zajętych przez wojsko może nastąpić w obecności dowódcy jednostki (albo osoby przez niego wyznaczonej</a:t>
            </a:r>
          </a:p>
          <a:p>
            <a:pPr marL="268288" lvl="4" indent="0" algn="just">
              <a:buNone/>
            </a:pPr>
            <a:endParaRPr lang="pl-PL" sz="2400" dirty="0">
              <a:sym typeface="Wingdings" pitchFamily="2" charset="2"/>
            </a:endParaRPr>
          </a:p>
          <a:p>
            <a:pPr marL="268288" lvl="4" indent="0" algn="just">
              <a:buNone/>
            </a:pPr>
            <a:r>
              <a:rPr lang="pl-PL" sz="2400" dirty="0">
                <a:sym typeface="Wingdings" pitchFamily="2" charset="2"/>
              </a:rPr>
              <a:t>Tryb przeszukania – art. 224 – 226 k.p.k. </a:t>
            </a:r>
          </a:p>
          <a:p>
            <a:pPr marL="268288" lvl="4" indent="0" algn="just">
              <a:buNone/>
            </a:pPr>
            <a:r>
              <a:rPr lang="pl-PL" sz="2400" dirty="0">
                <a:sym typeface="Wingdings" pitchFamily="2" charset="2"/>
              </a:rPr>
              <a:t>Ważne!  dopuszczalność wykorzystania jako dowodów dokumentów znalezionych podczas przeszukania, zawierających informacje niejawne lub objęte tajemnicą zawodową </a:t>
            </a:r>
            <a:r>
              <a:rPr lang="pl-PL" sz="2400" b="1" dirty="0">
                <a:sym typeface="Wingdings" pitchFamily="2" charset="2"/>
              </a:rPr>
              <a:t>art. 226 k.p.k. i art. 179 i 180 k.p.k. </a:t>
            </a:r>
            <a:endParaRPr lang="pl-PL" sz="2400" dirty="0">
              <a:sym typeface="Wingdings" pitchFamily="2" charset="2"/>
            </a:endParaRPr>
          </a:p>
          <a:p>
            <a:pPr marL="611188" lvl="4" indent="-342900" algn="just">
              <a:buFont typeface="+mj-lt"/>
              <a:buAutoNum type="arabicPeriod" startAt="3"/>
            </a:pPr>
            <a:endParaRPr lang="pl-PL" sz="2000" dirty="0">
              <a:sym typeface="Wingdings" pitchFamily="2" charset="2"/>
            </a:endParaRPr>
          </a:p>
          <a:p>
            <a:pPr algn="just"/>
            <a:endParaRPr lang="pl-PL" sz="2400" dirty="0"/>
          </a:p>
        </p:txBody>
      </p:sp>
    </p:spTree>
    <p:extLst>
      <p:ext uri="{BB962C8B-B14F-4D97-AF65-F5344CB8AC3E}">
        <p14:creationId xmlns:p14="http://schemas.microsoft.com/office/powerpoint/2010/main" xmlns="" val="33653120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800" dirty="0"/>
              <a:t>Osoby przybrane inne niż wskazane w art. 224 </a:t>
            </a:r>
          </a:p>
        </p:txBody>
      </p:sp>
      <p:sp>
        <p:nvSpPr>
          <p:cNvPr id="3" name="Symbol zastępczy zawartości 2"/>
          <p:cNvSpPr>
            <a:spLocks noGrp="1"/>
          </p:cNvSpPr>
          <p:nvPr>
            <p:ph idx="1"/>
          </p:nvPr>
        </p:nvSpPr>
        <p:spPr>
          <a:xfrm>
            <a:off x="1679944" y="2011680"/>
            <a:ext cx="9750437" cy="3766185"/>
          </a:xfrm>
        </p:spPr>
        <p:txBody>
          <a:bodyPr/>
          <a:lstStyle/>
          <a:p>
            <a:pPr marL="0" indent="0" algn="ctr">
              <a:buNone/>
            </a:pPr>
            <a:r>
              <a:rPr lang="pl-PL" b="1" dirty="0"/>
              <a:t>Wyrok SA w Białymstoku z 4.05.2015 r., II </a:t>
            </a:r>
            <a:r>
              <a:rPr lang="pl-PL" b="1" dirty="0" err="1"/>
              <a:t>AKa</a:t>
            </a:r>
            <a:r>
              <a:rPr lang="pl-PL" b="1" dirty="0"/>
              <a:t> 50/15 </a:t>
            </a:r>
          </a:p>
          <a:p>
            <a:pPr algn="just"/>
            <a:r>
              <a:rPr lang="pl-PL" dirty="0"/>
              <a:t>Wprawdzie w przepisie art. 224 § 3 k.p.k. jest mowa o przywołaniu przynajmniej jednego dorosłego domownika lub sąsiada, to jednakże nie sposób uznać, że przybranie do czynności w ogóle nie związanych z jakimikolwiek organami ścigania osób pracujących w spółce zajmującej się między innymi administrowaniem budynku mieszkalnego, w którym dokonano przeszukania, nie spełnia celów gwarancyjnych tego przepisu. Przepis ten wcale też nie nakłada na osoby wezwane do udziału w przeszukaniu aktywnego uczestniczenia w tej czynności. Nie są one zobowiązane do śledzenia każdego ruchu policjantów.</a:t>
            </a:r>
          </a:p>
        </p:txBody>
      </p:sp>
    </p:spTree>
    <p:extLst>
      <p:ext uri="{BB962C8B-B14F-4D97-AF65-F5344CB8AC3E}">
        <p14:creationId xmlns:p14="http://schemas.microsoft.com/office/powerpoint/2010/main" xmlns="" val="34733827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Kontrola i utrwalanie rozmów</a:t>
            </a:r>
          </a:p>
        </p:txBody>
      </p:sp>
      <p:sp>
        <p:nvSpPr>
          <p:cNvPr id="3" name="Symbol zastępczy zawartości 2"/>
          <p:cNvSpPr>
            <a:spLocks noGrp="1"/>
          </p:cNvSpPr>
          <p:nvPr>
            <p:ph idx="1"/>
          </p:nvPr>
        </p:nvSpPr>
        <p:spPr>
          <a:xfrm>
            <a:off x="269507" y="1831656"/>
            <a:ext cx="11492564" cy="5328592"/>
          </a:xfrm>
        </p:spPr>
        <p:txBody>
          <a:bodyPr>
            <a:normAutofit/>
          </a:bodyPr>
          <a:lstStyle/>
          <a:p>
            <a:pPr algn="just"/>
            <a:r>
              <a:rPr lang="pl-PL" dirty="0"/>
              <a:t>tzw. podsłuch procesowy </a:t>
            </a:r>
          </a:p>
          <a:p>
            <a:pPr algn="just"/>
            <a:r>
              <a:rPr lang="pl-PL" dirty="0"/>
              <a:t>Procesowa kontrola i utrwalanie, które są przewidziane w rozdziale 26 k.p.k. obejmują:</a:t>
            </a:r>
          </a:p>
          <a:p>
            <a:pPr lvl="1" algn="just"/>
            <a:r>
              <a:rPr lang="pl-PL" sz="2200" dirty="0"/>
              <a:t>kontrolę i utrwalanie rozmów telefonicznych (art. 237 k.p.k.),</a:t>
            </a:r>
          </a:p>
          <a:p>
            <a:pPr lvl="1" algn="just"/>
            <a:r>
              <a:rPr lang="pl-PL" sz="2200" dirty="0"/>
              <a:t>kontrolę i utrwalanie przy użyciu środków technicznych treści innych (niż telefoniczne) rozmów lub przekazów informacji, w tym korespondencji przesyłanej pocztą elektroniczną, do której to kontroli stosuje się odpowiednio przepisy dotyczące rozmów telefonicznych (art. 241 k.p.k.).</a:t>
            </a:r>
          </a:p>
          <a:p>
            <a:pPr marL="342900" lvl="3" indent="-342900" algn="just"/>
            <a:endParaRPr lang="pl-PL" sz="2200" dirty="0">
              <a:sym typeface="Wingdings" pitchFamily="2" charset="2"/>
            </a:endParaRPr>
          </a:p>
          <a:p>
            <a:pPr marL="342900" lvl="3" indent="-342900" algn="just"/>
            <a:r>
              <a:rPr lang="pl-PL" sz="2200" dirty="0">
                <a:sym typeface="Wingdings" pitchFamily="2" charset="2"/>
              </a:rPr>
              <a:t>Cele podsłuchu procesowego:</a:t>
            </a:r>
          </a:p>
          <a:p>
            <a:pPr marL="617220" lvl="4" indent="-342900" algn="just"/>
            <a:r>
              <a:rPr lang="pl-PL" sz="2200" dirty="0">
                <a:sym typeface="Wingdings" pitchFamily="2" charset="2"/>
              </a:rPr>
              <a:t>wykrycie i uzyskanie dowodów </a:t>
            </a:r>
            <a:r>
              <a:rPr lang="pl-PL" sz="2200" b="1" dirty="0">
                <a:sym typeface="Wingdings" pitchFamily="2" charset="2"/>
              </a:rPr>
              <a:t>dla toczącego się postępowania karnego </a:t>
            </a:r>
          </a:p>
          <a:p>
            <a:pPr marL="617220" lvl="4" indent="-342900" algn="just"/>
            <a:r>
              <a:rPr lang="pl-PL" sz="2200" dirty="0">
                <a:sym typeface="Wingdings" pitchFamily="2" charset="2"/>
              </a:rPr>
              <a:t>zapobieżenie popełnieniu nowego przestępstwa z katalogu wskazanego w art. 237 </a:t>
            </a:r>
            <a:r>
              <a:rPr lang="pl-PL" sz="2400" dirty="0">
                <a:sym typeface="Wingdings" pitchFamily="2" charset="2"/>
              </a:rPr>
              <a:t>§ 3 k.p.k.</a:t>
            </a:r>
            <a:endParaRPr lang="pl-PL" sz="2200" dirty="0"/>
          </a:p>
          <a:p>
            <a:pPr algn="just"/>
            <a:r>
              <a:rPr lang="pl-PL" dirty="0"/>
              <a:t>Funkcje:</a:t>
            </a:r>
          </a:p>
          <a:p>
            <a:pPr lvl="1" algn="just"/>
            <a:r>
              <a:rPr lang="pl-PL" dirty="0"/>
              <a:t>poszukiwawcza i zapobiegawcza </a:t>
            </a:r>
          </a:p>
        </p:txBody>
      </p:sp>
    </p:spTree>
    <p:extLst>
      <p:ext uri="{BB962C8B-B14F-4D97-AF65-F5344CB8AC3E}">
        <p14:creationId xmlns:p14="http://schemas.microsoft.com/office/powerpoint/2010/main" xmlns="" val="17918428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4635" y="-6052"/>
            <a:ext cx="9216909" cy="1517218"/>
          </a:xfrm>
        </p:spPr>
        <p:txBody>
          <a:bodyPr/>
          <a:lstStyle/>
          <a:p>
            <a:r>
              <a:rPr lang="pl-PL" dirty="0"/>
              <a:t>Kontrola i utrwalanie rozmów </a:t>
            </a:r>
          </a:p>
        </p:txBody>
      </p:sp>
      <p:sp>
        <p:nvSpPr>
          <p:cNvPr id="3" name="Symbol zastępczy zawartości 2"/>
          <p:cNvSpPr>
            <a:spLocks noGrp="1"/>
          </p:cNvSpPr>
          <p:nvPr>
            <p:ph idx="1"/>
          </p:nvPr>
        </p:nvSpPr>
        <p:spPr>
          <a:xfrm>
            <a:off x="192616" y="1511166"/>
            <a:ext cx="11550316" cy="5472608"/>
          </a:xfrm>
        </p:spPr>
        <p:txBody>
          <a:bodyPr>
            <a:noAutofit/>
          </a:bodyPr>
          <a:lstStyle/>
          <a:p>
            <a:pPr marL="0" indent="0" algn="just">
              <a:buNone/>
            </a:pPr>
            <a:r>
              <a:rPr lang="pl-PL" dirty="0"/>
              <a:t>- Dokonywana w </a:t>
            </a:r>
            <a:r>
              <a:rPr lang="pl-PL" b="1" dirty="0"/>
              <a:t>ramach procesu karnego</a:t>
            </a:r>
            <a:r>
              <a:rPr lang="pl-PL" dirty="0"/>
              <a:t> tzn. najwcześniej można zarządzić po wszczęciu postępowania przygotowawczego</a:t>
            </a:r>
          </a:p>
          <a:p>
            <a:pPr marL="0" indent="0" algn="just">
              <a:buNone/>
            </a:pPr>
            <a:r>
              <a:rPr lang="pl-PL" dirty="0"/>
              <a:t> - Dopuszczalna w procesie karnym wyłącznie na mocy </a:t>
            </a:r>
            <a:r>
              <a:rPr lang="pl-PL" b="1" dirty="0"/>
              <a:t>postanowienia sądu</a:t>
            </a:r>
          </a:p>
          <a:p>
            <a:pPr marL="0" indent="0" algn="just">
              <a:buNone/>
            </a:pPr>
            <a:r>
              <a:rPr lang="pl-PL" dirty="0"/>
              <a:t>- W wypadkach niecierpiących zwłoki, kontrolę i utrwalanie rozmów może zarządzić </a:t>
            </a:r>
            <a:r>
              <a:rPr lang="pl-PL" b="1" dirty="0"/>
              <a:t>także prokurator </a:t>
            </a:r>
          </a:p>
          <a:p>
            <a:pPr marL="274320" lvl="3" indent="0" algn="just">
              <a:buNone/>
            </a:pPr>
            <a:r>
              <a:rPr lang="pl-PL" dirty="0"/>
              <a:t>w ciągu 3 dni musi złożyć wniosek o zatwierdzenie postanowienia </a:t>
            </a:r>
          </a:p>
          <a:p>
            <a:pPr marL="274320" lvl="3" indent="0" algn="just">
              <a:buNone/>
            </a:pPr>
            <a:r>
              <a:rPr lang="pl-PL" dirty="0"/>
              <a:t>sąd rozpoznaje wniosek prokuratora w terminie </a:t>
            </a:r>
            <a:r>
              <a:rPr lang="pl-PL" b="1" dirty="0"/>
              <a:t>5 dni </a:t>
            </a:r>
          </a:p>
          <a:p>
            <a:pPr marL="274320" lvl="3" indent="0" algn="just">
              <a:buNone/>
            </a:pPr>
            <a:r>
              <a:rPr lang="pl-PL" dirty="0"/>
              <a:t>odmowa zatwierdzenia kontroli i utrwalania rozmów </a:t>
            </a:r>
            <a:r>
              <a:rPr lang="pl-PL" dirty="0">
                <a:sym typeface="Wingdings" pitchFamily="2" charset="2"/>
              </a:rPr>
              <a:t> sąd zarządza zniszczenie wszystkich utrwalonych zapisów </a:t>
            </a:r>
          </a:p>
          <a:p>
            <a:pPr marL="274320" lvl="4" indent="0" algn="just">
              <a:buNone/>
            </a:pPr>
            <a:r>
              <a:rPr lang="pl-PL" sz="2000" dirty="0">
                <a:sym typeface="Wingdings" pitchFamily="2" charset="2"/>
              </a:rPr>
              <a:t>prokurator może zaskarżyć postanowienie sądu. Wniesienie zażalenia wstrzymuje wykonanie postanowienia!</a:t>
            </a:r>
          </a:p>
          <a:p>
            <a:pPr marL="0" lvl="3" indent="0" algn="just">
              <a:buNone/>
            </a:pPr>
            <a:endParaRPr lang="pl-PL" sz="2000" dirty="0">
              <a:sym typeface="Wingdings" pitchFamily="2" charset="2"/>
            </a:endParaRPr>
          </a:p>
          <a:p>
            <a:pPr marL="0" lvl="3" indent="0" algn="just">
              <a:buNone/>
            </a:pPr>
            <a:r>
              <a:rPr lang="pl-PL" sz="2000" dirty="0">
                <a:sym typeface="Wingdings" pitchFamily="2" charset="2"/>
              </a:rPr>
              <a:t>Procedura przy zgodzie następczej: </a:t>
            </a:r>
          </a:p>
          <a:p>
            <a:pPr marL="0" lvl="3" indent="0" algn="just">
              <a:buNone/>
            </a:pPr>
            <a:r>
              <a:rPr lang="pl-PL" sz="2000" dirty="0">
                <a:sym typeface="Wingdings" pitchFamily="2" charset="2"/>
              </a:rPr>
              <a:t>wypadek niecierpiący zwłoki – prokurator wydaje postanowienie – występuje w ciągu 3 dni z wnioskiem do sądu o zatwierdzenie kontroli i utrwalania rozmów – sąd wydaje postanowienie w tym przedmiocie w ciągu 5 dni  </a:t>
            </a:r>
          </a:p>
          <a:p>
            <a:pPr marL="1051560" lvl="3" indent="0" algn="just">
              <a:buNone/>
            </a:pPr>
            <a:endParaRPr lang="pl-PL" sz="2000" dirty="0">
              <a:sym typeface="Wingdings" pitchFamily="2" charset="2"/>
            </a:endParaRPr>
          </a:p>
        </p:txBody>
      </p:sp>
    </p:spTree>
    <p:extLst>
      <p:ext uri="{BB962C8B-B14F-4D97-AF65-F5344CB8AC3E}">
        <p14:creationId xmlns:p14="http://schemas.microsoft.com/office/powerpoint/2010/main" xmlns="" val="42705471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12011" y="255693"/>
            <a:ext cx="10772775" cy="1658198"/>
          </a:xfrm>
        </p:spPr>
        <p:txBody>
          <a:bodyPr/>
          <a:lstStyle/>
          <a:p>
            <a:r>
              <a:rPr lang="pl-PL" dirty="0"/>
              <a:t>Zgoda następcza </a:t>
            </a:r>
          </a:p>
        </p:txBody>
      </p:sp>
      <p:sp>
        <p:nvSpPr>
          <p:cNvPr id="3" name="Symbol zastępczy zawartości 2"/>
          <p:cNvSpPr>
            <a:spLocks noGrp="1"/>
          </p:cNvSpPr>
          <p:nvPr>
            <p:ph idx="1"/>
          </p:nvPr>
        </p:nvSpPr>
        <p:spPr>
          <a:xfrm>
            <a:off x="506535" y="1634816"/>
            <a:ext cx="10753725" cy="3766185"/>
          </a:xfrm>
        </p:spPr>
        <p:txBody>
          <a:bodyPr/>
          <a:lstStyle/>
          <a:p>
            <a:r>
              <a:rPr lang="pl-PL" dirty="0">
                <a:sym typeface="Wingdings" pitchFamily="2" charset="2"/>
              </a:rPr>
              <a:t>Tzw. zgoda następcza sądu – kontrola i utrwalanie rozmów są warunkowo legalne, tj. można będzie wykorzystać materiały utrwalone w wyniku podsłuchu procesowego o ile sąd zatwierdzi postanowienie prokuratora. </a:t>
            </a:r>
          </a:p>
          <a:p>
            <a:endParaRPr lang="pl-PL" dirty="0"/>
          </a:p>
        </p:txBody>
      </p:sp>
      <p:graphicFrame>
        <p:nvGraphicFramePr>
          <p:cNvPr id="4" name="Diagram 3"/>
          <p:cNvGraphicFramePr/>
          <p:nvPr>
            <p:extLst>
              <p:ext uri="{D42A27DB-BD31-4B8C-83A1-F6EECF244321}">
                <p14:modId xmlns:p14="http://schemas.microsoft.com/office/powerpoint/2010/main" xmlns="" val="825956940"/>
              </p:ext>
            </p:extLst>
          </p:nvPr>
        </p:nvGraphicFramePr>
        <p:xfrm>
          <a:off x="91865" y="2668771"/>
          <a:ext cx="8775688" cy="44444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8" name="Łącznik prosty ze strzałką 7"/>
          <p:cNvCxnSpPr/>
          <p:nvPr/>
        </p:nvCxnSpPr>
        <p:spPr>
          <a:xfrm>
            <a:off x="8063023" y="5889546"/>
            <a:ext cx="935665" cy="6911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pole tekstowe 8"/>
          <p:cNvSpPr txBox="1"/>
          <p:nvPr/>
        </p:nvSpPr>
        <p:spPr>
          <a:xfrm>
            <a:off x="8867553" y="2582651"/>
            <a:ext cx="3345712" cy="2862322"/>
          </a:xfrm>
          <a:prstGeom prst="rect">
            <a:avLst/>
          </a:prstGeom>
          <a:noFill/>
        </p:spPr>
        <p:txBody>
          <a:bodyPr wrap="square" rtlCol="0">
            <a:spAutoFit/>
          </a:bodyPr>
          <a:lstStyle/>
          <a:p>
            <a:pPr algn="just"/>
            <a:r>
              <a:rPr lang="pl-PL" b="1" dirty="0"/>
              <a:t>odmowa zatwierdzenia:</a:t>
            </a:r>
          </a:p>
          <a:p>
            <a:pPr marL="285750" indent="-285750" algn="just">
              <a:buFontTx/>
              <a:buChar char="-"/>
            </a:pPr>
            <a:r>
              <a:rPr lang="pl-PL" dirty="0"/>
              <a:t>zarządzenie zniszczenia materiałów </a:t>
            </a:r>
          </a:p>
          <a:p>
            <a:pPr marL="285750" indent="-285750" algn="just">
              <a:buFontTx/>
              <a:buChar char="-"/>
            </a:pPr>
            <a:r>
              <a:rPr lang="pl-PL" dirty="0"/>
              <a:t>prokurator może wnieść zażalenie na postanowienie sądu </a:t>
            </a:r>
          </a:p>
          <a:p>
            <a:pPr marL="285750" indent="-285750" algn="just">
              <a:buFontTx/>
              <a:buChar char="-"/>
            </a:pPr>
            <a:r>
              <a:rPr lang="pl-PL" dirty="0"/>
              <a:t>wniesienie zażalenie wstrzymuje wykonanie postanowienia (zniszczenie materiałów)</a:t>
            </a:r>
          </a:p>
        </p:txBody>
      </p:sp>
      <p:sp>
        <p:nvSpPr>
          <p:cNvPr id="10" name="pole tekstowe 9"/>
          <p:cNvSpPr txBox="1"/>
          <p:nvPr/>
        </p:nvSpPr>
        <p:spPr>
          <a:xfrm>
            <a:off x="9154633" y="5911532"/>
            <a:ext cx="3037367" cy="646331"/>
          </a:xfrm>
          <a:prstGeom prst="rect">
            <a:avLst/>
          </a:prstGeom>
          <a:noFill/>
        </p:spPr>
        <p:txBody>
          <a:bodyPr wrap="square" rtlCol="0">
            <a:spAutoFit/>
          </a:bodyPr>
          <a:lstStyle/>
          <a:p>
            <a:r>
              <a:rPr lang="pl-PL" dirty="0"/>
              <a:t>kontynuowanie kontroli </a:t>
            </a:r>
          </a:p>
          <a:p>
            <a:r>
              <a:rPr lang="pl-PL" dirty="0"/>
              <a:t>max. 3 miesiące </a:t>
            </a:r>
          </a:p>
        </p:txBody>
      </p:sp>
    </p:spTree>
    <p:extLst>
      <p:ext uri="{BB962C8B-B14F-4D97-AF65-F5344CB8AC3E}">
        <p14:creationId xmlns:p14="http://schemas.microsoft.com/office/powerpoint/2010/main" xmlns="" val="5330827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Charakter terminu z art. 237 </a:t>
            </a:r>
            <a:r>
              <a:rPr lang="pl-PL" dirty="0">
                <a:sym typeface="Wingdings" pitchFamily="2" charset="2"/>
              </a:rPr>
              <a:t>§ 2 </a:t>
            </a:r>
            <a:endParaRPr lang="pl-PL" dirty="0"/>
          </a:p>
        </p:txBody>
      </p:sp>
      <p:sp>
        <p:nvSpPr>
          <p:cNvPr id="3" name="Symbol zastępczy zawartości 2"/>
          <p:cNvSpPr>
            <a:spLocks noGrp="1"/>
          </p:cNvSpPr>
          <p:nvPr>
            <p:ph idx="1"/>
          </p:nvPr>
        </p:nvSpPr>
        <p:spPr>
          <a:xfrm>
            <a:off x="1935126" y="2011680"/>
            <a:ext cx="9218427" cy="4750627"/>
          </a:xfrm>
        </p:spPr>
        <p:txBody>
          <a:bodyPr>
            <a:normAutofit/>
          </a:bodyPr>
          <a:lstStyle/>
          <a:p>
            <a:pPr marL="0" indent="0" algn="ctr">
              <a:buNone/>
            </a:pPr>
            <a:r>
              <a:rPr lang="pl-PL" b="1" dirty="0"/>
              <a:t>Wyrok SN z 3.12.2008 r., V KK 195/08 </a:t>
            </a:r>
          </a:p>
          <a:p>
            <a:pPr algn="just"/>
            <a:r>
              <a:rPr lang="pl-PL" dirty="0"/>
              <a:t>Zatwierdzenie przez sąd postanowienia prokuratora, o którym mowa w art. 237 § 2 k.p.k., ale z uchybieniem terminowi wskazanemu w tym przepisie dla rozstrzygnięcia w przedmiocie takiego zatwierdzenia, nie delegalizuje samej kontroli i utrwalania rozmów po upływie tego terminu i nie wywołuje skutków określonych w art. 238 § 3 in fine k.p.k., które odnoszą się tylko do postanowienia sądu o niezatwierdzeniu przez sąd uprzedniego postanowienia prokuratora o takiej kontroli, także bez względu na to, czy takie niezatwierdzenie nastąpiło przed upływem, czy już po upływie, tego terminu.</a:t>
            </a:r>
          </a:p>
        </p:txBody>
      </p:sp>
    </p:spTree>
    <p:extLst>
      <p:ext uri="{BB962C8B-B14F-4D97-AF65-F5344CB8AC3E}">
        <p14:creationId xmlns:p14="http://schemas.microsoft.com/office/powerpoint/2010/main" xmlns="" val="13656770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Charakter terminu z art. 237 </a:t>
            </a:r>
            <a:r>
              <a:rPr lang="pl-PL" dirty="0">
                <a:sym typeface="Wingdings" pitchFamily="2" charset="2"/>
              </a:rPr>
              <a:t>§ 2 </a:t>
            </a:r>
            <a:endParaRPr lang="pl-PL" dirty="0"/>
          </a:p>
        </p:txBody>
      </p:sp>
      <p:sp>
        <p:nvSpPr>
          <p:cNvPr id="3" name="Symbol zastępczy zawartości 2"/>
          <p:cNvSpPr>
            <a:spLocks noGrp="1"/>
          </p:cNvSpPr>
          <p:nvPr>
            <p:ph idx="1"/>
          </p:nvPr>
        </p:nvSpPr>
        <p:spPr/>
        <p:txBody>
          <a:bodyPr>
            <a:normAutofit lnSpcReduction="10000"/>
          </a:bodyPr>
          <a:lstStyle/>
          <a:p>
            <a:pPr algn="just"/>
            <a:r>
              <a:rPr lang="pl-PL" dirty="0"/>
              <a:t>Art. 237 </a:t>
            </a:r>
            <a:r>
              <a:rPr lang="pl-PL" dirty="0">
                <a:sym typeface="Wingdings" pitchFamily="2" charset="2"/>
              </a:rPr>
              <a:t>§ 2 wyznacza nieprzekraczalne granice czasowe, w których może nastąpić zatwierdzenie podsłuchu procesowego. </a:t>
            </a:r>
          </a:p>
          <a:p>
            <a:pPr algn="just"/>
            <a:r>
              <a:rPr lang="pl-PL" i="1" dirty="0"/>
              <a:t>Określenie w art. 237 § 2 pięciodniowego terminu do zatwierdzenia postanowienia prokuratora wskazuje, że w tym terminie ma zostać wyjaśniona kwestia legalności stosowanego podsłuchu, tak aby został on natychmiast przerwany, jeżeli brak jest podstaw do jego stosowania, bądź był prowadzony dalej jako legalny, gdy występują podstawy do jego stosowania</a:t>
            </a:r>
            <a:r>
              <a:rPr lang="pl-PL" dirty="0"/>
              <a:t>. </a:t>
            </a:r>
          </a:p>
          <a:p>
            <a:pPr algn="r"/>
            <a:r>
              <a:rPr lang="pl-PL" dirty="0"/>
              <a:t>J. Skorupka, </a:t>
            </a:r>
            <a:r>
              <a:rPr lang="pl-PL" i="1" dirty="0"/>
              <a:t>Czynności legalne warunkowo, </a:t>
            </a:r>
            <a:r>
              <a:rPr lang="pl-PL" dirty="0"/>
              <a:t>Prok. i Pr. 2015, nr 1-2, s. 74 </a:t>
            </a:r>
          </a:p>
          <a:p>
            <a:endParaRPr lang="pl-PL" dirty="0"/>
          </a:p>
          <a:p>
            <a:r>
              <a:rPr lang="pl-PL" dirty="0"/>
              <a:t>Termin z art. 237 </a:t>
            </a:r>
            <a:r>
              <a:rPr lang="pl-PL" dirty="0">
                <a:sym typeface="Wingdings" pitchFamily="2" charset="2"/>
              </a:rPr>
              <a:t>§ 2 ma charakter </a:t>
            </a:r>
            <a:r>
              <a:rPr lang="pl-PL" b="1" dirty="0">
                <a:sym typeface="Wingdings" pitchFamily="2" charset="2"/>
              </a:rPr>
              <a:t>prekluzyjny. </a:t>
            </a:r>
            <a:endParaRPr lang="pl-PL" dirty="0"/>
          </a:p>
          <a:p>
            <a:endParaRPr lang="pl-PL" dirty="0"/>
          </a:p>
        </p:txBody>
      </p:sp>
    </p:spTree>
    <p:extLst>
      <p:ext uri="{BB962C8B-B14F-4D97-AF65-F5344CB8AC3E}">
        <p14:creationId xmlns:p14="http://schemas.microsoft.com/office/powerpoint/2010/main" xmlns="" val="34016958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97280" y="-98433"/>
            <a:ext cx="10058400" cy="1450757"/>
          </a:xfrm>
        </p:spPr>
        <p:txBody>
          <a:bodyPr/>
          <a:lstStyle/>
          <a:p>
            <a:r>
              <a:rPr lang="pl-PL" dirty="0"/>
              <a:t>Kontrola i utrwalanie rozmów </a:t>
            </a:r>
          </a:p>
        </p:txBody>
      </p:sp>
      <p:sp>
        <p:nvSpPr>
          <p:cNvPr id="4" name="Symbol zastępczy tekstu 3"/>
          <p:cNvSpPr>
            <a:spLocks noGrp="1"/>
          </p:cNvSpPr>
          <p:nvPr>
            <p:ph type="body" idx="1"/>
          </p:nvPr>
        </p:nvSpPr>
        <p:spPr>
          <a:xfrm>
            <a:off x="327259" y="1340768"/>
            <a:ext cx="5120640" cy="639762"/>
          </a:xfrm>
          <a:solidFill>
            <a:schemeClr val="accent1"/>
          </a:solidFill>
        </p:spPr>
        <p:txBody>
          <a:bodyPr>
            <a:normAutofit/>
          </a:bodyPr>
          <a:lstStyle/>
          <a:p>
            <a:r>
              <a:rPr lang="pl-PL" sz="2800" dirty="0"/>
              <a:t>Granice przedmiotowe </a:t>
            </a:r>
          </a:p>
        </p:txBody>
      </p:sp>
      <p:sp>
        <p:nvSpPr>
          <p:cNvPr id="5" name="Symbol zastępczy zawartości 4"/>
          <p:cNvSpPr>
            <a:spLocks noGrp="1"/>
          </p:cNvSpPr>
          <p:nvPr>
            <p:ph sz="half" idx="2"/>
          </p:nvPr>
        </p:nvSpPr>
        <p:spPr>
          <a:xfrm>
            <a:off x="327259" y="2174874"/>
            <a:ext cx="5696733" cy="4043046"/>
          </a:xfrm>
        </p:spPr>
        <p:txBody>
          <a:bodyPr>
            <a:normAutofit fontScale="92500" lnSpcReduction="20000"/>
          </a:bodyPr>
          <a:lstStyle/>
          <a:p>
            <a:pPr algn="just"/>
            <a:r>
              <a:rPr lang="pl-PL" dirty="0"/>
              <a:t>art. 237 </a:t>
            </a:r>
            <a:r>
              <a:rPr lang="pl-PL" dirty="0">
                <a:sym typeface="Wingdings" pitchFamily="2" charset="2"/>
              </a:rPr>
              <a:t>§ 3 k.p.k. </a:t>
            </a:r>
          </a:p>
          <a:p>
            <a:pPr algn="just"/>
            <a:r>
              <a:rPr lang="pl-PL" dirty="0">
                <a:sym typeface="Wingdings" pitchFamily="2" charset="2"/>
              </a:rPr>
              <a:t>zamknięty katalog najpoważniejszych przestępstw </a:t>
            </a:r>
          </a:p>
          <a:p>
            <a:pPr algn="just"/>
            <a:r>
              <a:rPr lang="pl-PL" dirty="0">
                <a:sym typeface="Wingdings" pitchFamily="2" charset="2"/>
              </a:rPr>
              <a:t>m.in. zabójstwo, uprowadzenie osoby, statku wodnego lub powietrznego, zamach na niepodległość lub integralność państwa, zorganizowana grupa przestępcza, mienie znacznej wartości</a:t>
            </a:r>
          </a:p>
          <a:p>
            <a:pPr marL="0" indent="0" algn="just">
              <a:buNone/>
            </a:pPr>
            <a:endParaRPr lang="pl-PL" dirty="0">
              <a:sym typeface="Wingdings" pitchFamily="2" charset="2"/>
            </a:endParaRPr>
          </a:p>
          <a:p>
            <a:pPr marL="0" indent="0" algn="just">
              <a:buNone/>
            </a:pPr>
            <a:r>
              <a:rPr lang="pl-PL" dirty="0">
                <a:sym typeface="Wingdings" pitchFamily="2" charset="2"/>
              </a:rPr>
              <a:t>Problem – art. 237a k.p.k. i skreślenie art. 237 § 8 – czy można wykorzystać materiały pozyskane w sprawie o przestępstwo katalogowe w postępowaniu o czyn niemieszczący się w zakresie art. 237 § 3?</a:t>
            </a:r>
          </a:p>
        </p:txBody>
      </p:sp>
      <p:sp>
        <p:nvSpPr>
          <p:cNvPr id="6" name="Symbol zastępczy tekstu 5"/>
          <p:cNvSpPr>
            <a:spLocks noGrp="1"/>
          </p:cNvSpPr>
          <p:nvPr>
            <p:ph type="body" sz="quarter" idx="3"/>
          </p:nvPr>
        </p:nvSpPr>
        <p:spPr>
          <a:xfrm>
            <a:off x="6622181" y="1340768"/>
            <a:ext cx="4744195" cy="639762"/>
          </a:xfrm>
          <a:solidFill>
            <a:schemeClr val="accent1"/>
          </a:solidFill>
        </p:spPr>
        <p:txBody>
          <a:bodyPr>
            <a:normAutofit/>
          </a:bodyPr>
          <a:lstStyle/>
          <a:p>
            <a:r>
              <a:rPr lang="pl-PL" sz="2800" dirty="0"/>
              <a:t>Granice podmiotowe </a:t>
            </a:r>
          </a:p>
        </p:txBody>
      </p:sp>
      <p:sp>
        <p:nvSpPr>
          <p:cNvPr id="7" name="Symbol zastępczy zawartości 6"/>
          <p:cNvSpPr>
            <a:spLocks noGrp="1"/>
          </p:cNvSpPr>
          <p:nvPr>
            <p:ph sz="quarter" idx="4"/>
          </p:nvPr>
        </p:nvSpPr>
        <p:spPr>
          <a:xfrm>
            <a:off x="6622181" y="2174874"/>
            <a:ext cx="4744195" cy="4422477"/>
          </a:xfrm>
        </p:spPr>
        <p:txBody>
          <a:bodyPr>
            <a:normAutofit/>
          </a:bodyPr>
          <a:lstStyle/>
          <a:p>
            <a:pPr algn="just"/>
            <a:r>
              <a:rPr lang="pl-PL" sz="2400" dirty="0"/>
              <a:t>Kontrolą można objąć:</a:t>
            </a:r>
          </a:p>
          <a:p>
            <a:pPr lvl="1" algn="just"/>
            <a:r>
              <a:rPr lang="pl-PL" sz="2000" dirty="0"/>
              <a:t>osobę podejrzaną; </a:t>
            </a:r>
          </a:p>
          <a:p>
            <a:pPr lvl="1" algn="just"/>
            <a:r>
              <a:rPr lang="pl-PL" sz="2000" dirty="0"/>
              <a:t>podejrzanego (oskarżonego)</a:t>
            </a:r>
          </a:p>
          <a:p>
            <a:pPr lvl="1" algn="just"/>
            <a:r>
              <a:rPr lang="pl-PL" sz="2000" dirty="0"/>
              <a:t>pokrzywdzonego </a:t>
            </a:r>
          </a:p>
          <a:p>
            <a:pPr lvl="1" algn="just"/>
            <a:r>
              <a:rPr lang="pl-PL" sz="2000" dirty="0"/>
              <a:t>inną osobę, z którą może kontaktować się oskarżony </a:t>
            </a:r>
          </a:p>
          <a:p>
            <a:pPr lvl="1" algn="just"/>
            <a:r>
              <a:rPr lang="pl-PL" sz="2000" dirty="0"/>
              <a:t>inną osobę, która może mieć związek ze sprawcą lub grożącym przestępstwem </a:t>
            </a:r>
          </a:p>
        </p:txBody>
      </p:sp>
      <p:pic>
        <p:nvPicPr>
          <p:cNvPr id="8" name="Obraz 7"/>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4370040" y="1110637"/>
            <a:ext cx="1499444" cy="483374"/>
          </a:xfrm>
          <a:prstGeom prst="rect">
            <a:avLst/>
          </a:prstGeom>
        </p:spPr>
      </p:pic>
    </p:spTree>
    <p:extLst>
      <p:ext uri="{BB962C8B-B14F-4D97-AF65-F5344CB8AC3E}">
        <p14:creationId xmlns:p14="http://schemas.microsoft.com/office/powerpoint/2010/main" xmlns="" val="50843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a:xfrm>
            <a:off x="1174282" y="149443"/>
            <a:ext cx="10058400" cy="1450757"/>
          </a:xfrm>
        </p:spPr>
        <p:txBody>
          <a:bodyPr/>
          <a:lstStyle/>
          <a:p>
            <a:r>
              <a:rPr lang="pl-PL" dirty="0"/>
              <a:t>Kontrola i utrwalanie rozmów</a:t>
            </a:r>
          </a:p>
        </p:txBody>
      </p:sp>
      <p:sp>
        <p:nvSpPr>
          <p:cNvPr id="8" name="Symbol zastępczy zawartości 7"/>
          <p:cNvSpPr>
            <a:spLocks noGrp="1"/>
          </p:cNvSpPr>
          <p:nvPr>
            <p:ph idx="1"/>
          </p:nvPr>
        </p:nvSpPr>
        <p:spPr>
          <a:xfrm>
            <a:off x="327259" y="1600200"/>
            <a:ext cx="10905423" cy="5141168"/>
          </a:xfrm>
        </p:spPr>
        <p:txBody>
          <a:bodyPr>
            <a:normAutofit/>
          </a:bodyPr>
          <a:lstStyle/>
          <a:p>
            <a:pPr algn="just"/>
            <a:r>
              <a:rPr lang="pl-PL" dirty="0"/>
              <a:t>Granice czasowe </a:t>
            </a:r>
          </a:p>
          <a:p>
            <a:pPr algn="just"/>
            <a:r>
              <a:rPr lang="pl-PL" dirty="0"/>
              <a:t>Kontrola powinna być zakończona niezwłocznie po ustaniu przyczyn wskazanych w art. 237 § 1 – 3 k.p.k. a najpóźniej z upływem okresu, na który została wprowadzona. </a:t>
            </a:r>
          </a:p>
          <a:p>
            <a:pPr algn="just"/>
            <a:r>
              <a:rPr lang="pl-PL" dirty="0"/>
              <a:t>Kontrolę można zarządzić na okres</a:t>
            </a:r>
            <a:r>
              <a:rPr lang="pl-PL" b="1" dirty="0"/>
              <a:t> 3 miesięcy. </a:t>
            </a:r>
          </a:p>
          <a:p>
            <a:pPr algn="just"/>
            <a:r>
              <a:rPr lang="pl-PL" dirty="0"/>
              <a:t>Możliwe przedłużenie, </a:t>
            </a:r>
            <a:r>
              <a:rPr lang="pl-PL" u="sng" dirty="0"/>
              <a:t>w szczególnie uzasadnionym wypadku, na okres najwyżej dalszych 3 miesięcy. </a:t>
            </a:r>
          </a:p>
          <a:p>
            <a:pPr algn="just"/>
            <a:r>
              <a:rPr lang="pl-PL" dirty="0"/>
              <a:t>Łącznie max. 6 miesięcy</a:t>
            </a:r>
          </a:p>
          <a:p>
            <a:pPr algn="just"/>
            <a:endParaRPr lang="pl-PL" dirty="0"/>
          </a:p>
        </p:txBody>
      </p:sp>
    </p:spTree>
    <p:extLst>
      <p:ext uri="{BB962C8B-B14F-4D97-AF65-F5344CB8AC3E}">
        <p14:creationId xmlns:p14="http://schemas.microsoft.com/office/powerpoint/2010/main" xmlns="" val="13468356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dirty="0"/>
              <a:t>Rodzaje czynności dowodowych</a:t>
            </a:r>
          </a:p>
        </p:txBody>
      </p:sp>
      <p:sp>
        <p:nvSpPr>
          <p:cNvPr id="4" name="Prostokąt zaokrąglony 3"/>
          <p:cNvSpPr/>
          <p:nvPr/>
        </p:nvSpPr>
        <p:spPr>
          <a:xfrm>
            <a:off x="326210" y="1953384"/>
            <a:ext cx="3168352"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600" dirty="0"/>
              <a:t>Poszukiwawcze</a:t>
            </a:r>
            <a:endParaRPr lang="pl-PL" dirty="0"/>
          </a:p>
        </p:txBody>
      </p:sp>
      <p:sp>
        <p:nvSpPr>
          <p:cNvPr id="5" name="Prostokąt zaokrąglony 4"/>
          <p:cNvSpPr/>
          <p:nvPr/>
        </p:nvSpPr>
        <p:spPr>
          <a:xfrm>
            <a:off x="4367807" y="2961496"/>
            <a:ext cx="3176857"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600" dirty="0"/>
              <a:t>Ujawniające </a:t>
            </a:r>
            <a:endParaRPr lang="pl-PL" dirty="0"/>
          </a:p>
        </p:txBody>
      </p:sp>
      <p:sp>
        <p:nvSpPr>
          <p:cNvPr id="6" name="Prostokąt zaokrąglony 5"/>
          <p:cNvSpPr/>
          <p:nvPr/>
        </p:nvSpPr>
        <p:spPr>
          <a:xfrm>
            <a:off x="8833792" y="1953384"/>
            <a:ext cx="2880320"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600" dirty="0"/>
              <a:t>Kontrolujące</a:t>
            </a:r>
            <a:r>
              <a:rPr lang="pl-PL" dirty="0"/>
              <a:t> </a:t>
            </a:r>
          </a:p>
        </p:txBody>
      </p:sp>
      <p:sp>
        <p:nvSpPr>
          <p:cNvPr id="8" name="Strzałka w dół 7"/>
          <p:cNvSpPr/>
          <p:nvPr/>
        </p:nvSpPr>
        <p:spPr>
          <a:xfrm>
            <a:off x="1622354" y="3177520"/>
            <a:ext cx="288032" cy="9361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9" name="Strzałka w dół 8"/>
          <p:cNvSpPr/>
          <p:nvPr/>
        </p:nvSpPr>
        <p:spPr>
          <a:xfrm>
            <a:off x="10129936" y="3251691"/>
            <a:ext cx="288032" cy="9361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0" name="Strzałka w dół 9"/>
          <p:cNvSpPr/>
          <p:nvPr/>
        </p:nvSpPr>
        <p:spPr>
          <a:xfrm>
            <a:off x="5627948" y="4187795"/>
            <a:ext cx="288032" cy="9361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2" name="pole tekstowe 11"/>
          <p:cNvSpPr txBox="1"/>
          <p:nvPr/>
        </p:nvSpPr>
        <p:spPr>
          <a:xfrm>
            <a:off x="326210" y="4402850"/>
            <a:ext cx="3570145" cy="430887"/>
          </a:xfrm>
          <a:prstGeom prst="rect">
            <a:avLst/>
          </a:prstGeom>
          <a:noFill/>
        </p:spPr>
        <p:txBody>
          <a:bodyPr wrap="none" rtlCol="0">
            <a:spAutoFit/>
          </a:bodyPr>
          <a:lstStyle/>
          <a:p>
            <a:r>
              <a:rPr lang="pl-PL" sz="2200" dirty="0"/>
              <a:t>Poszukiwanie źródeł dowodu.</a:t>
            </a:r>
          </a:p>
        </p:txBody>
      </p:sp>
      <p:sp>
        <p:nvSpPr>
          <p:cNvPr id="13" name="pole tekstowe 12"/>
          <p:cNvSpPr txBox="1"/>
          <p:nvPr/>
        </p:nvSpPr>
        <p:spPr>
          <a:xfrm>
            <a:off x="3336525" y="5238637"/>
            <a:ext cx="5976664" cy="1107996"/>
          </a:xfrm>
          <a:prstGeom prst="rect">
            <a:avLst/>
          </a:prstGeom>
          <a:noFill/>
        </p:spPr>
        <p:txBody>
          <a:bodyPr wrap="square" rtlCol="0">
            <a:spAutoFit/>
          </a:bodyPr>
          <a:lstStyle/>
          <a:p>
            <a:pPr algn="just"/>
            <a:r>
              <a:rPr lang="pl-PL" sz="2200" dirty="0"/>
              <a:t>Wydobywanie ze źródeł dowodu środków dowodowych oraz ich zabezpieczenie w formie przewidzianej w k.p.k.</a:t>
            </a:r>
          </a:p>
        </p:txBody>
      </p:sp>
      <p:sp>
        <p:nvSpPr>
          <p:cNvPr id="14" name="pole tekstowe 13"/>
          <p:cNvSpPr txBox="1"/>
          <p:nvPr/>
        </p:nvSpPr>
        <p:spPr>
          <a:xfrm>
            <a:off x="9068665" y="4187795"/>
            <a:ext cx="3123335" cy="1107996"/>
          </a:xfrm>
          <a:prstGeom prst="rect">
            <a:avLst/>
          </a:prstGeom>
          <a:noFill/>
        </p:spPr>
        <p:txBody>
          <a:bodyPr wrap="square" rtlCol="0">
            <a:spAutoFit/>
          </a:bodyPr>
          <a:lstStyle/>
          <a:p>
            <a:pPr algn="just"/>
            <a:r>
              <a:rPr lang="pl-PL" sz="2200" dirty="0"/>
              <a:t>Sprawdzenie wiarygodności zebranych dowodów </a:t>
            </a:r>
          </a:p>
        </p:txBody>
      </p:sp>
    </p:spTree>
    <p:extLst>
      <p:ext uri="{BB962C8B-B14F-4D97-AF65-F5344CB8AC3E}">
        <p14:creationId xmlns:p14="http://schemas.microsoft.com/office/powerpoint/2010/main" xmlns="" val="24290693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Przepisy skreślone i zmienione ustawą z dnia 11.03.2016 r. </a:t>
            </a:r>
          </a:p>
        </p:txBody>
      </p:sp>
      <p:sp>
        <p:nvSpPr>
          <p:cNvPr id="3" name="Symbol zastępczy tekstu 2"/>
          <p:cNvSpPr>
            <a:spLocks noGrp="1"/>
          </p:cNvSpPr>
          <p:nvPr>
            <p:ph type="body" idx="1"/>
          </p:nvPr>
        </p:nvSpPr>
        <p:spPr/>
        <p:txBody>
          <a:bodyPr/>
          <a:lstStyle/>
          <a:p>
            <a:r>
              <a:rPr lang="pl-PL" dirty="0"/>
              <a:t>art. 237a </a:t>
            </a:r>
          </a:p>
        </p:txBody>
      </p:sp>
      <p:sp>
        <p:nvSpPr>
          <p:cNvPr id="4" name="Symbol zastępczy zawartości 3"/>
          <p:cNvSpPr>
            <a:spLocks noGrp="1"/>
          </p:cNvSpPr>
          <p:nvPr>
            <p:ph sz="half" idx="2"/>
          </p:nvPr>
        </p:nvSpPr>
        <p:spPr>
          <a:xfrm>
            <a:off x="287079" y="2753084"/>
            <a:ext cx="6315740" cy="4104916"/>
          </a:xfrm>
        </p:spPr>
        <p:txBody>
          <a:bodyPr>
            <a:normAutofit/>
          </a:bodyPr>
          <a:lstStyle/>
          <a:p>
            <a:pPr algn="just"/>
            <a:r>
              <a:rPr lang="pl-PL" dirty="0"/>
              <a:t>Jeżeli w wyniku kontroli uzyskano dowód popełnienia przestępstwa wymienionego w art. 237 § 3, popełnionego przez osobę, wobec której kontrola była stosowana, innego niż objęte zarządzeniem kontroli, albo popełnionego przez inną osobę, prokurator w czasie trwania kontroli albo nie później niż w ciągu 2 miesięcy od dnia jej zakończenia może wystąpić do sądu z wnioskiem o wyrażenie zgody na jego wykorzystanie w postępowaniu karnym. Sąd wydaje postanowienie w przedmiocie wniosku w terminie 14 dni na posiedzeniu bez udziału stron.</a:t>
            </a:r>
          </a:p>
        </p:txBody>
      </p:sp>
      <p:sp>
        <p:nvSpPr>
          <p:cNvPr id="5" name="Symbol zastępczy tekstu 4"/>
          <p:cNvSpPr>
            <a:spLocks noGrp="1"/>
          </p:cNvSpPr>
          <p:nvPr>
            <p:ph type="body" sz="quarter" idx="3"/>
          </p:nvPr>
        </p:nvSpPr>
        <p:spPr>
          <a:xfrm>
            <a:off x="6804836" y="2040467"/>
            <a:ext cx="4933508" cy="722376"/>
          </a:xfrm>
        </p:spPr>
        <p:txBody>
          <a:bodyPr/>
          <a:lstStyle/>
          <a:p>
            <a:r>
              <a:rPr lang="pl-PL" dirty="0"/>
              <a:t>art. 237 </a:t>
            </a:r>
            <a:r>
              <a:rPr lang="pl-PL" dirty="0">
                <a:sym typeface="Wingdings" pitchFamily="2" charset="2"/>
              </a:rPr>
              <a:t>§ 8 </a:t>
            </a:r>
            <a:r>
              <a:rPr lang="pl-PL" dirty="0"/>
              <a:t> </a:t>
            </a:r>
          </a:p>
        </p:txBody>
      </p:sp>
      <p:sp>
        <p:nvSpPr>
          <p:cNvPr id="6" name="Symbol zastępczy zawartości 5"/>
          <p:cNvSpPr>
            <a:spLocks noGrp="1"/>
          </p:cNvSpPr>
          <p:nvPr>
            <p:ph sz="quarter" idx="4"/>
          </p:nvPr>
        </p:nvSpPr>
        <p:spPr>
          <a:xfrm>
            <a:off x="6804836" y="2750989"/>
            <a:ext cx="4933507" cy="3968787"/>
          </a:xfrm>
        </p:spPr>
        <p:txBody>
          <a:bodyPr/>
          <a:lstStyle/>
          <a:p>
            <a:pPr algn="just"/>
            <a:r>
              <a:rPr lang="pl-PL" dirty="0"/>
              <a:t>Wykorzystanie dowodu uzyskanego podczas kontroli i utrwalania treści rozmów telefonicznych jest dopuszczalne wyłącznie w postępowaniu karnym w sprawie o przestępstwo lub przestępstwo skarbowe, w stosunku do którego jest możliwe zarządzenie takiej kontroli</a:t>
            </a:r>
          </a:p>
        </p:txBody>
      </p:sp>
    </p:spTree>
    <p:extLst>
      <p:ext uri="{BB962C8B-B14F-4D97-AF65-F5344CB8AC3E}">
        <p14:creationId xmlns:p14="http://schemas.microsoft.com/office/powerpoint/2010/main" xmlns="" val="3482322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a:xfrm>
            <a:off x="683461" y="0"/>
            <a:ext cx="10772775" cy="1658198"/>
          </a:xfrm>
        </p:spPr>
        <p:txBody>
          <a:bodyPr/>
          <a:lstStyle/>
          <a:p>
            <a:r>
              <a:rPr lang="pl-PL" dirty="0"/>
              <a:t>Zgoda następcza po nowelizacji</a:t>
            </a:r>
          </a:p>
        </p:txBody>
      </p:sp>
      <p:sp>
        <p:nvSpPr>
          <p:cNvPr id="8" name="Symbol zastępczy zawartości 7"/>
          <p:cNvSpPr>
            <a:spLocks noGrp="1"/>
          </p:cNvSpPr>
          <p:nvPr>
            <p:ph idx="1"/>
          </p:nvPr>
        </p:nvSpPr>
        <p:spPr>
          <a:xfrm>
            <a:off x="288222" y="1288666"/>
            <a:ext cx="11168014" cy="4601771"/>
          </a:xfrm>
        </p:spPr>
        <p:txBody>
          <a:bodyPr>
            <a:normAutofit/>
          </a:bodyPr>
          <a:lstStyle/>
          <a:p>
            <a:pPr algn="just"/>
            <a:r>
              <a:rPr lang="pl-PL" dirty="0"/>
              <a:t>Założenie – ustawodawca jest racjonalny i nie tworzy przepisów oczywiście sprzecznych z Konstytucją RP (w tym wypadku z art. 47, art. 49, art. 50, </a:t>
            </a:r>
            <a:r>
              <a:rPr lang="pl-PL" dirty="0">
                <a:hlinkClick r:id="rId2"/>
              </a:rPr>
              <a:t>art. 5</a:t>
            </a:r>
            <a:r>
              <a:rPr lang="pl-PL" dirty="0"/>
              <a:t>1 ust. 2 Konstytucji RP w zw. z art. 31 ust. 3 Konstytucji RP, a także z art. 45 ust. 1, art. 51 ust. 4 i art. 77 ust. 2).</a:t>
            </a:r>
          </a:p>
          <a:p>
            <a:pPr algn="just"/>
            <a:r>
              <a:rPr lang="pl-PL" dirty="0"/>
              <a:t>Ustawodawca poprzez skreślenie art. 237 </a:t>
            </a:r>
            <a:r>
              <a:rPr lang="pl-PL" dirty="0">
                <a:sym typeface="Wingdings" pitchFamily="2" charset="2"/>
              </a:rPr>
              <a:t>§  8 wyeliminował możliwość uzyskania zgody następczej – przedmiotowej i podmiotowej. </a:t>
            </a:r>
          </a:p>
          <a:p>
            <a:pPr algn="just"/>
            <a:r>
              <a:rPr lang="pl-PL" dirty="0">
                <a:sym typeface="Wingdings" pitchFamily="2" charset="2"/>
              </a:rPr>
              <a:t>Jedynie sąd może zadecydować o pozyskaniu materiałów drodze podsłuchu procesowego. Informacje uzyskane poza procedurą sądową są nielegalne i nie można ich wykorzystać w postępowaniu sądowym. </a:t>
            </a:r>
          </a:p>
          <a:p>
            <a:pPr algn="just"/>
            <a:r>
              <a:rPr lang="pl-PL" i="1" dirty="0">
                <a:sym typeface="Wingdings" pitchFamily="2" charset="2"/>
              </a:rPr>
              <a:t>Prokurator decyduje o wykorzystaniu dowodu w procesie karnym </a:t>
            </a:r>
            <a:r>
              <a:rPr lang="pl-PL" dirty="0">
                <a:sym typeface="Wingdings" pitchFamily="2" charset="2"/>
              </a:rPr>
              <a:t>– aktualną treść art. 237a należy rozumieć w ten sposób, że prokurator może decydować o wykorzystaniu materiałów w postępowaniu przygotowawczym, </a:t>
            </a:r>
            <a:r>
              <a:rPr lang="pl-PL" b="1" dirty="0">
                <a:sym typeface="Wingdings" pitchFamily="2" charset="2"/>
              </a:rPr>
              <a:t>a jego decyzja w żadnym razie nie wiąże sądu. </a:t>
            </a:r>
            <a:endParaRPr lang="pl-PL" i="1" dirty="0"/>
          </a:p>
        </p:txBody>
      </p:sp>
    </p:spTree>
    <p:extLst>
      <p:ext uri="{BB962C8B-B14F-4D97-AF65-F5344CB8AC3E}">
        <p14:creationId xmlns:p14="http://schemas.microsoft.com/office/powerpoint/2010/main" xmlns="" val="335950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r>
              <a:rPr lang="pl-PL" dirty="0"/>
              <a:t>Kontrola i utrwalanie rozmów </a:t>
            </a:r>
          </a:p>
        </p:txBody>
      </p:sp>
      <p:sp>
        <p:nvSpPr>
          <p:cNvPr id="8" name="Symbol zastępczy zawartości 7"/>
          <p:cNvSpPr>
            <a:spLocks noGrp="1"/>
          </p:cNvSpPr>
          <p:nvPr>
            <p:ph idx="1"/>
          </p:nvPr>
        </p:nvSpPr>
        <p:spPr/>
        <p:txBody>
          <a:bodyPr>
            <a:normAutofit/>
          </a:bodyPr>
          <a:lstStyle/>
          <a:p>
            <a:pPr algn="just"/>
            <a:r>
              <a:rPr lang="pl-PL" dirty="0"/>
              <a:t>Ogłoszenie postanowienia o kontroli i utrwalaniu rozmów telefonicznych osobie, której ono dotyczy, może być odroczone na czas niezbędny ze względu na dobro sprawy</a:t>
            </a:r>
          </a:p>
          <a:p>
            <a:pPr lvl="1" algn="just"/>
            <a:r>
              <a:rPr lang="pl-PL" dirty="0"/>
              <a:t>w postępowaniu przygotowawczym może być odroczone nie później niż do czasu zakończenia tego postępowania. </a:t>
            </a:r>
          </a:p>
          <a:p>
            <a:pPr algn="just"/>
            <a:r>
              <a:rPr lang="pl-PL" dirty="0"/>
              <a:t>Na postanowienie dotyczące kontroli i utrwalania rozmów telefonicznych przysługuje zażalenie. Osoba, której dotyczy postanowienie, może w zażaleniu domagać się zbadania zasadności oraz legalności kontroli i utrwalania rozmów telefonicznych. Zażalenie na postanowienie prokuratora rozpoznaje sąd.</a:t>
            </a:r>
          </a:p>
          <a:p>
            <a:pPr algn="just"/>
            <a:endParaRPr lang="pl-PL" dirty="0"/>
          </a:p>
        </p:txBody>
      </p:sp>
    </p:spTree>
    <p:extLst>
      <p:ext uri="{BB962C8B-B14F-4D97-AF65-F5344CB8AC3E}">
        <p14:creationId xmlns:p14="http://schemas.microsoft.com/office/powerpoint/2010/main" xmlns="" val="37889145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Kontrola i utrwalanie rozmów</a:t>
            </a:r>
          </a:p>
        </p:txBody>
      </p:sp>
      <p:sp>
        <p:nvSpPr>
          <p:cNvPr id="3" name="Symbol zastępczy zawartości 2"/>
          <p:cNvSpPr>
            <a:spLocks noGrp="1"/>
          </p:cNvSpPr>
          <p:nvPr>
            <p:ph idx="1"/>
          </p:nvPr>
        </p:nvSpPr>
        <p:spPr>
          <a:xfrm>
            <a:off x="447574" y="1946709"/>
            <a:ext cx="11357811" cy="5141168"/>
          </a:xfrm>
        </p:spPr>
        <p:txBody>
          <a:bodyPr>
            <a:normAutofit/>
          </a:bodyPr>
          <a:lstStyle/>
          <a:p>
            <a:pPr algn="just"/>
            <a:r>
              <a:rPr lang="pl-PL" dirty="0"/>
              <a:t>Po zakończeniu podsłuchu procesowego, prokurator wnosi o zarządzenie zniszczenia utrwalonych materiałów, jeżeli w całości nie mają znaczenia dla postępowania karnego. </a:t>
            </a:r>
          </a:p>
          <a:p>
            <a:pPr lvl="1" algn="just"/>
            <a:r>
              <a:rPr lang="pl-PL" dirty="0"/>
              <a:t>sąd orzeka na posiedzeniu bez udziału stron (art. 238 § 3 k.p.k.)</a:t>
            </a:r>
          </a:p>
          <a:p>
            <a:pPr algn="just"/>
            <a:r>
              <a:rPr lang="pl-PL" dirty="0"/>
              <a:t>Po zakończeniu postępowania przygotowawczego prokurator wnosi o zarządzenie zniszczenia utrwalonych zapisów, w części w jakiej nie mają znaczenia dla postępowania karnego, w którym ją zarządzono oraz nie stanowią dowodu, o którym mowa w art. 237a k.p.k. </a:t>
            </a:r>
          </a:p>
          <a:p>
            <a:pPr lvl="1" algn="just"/>
            <a:r>
              <a:rPr lang="pl-PL" dirty="0"/>
              <a:t>sąd orzeka na posiedzeniu, w którym mogą wziąć udział strony </a:t>
            </a:r>
          </a:p>
          <a:p>
            <a:pPr algn="just"/>
            <a:r>
              <a:rPr lang="pl-PL" dirty="0"/>
              <a:t>Osoba podejrzana, oskarżony, pokrzywdzony i inne osoby (tj. te z którymi mógł kontaktować się oskarżony lub mogły mieć związek ze sprawą mogą </a:t>
            </a:r>
            <a:r>
              <a:rPr lang="pl-PL" u="sng" dirty="0"/>
              <a:t>nie wcześniej niż po zakończeniu postępowania przygotowawczego</a:t>
            </a:r>
            <a:r>
              <a:rPr lang="pl-PL" dirty="0"/>
              <a:t> wystąpić z wnioskiem o zniszczenie  utrwalonych zapisów. </a:t>
            </a:r>
          </a:p>
          <a:p>
            <a:pPr algn="just"/>
            <a:endParaRPr lang="pl-PL" dirty="0"/>
          </a:p>
          <a:p>
            <a:pPr algn="just"/>
            <a:endParaRPr lang="pl-PL" dirty="0"/>
          </a:p>
        </p:txBody>
      </p:sp>
    </p:spTree>
    <p:extLst>
      <p:ext uri="{BB962C8B-B14F-4D97-AF65-F5344CB8AC3E}">
        <p14:creationId xmlns:p14="http://schemas.microsoft.com/office/powerpoint/2010/main" xmlns="" val="7328678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30916" y="1326809"/>
            <a:ext cx="10753725" cy="3766185"/>
          </a:xfrm>
        </p:spPr>
        <p:txBody>
          <a:bodyPr/>
          <a:lstStyle/>
          <a:p>
            <a:pPr marL="0" indent="0" algn="ctr">
              <a:buNone/>
            </a:pPr>
            <a:r>
              <a:rPr lang="pl-PL" b="1" dirty="0"/>
              <a:t>Postanowienie SN z 25.03.2010 r., I KZP 2/10 </a:t>
            </a:r>
          </a:p>
          <a:p>
            <a:pPr algn="just"/>
            <a:r>
              <a:rPr lang="pl-PL" dirty="0"/>
              <a:t>W sytuacji gdy zastosowanie podsłuchu procesowego spełnia wymagania formalne, tzn. postanowienie o zarządzeniu kontroli i utrwalaniu treści rozmów telefonicznych wydaje - po wszczęciu postępowania przygotowawczego - sąd, a toczące się postępowanie lub uzasadniona obawa popełnienia nowego przestępstwa dotyczy przestępstwa wymienionego w zamkniętym katalogu, zamieszczonym w art. 237 § 3 k.p.k., </a:t>
            </a:r>
            <a:r>
              <a:rPr lang="pl-PL" b="1" dirty="0"/>
              <a:t>to kwestia wykorzystania, w toczącym się postępowaniu karnym, treści utrwalonych w trakcie podsłuchu zapisów zależy wyłącznie od oceny sądu, czy mają one znaczenie dla tego postępowania</a:t>
            </a:r>
            <a:r>
              <a:rPr lang="pl-PL" dirty="0"/>
              <a:t>.</a:t>
            </a:r>
          </a:p>
        </p:txBody>
      </p:sp>
    </p:spTree>
    <p:extLst>
      <p:ext uri="{BB962C8B-B14F-4D97-AF65-F5344CB8AC3E}">
        <p14:creationId xmlns:p14="http://schemas.microsoft.com/office/powerpoint/2010/main" xmlns="" val="33367013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18461" y="0"/>
            <a:ext cx="10772775" cy="1658198"/>
          </a:xfrm>
        </p:spPr>
        <p:txBody>
          <a:bodyPr/>
          <a:lstStyle/>
          <a:p>
            <a:r>
              <a:rPr lang="pl-PL" dirty="0"/>
              <a:t>Kontrola i utrwalanie rozmów w orzecznictwie </a:t>
            </a:r>
          </a:p>
        </p:txBody>
      </p:sp>
      <p:sp>
        <p:nvSpPr>
          <p:cNvPr id="3" name="Symbol zastępczy zawartości 2"/>
          <p:cNvSpPr>
            <a:spLocks noGrp="1"/>
          </p:cNvSpPr>
          <p:nvPr>
            <p:ph idx="1"/>
          </p:nvPr>
        </p:nvSpPr>
        <p:spPr>
          <a:xfrm>
            <a:off x="520996" y="1765006"/>
            <a:ext cx="10909386" cy="4731488"/>
          </a:xfrm>
        </p:spPr>
        <p:txBody>
          <a:bodyPr>
            <a:normAutofit fontScale="92500"/>
          </a:bodyPr>
          <a:lstStyle/>
          <a:p>
            <a:pPr marL="0" indent="0" algn="ctr">
              <a:buNone/>
            </a:pPr>
            <a:r>
              <a:rPr lang="pl-PL" b="1" dirty="0"/>
              <a:t>Wyrok SA w Lublinie z 18.05.2009 r., II </a:t>
            </a:r>
            <a:r>
              <a:rPr lang="pl-PL" b="1" dirty="0" err="1"/>
              <a:t>AKa</a:t>
            </a:r>
            <a:r>
              <a:rPr lang="pl-PL" b="1" dirty="0"/>
              <a:t> 122/08 </a:t>
            </a:r>
          </a:p>
          <a:p>
            <a:pPr algn="just"/>
            <a:r>
              <a:rPr lang="pl-PL" dirty="0"/>
              <a:t>Stwierdzenie nielegalności podsłuchu powoduje bowiem, </a:t>
            </a:r>
            <a:r>
              <a:rPr lang="pl-PL" b="1" dirty="0"/>
              <a:t>że dowód ten stracił rację bytu i nie może być procesowo wykorzystany, tj. wzięty pod uwagę przy ferowaniu wyroku nawet mimo odtworzenia na rozprawie nośnika zawierającego rejestrację przeprowadzonych </a:t>
            </a:r>
            <a:r>
              <a:rPr lang="pl-PL" dirty="0"/>
              <a:t>przez M. D. </a:t>
            </a:r>
            <a:r>
              <a:rPr lang="pl-PL" b="1" dirty="0"/>
              <a:t>rozmów</a:t>
            </a:r>
            <a:r>
              <a:rPr lang="pl-PL" dirty="0"/>
              <a:t>. Zaznaczyć w tym miejscu nadto wypada, że zakreślone przez ustawodawcę granice podmiotowo-przedmiotowe, określając warunki dopuszczalności zarządzenia podsłuchu, jednocześnie </a:t>
            </a:r>
            <a:r>
              <a:rPr lang="pl-PL" b="1" dirty="0"/>
              <a:t>nadają mu gwarancyjny charakter, wykluczający jakiekolwiek odstępstwo od tej reguły prawnej</a:t>
            </a:r>
            <a:r>
              <a:rPr lang="pl-PL" dirty="0"/>
              <a:t>. Nawet wielkiej wagi interes społeczny nie może usprawiedliwiać łamania przepisów normujących poszukiwanie i uzyskiwanie dowodów z podsłuchu telefonicznego, gdyż niweczyłoby to konstytucyjną ochronę praw obywatelskich i sądową kontrolę nad ingerowaniem w ich istotę. </a:t>
            </a:r>
            <a:r>
              <a:rPr lang="pl-PL" b="1" dirty="0"/>
              <a:t>W tych warunkach, skoro dowód z podsłuchu telefonicznego słusznie został przez Sąd Okręgowy uznany za nielegalny, nie miał on nie tylko obowiązku ale i prawa analizowania tego dowodu i odnoszenia się doń w motywach pisemnych zaskarżonego wyroku</a:t>
            </a:r>
            <a:r>
              <a:rPr lang="pl-PL" dirty="0"/>
              <a:t>. </a:t>
            </a:r>
            <a:r>
              <a:rPr lang="pl-PL" i="1" dirty="0"/>
              <a:t>Co więcej, stwierdzenie nielegalności podsłuchu wykluczało możliwość przeprowadzania dowodu z badań </a:t>
            </a:r>
            <a:r>
              <a:rPr lang="pl-PL" i="1" dirty="0" err="1"/>
              <a:t>fonoskopijnych</a:t>
            </a:r>
            <a:r>
              <a:rPr lang="pl-PL" i="1" dirty="0"/>
              <a:t>, celem identyfikacji głosów rozmówców. </a:t>
            </a:r>
          </a:p>
        </p:txBody>
      </p:sp>
    </p:spTree>
    <p:extLst>
      <p:ext uri="{BB962C8B-B14F-4D97-AF65-F5344CB8AC3E}">
        <p14:creationId xmlns:p14="http://schemas.microsoft.com/office/powerpoint/2010/main" xmlns="" val="14978631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67890" y="180556"/>
            <a:ext cx="10772775" cy="1658198"/>
          </a:xfrm>
        </p:spPr>
        <p:txBody>
          <a:bodyPr/>
          <a:lstStyle/>
          <a:p>
            <a:r>
              <a:rPr lang="pl-PL" dirty="0"/>
              <a:t>Przesłuchanie </a:t>
            </a:r>
          </a:p>
        </p:txBody>
      </p:sp>
      <p:sp>
        <p:nvSpPr>
          <p:cNvPr id="3" name="Symbol zastępczy zawartości 2"/>
          <p:cNvSpPr>
            <a:spLocks noGrp="1"/>
          </p:cNvSpPr>
          <p:nvPr>
            <p:ph idx="1"/>
          </p:nvPr>
        </p:nvSpPr>
        <p:spPr>
          <a:xfrm>
            <a:off x="567890" y="1737360"/>
            <a:ext cx="11357811" cy="5069160"/>
          </a:xfrm>
        </p:spPr>
        <p:txBody>
          <a:bodyPr>
            <a:normAutofit fontScale="92500" lnSpcReduction="10000"/>
          </a:bodyPr>
          <a:lstStyle/>
          <a:p>
            <a:pPr algn="just"/>
            <a:r>
              <a:rPr lang="pl-PL" dirty="0"/>
              <a:t>Sposób przeprowadzenia dowodu z zeznań lub wyjaśnień. </a:t>
            </a:r>
          </a:p>
          <a:p>
            <a:pPr algn="just"/>
            <a:r>
              <a:rPr lang="pl-PL" dirty="0"/>
              <a:t>Etapy przesłuchania:</a:t>
            </a:r>
          </a:p>
          <a:p>
            <a:pPr marL="868680" lvl="1" indent="-457200" algn="just">
              <a:buFont typeface="+mj-lt"/>
              <a:buAutoNum type="arabicPeriod"/>
            </a:pPr>
            <a:r>
              <a:rPr lang="pl-PL" dirty="0"/>
              <a:t>swobodna rozmowa – zebranie ogólnych informacji, uprzedzenie o odpowiedzialności karnej za składanie fałszywych </a:t>
            </a:r>
            <a:r>
              <a:rPr lang="pl-PL" b="1" dirty="0"/>
              <a:t>zeznań</a:t>
            </a:r>
            <a:r>
              <a:rPr lang="pl-PL" dirty="0"/>
              <a:t> (uprzedzić o art. 233 § 1 k.k. należy przed zapytaniem o dane personalne)</a:t>
            </a:r>
          </a:p>
          <a:p>
            <a:pPr marL="868680" lvl="1" indent="-457200" algn="just">
              <a:buFont typeface="+mj-lt"/>
              <a:buAutoNum type="arabicPeriod"/>
            </a:pPr>
            <a:r>
              <a:rPr lang="pl-PL" dirty="0"/>
              <a:t>przesłuchanie wstępne – pytanie o imię, nazwiskom stosunek do stron, wiek, miejsce zamieszkania </a:t>
            </a:r>
          </a:p>
          <a:p>
            <a:pPr marL="868680" lvl="1" indent="-457200" algn="just">
              <a:buFont typeface="+mj-lt"/>
              <a:buAutoNum type="arabicPeriod"/>
            </a:pPr>
            <a:r>
              <a:rPr lang="pl-PL" dirty="0"/>
              <a:t>zeznania spontaniczne – nieskrępowana wypowiedź osoby przesłuchiwanej w granicach celu tej czynności </a:t>
            </a:r>
          </a:p>
          <a:p>
            <a:pPr marL="868680" lvl="1" indent="-457200" algn="just">
              <a:buFont typeface="+mj-lt"/>
              <a:buAutoNum type="arabicPeriod"/>
            </a:pPr>
            <a:r>
              <a:rPr lang="pl-PL" dirty="0"/>
              <a:t>pytania uzupełniające, wyjaśniające i kontrolujące </a:t>
            </a:r>
          </a:p>
          <a:p>
            <a:pPr marL="411480" lvl="1" indent="0" algn="just">
              <a:buNone/>
            </a:pPr>
            <a:endParaRPr lang="pl-PL" dirty="0"/>
          </a:p>
          <a:p>
            <a:pPr algn="just"/>
            <a:r>
              <a:rPr lang="pl-PL" dirty="0"/>
              <a:t>Kogo można przesłuchać? </a:t>
            </a:r>
          </a:p>
          <a:p>
            <a:pPr lvl="1" algn="just"/>
            <a:r>
              <a:rPr lang="pl-PL" dirty="0"/>
              <a:t>świadka </a:t>
            </a:r>
          </a:p>
          <a:p>
            <a:pPr lvl="1" algn="just"/>
            <a:r>
              <a:rPr lang="pl-PL" dirty="0"/>
              <a:t>oskarżonego</a:t>
            </a:r>
          </a:p>
          <a:p>
            <a:pPr lvl="1" algn="just"/>
            <a:r>
              <a:rPr lang="pl-PL" dirty="0"/>
              <a:t>biegłego </a:t>
            </a:r>
          </a:p>
        </p:txBody>
      </p:sp>
      <p:sp>
        <p:nvSpPr>
          <p:cNvPr id="4" name="pole tekstowe 3"/>
          <p:cNvSpPr txBox="1"/>
          <p:nvPr/>
        </p:nvSpPr>
        <p:spPr>
          <a:xfrm>
            <a:off x="7101165" y="4797355"/>
            <a:ext cx="4824536" cy="1569660"/>
          </a:xfrm>
          <a:prstGeom prst="rect">
            <a:avLst/>
          </a:prstGeom>
          <a:noFill/>
        </p:spPr>
        <p:txBody>
          <a:bodyPr wrap="square" rtlCol="0">
            <a:spAutoFit/>
          </a:bodyPr>
          <a:lstStyle/>
          <a:p>
            <a:pPr algn="ctr"/>
            <a:r>
              <a:rPr lang="pl-PL" sz="3200" b="1" dirty="0">
                <a:solidFill>
                  <a:schemeClr val="accent2"/>
                </a:solidFill>
              </a:rPr>
              <a:t>UWAGA NA ZAKAZY DOWODOWE ZWIĄZANE </a:t>
            </a:r>
          </a:p>
          <a:p>
            <a:pPr algn="ctr"/>
            <a:r>
              <a:rPr lang="pl-PL" sz="3200" b="1" dirty="0">
                <a:solidFill>
                  <a:schemeClr val="accent2"/>
                </a:solidFill>
              </a:rPr>
              <a:t>Z PRZESŁUCHANIEM!!!</a:t>
            </a:r>
          </a:p>
        </p:txBody>
      </p:sp>
    </p:spTree>
    <p:extLst>
      <p:ext uri="{BB962C8B-B14F-4D97-AF65-F5344CB8AC3E}">
        <p14:creationId xmlns:p14="http://schemas.microsoft.com/office/powerpoint/2010/main" xmlns="" val="29417166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403498" y="-125859"/>
            <a:ext cx="9244182" cy="1141860"/>
          </a:xfrm>
        </p:spPr>
        <p:txBody>
          <a:bodyPr>
            <a:normAutofit/>
          </a:bodyPr>
          <a:lstStyle/>
          <a:p>
            <a:r>
              <a:rPr lang="pl-PL" dirty="0"/>
              <a:t>Szczególne rodzaje przesłuchania </a:t>
            </a:r>
          </a:p>
        </p:txBody>
      </p:sp>
      <p:sp>
        <p:nvSpPr>
          <p:cNvPr id="6" name="Symbol zastępczy tekstu 5"/>
          <p:cNvSpPr>
            <a:spLocks noGrp="1"/>
          </p:cNvSpPr>
          <p:nvPr>
            <p:ph type="body" idx="1"/>
          </p:nvPr>
        </p:nvSpPr>
        <p:spPr>
          <a:xfrm>
            <a:off x="502033" y="1268760"/>
            <a:ext cx="3945632" cy="639762"/>
          </a:xfrm>
          <a:solidFill>
            <a:schemeClr val="accent1"/>
          </a:solidFill>
        </p:spPr>
        <p:txBody>
          <a:bodyPr>
            <a:normAutofit/>
          </a:bodyPr>
          <a:lstStyle/>
          <a:p>
            <a:r>
              <a:rPr lang="pl-PL" sz="2400" dirty="0"/>
              <a:t>Okazanie – art. 173 k.p.k. </a:t>
            </a:r>
          </a:p>
        </p:txBody>
      </p:sp>
      <p:sp>
        <p:nvSpPr>
          <p:cNvPr id="7" name="Symbol zastępczy zawartości 6"/>
          <p:cNvSpPr>
            <a:spLocks noGrp="1"/>
          </p:cNvSpPr>
          <p:nvPr>
            <p:ph sz="half" idx="2"/>
          </p:nvPr>
        </p:nvSpPr>
        <p:spPr>
          <a:xfrm>
            <a:off x="348845" y="1908522"/>
            <a:ext cx="3935288" cy="4680520"/>
          </a:xfrm>
        </p:spPr>
        <p:txBody>
          <a:bodyPr>
            <a:normAutofit fontScale="92500" lnSpcReduction="10000"/>
          </a:bodyPr>
          <a:lstStyle/>
          <a:p>
            <a:pPr algn="just">
              <a:spcBef>
                <a:spcPts val="0"/>
              </a:spcBef>
            </a:pPr>
            <a:r>
              <a:rPr lang="pl-PL" dirty="0"/>
              <a:t>Pokazanie osobie przesłuchiwanej innej osoby, jej wizerunku lub rzeczy celem rozpoznania.</a:t>
            </a:r>
          </a:p>
          <a:p>
            <a:pPr algn="just">
              <a:spcBef>
                <a:spcPts val="0"/>
              </a:spcBef>
            </a:pPr>
            <a:r>
              <a:rPr lang="pl-PL" dirty="0"/>
              <a:t>Okazanie – pośrednie, bezpośrednie, puste (wśród okazywanych rzeczy/osób nie ma przedmiotu rozpoznania), jawne, tajne </a:t>
            </a:r>
          </a:p>
          <a:p>
            <a:pPr algn="just">
              <a:spcBef>
                <a:spcPts val="0"/>
              </a:spcBef>
            </a:pPr>
            <a:r>
              <a:rPr lang="pl-PL" dirty="0"/>
              <a:t>Procesowe wymogi prawidłowości okazania:</a:t>
            </a:r>
          </a:p>
          <a:p>
            <a:pPr lvl="1" algn="just">
              <a:spcBef>
                <a:spcPts val="0"/>
              </a:spcBef>
            </a:pPr>
            <a:r>
              <a:rPr lang="pl-PL" dirty="0"/>
              <a:t>wyłączenie sugestii (np. osoby przybrane do okazania muszą być podobnej postury,  mieć podobny kolor włosów itp. do osoby rozpoznawanej);</a:t>
            </a:r>
          </a:p>
          <a:p>
            <a:pPr lvl="1" algn="just">
              <a:spcBef>
                <a:spcPts val="0"/>
              </a:spcBef>
            </a:pPr>
            <a:r>
              <a:rPr lang="pl-PL" dirty="0"/>
              <a:t>okazywanie osoby w grupie co najmniej 4 osób. </a:t>
            </a:r>
          </a:p>
          <a:p>
            <a:pPr algn="just">
              <a:spcBef>
                <a:spcPts val="0"/>
              </a:spcBef>
            </a:pPr>
            <a:r>
              <a:rPr lang="pl-PL" dirty="0"/>
              <a:t>Czynność niepowtarzalna </a:t>
            </a:r>
          </a:p>
        </p:txBody>
      </p:sp>
      <p:sp>
        <p:nvSpPr>
          <p:cNvPr id="8" name="Symbol zastępczy tekstu 7"/>
          <p:cNvSpPr>
            <a:spLocks noGrp="1"/>
          </p:cNvSpPr>
          <p:nvPr>
            <p:ph type="body" sz="quarter" idx="3"/>
          </p:nvPr>
        </p:nvSpPr>
        <p:spPr>
          <a:xfrm>
            <a:off x="5951984" y="1236863"/>
            <a:ext cx="5371690" cy="639762"/>
          </a:xfrm>
          <a:solidFill>
            <a:schemeClr val="accent1"/>
          </a:solidFill>
          <a:ln>
            <a:solidFill>
              <a:schemeClr val="accent1"/>
            </a:solidFill>
          </a:ln>
        </p:spPr>
        <p:txBody>
          <a:bodyPr>
            <a:normAutofit/>
          </a:bodyPr>
          <a:lstStyle/>
          <a:p>
            <a:r>
              <a:rPr lang="pl-PL" sz="2400" dirty="0"/>
              <a:t>Konfrontacja – art. 172 k.p.k.</a:t>
            </a:r>
          </a:p>
        </p:txBody>
      </p:sp>
      <p:sp>
        <p:nvSpPr>
          <p:cNvPr id="9" name="Symbol zastępczy zawartości 8"/>
          <p:cNvSpPr>
            <a:spLocks noGrp="1"/>
          </p:cNvSpPr>
          <p:nvPr>
            <p:ph sz="quarter" idx="4"/>
          </p:nvPr>
        </p:nvSpPr>
        <p:spPr>
          <a:xfrm>
            <a:off x="5943600" y="1988840"/>
            <a:ext cx="5380074" cy="4869160"/>
          </a:xfrm>
        </p:spPr>
        <p:txBody>
          <a:bodyPr>
            <a:noAutofit/>
          </a:bodyPr>
          <a:lstStyle/>
          <a:p>
            <a:pPr algn="just"/>
            <a:r>
              <a:rPr lang="pl-PL" sz="1900" dirty="0"/>
              <a:t>„Stawienie sobie do oczu” osób, których oświadczenia dowodowe (wyjaśnienia, zeznania) są sprzeczne, celem ich wyjaśnienia.</a:t>
            </a:r>
          </a:p>
          <a:p>
            <a:pPr lvl="1" algn="just"/>
            <a:r>
              <a:rPr lang="pl-PL" sz="1500" dirty="0"/>
              <a:t>konfrontacja pośrednia – odczytanie zeznań/wyjaśnień innej osoby w trakcie przesłuchania </a:t>
            </a:r>
          </a:p>
          <a:p>
            <a:pPr algn="just"/>
            <a:r>
              <a:rPr lang="pl-PL" sz="1900" dirty="0"/>
              <a:t>Czynność fakultatywna – organ procesowy może przeprowadzić konfrontację, jeżeli uzna, że przyczyni się to do prawidłowego ustalenia stanu faktycznego</a:t>
            </a:r>
          </a:p>
          <a:p>
            <a:pPr algn="just"/>
            <a:r>
              <a:rPr lang="pl-PL" sz="1900" dirty="0"/>
              <a:t>Konfrontować można oświadczenia dowodowe świadków, współoskarżonych, biegłych specjalistów.</a:t>
            </a:r>
          </a:p>
          <a:p>
            <a:pPr algn="just"/>
            <a:r>
              <a:rPr lang="pl-PL" sz="1900" dirty="0"/>
              <a:t>Art. 172 k.p.k. zabrania konfrontacji ze świadkiem anonimowym. </a:t>
            </a:r>
          </a:p>
          <a:p>
            <a:pPr algn="just"/>
            <a:endParaRPr lang="pl-PL" sz="1900" dirty="0"/>
          </a:p>
        </p:txBody>
      </p:sp>
    </p:spTree>
    <p:extLst>
      <p:ext uri="{BB962C8B-B14F-4D97-AF65-F5344CB8AC3E}">
        <p14:creationId xmlns:p14="http://schemas.microsoft.com/office/powerpoint/2010/main" xmlns="" val="347653379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pPr algn="ctr"/>
            <a:r>
              <a:rPr lang="pl-PL" dirty="0"/>
              <a:t>Okazanie </a:t>
            </a:r>
          </a:p>
        </p:txBody>
      </p:sp>
      <p:sp>
        <p:nvSpPr>
          <p:cNvPr id="8" name="Symbol zastępczy zawartości 7"/>
          <p:cNvSpPr>
            <a:spLocks noGrp="1"/>
          </p:cNvSpPr>
          <p:nvPr>
            <p:ph idx="1"/>
          </p:nvPr>
        </p:nvSpPr>
        <p:spPr>
          <a:xfrm>
            <a:off x="276448" y="1913860"/>
            <a:ext cx="11578854" cy="4795284"/>
          </a:xfrm>
        </p:spPr>
        <p:txBody>
          <a:bodyPr>
            <a:normAutofit fontScale="92500"/>
          </a:bodyPr>
          <a:lstStyle/>
          <a:p>
            <a:r>
              <a:rPr lang="pl-PL" dirty="0"/>
              <a:t>Rozporządzenie MS z dnia 2 czerwca 2003 r. w sprawie warunków technicznych przeprowadzenia okazania</a:t>
            </a:r>
          </a:p>
          <a:p>
            <a:pPr algn="ctr"/>
            <a:r>
              <a:rPr lang="pl-PL" b="1" dirty="0"/>
              <a:t>Wyrok SA w Krakowie z 13.02.2014 r., II </a:t>
            </a:r>
            <a:r>
              <a:rPr lang="pl-PL" b="1" dirty="0" err="1"/>
              <a:t>AKa</a:t>
            </a:r>
            <a:r>
              <a:rPr lang="pl-PL" b="1" dirty="0"/>
              <a:t> 280/13</a:t>
            </a:r>
            <a:r>
              <a:rPr lang="pl-PL" dirty="0"/>
              <a:t> </a:t>
            </a:r>
          </a:p>
          <a:p>
            <a:pPr algn="just"/>
            <a:r>
              <a:rPr lang="pl-PL" dirty="0"/>
              <a:t>Organ procesowy dokonujący okazania osób i rzeczy w celu rozpoznania sprawcy przestępstwa powinien zadbać o zachowanie warunków rozpoznania obiektywnego, wykluczającego sugestię. W realiach badanej sprawy warunki techniczne przewidziane w odnośnym rozporządzeniu (Dz. U. z 2003 roku Nr 104 poz. 981) zostały naruszone rażąco. </a:t>
            </a:r>
            <a:r>
              <a:rPr lang="pl-PL" b="1" dirty="0"/>
              <a:t>Okazania osoby dokonywano najpierw </a:t>
            </a:r>
            <a:r>
              <a:rPr lang="pl-PL" b="1" dirty="0" err="1"/>
              <a:t>pozaprocesowo</a:t>
            </a:r>
            <a:r>
              <a:rPr lang="pl-PL" b="1" dirty="0"/>
              <a:t>, bez sporządzenia protokołu, co stwarzało możliwości sugestii we właściwym (procesowym) rozpoznaniu</a:t>
            </a:r>
            <a:r>
              <a:rPr lang="pl-PL" dirty="0"/>
              <a:t>, zwłaszcza że pokrzywdzony był podatny na sugestię. W protokole okazania nie wpisano znajomości pokrzywdzonego z przybraną osobą, o czym prowadzący postępowanie karne wiedzieli. </a:t>
            </a:r>
            <a:r>
              <a:rPr lang="pl-PL" b="1" dirty="0"/>
              <a:t>Dopuszczono do rozmowy pokrzywdzonego z osobą przybraną </a:t>
            </a:r>
            <a:r>
              <a:rPr lang="pl-PL" dirty="0"/>
              <a:t>(która była nadto podejrzewana o inny czyn przestępny wobec pokrzywdzonego, także brat tej osoby) co do charakteru i celu rozpoznania. </a:t>
            </a:r>
            <a:r>
              <a:rPr lang="pl-PL" b="1" dirty="0"/>
              <a:t>W okazaniu uczestniczył funkcjonariusz policji, którego obecność w ogóle nie została ujawniona w protokole okazania, a któremu potem pokrzywdzony miał mówić, iż "rozpoznał" oskarżonego.</a:t>
            </a:r>
            <a:r>
              <a:rPr lang="pl-PL" dirty="0"/>
              <a:t> Takie dokonanie okazania wręcz urągało celowi tej czynności.</a:t>
            </a:r>
          </a:p>
        </p:txBody>
      </p:sp>
    </p:spTree>
    <p:extLst>
      <p:ext uri="{BB962C8B-B14F-4D97-AF65-F5344CB8AC3E}">
        <p14:creationId xmlns:p14="http://schemas.microsoft.com/office/powerpoint/2010/main" xmlns="" val="359108706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87103" y="353482"/>
            <a:ext cx="10772775" cy="1658198"/>
          </a:xfrm>
        </p:spPr>
        <p:txBody>
          <a:bodyPr/>
          <a:lstStyle/>
          <a:p>
            <a:r>
              <a:rPr lang="pl-PL" dirty="0"/>
              <a:t>Przesłuchanie oskarżonego </a:t>
            </a:r>
          </a:p>
        </p:txBody>
      </p:sp>
      <p:sp>
        <p:nvSpPr>
          <p:cNvPr id="3" name="Symbol zastępczy zawartości 2"/>
          <p:cNvSpPr>
            <a:spLocks noGrp="1"/>
          </p:cNvSpPr>
          <p:nvPr>
            <p:ph idx="1"/>
          </p:nvPr>
        </p:nvSpPr>
        <p:spPr>
          <a:xfrm>
            <a:off x="487104" y="2011680"/>
            <a:ext cx="11315036" cy="4506078"/>
          </a:xfrm>
        </p:spPr>
        <p:txBody>
          <a:bodyPr>
            <a:normAutofit/>
          </a:bodyPr>
          <a:lstStyle/>
          <a:p>
            <a:pPr algn="just"/>
            <a:r>
              <a:rPr lang="pl-PL" dirty="0"/>
              <a:t>Art. 175 § 1 – oskarżony ma prawo składać wyjaśnienia, może odmówić składania wyjaśnień lub odmówić odpowiedzi na poszczególne pytania. Ponadto składanie fałszywych wyjaśnień nie jest przestępstwem. </a:t>
            </a:r>
          </a:p>
          <a:p>
            <a:pPr algn="just"/>
            <a:r>
              <a:rPr lang="pl-PL" dirty="0"/>
              <a:t>O uprawnieniu należy pouczyć oskarżonego (art. 300 § 1 i art. 386)! </a:t>
            </a:r>
          </a:p>
          <a:p>
            <a:pPr algn="just"/>
            <a:r>
              <a:rPr lang="pl-PL" dirty="0"/>
              <a:t>Wyjaśnienia mają podwójny charakter:</a:t>
            </a:r>
          </a:p>
          <a:p>
            <a:pPr marL="205740" lvl="2" indent="0" algn="just">
              <a:buNone/>
            </a:pPr>
            <a:r>
              <a:rPr lang="pl-PL" dirty="0"/>
              <a:t>1. środek dowodowy w procesie </a:t>
            </a:r>
          </a:p>
          <a:p>
            <a:pPr marL="205740" lvl="2" indent="0" algn="just">
              <a:buNone/>
            </a:pPr>
            <a:r>
              <a:rPr lang="pl-PL" dirty="0"/>
              <a:t>2. forma realizowania prawa do obrony – może zmieniać swoje wyjaśnienia </a:t>
            </a:r>
          </a:p>
          <a:p>
            <a:pPr marL="480060" lvl="3" indent="0" algn="just">
              <a:buNone/>
            </a:pPr>
            <a:r>
              <a:rPr lang="pl-PL" dirty="0"/>
              <a:t>W procesie karnym </a:t>
            </a:r>
            <a:r>
              <a:rPr lang="pl-PL" b="1" dirty="0"/>
              <a:t>nie ma gradacji wartości poszczególnych dowodów pod względem chronologicznym</a:t>
            </a:r>
            <a:r>
              <a:rPr lang="pl-PL" dirty="0"/>
              <a:t>. Odwołanie czy zmiana wcześniej złożonych wyjaśnień czyni jedynie nowy dowód, jak każdy podlegający ocenie. Od oceniającego sądu zależeć będzie, który z nich wybierze jako ten odpowiadający prawdzie i w jaki sposób to wykaże i uzasadni (por. postanowienie SN z 28.05.2015 r., II KK 123/15).</a:t>
            </a:r>
          </a:p>
          <a:p>
            <a:pPr algn="just"/>
            <a:r>
              <a:rPr lang="pl-PL" dirty="0"/>
              <a:t>Forma składania wyjaśnień – co do zasady ustna, ale w </a:t>
            </a:r>
            <a:r>
              <a:rPr lang="pl-PL" b="1" dirty="0"/>
              <a:t>postępowaniu przygotowawczym </a:t>
            </a:r>
            <a:r>
              <a:rPr lang="pl-PL" dirty="0"/>
              <a:t>podejrzany może, za zgodą organu procesowego, złożyć wyjaśnienia w formie pisemnej. </a:t>
            </a:r>
          </a:p>
        </p:txBody>
      </p:sp>
    </p:spTree>
    <p:extLst>
      <p:ext uri="{BB962C8B-B14F-4D97-AF65-F5344CB8AC3E}">
        <p14:creationId xmlns:p14="http://schemas.microsoft.com/office/powerpoint/2010/main" xmlns="" val="35458645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249279"/>
            <a:ext cx="12192000" cy="1450757"/>
          </a:xfrm>
        </p:spPr>
        <p:txBody>
          <a:bodyPr/>
          <a:lstStyle/>
          <a:p>
            <a:pPr algn="ctr"/>
            <a:r>
              <a:rPr lang="pl-PL" dirty="0"/>
              <a:t>Rodzaje czynności dowodowych </a:t>
            </a:r>
          </a:p>
        </p:txBody>
      </p:sp>
      <p:graphicFrame>
        <p:nvGraphicFramePr>
          <p:cNvPr id="4" name="Diagram 3"/>
          <p:cNvGraphicFramePr/>
          <p:nvPr>
            <p:extLst>
              <p:ext uri="{D42A27DB-BD31-4B8C-83A1-F6EECF244321}">
                <p14:modId xmlns:p14="http://schemas.microsoft.com/office/powerpoint/2010/main" xmlns="" val="3446490313"/>
              </p:ext>
            </p:extLst>
          </p:nvPr>
        </p:nvGraphicFramePr>
        <p:xfrm>
          <a:off x="308344" y="1031357"/>
          <a:ext cx="11539869" cy="54226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6920279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22765" y="0"/>
            <a:ext cx="10772775" cy="1658198"/>
          </a:xfrm>
        </p:spPr>
        <p:txBody>
          <a:bodyPr/>
          <a:lstStyle/>
          <a:p>
            <a:r>
              <a:rPr lang="pl-PL" dirty="0"/>
              <a:t>Przesłuchanie oskarżonego </a:t>
            </a:r>
          </a:p>
        </p:txBody>
      </p:sp>
      <p:sp>
        <p:nvSpPr>
          <p:cNvPr id="3" name="Symbol zastępczy zawartości 2"/>
          <p:cNvSpPr>
            <a:spLocks noGrp="1"/>
          </p:cNvSpPr>
          <p:nvPr>
            <p:ph idx="1"/>
          </p:nvPr>
        </p:nvSpPr>
        <p:spPr/>
        <p:txBody>
          <a:bodyPr>
            <a:normAutofit/>
          </a:bodyPr>
          <a:lstStyle/>
          <a:p>
            <a:pPr algn="ctr"/>
            <a:r>
              <a:rPr lang="pl-PL" sz="2800" b="1" dirty="0"/>
              <a:t>Wyrok SN z 15.10.2015 r., III KK 206/15 </a:t>
            </a:r>
          </a:p>
          <a:p>
            <a:pPr algn="just"/>
            <a:r>
              <a:rPr lang="pl-PL" dirty="0"/>
              <a:t>Wyrażona w art. 74 § 1 k.p.k. reguła </a:t>
            </a:r>
            <a:r>
              <a:rPr lang="pl-PL" i="1" dirty="0" err="1"/>
              <a:t>nemo</a:t>
            </a:r>
            <a:r>
              <a:rPr lang="pl-PL" i="1" dirty="0"/>
              <a:t> </a:t>
            </a:r>
            <a:r>
              <a:rPr lang="pl-PL" i="1" dirty="0" err="1"/>
              <a:t>se</a:t>
            </a:r>
            <a:r>
              <a:rPr lang="pl-PL" i="1" dirty="0"/>
              <a:t> </a:t>
            </a:r>
            <a:r>
              <a:rPr lang="pl-PL" i="1" dirty="0" err="1"/>
              <a:t>ipsum</a:t>
            </a:r>
            <a:r>
              <a:rPr lang="pl-PL" i="1" dirty="0"/>
              <a:t> </a:t>
            </a:r>
            <a:r>
              <a:rPr lang="pl-PL" i="1" dirty="0" err="1"/>
              <a:t>accusare</a:t>
            </a:r>
            <a:r>
              <a:rPr lang="pl-PL" i="1" dirty="0"/>
              <a:t> </a:t>
            </a:r>
            <a:r>
              <a:rPr lang="pl-PL" i="1" dirty="0" err="1"/>
              <a:t>tenetur</a:t>
            </a:r>
            <a:r>
              <a:rPr lang="pl-PL" dirty="0"/>
              <a:t>, stanowiąca odzwierciedlenie zasady domniemania niewinności (art. 5 § 1 k.p.k.), oznacza zarówno brak po stronie oskarżonego obowiązku dowodzenia swojej niewinności, jak i zakaz jego przymuszania do dostarczania dowodów przeciwko sobie. Konsekwencją tego rozwiązania jest m.in. prawo do odmowy złożenia wyjaśnień (art. 175 § 1 in fine k.p.k.) oraz zakaz stosowania podczas przesłuchania środków kontrolujących nieświadome reakcje organizmu, przemocy lub groźby bezprawnej (art. 171 § 5 k.p.k.). Regulacje powyższe, zawierające uprawnienia oskarżonego, adresowane są do organów procesowych i oznaczają </a:t>
            </a:r>
            <a:r>
              <a:rPr lang="pl-PL" b="1" dirty="0"/>
              <a:t>zakaz wymuszania na nim aktywnych form dostarczania oskarżeniu dowodów.</a:t>
            </a:r>
          </a:p>
        </p:txBody>
      </p:sp>
    </p:spTree>
    <p:extLst>
      <p:ext uri="{BB962C8B-B14F-4D97-AF65-F5344CB8AC3E}">
        <p14:creationId xmlns:p14="http://schemas.microsoft.com/office/powerpoint/2010/main" xmlns="" val="9265067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398893" y="0"/>
            <a:ext cx="10772775" cy="1658198"/>
          </a:xfrm>
        </p:spPr>
        <p:txBody>
          <a:bodyPr/>
          <a:lstStyle/>
          <a:p>
            <a:r>
              <a:rPr lang="pl-PL" dirty="0"/>
              <a:t>Przesłuchanie oskarżonego </a:t>
            </a:r>
          </a:p>
        </p:txBody>
      </p:sp>
      <p:sp>
        <p:nvSpPr>
          <p:cNvPr id="5" name="Symbol zastępczy zawartości 4"/>
          <p:cNvSpPr>
            <a:spLocks noGrp="1"/>
          </p:cNvSpPr>
          <p:nvPr>
            <p:ph idx="1"/>
          </p:nvPr>
        </p:nvSpPr>
        <p:spPr>
          <a:xfrm>
            <a:off x="258726" y="1241913"/>
            <a:ext cx="11483162" cy="4987519"/>
          </a:xfrm>
          <a:prstGeom prst="rect">
            <a:avLst/>
          </a:prstGeom>
        </p:spPr>
        <p:txBody>
          <a:bodyPr wrap="square">
            <a:spAutoFit/>
          </a:bodyPr>
          <a:lstStyle/>
          <a:p>
            <a:pPr algn="ctr"/>
            <a:r>
              <a:rPr lang="pl-PL" b="1" dirty="0"/>
              <a:t>Wyrok SA w Katowicach z 26.03.2009 r., II </a:t>
            </a:r>
            <a:r>
              <a:rPr lang="pl-PL" b="1" dirty="0" err="1"/>
              <a:t>AKa</a:t>
            </a:r>
            <a:r>
              <a:rPr lang="pl-PL" b="1" dirty="0"/>
              <a:t> 50/09</a:t>
            </a:r>
            <a:r>
              <a:rPr lang="pl-PL" dirty="0"/>
              <a:t> </a:t>
            </a:r>
          </a:p>
          <a:p>
            <a:pPr algn="just"/>
            <a:r>
              <a:rPr lang="pl-PL" dirty="0"/>
              <a:t>Z faktu odmowy składania wyjaśnień przez oskarżoną w postępowaniu przygotowawczym nie można wywodzić żadnych negatywnych dla oskarżonej wniosków, ponieważ oskarżona skorzystała z zagwarantowanego jej ustawą przewidzianego w art. 175 § 1 k.p.k., prawa do milczenia we własnej sprawie, co mogła uczynić bez podania jakiegokolwiek powodu takiego stanowiska procesowego i co nie może rodzić dla niej żadnych negatywnych konsekwencji procesowych.</a:t>
            </a:r>
          </a:p>
          <a:p>
            <a:pPr algn="ctr"/>
            <a:r>
              <a:rPr lang="pl-PL" b="1" dirty="0"/>
              <a:t>Wyrok SA w Krakowie z 16.02.2009 r., II </a:t>
            </a:r>
            <a:r>
              <a:rPr lang="pl-PL" b="1" dirty="0" err="1"/>
              <a:t>AKa</a:t>
            </a:r>
            <a:r>
              <a:rPr lang="pl-PL" b="1" dirty="0"/>
              <a:t> 202/08 </a:t>
            </a:r>
          </a:p>
          <a:p>
            <a:pPr algn="just"/>
            <a:r>
              <a:rPr lang="pl-PL" dirty="0"/>
              <a:t>Prawo do milczenia (zakaz wymuszania samooskarżania) jest naruszone, gdy w momencie uzyskiwania od oskarżonego informacji wysłuchujący zwierzeń oskarżonego działał jako agent organów państwowych i gdy tylko on był osobą inicjującą udzielanie informacji (zob. wyrok </a:t>
            </a:r>
            <a:r>
              <a:rPr lang="pl-PL" dirty="0" err="1"/>
              <a:t>ETPCz</a:t>
            </a:r>
            <a:r>
              <a:rPr lang="pl-PL" dirty="0"/>
              <a:t> z dnia 5 listopada 2002 roku w sprawie Allan przeciwko Zjednoczonemu Królestwu). Prawo to nie jest naruszone, gdy wysłuchujący spontanicznych zwierzeń oskarżonego przekazał organom procesowym zasłyszane wiadomości.</a:t>
            </a:r>
          </a:p>
        </p:txBody>
      </p:sp>
    </p:spTree>
    <p:extLst>
      <p:ext uri="{BB962C8B-B14F-4D97-AF65-F5344CB8AC3E}">
        <p14:creationId xmlns:p14="http://schemas.microsoft.com/office/powerpoint/2010/main" xmlns="" val="87047683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64261" y="-20505"/>
            <a:ext cx="10058400" cy="1450757"/>
          </a:xfrm>
        </p:spPr>
        <p:txBody>
          <a:bodyPr/>
          <a:lstStyle/>
          <a:p>
            <a:r>
              <a:rPr lang="pl-PL" dirty="0"/>
              <a:t>Świadek w procesie karnym </a:t>
            </a:r>
          </a:p>
        </p:txBody>
      </p:sp>
      <p:sp>
        <p:nvSpPr>
          <p:cNvPr id="3" name="Symbol zastępczy zawartości 2"/>
          <p:cNvSpPr>
            <a:spLocks noGrp="1"/>
          </p:cNvSpPr>
          <p:nvPr>
            <p:ph idx="1"/>
          </p:nvPr>
        </p:nvSpPr>
        <p:spPr>
          <a:xfrm>
            <a:off x="182768" y="1379269"/>
            <a:ext cx="11621386" cy="5400600"/>
          </a:xfrm>
        </p:spPr>
        <p:txBody>
          <a:bodyPr>
            <a:normAutofit fontScale="92500"/>
          </a:bodyPr>
          <a:lstStyle/>
          <a:p>
            <a:pPr algn="just"/>
            <a:r>
              <a:rPr lang="pl-PL" dirty="0"/>
              <a:t>Świadek w k.p.k. występuje w dwóch znaczeniach:</a:t>
            </a:r>
          </a:p>
          <a:p>
            <a:pPr marL="868680" lvl="1" indent="-457200" algn="just">
              <a:buFont typeface="+mj-lt"/>
              <a:buAutoNum type="arabicPeriod"/>
            </a:pPr>
            <a:r>
              <a:rPr lang="pl-PL" dirty="0"/>
              <a:t>świadek czynu – osoba, która była świadkiem przestępstwa (np. art. 40 § 1 pkt. 4 k.p.k.)</a:t>
            </a:r>
          </a:p>
          <a:p>
            <a:pPr marL="868680" lvl="1" indent="-457200" algn="just">
              <a:buFont typeface="+mj-lt"/>
              <a:buAutoNum type="arabicPeriod"/>
            </a:pPr>
            <a:r>
              <a:rPr lang="pl-PL" dirty="0"/>
              <a:t>świadek w znaczeniu procesowym – osoba wezwana w tym charakterze (art. 177 § 1 k.p.k.)</a:t>
            </a:r>
          </a:p>
          <a:p>
            <a:pPr algn="just"/>
            <a:r>
              <a:rPr lang="pl-PL" dirty="0"/>
              <a:t>W charakterze świadka można również przesłuchać m.in. specjalistów przybranych do oględzin, osoby, które przeprowadzały wywiad środowiskowy.</a:t>
            </a:r>
          </a:p>
          <a:p>
            <a:pPr algn="just"/>
            <a:r>
              <a:rPr lang="pl-PL" dirty="0"/>
              <a:t>Środkiem dowodowym co do zasady są zeznania. Niekiedy świadek może stać się przedmiotem oględzin i badań, czyli może dostarczyć innych środków dowodowych. Można go – </a:t>
            </a:r>
            <a:r>
              <a:rPr lang="pl-PL" u="sng" dirty="0"/>
              <a:t>za jego zgodą </a:t>
            </a:r>
            <a:r>
              <a:rPr lang="pl-PL" dirty="0"/>
              <a:t>– poddać oględzinom ciała i badaniu lekarskiemu lub psychologicznemu (art. 192 § 4 k.p.k.)</a:t>
            </a:r>
          </a:p>
          <a:p>
            <a:pPr lvl="1" algn="just"/>
            <a:r>
              <a:rPr lang="pl-PL" dirty="0"/>
              <a:t>Jeżeli karalność czyny zależy od stanu zdrowia pokrzywdzonego, jest on obowiązany poddać się badaniom. Nie dotyczy to osób, które mogą odmówić składania zeznań. </a:t>
            </a:r>
          </a:p>
          <a:p>
            <a:pPr algn="just"/>
            <a:r>
              <a:rPr lang="pl-PL" dirty="0"/>
              <a:t>Jeżeli  istnieje wątpliwość co do stanu psychicznego świadka, rozwoju umysłowego, zdolności postrzegania lub odtwarzania spostrzeżeń sąd lub prokurator może zarządzić przesłuchanie świadka z udziałem biegłego psychologa (art. 192 § 2 k.p.k.). </a:t>
            </a:r>
          </a:p>
          <a:p>
            <a:pPr algn="just"/>
            <a:r>
              <a:rPr lang="pl-PL" dirty="0"/>
              <a:t>Przed przesłuchaniem od świadka odbiera się przyrzeczenie (w postępowaniu sądowym). Wyjątki (osoby, od których nie odbiera się przyrzeczenia )– art. 189 k.p.k.</a:t>
            </a:r>
          </a:p>
          <a:p>
            <a:pPr marL="114300" indent="0" algn="just">
              <a:buNone/>
            </a:pPr>
            <a:endParaRPr lang="pl-PL" dirty="0"/>
          </a:p>
        </p:txBody>
      </p:sp>
    </p:spTree>
    <p:extLst>
      <p:ext uri="{BB962C8B-B14F-4D97-AF65-F5344CB8AC3E}">
        <p14:creationId xmlns:p14="http://schemas.microsoft.com/office/powerpoint/2010/main" xmlns="" val="214868553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85011" y="84355"/>
            <a:ext cx="11348185" cy="1450757"/>
          </a:xfrm>
        </p:spPr>
        <p:txBody>
          <a:bodyPr>
            <a:normAutofit/>
          </a:bodyPr>
          <a:lstStyle/>
          <a:p>
            <a:r>
              <a:rPr lang="pl-PL" sz="4400" dirty="0"/>
              <a:t>Obowiązki świadka, skutki niedopełnienia obowiązków </a:t>
            </a:r>
          </a:p>
        </p:txBody>
      </p:sp>
      <p:sp>
        <p:nvSpPr>
          <p:cNvPr id="4" name="Symbol zastępczy tekstu 3"/>
          <p:cNvSpPr>
            <a:spLocks noGrp="1"/>
          </p:cNvSpPr>
          <p:nvPr>
            <p:ph type="body" idx="1"/>
          </p:nvPr>
        </p:nvSpPr>
        <p:spPr>
          <a:xfrm>
            <a:off x="385011" y="1535113"/>
            <a:ext cx="4990909" cy="639762"/>
          </a:xfrm>
          <a:solidFill>
            <a:schemeClr val="accent1"/>
          </a:solidFill>
        </p:spPr>
        <p:txBody>
          <a:bodyPr/>
          <a:lstStyle/>
          <a:p>
            <a:r>
              <a:rPr lang="pl-PL" sz="2800" dirty="0"/>
              <a:t>Obowiązek</a:t>
            </a:r>
            <a:r>
              <a:rPr lang="pl-PL" dirty="0"/>
              <a:t> </a:t>
            </a:r>
          </a:p>
        </p:txBody>
      </p:sp>
      <p:sp>
        <p:nvSpPr>
          <p:cNvPr id="5" name="Symbol zastępczy zawartości 4"/>
          <p:cNvSpPr>
            <a:spLocks noGrp="1"/>
          </p:cNvSpPr>
          <p:nvPr>
            <p:ph sz="half" idx="2"/>
          </p:nvPr>
        </p:nvSpPr>
        <p:spPr>
          <a:xfrm>
            <a:off x="385011" y="2174876"/>
            <a:ext cx="5062917" cy="4683125"/>
          </a:xfrm>
        </p:spPr>
        <p:txBody>
          <a:bodyPr>
            <a:normAutofit fontScale="92500" lnSpcReduction="10000"/>
          </a:bodyPr>
          <a:lstStyle/>
          <a:p>
            <a:pPr marL="268288" indent="-268288" algn="just">
              <a:buAutoNum type="arabicPeriod"/>
            </a:pPr>
            <a:r>
              <a:rPr lang="pl-PL" dirty="0"/>
              <a:t>Stawienie się na wezwanie (art. 177 § 1 k.p.k.)</a:t>
            </a:r>
          </a:p>
          <a:p>
            <a:pPr lvl="1" algn="just"/>
            <a:r>
              <a:rPr lang="pl-PL" dirty="0"/>
              <a:t>wyjątek – art. 177 § 2 k.p.k. </a:t>
            </a:r>
          </a:p>
          <a:p>
            <a:pPr marL="411480" lvl="1" indent="0" algn="just">
              <a:buNone/>
            </a:pPr>
            <a:endParaRPr lang="pl-PL" dirty="0"/>
          </a:p>
          <a:p>
            <a:pPr marL="268288" indent="-268288" algn="just">
              <a:buAutoNum type="arabicPeriod"/>
            </a:pPr>
            <a:r>
              <a:rPr lang="pl-PL" dirty="0"/>
              <a:t>Złożenie zeznań (art. 177 § 1 k.p.k.) lub poddanie się badaniom (art. 192)</a:t>
            </a:r>
          </a:p>
          <a:p>
            <a:pPr lvl="1" algn="just">
              <a:tabLst>
                <a:tab pos="630238" algn="l"/>
              </a:tabLst>
            </a:pPr>
            <a:r>
              <a:rPr lang="pl-PL" dirty="0"/>
              <a:t>niektóre osoby są zwolnione z obowiązku składania zeznań (art. 182 k.p.k.) albo nie mogą być świadkiem (art. 178 k.p.k.)</a:t>
            </a:r>
          </a:p>
          <a:p>
            <a:pPr lvl="1" algn="just">
              <a:tabLst>
                <a:tab pos="630238" algn="l"/>
              </a:tabLst>
            </a:pPr>
            <a:r>
              <a:rPr lang="pl-PL" dirty="0"/>
              <a:t>obowiązkiem świadka jest również złożenie przyrzeczenia chyba że zachodzą przesłanki wskazane w art. 189</a:t>
            </a:r>
          </a:p>
          <a:p>
            <a:pPr marL="268288" indent="-268288" algn="just">
              <a:buAutoNum type="arabicPeriod"/>
            </a:pPr>
            <a:r>
              <a:rPr lang="pl-PL" dirty="0"/>
              <a:t>Mówienie prawdy i niezatajanie prawdy (art. 233 § 1 k.k. w zw. z art. 188 § 1 i 190 § 1 k.p.k.)</a:t>
            </a:r>
          </a:p>
          <a:p>
            <a:pPr marL="0" indent="0" algn="just">
              <a:buNone/>
            </a:pPr>
            <a:endParaRPr lang="pl-PL" dirty="0"/>
          </a:p>
        </p:txBody>
      </p:sp>
      <p:sp>
        <p:nvSpPr>
          <p:cNvPr id="6" name="Symbol zastępczy tekstu 5"/>
          <p:cNvSpPr>
            <a:spLocks noGrp="1"/>
          </p:cNvSpPr>
          <p:nvPr>
            <p:ph type="body" sz="quarter" idx="3"/>
          </p:nvPr>
        </p:nvSpPr>
        <p:spPr>
          <a:xfrm>
            <a:off x="5929162" y="1535113"/>
            <a:ext cx="5804034" cy="639762"/>
          </a:xfrm>
          <a:solidFill>
            <a:schemeClr val="accent1"/>
          </a:solidFill>
        </p:spPr>
        <p:txBody>
          <a:bodyPr/>
          <a:lstStyle/>
          <a:p>
            <a:r>
              <a:rPr lang="pl-PL" sz="2800" dirty="0"/>
              <a:t>Sankcja</a:t>
            </a:r>
            <a:endParaRPr lang="pl-PL" dirty="0"/>
          </a:p>
        </p:txBody>
      </p:sp>
      <p:sp>
        <p:nvSpPr>
          <p:cNvPr id="7" name="Symbol zastępczy zawartości 6"/>
          <p:cNvSpPr>
            <a:spLocks noGrp="1"/>
          </p:cNvSpPr>
          <p:nvPr>
            <p:ph sz="quarter" idx="4"/>
          </p:nvPr>
        </p:nvSpPr>
        <p:spPr>
          <a:xfrm>
            <a:off x="5929162" y="2174876"/>
            <a:ext cx="5804034" cy="4683125"/>
          </a:xfrm>
        </p:spPr>
        <p:txBody>
          <a:bodyPr>
            <a:normAutofit fontScale="92500" lnSpcReduction="10000"/>
          </a:bodyPr>
          <a:lstStyle/>
          <a:p>
            <a:pPr marL="268288" indent="-268288" algn="just">
              <a:buFont typeface="+mj-lt"/>
              <a:buAutoNum type="arabicPeriod"/>
            </a:pPr>
            <a:r>
              <a:rPr lang="pl-PL" dirty="0"/>
              <a:t>Pieniężna </a:t>
            </a:r>
            <a:r>
              <a:rPr lang="pl-PL" u="sng" dirty="0"/>
              <a:t>kara porządkowa</a:t>
            </a:r>
            <a:r>
              <a:rPr lang="pl-PL" dirty="0"/>
              <a:t> w wysokości do 3.000 zł. Można również zarządzić zatrzymanie i przymusowe doprowadzenie świadka (art. 285 § 1 k.p.k.)</a:t>
            </a:r>
          </a:p>
          <a:p>
            <a:pPr marL="268288" indent="-268288" algn="just">
              <a:buFont typeface="+mj-lt"/>
              <a:buAutoNum type="arabicPeriod"/>
            </a:pPr>
            <a:r>
              <a:rPr lang="pl-PL" dirty="0"/>
              <a:t> Bezpodstawne uchylanie się od złożenia zeznania – pieniężna kara porządkowa do 3.000 zł. Uporczywe uchylanie się od złożenia zeznania – </a:t>
            </a:r>
            <a:r>
              <a:rPr lang="pl-PL" b="1" dirty="0"/>
              <a:t>kara porządkowa aresztu do 30 dni </a:t>
            </a:r>
            <a:r>
              <a:rPr lang="pl-PL" dirty="0"/>
              <a:t>(art. 287 § 1 i 2 k.p.k.)</a:t>
            </a:r>
          </a:p>
          <a:p>
            <a:pPr lvl="1" algn="just"/>
            <a:r>
              <a:rPr lang="pl-PL" dirty="0"/>
              <a:t>w postępowaniu przygotowawczym karę aresztu stosuje na wniosek prokuratora </a:t>
            </a:r>
            <a:r>
              <a:rPr lang="pl-PL" b="1" dirty="0"/>
              <a:t>sąd rejonowy</a:t>
            </a:r>
            <a:r>
              <a:rPr lang="pl-PL" dirty="0"/>
              <a:t>, w okręgu którego prowadzi się postępowanie </a:t>
            </a:r>
          </a:p>
          <a:p>
            <a:pPr marL="268288" indent="-268288" algn="just">
              <a:buFont typeface="+mj-lt"/>
              <a:buAutoNum type="arabicPeriod"/>
            </a:pPr>
            <a:r>
              <a:rPr lang="pl-PL" dirty="0"/>
              <a:t>Odpowiedzialność karna za przestępstwo z art. 233 § 1 k.k.</a:t>
            </a:r>
          </a:p>
          <a:p>
            <a:pPr lvl="1" algn="just"/>
            <a:r>
              <a:rPr lang="pl-PL" dirty="0"/>
              <a:t>warunkiem jest pouczenie świadka albo odebranie przyrzeczenia </a:t>
            </a:r>
          </a:p>
        </p:txBody>
      </p:sp>
    </p:spTree>
    <p:extLst>
      <p:ext uri="{BB962C8B-B14F-4D97-AF65-F5344CB8AC3E}">
        <p14:creationId xmlns:p14="http://schemas.microsoft.com/office/powerpoint/2010/main" xmlns="" val="413378279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19536" y="15280"/>
            <a:ext cx="7620000" cy="868958"/>
          </a:xfrm>
        </p:spPr>
        <p:txBody>
          <a:bodyPr/>
          <a:lstStyle/>
          <a:p>
            <a:r>
              <a:rPr lang="pl-PL" dirty="0"/>
              <a:t>Uprawnienia świadka </a:t>
            </a:r>
          </a:p>
        </p:txBody>
      </p:sp>
      <p:sp>
        <p:nvSpPr>
          <p:cNvPr id="3" name="Symbol zastępczy zawartości 2"/>
          <p:cNvSpPr>
            <a:spLocks noGrp="1"/>
          </p:cNvSpPr>
          <p:nvPr>
            <p:ph idx="1"/>
          </p:nvPr>
        </p:nvSpPr>
        <p:spPr>
          <a:xfrm>
            <a:off x="304800" y="980728"/>
            <a:ext cx="11137900" cy="4320480"/>
          </a:xfrm>
        </p:spPr>
        <p:txBody>
          <a:bodyPr>
            <a:normAutofit fontScale="92500"/>
          </a:bodyPr>
          <a:lstStyle/>
          <a:p>
            <a:pPr marL="571500" indent="-457200" algn="just">
              <a:buFont typeface="+mj-lt"/>
              <a:buAutoNum type="arabicPeriod"/>
            </a:pPr>
            <a:r>
              <a:rPr lang="pl-PL" dirty="0"/>
              <a:t>Prawo do odmowy składania zeznań (art. 180, 182 k.p.k.)</a:t>
            </a:r>
          </a:p>
          <a:p>
            <a:pPr marL="571500" indent="-457200" algn="just">
              <a:buFont typeface="+mj-lt"/>
              <a:buAutoNum type="arabicPeriod"/>
            </a:pPr>
            <a:r>
              <a:rPr lang="pl-PL" dirty="0"/>
              <a:t>Prawo do odmowy odpowiedzi na pytanie w sytuacji, gdy odpowiedź mogłaby narazić świadka lub osobę dla niego najbliższą na odpowiedzialność karną (art. 183 § 1 k.p.k.)</a:t>
            </a:r>
          </a:p>
          <a:p>
            <a:pPr marL="571500" indent="-457200" algn="just">
              <a:buFont typeface="+mj-lt"/>
              <a:buAutoNum type="arabicPeriod"/>
            </a:pPr>
            <a:r>
              <a:rPr lang="pl-PL" dirty="0"/>
              <a:t>Prawo do wniesienia o zwolnienie z obowiązku składania zeznań lub odpowiedzi na pytanie, jeżeli świadka z oskarżonym łączy szczególnie bliski stosunek osobisty (art. 185 k.p.k.)</a:t>
            </a:r>
          </a:p>
          <a:p>
            <a:pPr marL="571500" indent="-457200" algn="just">
              <a:buFont typeface="+mj-lt"/>
              <a:buAutoNum type="arabicPeriod"/>
            </a:pPr>
            <a:r>
              <a:rPr lang="pl-PL" dirty="0"/>
              <a:t>Prawo żądania przesłuchania na rozprawie z wyłączeniem jawności, jeżeli treść zeznań mogłaby narazić na hańbę świadka lub osobę dla niego najbliższą (art. 183 § 2 k.p.k.)</a:t>
            </a:r>
          </a:p>
          <a:p>
            <a:pPr marL="571500" indent="-457200" algn="just">
              <a:buFont typeface="+mj-lt"/>
              <a:buAutoNum type="arabicPeriod"/>
            </a:pPr>
            <a:r>
              <a:rPr lang="pl-PL" dirty="0"/>
              <a:t>Prawo do ustanowienia pełnomocnika, jeżeli wymaga tego jego interes w toczącym się postępowaniu (art. 87 § 2 k.p.k.)</a:t>
            </a:r>
          </a:p>
          <a:p>
            <a:pPr marL="571500" indent="-457200" algn="just">
              <a:buFont typeface="+mj-lt"/>
              <a:buAutoNum type="arabicPeriod"/>
            </a:pPr>
            <a:r>
              <a:rPr lang="pl-PL" dirty="0"/>
              <a:t>Zwrot zarobku lub dochodu utraconego z powodu stawiennictwa na wezwanie organu (art. 618b § 1 k.p.k.)</a:t>
            </a:r>
          </a:p>
        </p:txBody>
      </p:sp>
      <p:sp>
        <p:nvSpPr>
          <p:cNvPr id="4" name="pole tekstowe 3"/>
          <p:cNvSpPr txBox="1"/>
          <p:nvPr/>
        </p:nvSpPr>
        <p:spPr>
          <a:xfrm>
            <a:off x="4278412" y="4761921"/>
            <a:ext cx="7164288" cy="1938992"/>
          </a:xfrm>
          <a:prstGeom prst="rect">
            <a:avLst/>
          </a:prstGeom>
          <a:solidFill>
            <a:schemeClr val="accent1"/>
          </a:solidFill>
        </p:spPr>
        <p:txBody>
          <a:bodyPr wrap="square" rtlCol="0">
            <a:spAutoFit/>
          </a:bodyPr>
          <a:lstStyle/>
          <a:p>
            <a:r>
              <a:rPr lang="pl-PL" sz="2000" b="1" dirty="0"/>
              <a:t>Art. 300 § 3 k.p.k. – przed pierwszym przesłuchaniem poucza się świadka o jego uprawnieniach i obowiązkach określonych w art. 177 – 192a k.p.k. oraz o dostępnych środkach pomocy, o których mowa w ustawie z dnia 28 listopada 2014 r. o ochronie i pomocy dla pokrzywdzonego i świadka. </a:t>
            </a:r>
          </a:p>
          <a:p>
            <a:r>
              <a:rPr lang="pl-PL" sz="2000" b="1" dirty="0"/>
              <a:t>W postępowaniu sądowym – art. 191 § 2 </a:t>
            </a:r>
          </a:p>
        </p:txBody>
      </p:sp>
    </p:spTree>
    <p:extLst>
      <p:ext uri="{BB962C8B-B14F-4D97-AF65-F5344CB8AC3E}">
        <p14:creationId xmlns:p14="http://schemas.microsoft.com/office/powerpoint/2010/main" xmlns="" val="130632614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Prawo do odmowy składania zeznań (art. 182 k.p.k.)</a:t>
            </a:r>
          </a:p>
        </p:txBody>
      </p:sp>
      <p:sp>
        <p:nvSpPr>
          <p:cNvPr id="3" name="Symbol zastępczy zawartości 2"/>
          <p:cNvSpPr>
            <a:spLocks noGrp="1"/>
          </p:cNvSpPr>
          <p:nvPr>
            <p:ph idx="1"/>
          </p:nvPr>
        </p:nvSpPr>
        <p:spPr>
          <a:xfrm>
            <a:off x="240709" y="2157731"/>
            <a:ext cx="11442700" cy="4301066"/>
          </a:xfrm>
        </p:spPr>
        <p:txBody>
          <a:bodyPr>
            <a:normAutofit lnSpcReduction="10000"/>
          </a:bodyPr>
          <a:lstStyle/>
          <a:p>
            <a:pPr algn="just"/>
            <a:r>
              <a:rPr lang="pl-PL" dirty="0"/>
              <a:t>Przysługuje:</a:t>
            </a:r>
          </a:p>
          <a:p>
            <a:pPr marL="868680" lvl="1" indent="-457200" algn="just">
              <a:buFont typeface="+mj-lt"/>
              <a:buAutoNum type="arabicPeriod"/>
            </a:pPr>
            <a:r>
              <a:rPr lang="pl-PL" dirty="0"/>
              <a:t>osobom najbliższym dla oskarżonego </a:t>
            </a:r>
          </a:p>
          <a:p>
            <a:pPr marL="868680" lvl="1" indent="-457200" algn="just">
              <a:buFont typeface="+mj-lt"/>
              <a:buAutoNum type="arabicPeriod"/>
            </a:pPr>
            <a:r>
              <a:rPr lang="pl-PL" dirty="0"/>
              <a:t>byłym małżonkom oraz byłym przysposobionym i przysposabiającym </a:t>
            </a:r>
          </a:p>
          <a:p>
            <a:pPr marL="868680" lvl="1" indent="-457200" algn="just">
              <a:buFont typeface="+mj-lt"/>
              <a:buAutoNum type="arabicPeriod"/>
            </a:pPr>
            <a:r>
              <a:rPr lang="pl-PL" dirty="0"/>
              <a:t>świadkowi, który w innej toczącej się sprawie jest oskarżonym (podejrzanym) o współudział w przestępstwie objętym postępowaniem, w którym zeznaje</a:t>
            </a:r>
          </a:p>
          <a:p>
            <a:pPr algn="just"/>
            <a:r>
              <a:rPr lang="pl-PL" dirty="0"/>
              <a:t>Prawo do odmowy składania zeznań jest ustanowione w interesie świadka, nie w interesie oskarżonego. Chroni świadka przed możliwością dostarczenia dowodów niekorzystnych dla siebie (§ 3) lub dla osób najbliższych (§ 1). </a:t>
            </a:r>
          </a:p>
          <a:p>
            <a:pPr algn="just"/>
            <a:r>
              <a:rPr lang="pl-PL" dirty="0"/>
              <a:t>Z uprawnienia z art. 182 k.p.k. można skorzystać przed rozpoczęciem pierwszego zeznania w postępowaniu sądowym. Poprzednio złożone zeznanie nie może stanowić dowodu ani zostać odtworzone. </a:t>
            </a:r>
          </a:p>
          <a:p>
            <a:pPr lvl="1" algn="just"/>
            <a:r>
              <a:rPr lang="pl-PL" dirty="0"/>
              <a:t>protokoły oględzin ciała podlegają ujawnieniu niezależnie od odmowy składania zeznań. </a:t>
            </a:r>
          </a:p>
        </p:txBody>
      </p:sp>
    </p:spTree>
    <p:extLst>
      <p:ext uri="{BB962C8B-B14F-4D97-AF65-F5344CB8AC3E}">
        <p14:creationId xmlns:p14="http://schemas.microsoft.com/office/powerpoint/2010/main" xmlns="" val="261631683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800" dirty="0"/>
              <a:t>Prawo do odmowy odpowiedzi na pytanie – art. 183 </a:t>
            </a:r>
            <a:r>
              <a:rPr lang="pl-PL" sz="4800" dirty="0">
                <a:sym typeface="Wingdings" pitchFamily="2" charset="2"/>
              </a:rPr>
              <a:t>§ 1 </a:t>
            </a:r>
            <a:endParaRPr lang="pl-PL" sz="4800" dirty="0"/>
          </a:p>
        </p:txBody>
      </p:sp>
      <p:sp>
        <p:nvSpPr>
          <p:cNvPr id="3" name="Symbol zastępczy zawartości 2"/>
          <p:cNvSpPr>
            <a:spLocks noGrp="1"/>
          </p:cNvSpPr>
          <p:nvPr>
            <p:ph idx="1"/>
          </p:nvPr>
        </p:nvSpPr>
        <p:spPr>
          <a:xfrm>
            <a:off x="676656" y="2011680"/>
            <a:ext cx="10753725" cy="4474180"/>
          </a:xfrm>
        </p:spPr>
        <p:txBody>
          <a:bodyPr>
            <a:normAutofit/>
          </a:bodyPr>
          <a:lstStyle/>
          <a:p>
            <a:pPr algn="just"/>
            <a:r>
              <a:rPr lang="pl-PL" dirty="0"/>
              <a:t>Świadek może uchylić się od odpowiedzi na pytanie, jeżeli udzielenie odpowiedzi mogłoby narazić jego lub osobę dla niego najbliższą na odpowiedzialność za przestępstwo lub przestępstwo skarbowe. </a:t>
            </a:r>
          </a:p>
          <a:p>
            <a:pPr algn="just"/>
            <a:r>
              <a:rPr lang="pl-PL" dirty="0"/>
              <a:t>Przepis ustanowiony w interesie świadka – oskarżony nie może powoływać się na jego naruszenie. </a:t>
            </a:r>
          </a:p>
          <a:p>
            <a:pPr algn="just"/>
            <a:r>
              <a:rPr lang="pl-PL" dirty="0"/>
              <a:t>Świadek nie ma obowiązku wyjaśniania, dlaczego odmawia odpowiedzi, myślą przewodnią normy jest bowiem to, że nie należy nikogo stawiać w sytuacji przymusowej, w której musi albo kłamać, albo obciążać siebie lub osobę najbliższą (zob. wyrok SN z 28.01.1974 r., IV KR 313/74)</a:t>
            </a:r>
          </a:p>
          <a:p>
            <a:pPr algn="just"/>
            <a:r>
              <a:rPr lang="pl-PL" dirty="0"/>
              <a:t>Problem relacji art. 183 § 1 k.p.k. i art. 233 § 1a k.k. </a:t>
            </a:r>
          </a:p>
          <a:p>
            <a:pPr algn="just"/>
            <a:endParaRPr lang="pl-PL" dirty="0"/>
          </a:p>
        </p:txBody>
      </p:sp>
    </p:spTree>
    <p:extLst>
      <p:ext uri="{BB962C8B-B14F-4D97-AF65-F5344CB8AC3E}">
        <p14:creationId xmlns:p14="http://schemas.microsoft.com/office/powerpoint/2010/main" xmlns="" val="380513712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826805" y="0"/>
            <a:ext cx="10772775" cy="1658198"/>
          </a:xfrm>
        </p:spPr>
        <p:txBody>
          <a:bodyPr>
            <a:normAutofit/>
          </a:bodyPr>
          <a:lstStyle/>
          <a:p>
            <a:r>
              <a:rPr lang="pl-PL" sz="4000" dirty="0"/>
              <a:t>Wyrok SA w Krakowie z 29.08.2013 r., II </a:t>
            </a:r>
            <a:r>
              <a:rPr lang="pl-PL" sz="4000" dirty="0" err="1"/>
              <a:t>AKa</a:t>
            </a:r>
            <a:r>
              <a:rPr lang="pl-PL" sz="4000" dirty="0"/>
              <a:t> 146/13 </a:t>
            </a:r>
          </a:p>
        </p:txBody>
      </p:sp>
      <p:sp>
        <p:nvSpPr>
          <p:cNvPr id="3" name="Symbol zastępczy zawartości 2"/>
          <p:cNvSpPr>
            <a:spLocks noGrp="1"/>
          </p:cNvSpPr>
          <p:nvPr>
            <p:ph idx="1"/>
          </p:nvPr>
        </p:nvSpPr>
        <p:spPr>
          <a:xfrm>
            <a:off x="676656" y="2011680"/>
            <a:ext cx="10753725" cy="4452915"/>
          </a:xfrm>
        </p:spPr>
        <p:txBody>
          <a:bodyPr>
            <a:normAutofit lnSpcReduction="10000"/>
          </a:bodyPr>
          <a:lstStyle/>
          <a:p>
            <a:pPr algn="just"/>
            <a:r>
              <a:rPr lang="pl-PL" dirty="0"/>
              <a:t>Nie można uznać za formę przymusu psychicznego zachowania funkcjonariusza policji przesłuchującego świadka, które polegało na psychologicznym oddziaływaniu przez nakreślenie sytuacji prawnej oraz warunków, w jakich może uniknąć grożącej odpowiedzialności karnej z tytułu wręczenia korzyści majątkowej osobie pełniącej funkcję publiczną. Jeśli nawet zachowanie to w jakiś sposób oddziaływało na proces motywacyjny świadka, to nie odbierało ono możliwości swobodnego kształtowania przez świadka swoich odpowiedzi. Warto zauważyć, że świadek nie została w ten sposób pozbawiona prawa do podjęcia swobodnej decyzji, czy złożyć w niniejszej sprawie określonej treści zeznania, czy też skorzystać z udzielonego jej pouczenia i uchylić się (w trybie art. 183 § 1 k.p.k.) od odpowiedzi na poszczególne pytania. Nie można przyjąć, by uzyskane w tych okolicznościach zeznania były złożone wbrew jej woli, w warunkach wyłączających swobodę wypowiedzi. Nie można okoliczności tej wywodzić także z faktu, że świadek była wówczas zatrzymana, bowiem ani to, ani świadomość grożącej odpowiedzialności karnej nie wyłączały swobody jej wypowiedzi.</a:t>
            </a:r>
          </a:p>
        </p:txBody>
      </p:sp>
    </p:spTree>
    <p:extLst>
      <p:ext uri="{BB962C8B-B14F-4D97-AF65-F5344CB8AC3E}">
        <p14:creationId xmlns:p14="http://schemas.microsoft.com/office/powerpoint/2010/main" xmlns="" val="74919433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30200" y="0"/>
            <a:ext cx="11506200" cy="1417638"/>
          </a:xfrm>
        </p:spPr>
        <p:txBody>
          <a:bodyPr>
            <a:normAutofit/>
          </a:bodyPr>
          <a:lstStyle/>
          <a:p>
            <a:r>
              <a:rPr lang="pl-PL" sz="3600" dirty="0"/>
              <a:t>Prawo do złożenia wniosku o zwolnienie z obowiązku zeznawania lub odpowiedzi na pytanie – art. 185</a:t>
            </a:r>
          </a:p>
        </p:txBody>
      </p:sp>
      <p:sp>
        <p:nvSpPr>
          <p:cNvPr id="3" name="Symbol zastępczy zawartości 2"/>
          <p:cNvSpPr>
            <a:spLocks noGrp="1"/>
          </p:cNvSpPr>
          <p:nvPr>
            <p:ph idx="1"/>
          </p:nvPr>
        </p:nvSpPr>
        <p:spPr>
          <a:xfrm>
            <a:off x="330200" y="1865908"/>
            <a:ext cx="10896600" cy="3861792"/>
          </a:xfrm>
        </p:spPr>
        <p:txBody>
          <a:bodyPr>
            <a:normAutofit/>
          </a:bodyPr>
          <a:lstStyle/>
          <a:p>
            <a:pPr algn="just"/>
            <a:r>
              <a:rPr lang="pl-PL" sz="2400" dirty="0"/>
              <a:t>Przysługuje osobie, którą z oskarżonym łączy </a:t>
            </a:r>
            <a:r>
              <a:rPr lang="pl-PL" sz="2400" u="sng" dirty="0"/>
              <a:t>szczególnie bliski stosunek osobisty</a:t>
            </a:r>
            <a:r>
              <a:rPr lang="pl-PL" sz="2400" dirty="0"/>
              <a:t>:</a:t>
            </a:r>
          </a:p>
          <a:p>
            <a:pPr lvl="1" algn="just"/>
            <a:r>
              <a:rPr lang="pl-PL" sz="2000" dirty="0"/>
              <a:t>chodzi o silną więź emocjonalną lub uczuciową np. narzeczeństwo czy posiadanie wspólnego dziecka </a:t>
            </a:r>
          </a:p>
          <a:p>
            <a:pPr algn="just"/>
            <a:r>
              <a:rPr lang="pl-PL" sz="2400" dirty="0"/>
              <a:t>Osoba występująca z wnioskiem z art. 185 k.p.k. musi co najmniej uprawdopodobnić istnienie przesłanek pozwalających na zwolnienie ją z obowiązku składania zeznań (odpowiedzi na pytanie).</a:t>
            </a:r>
          </a:p>
          <a:p>
            <a:pPr algn="just"/>
            <a:r>
              <a:rPr lang="pl-PL" sz="2400" dirty="0"/>
              <a:t>Organ ocenia złożony wniosek biorąc pod uwagę okoliczności sprawy. Ocena ta nie może być dowolna. </a:t>
            </a:r>
          </a:p>
          <a:p>
            <a:pPr algn="just"/>
            <a:r>
              <a:rPr lang="pl-PL" sz="2400" dirty="0"/>
              <a:t>Odmowa zwolnienia jest niezaskarżalna. </a:t>
            </a:r>
          </a:p>
          <a:p>
            <a:pPr lvl="1" algn="just"/>
            <a:r>
              <a:rPr lang="pl-PL" sz="2000" dirty="0"/>
              <a:t>ALE por. art. 302 w odniesieniu do postępowania przygotowawczego </a:t>
            </a:r>
          </a:p>
        </p:txBody>
      </p:sp>
    </p:spTree>
    <p:extLst>
      <p:ext uri="{BB962C8B-B14F-4D97-AF65-F5344CB8AC3E}">
        <p14:creationId xmlns:p14="http://schemas.microsoft.com/office/powerpoint/2010/main" xmlns="" val="390213666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97280" y="0"/>
            <a:ext cx="10058400" cy="1450757"/>
          </a:xfrm>
        </p:spPr>
        <p:txBody>
          <a:bodyPr>
            <a:normAutofit/>
          </a:bodyPr>
          <a:lstStyle/>
          <a:p>
            <a:r>
              <a:rPr lang="pl-PL" dirty="0"/>
              <a:t>Ochrona świadka w procesie karnym </a:t>
            </a:r>
          </a:p>
        </p:txBody>
      </p:sp>
      <p:sp>
        <p:nvSpPr>
          <p:cNvPr id="3" name="Symbol zastępczy zawartości 2"/>
          <p:cNvSpPr>
            <a:spLocks noGrp="1"/>
          </p:cNvSpPr>
          <p:nvPr>
            <p:ph idx="1"/>
          </p:nvPr>
        </p:nvSpPr>
        <p:spPr>
          <a:xfrm>
            <a:off x="379730" y="1785392"/>
            <a:ext cx="11493500" cy="5301208"/>
          </a:xfrm>
        </p:spPr>
        <p:txBody>
          <a:bodyPr>
            <a:normAutofit/>
          </a:bodyPr>
          <a:lstStyle/>
          <a:p>
            <a:pPr algn="just"/>
            <a:r>
              <a:rPr lang="pl-PL" sz="2400" u="sng" dirty="0"/>
              <a:t>Ochrona przed wtórną </a:t>
            </a:r>
            <a:r>
              <a:rPr lang="pl-PL" sz="2400" u="sng" dirty="0" err="1"/>
              <a:t>wiktymizacją</a:t>
            </a:r>
            <a:r>
              <a:rPr lang="pl-PL" sz="2400" u="sng" dirty="0"/>
              <a:t> </a:t>
            </a:r>
          </a:p>
          <a:p>
            <a:pPr lvl="1" algn="just">
              <a:buFont typeface="Symbol" pitchFamily="18" charset="2"/>
              <a:buChar char="-"/>
            </a:pPr>
            <a:r>
              <a:rPr lang="pl-PL" sz="2000" dirty="0"/>
              <a:t>szczególny tryb przesłuchania świadka małoletniego (art. 185a i 185b k.p.k.); </a:t>
            </a:r>
          </a:p>
          <a:p>
            <a:pPr lvl="1" algn="just">
              <a:buFont typeface="Symbol" pitchFamily="18" charset="2"/>
              <a:buChar char="-"/>
            </a:pPr>
            <a:r>
              <a:rPr lang="pl-PL" sz="2000" dirty="0"/>
              <a:t>szczególna ochrona ofiar przestępstw z art. 197 – 199 k.k. (art. 185c k.p.k.) </a:t>
            </a:r>
          </a:p>
          <a:p>
            <a:pPr algn="just"/>
            <a:r>
              <a:rPr lang="pl-PL" sz="2400" u="sng" dirty="0"/>
              <a:t>Ochrona osobista</a:t>
            </a:r>
          </a:p>
          <a:p>
            <a:pPr lvl="1" algn="just">
              <a:buFont typeface="Symbol" pitchFamily="18" charset="2"/>
              <a:buChar char="-"/>
            </a:pPr>
            <a:r>
              <a:rPr lang="pl-PL" sz="2000" dirty="0"/>
              <a:t>instytucja świadka anonimowego (art. 184 k.p.k.)</a:t>
            </a:r>
          </a:p>
          <a:p>
            <a:pPr lvl="1" algn="just">
              <a:buFont typeface="Symbol" pitchFamily="18" charset="2"/>
              <a:buChar char="-"/>
            </a:pPr>
            <a:r>
              <a:rPr lang="pl-PL" sz="2000" dirty="0"/>
              <a:t>art. 191 </a:t>
            </a:r>
            <a:r>
              <a:rPr lang="pl-PL" sz="2000" dirty="0">
                <a:sym typeface="Wingdings" pitchFamily="2" charset="2"/>
              </a:rPr>
              <a:t>§ 1b k.p.k. – pytania zadawane świadkowi nie mogą zmierzać do ujawnienia jego miejsca zamieszkania ani miejsca pracy, chyba że ma to znaczenie dla rozstrzygnięcia sprawy</a:t>
            </a:r>
            <a:endParaRPr lang="pl-PL" sz="2000" dirty="0"/>
          </a:p>
          <a:p>
            <a:pPr algn="just"/>
            <a:r>
              <a:rPr lang="pl-PL" sz="2400" u="sng" dirty="0"/>
              <a:t>Ochrona świadka na podstawie przepisów ustawy z dnia 28 listopada 2014 r. o ochronie i pomocy dla pokrzywdzonego i świadka:</a:t>
            </a:r>
          </a:p>
          <a:p>
            <a:pPr lvl="1" algn="just">
              <a:buFont typeface="Symbol" pitchFamily="18" charset="2"/>
              <a:buChar char="-"/>
            </a:pPr>
            <a:r>
              <a:rPr lang="pl-PL" sz="2000" dirty="0"/>
              <a:t>ochrona na czas czynności procesowej (art. 4)</a:t>
            </a:r>
          </a:p>
          <a:p>
            <a:pPr lvl="1" algn="just">
              <a:buFont typeface="Symbol" pitchFamily="18" charset="2"/>
              <a:buChar char="-"/>
            </a:pPr>
            <a:r>
              <a:rPr lang="pl-PL" sz="2000" dirty="0"/>
              <a:t>ochrona osobista (art. 5)</a:t>
            </a:r>
          </a:p>
          <a:p>
            <a:pPr lvl="1" algn="just">
              <a:buFont typeface="Symbol" pitchFamily="18" charset="2"/>
              <a:buChar char="-"/>
            </a:pPr>
            <a:r>
              <a:rPr lang="pl-PL" sz="2000" dirty="0"/>
              <a:t>pomoc w zmianie miejsca pobytu (art. 6 – 9)</a:t>
            </a:r>
          </a:p>
        </p:txBody>
      </p:sp>
    </p:spTree>
    <p:extLst>
      <p:ext uri="{BB962C8B-B14F-4D97-AF65-F5344CB8AC3E}">
        <p14:creationId xmlns:p14="http://schemas.microsoft.com/office/powerpoint/2010/main" xmlns="" val="2944614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Wrażliwe czynności dowodowe </a:t>
            </a:r>
          </a:p>
        </p:txBody>
      </p:sp>
      <p:sp>
        <p:nvSpPr>
          <p:cNvPr id="3" name="Symbol zastępczy zawartości 2"/>
          <p:cNvSpPr>
            <a:spLocks noGrp="1"/>
          </p:cNvSpPr>
          <p:nvPr>
            <p:ph idx="1"/>
          </p:nvPr>
        </p:nvSpPr>
        <p:spPr>
          <a:xfrm>
            <a:off x="393405" y="1845733"/>
            <a:ext cx="11398102" cy="4416843"/>
          </a:xfrm>
        </p:spPr>
        <p:txBody>
          <a:bodyPr>
            <a:normAutofit lnSpcReduction="10000"/>
          </a:bodyPr>
          <a:lstStyle/>
          <a:p>
            <a:pPr algn="just"/>
            <a:r>
              <a:rPr lang="pl-PL" dirty="0"/>
              <a:t>Czynności dowodowe, które wiążą się ze znaczną ingerencją w konstytucyjnie zagwarantowane prawa i wolności jednostki. </a:t>
            </a:r>
          </a:p>
          <a:p>
            <a:pPr algn="just"/>
            <a:r>
              <a:rPr lang="pl-PL" dirty="0"/>
              <a:t>Wrażliwe czynności dowodowe to:</a:t>
            </a:r>
          </a:p>
          <a:p>
            <a:pPr marL="201168" lvl="1" indent="0" algn="just">
              <a:buNone/>
            </a:pPr>
            <a:r>
              <a:rPr lang="pl-PL" dirty="0"/>
              <a:t>1. zatrzymanie rzeczy (art. 217)</a:t>
            </a:r>
          </a:p>
          <a:p>
            <a:pPr marL="201168" lvl="1" indent="0" algn="just">
              <a:buNone/>
            </a:pPr>
            <a:r>
              <a:rPr lang="pl-PL" dirty="0"/>
              <a:t>2. kontrola korespondencji i przesyłek (art. 218)</a:t>
            </a:r>
          </a:p>
          <a:p>
            <a:pPr marL="201168" lvl="1" indent="0" algn="just">
              <a:buNone/>
            </a:pPr>
            <a:r>
              <a:rPr lang="pl-PL" dirty="0"/>
              <a:t>3. zabezpieczenie danych informatycznych (art. 218a)</a:t>
            </a:r>
          </a:p>
          <a:p>
            <a:pPr marL="201168" lvl="1" indent="0" algn="just">
              <a:buNone/>
            </a:pPr>
            <a:r>
              <a:rPr lang="pl-PL" dirty="0"/>
              <a:t>4. przeszukanie (art. 219 – 229)</a:t>
            </a:r>
          </a:p>
          <a:p>
            <a:pPr marL="201168" lvl="1" indent="0" algn="just">
              <a:buNone/>
            </a:pPr>
            <a:r>
              <a:rPr lang="pl-PL" dirty="0"/>
              <a:t>5. kontrola i utrwalanie rozmów (art. 237)</a:t>
            </a:r>
          </a:p>
          <a:p>
            <a:pPr marL="201168" lvl="1" indent="0" algn="just">
              <a:buNone/>
            </a:pPr>
            <a:r>
              <a:rPr lang="pl-PL" dirty="0"/>
              <a:t>6. kontra korespondencji i innych rozmów lub przekazów informacji przekazywanych w formie elektronicznej </a:t>
            </a:r>
          </a:p>
          <a:p>
            <a:pPr marL="0" algn="just">
              <a:buNone/>
            </a:pPr>
            <a:r>
              <a:rPr lang="pl-PL" dirty="0"/>
              <a:t>Konieczne przestrzeganie klauzuli proporcjonalności i subsydiarności. </a:t>
            </a:r>
          </a:p>
          <a:p>
            <a:pPr marL="0" algn="just">
              <a:buNone/>
            </a:pPr>
            <a:r>
              <a:rPr lang="pl-PL" dirty="0"/>
              <a:t>Konstytucyjna klauzula proporcjonalności: art. 31 ust. 3 </a:t>
            </a:r>
          </a:p>
        </p:txBody>
      </p:sp>
    </p:spTree>
    <p:extLst>
      <p:ext uri="{BB962C8B-B14F-4D97-AF65-F5344CB8AC3E}">
        <p14:creationId xmlns:p14="http://schemas.microsoft.com/office/powerpoint/2010/main" xmlns="" val="360101757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0"/>
            <a:ext cx="10772775" cy="1658198"/>
          </a:xfrm>
        </p:spPr>
        <p:txBody>
          <a:bodyPr/>
          <a:lstStyle/>
          <a:p>
            <a:r>
              <a:rPr lang="pl-PL" dirty="0"/>
              <a:t>Różne sposoby przesłuchania świadka </a:t>
            </a:r>
          </a:p>
        </p:txBody>
      </p:sp>
      <p:sp>
        <p:nvSpPr>
          <p:cNvPr id="3" name="Symbol zastępczy zawartości 2"/>
          <p:cNvSpPr>
            <a:spLocks noGrp="1"/>
          </p:cNvSpPr>
          <p:nvPr>
            <p:ph idx="1"/>
          </p:nvPr>
        </p:nvSpPr>
        <p:spPr>
          <a:xfrm>
            <a:off x="676656" y="2011680"/>
            <a:ext cx="10753725" cy="4123306"/>
          </a:xfrm>
        </p:spPr>
        <p:txBody>
          <a:bodyPr>
            <a:normAutofit/>
          </a:bodyPr>
          <a:lstStyle/>
          <a:p>
            <a:pPr algn="just"/>
            <a:r>
              <a:rPr lang="pl-PL" dirty="0"/>
              <a:t>Świadek małoletni – art. 171 § 3 </a:t>
            </a:r>
          </a:p>
          <a:p>
            <a:pPr algn="just"/>
            <a:r>
              <a:rPr lang="pl-PL" dirty="0"/>
              <a:t>Świadek małoletni pokrzywdzony – art. 185a </a:t>
            </a:r>
          </a:p>
          <a:p>
            <a:pPr lvl="1" algn="just"/>
            <a:r>
              <a:rPr lang="pl-PL" dirty="0"/>
              <a:t>poniżej 15 roku życia </a:t>
            </a:r>
          </a:p>
          <a:p>
            <a:pPr lvl="1" algn="just"/>
            <a:r>
              <a:rPr lang="pl-PL" dirty="0"/>
              <a:t>powyżej 15 roku życia – art. 185a § 4 </a:t>
            </a:r>
          </a:p>
          <a:p>
            <a:pPr algn="just"/>
            <a:r>
              <a:rPr lang="pl-PL" dirty="0"/>
              <a:t>Małoletni świadek z art. 185b</a:t>
            </a:r>
          </a:p>
          <a:p>
            <a:pPr algn="just"/>
            <a:r>
              <a:rPr lang="pl-PL" dirty="0"/>
              <a:t>Pokrzywdzony-świadek w sprawach o przestępstwa z art. 197-199 – art. 185c </a:t>
            </a:r>
          </a:p>
          <a:p>
            <a:pPr algn="just"/>
            <a:r>
              <a:rPr lang="pl-PL" dirty="0"/>
              <a:t>Świadek incognito (anonimowy) – art. 184</a:t>
            </a:r>
          </a:p>
          <a:p>
            <a:pPr algn="just"/>
            <a:r>
              <a:rPr lang="pl-PL" dirty="0"/>
              <a:t>Świadek koronny  - ustawa o świadku </a:t>
            </a:r>
            <a:r>
              <a:rPr lang="pl-PL" dirty="0" smtClean="0"/>
              <a:t>koronnym</a:t>
            </a:r>
            <a:endParaRPr lang="pl-PL" dirty="0"/>
          </a:p>
        </p:txBody>
      </p:sp>
    </p:spTree>
    <p:extLst>
      <p:ext uri="{BB962C8B-B14F-4D97-AF65-F5344CB8AC3E}">
        <p14:creationId xmlns:p14="http://schemas.microsoft.com/office/powerpoint/2010/main" xmlns="" val="414060931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0" y="0"/>
            <a:ext cx="8532440" cy="1143000"/>
          </a:xfrm>
        </p:spPr>
        <p:txBody>
          <a:bodyPr>
            <a:normAutofit/>
          </a:bodyPr>
          <a:lstStyle/>
          <a:p>
            <a:r>
              <a:rPr lang="pl-PL" sz="4000" dirty="0"/>
              <a:t>Świadek małoletni w procesie karnym </a:t>
            </a:r>
          </a:p>
        </p:txBody>
      </p:sp>
      <p:sp>
        <p:nvSpPr>
          <p:cNvPr id="4" name="Symbol zastępczy tekstu 3"/>
          <p:cNvSpPr>
            <a:spLocks noGrp="1"/>
          </p:cNvSpPr>
          <p:nvPr>
            <p:ph type="body" idx="1"/>
          </p:nvPr>
        </p:nvSpPr>
        <p:spPr>
          <a:xfrm>
            <a:off x="342900" y="3463264"/>
            <a:ext cx="4762500" cy="507817"/>
          </a:xfrm>
          <a:solidFill>
            <a:schemeClr val="accent1"/>
          </a:solidFill>
        </p:spPr>
        <p:txBody>
          <a:bodyPr/>
          <a:lstStyle/>
          <a:p>
            <a:r>
              <a:rPr lang="pl-PL" dirty="0"/>
              <a:t>art. 185a k.p.k.</a:t>
            </a:r>
          </a:p>
        </p:txBody>
      </p:sp>
      <p:sp>
        <p:nvSpPr>
          <p:cNvPr id="5" name="Symbol zastępczy zawartości 4"/>
          <p:cNvSpPr>
            <a:spLocks noGrp="1"/>
          </p:cNvSpPr>
          <p:nvPr>
            <p:ph sz="half" idx="2"/>
          </p:nvPr>
        </p:nvSpPr>
        <p:spPr>
          <a:xfrm>
            <a:off x="342900" y="3971082"/>
            <a:ext cx="4762500" cy="3625230"/>
          </a:xfrm>
        </p:spPr>
        <p:txBody>
          <a:bodyPr>
            <a:normAutofit/>
          </a:bodyPr>
          <a:lstStyle/>
          <a:p>
            <a:pPr marL="268288" lvl="1" indent="-268288" algn="just"/>
            <a:r>
              <a:rPr lang="pl-PL" sz="1900" dirty="0"/>
              <a:t>popełnione z użyciem przemocy lub groźby bezprawnej, </a:t>
            </a:r>
          </a:p>
          <a:p>
            <a:pPr marL="268288" lvl="1" indent="-268288" algn="just"/>
            <a:r>
              <a:rPr lang="pl-PL" sz="1900" dirty="0"/>
              <a:t>przeciwko wolności </a:t>
            </a:r>
          </a:p>
          <a:p>
            <a:pPr marL="268288" lvl="1" indent="-268288" algn="just"/>
            <a:r>
              <a:rPr lang="pl-PL" sz="1900" dirty="0"/>
              <a:t>przeciwko wolności seksualnej i obyczajności </a:t>
            </a:r>
          </a:p>
          <a:p>
            <a:pPr marL="261938" lvl="1" algn="just"/>
            <a:r>
              <a:rPr lang="pl-PL" sz="1900" dirty="0"/>
              <a:t>przeciwko rodzinie i opiece</a:t>
            </a:r>
          </a:p>
          <a:p>
            <a:pPr marL="261938" lvl="1" algn="just"/>
            <a:r>
              <a:rPr lang="pl-PL" sz="1900" dirty="0"/>
              <a:t>Dotyczy </a:t>
            </a:r>
            <a:r>
              <a:rPr lang="pl-PL" sz="1900" b="1" u="sng" dirty="0"/>
              <a:t>pokrzywdzonego</a:t>
            </a:r>
            <a:r>
              <a:rPr lang="pl-PL" sz="1900" b="1" dirty="0"/>
              <a:t> </a:t>
            </a:r>
            <a:r>
              <a:rPr lang="pl-PL" sz="1900" dirty="0"/>
              <a:t>jednym </a:t>
            </a:r>
            <a:r>
              <a:rPr lang="pl-PL" sz="1900" dirty="0" smtClean="0"/>
              <a:t>z ww. </a:t>
            </a:r>
            <a:r>
              <a:rPr lang="pl-PL" sz="1900" dirty="0"/>
              <a:t>przestępstw</a:t>
            </a:r>
            <a:endParaRPr lang="pl-PL" sz="1900" b="1" u="sng" dirty="0"/>
          </a:p>
        </p:txBody>
      </p:sp>
      <p:sp>
        <p:nvSpPr>
          <p:cNvPr id="6" name="Symbol zastępczy tekstu 5"/>
          <p:cNvSpPr>
            <a:spLocks noGrp="1"/>
          </p:cNvSpPr>
          <p:nvPr>
            <p:ph type="body" sz="quarter" idx="3"/>
          </p:nvPr>
        </p:nvSpPr>
        <p:spPr>
          <a:xfrm>
            <a:off x="6553200" y="3459427"/>
            <a:ext cx="4660900" cy="511653"/>
          </a:xfrm>
          <a:solidFill>
            <a:schemeClr val="accent1"/>
          </a:solidFill>
        </p:spPr>
        <p:txBody>
          <a:bodyPr/>
          <a:lstStyle/>
          <a:p>
            <a:r>
              <a:rPr lang="pl-PL" dirty="0"/>
              <a:t>art. 185b k.p.k.</a:t>
            </a:r>
          </a:p>
        </p:txBody>
      </p:sp>
      <p:sp>
        <p:nvSpPr>
          <p:cNvPr id="7" name="Symbol zastępczy zawartości 6"/>
          <p:cNvSpPr>
            <a:spLocks noGrp="1"/>
          </p:cNvSpPr>
          <p:nvPr>
            <p:ph sz="quarter" idx="4"/>
          </p:nvPr>
        </p:nvSpPr>
        <p:spPr>
          <a:xfrm>
            <a:off x="6553200" y="4060081"/>
            <a:ext cx="4660900" cy="3447232"/>
          </a:xfrm>
        </p:spPr>
        <p:txBody>
          <a:bodyPr>
            <a:normAutofit/>
          </a:bodyPr>
          <a:lstStyle/>
          <a:p>
            <a:pPr marL="268288" lvl="1" indent="-268288"/>
            <a:r>
              <a:rPr lang="pl-PL" sz="1900" dirty="0"/>
              <a:t>popełnionych z użyciem przemocy lub groźby jej użycia; </a:t>
            </a:r>
          </a:p>
          <a:p>
            <a:pPr marL="268288" lvl="1" indent="-268288"/>
            <a:r>
              <a:rPr lang="pl-PL" sz="1900" dirty="0"/>
              <a:t>przeciwko wolności seksualnej i obyczajności </a:t>
            </a:r>
          </a:p>
          <a:p>
            <a:pPr marL="0" lvl="1" indent="268288"/>
            <a:r>
              <a:rPr lang="pl-PL" sz="1900" dirty="0"/>
              <a:t>przeciwko rodzinie i opiece</a:t>
            </a:r>
          </a:p>
          <a:p>
            <a:pPr marL="0" lvl="1" indent="268288"/>
            <a:endParaRPr lang="pl-PL" sz="1900" dirty="0"/>
          </a:p>
          <a:p>
            <a:pPr marL="0" lvl="1" indent="268288"/>
            <a:r>
              <a:rPr lang="pl-PL" sz="1900" dirty="0"/>
              <a:t>Dotyczy </a:t>
            </a:r>
            <a:r>
              <a:rPr lang="pl-PL" sz="1900" b="1" u="sng" dirty="0"/>
              <a:t>świadka </a:t>
            </a:r>
            <a:r>
              <a:rPr lang="pl-PL" sz="1900" dirty="0"/>
              <a:t>jednego z </a:t>
            </a:r>
            <a:r>
              <a:rPr lang="pl-PL" sz="1900" dirty="0" smtClean="0"/>
              <a:t>ww. </a:t>
            </a:r>
            <a:r>
              <a:rPr lang="pl-PL" sz="1900" dirty="0"/>
              <a:t>przestępstw</a:t>
            </a:r>
          </a:p>
        </p:txBody>
      </p:sp>
      <p:sp>
        <p:nvSpPr>
          <p:cNvPr id="3" name="pole tekstowe 2"/>
          <p:cNvSpPr txBox="1"/>
          <p:nvPr/>
        </p:nvSpPr>
        <p:spPr>
          <a:xfrm>
            <a:off x="342900" y="908721"/>
            <a:ext cx="11531600" cy="2246769"/>
          </a:xfrm>
          <a:prstGeom prst="rect">
            <a:avLst/>
          </a:prstGeom>
          <a:noFill/>
        </p:spPr>
        <p:txBody>
          <a:bodyPr wrap="square" rtlCol="0">
            <a:spAutoFit/>
          </a:bodyPr>
          <a:lstStyle/>
          <a:p>
            <a:endParaRPr lang="pl-PL" sz="2000" b="1" dirty="0"/>
          </a:p>
          <a:p>
            <a:pPr algn="just"/>
            <a:r>
              <a:rPr lang="pl-PL" sz="2000" b="1" dirty="0"/>
              <a:t>Ogólna zasada - art. 170 </a:t>
            </a:r>
            <a:r>
              <a:rPr lang="pl-PL" sz="2000" b="1" dirty="0">
                <a:sym typeface="Wingdings" pitchFamily="2" charset="2"/>
              </a:rPr>
              <a:t>§ 3 k.p.k</a:t>
            </a:r>
            <a:r>
              <a:rPr lang="pl-PL" sz="2000" dirty="0">
                <a:sym typeface="Wingdings" pitchFamily="2" charset="2"/>
              </a:rPr>
              <a:t>.  jeżeli osoba przesłuchiwana nie ukończyła 15 lat, czynności z jej udziałem powinny być dokonywane w miarę możliwości w obecności przedstawiciela ustawowego lub faktycznego opiekuna, chyba że dobro postępowania stoi temu na przeszkodzie. </a:t>
            </a:r>
          </a:p>
          <a:p>
            <a:endParaRPr lang="pl-PL" sz="2000" dirty="0">
              <a:sym typeface="Wingdings" pitchFamily="2" charset="2"/>
            </a:endParaRPr>
          </a:p>
          <a:p>
            <a:pPr algn="ctr"/>
            <a:r>
              <a:rPr lang="pl-PL" sz="2000" b="1" dirty="0">
                <a:sym typeface="Wingdings" pitchFamily="2" charset="2"/>
              </a:rPr>
              <a:t>Szczególne warunki przesłuchania małoletnich poniżej 15 lat w procesie karnym z uwagi na rodzaj przestępstwa będącego przedmiotem postępowania</a:t>
            </a:r>
            <a:endParaRPr lang="pl-PL" sz="2000" b="1" dirty="0"/>
          </a:p>
        </p:txBody>
      </p:sp>
    </p:spTree>
    <p:extLst>
      <p:ext uri="{BB962C8B-B14F-4D97-AF65-F5344CB8AC3E}">
        <p14:creationId xmlns:p14="http://schemas.microsoft.com/office/powerpoint/2010/main" xmlns="" val="340529872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r>
              <a:rPr lang="pl-PL" dirty="0"/>
              <a:t>Świadek małoletni w procesie karnym </a:t>
            </a:r>
          </a:p>
        </p:txBody>
      </p:sp>
      <p:sp>
        <p:nvSpPr>
          <p:cNvPr id="8" name="Symbol zastępczy zawartości 7"/>
          <p:cNvSpPr>
            <a:spLocks noGrp="1"/>
          </p:cNvSpPr>
          <p:nvPr>
            <p:ph idx="1"/>
          </p:nvPr>
        </p:nvSpPr>
        <p:spPr>
          <a:xfrm>
            <a:off x="317500" y="1848892"/>
            <a:ext cx="11010900" cy="5301208"/>
          </a:xfrm>
        </p:spPr>
        <p:txBody>
          <a:bodyPr>
            <a:normAutofit/>
          </a:bodyPr>
          <a:lstStyle/>
          <a:p>
            <a:pPr algn="just"/>
            <a:r>
              <a:rPr lang="pl-PL" sz="2400" dirty="0"/>
              <a:t>Przesłuchuje się go </a:t>
            </a:r>
            <a:r>
              <a:rPr lang="pl-PL" sz="2400" b="1" dirty="0"/>
              <a:t>tylko jeżeli jego zeznania mogą mieć istotne znaczenie dla rozstrzygnięcia sprawy i tylko raz</a:t>
            </a:r>
            <a:endParaRPr lang="pl-PL" sz="2400" dirty="0"/>
          </a:p>
          <a:p>
            <a:pPr algn="just"/>
            <a:r>
              <a:rPr lang="pl-PL" sz="2400" dirty="0"/>
              <a:t>Ponowne przesłuchanie wyjątkowo dopuszczalne, gdy:</a:t>
            </a:r>
          </a:p>
          <a:p>
            <a:pPr lvl="1" algn="just"/>
            <a:r>
              <a:rPr lang="pl-PL" sz="2000" dirty="0"/>
              <a:t>wyjdą na jaw istotne okoliczności, których wyjaśnienie wymaga ponownego przesłuchania; </a:t>
            </a:r>
          </a:p>
          <a:p>
            <a:pPr lvl="1" algn="just"/>
            <a:r>
              <a:rPr lang="pl-PL" sz="2000" dirty="0"/>
              <a:t>żąda tego oskarżony, który nie miał obrońcy w czasie pierwszego przesłuchania</a:t>
            </a:r>
          </a:p>
          <a:p>
            <a:pPr lvl="2" algn="just">
              <a:buFont typeface="Wingdings" pitchFamily="2" charset="2"/>
              <a:buChar char="Ø"/>
            </a:pPr>
            <a:r>
              <a:rPr lang="pl-PL" sz="1600" dirty="0"/>
              <a:t>art. 185a </a:t>
            </a:r>
            <a:r>
              <a:rPr lang="pl-PL" sz="1600" dirty="0">
                <a:sym typeface="Wingdings" pitchFamily="2" charset="2"/>
              </a:rPr>
              <a:t>§ 2 k.p.k. – oskarżonemu, który nie ma obrońcy z wyboru, sąd wyznacza obrońcę z urzędu </a:t>
            </a:r>
          </a:p>
          <a:p>
            <a:pPr algn="just"/>
            <a:r>
              <a:rPr lang="pl-PL" sz="2400" dirty="0">
                <a:sym typeface="Wingdings" pitchFamily="2" charset="2"/>
              </a:rPr>
              <a:t>Przesłuchanie przeprowadza </a:t>
            </a:r>
            <a:r>
              <a:rPr lang="pl-PL" sz="2400" b="1" u="sng" dirty="0">
                <a:sym typeface="Wingdings" pitchFamily="2" charset="2"/>
              </a:rPr>
              <a:t>sąd</a:t>
            </a:r>
            <a:r>
              <a:rPr lang="pl-PL" sz="2400" dirty="0">
                <a:sym typeface="Wingdings" pitchFamily="2" charset="2"/>
              </a:rPr>
              <a:t> na posiedzeniu z  udziałem biegłego psychologa. Mogą w nim uczestniczyć: </a:t>
            </a:r>
          </a:p>
          <a:p>
            <a:pPr lvl="1" algn="just"/>
            <a:r>
              <a:rPr lang="pl-PL" sz="2000" dirty="0">
                <a:sym typeface="Wingdings" pitchFamily="2" charset="2"/>
              </a:rPr>
              <a:t>prokurator, obrońca, pełnomocnik pokrzywdzonego, osoba pełnoletnia wskazana przez pokrzywdzonego, osoba sprawująca stałą pieczę nad pokrzywdzonym, jeżeli nie ogranicza to swobody wypowiedzi</a:t>
            </a:r>
          </a:p>
          <a:p>
            <a:pPr algn="just"/>
            <a:r>
              <a:rPr lang="pl-PL" sz="2400" dirty="0">
                <a:sym typeface="Wingdings" pitchFamily="2" charset="2"/>
              </a:rPr>
              <a:t>Na rozprawie odtwarza się zapis obrazu i dźwięku oraz odczytuje protokół przesłuchania</a:t>
            </a:r>
          </a:p>
        </p:txBody>
      </p:sp>
    </p:spTree>
    <p:extLst>
      <p:ext uri="{BB962C8B-B14F-4D97-AF65-F5344CB8AC3E}">
        <p14:creationId xmlns:p14="http://schemas.microsoft.com/office/powerpoint/2010/main" xmlns="" val="195416154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75520" y="0"/>
            <a:ext cx="8208912" cy="1143000"/>
          </a:xfrm>
        </p:spPr>
        <p:txBody>
          <a:bodyPr>
            <a:normAutofit/>
          </a:bodyPr>
          <a:lstStyle/>
          <a:p>
            <a:r>
              <a:rPr lang="pl-PL" sz="4000" dirty="0"/>
              <a:t>Świadek anonimowy – art. 184 k.p.k. </a:t>
            </a:r>
          </a:p>
        </p:txBody>
      </p:sp>
      <p:sp>
        <p:nvSpPr>
          <p:cNvPr id="3" name="Symbol zastępczy zawartości 2"/>
          <p:cNvSpPr>
            <a:spLocks noGrp="1"/>
          </p:cNvSpPr>
          <p:nvPr>
            <p:ph idx="1"/>
          </p:nvPr>
        </p:nvSpPr>
        <p:spPr>
          <a:xfrm>
            <a:off x="355600" y="1730152"/>
            <a:ext cx="9745330" cy="4776974"/>
          </a:xfrm>
        </p:spPr>
        <p:txBody>
          <a:bodyPr>
            <a:normAutofit/>
          </a:bodyPr>
          <a:lstStyle/>
          <a:p>
            <a:pPr algn="just"/>
            <a:r>
              <a:rPr lang="pl-PL" sz="2400" dirty="0"/>
              <a:t>Utajnienie danych pozwalających na identyfikacje świadka może nastąpić na jego wniosek lub z urzędu (z inicjatywy organu procesowego) </a:t>
            </a:r>
          </a:p>
          <a:p>
            <a:pPr lvl="1" algn="just"/>
            <a:r>
              <a:rPr lang="pl-PL" sz="2000" dirty="0"/>
              <a:t>ale nie można nikogo zmusić do bycia świadkiem anonimowym</a:t>
            </a:r>
          </a:p>
          <a:p>
            <a:pPr algn="just"/>
            <a:r>
              <a:rPr lang="pl-PL" sz="2400" dirty="0"/>
              <a:t>Przesłanki nadania statusu świadka anonimowego:</a:t>
            </a:r>
          </a:p>
          <a:p>
            <a:pPr lvl="1" algn="just"/>
            <a:r>
              <a:rPr lang="pl-PL" sz="2000" dirty="0"/>
              <a:t>uzasadniona obawa niebezpieczeństwa dla życia, zdrowia, wolności albo mienia w znacznych rozmiarach świadka lub osoby dla niego najbliższej </a:t>
            </a:r>
          </a:p>
          <a:p>
            <a:pPr algn="just"/>
            <a:r>
              <a:rPr lang="pl-PL" sz="2400" dirty="0"/>
              <a:t>Konieczne jest uprawdopodobnienie zaistnienia przesłanek wskazanych w art. 184 </a:t>
            </a:r>
            <a:r>
              <a:rPr lang="pl-PL" sz="2400" dirty="0">
                <a:sym typeface="Wingdings" pitchFamily="2" charset="2"/>
              </a:rPr>
              <a:t>§ 1 k.p.k. Postanowienie </a:t>
            </a:r>
            <a:r>
              <a:rPr lang="pl-PL" sz="2400" dirty="0" err="1">
                <a:sym typeface="Wingdings" pitchFamily="2" charset="2"/>
              </a:rPr>
              <a:t>anonimizacji</a:t>
            </a:r>
            <a:r>
              <a:rPr lang="pl-PL" sz="2400" dirty="0">
                <a:sym typeface="Wingdings" pitchFamily="2" charset="2"/>
              </a:rPr>
              <a:t> („zachowaniu w tajemnicy okoliczności umożliwiających ujawnienie tożsamości świadka, w tym danych osobowych) wydaje sąd a w postępowaniu przygotowawczym – prokurator </a:t>
            </a:r>
          </a:p>
          <a:p>
            <a:pPr algn="just"/>
            <a:endParaRPr lang="pl-PL" sz="2400" dirty="0">
              <a:sym typeface="Wingdings" pitchFamily="2" charset="2"/>
            </a:endParaRPr>
          </a:p>
          <a:p>
            <a:pPr lvl="1" algn="just"/>
            <a:endParaRPr lang="pl-PL" sz="2000" dirty="0"/>
          </a:p>
          <a:p>
            <a:pPr algn="just"/>
            <a:endParaRPr lang="pl-PL" sz="2400" dirty="0"/>
          </a:p>
        </p:txBody>
      </p:sp>
    </p:spTree>
    <p:extLst>
      <p:ext uri="{BB962C8B-B14F-4D97-AF65-F5344CB8AC3E}">
        <p14:creationId xmlns:p14="http://schemas.microsoft.com/office/powerpoint/2010/main" xmlns="" val="149141442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75520" y="0"/>
            <a:ext cx="8208912" cy="1143000"/>
          </a:xfrm>
        </p:spPr>
        <p:txBody>
          <a:bodyPr>
            <a:normAutofit/>
          </a:bodyPr>
          <a:lstStyle/>
          <a:p>
            <a:r>
              <a:rPr lang="pl-PL" sz="4000" dirty="0"/>
              <a:t>Świadek anonimowy – art. 184 k.p.k. </a:t>
            </a:r>
          </a:p>
        </p:txBody>
      </p:sp>
      <p:sp>
        <p:nvSpPr>
          <p:cNvPr id="3" name="Symbol zastępczy zawartości 2"/>
          <p:cNvSpPr>
            <a:spLocks noGrp="1"/>
          </p:cNvSpPr>
          <p:nvPr>
            <p:ph idx="1"/>
          </p:nvPr>
        </p:nvSpPr>
        <p:spPr>
          <a:xfrm>
            <a:off x="330200" y="2090068"/>
            <a:ext cx="11506200" cy="5040560"/>
          </a:xfrm>
        </p:spPr>
        <p:txBody>
          <a:bodyPr>
            <a:normAutofit/>
          </a:bodyPr>
          <a:lstStyle/>
          <a:p>
            <a:pPr algn="just"/>
            <a:r>
              <a:rPr lang="pl-PL" sz="2800" dirty="0">
                <a:sym typeface="Wingdings" pitchFamily="2" charset="2"/>
              </a:rPr>
              <a:t>Na postanowienie w przedmiocie </a:t>
            </a:r>
            <a:r>
              <a:rPr lang="pl-PL" sz="2800" dirty="0" err="1">
                <a:sym typeface="Wingdings" pitchFamily="2" charset="2"/>
              </a:rPr>
              <a:t>anonimizacji</a:t>
            </a:r>
            <a:r>
              <a:rPr lang="pl-PL" sz="2800" dirty="0">
                <a:sym typeface="Wingdings" pitchFamily="2" charset="2"/>
              </a:rPr>
              <a:t> przysługuje zażalenie </a:t>
            </a:r>
          </a:p>
          <a:p>
            <a:pPr lvl="1" algn="just"/>
            <a:r>
              <a:rPr lang="pl-PL" sz="2400" dirty="0">
                <a:sym typeface="Wingdings" pitchFamily="2" charset="2"/>
              </a:rPr>
              <a:t>termin – </a:t>
            </a:r>
            <a:r>
              <a:rPr lang="pl-PL" sz="2400" b="1" u="sng" dirty="0">
                <a:sym typeface="Wingdings" pitchFamily="2" charset="2"/>
              </a:rPr>
              <a:t>3 dni</a:t>
            </a:r>
            <a:endParaRPr lang="pl-PL" sz="2400" dirty="0">
              <a:sym typeface="Wingdings" pitchFamily="2" charset="2"/>
            </a:endParaRPr>
          </a:p>
          <a:p>
            <a:pPr lvl="1" algn="just"/>
            <a:r>
              <a:rPr lang="pl-PL" sz="2400" dirty="0">
                <a:sym typeface="Wingdings" pitchFamily="2" charset="2"/>
              </a:rPr>
              <a:t>podmioty uprawnione – oskarżony, świadek (np. gdy odmówiono mu nadania tego statusu), prokurator (gdy postanowienie wydał sąd)</a:t>
            </a:r>
          </a:p>
          <a:p>
            <a:pPr lvl="1" algn="just"/>
            <a:r>
              <a:rPr lang="pl-PL" sz="2400" dirty="0">
                <a:sym typeface="Wingdings" pitchFamily="2" charset="2"/>
              </a:rPr>
              <a:t>zażalenie na postanowienie prokuratora rozpoznaje sąd właściwy dla danej sprawy</a:t>
            </a:r>
          </a:p>
          <a:p>
            <a:pPr algn="just"/>
            <a:r>
              <a:rPr lang="pl-PL" sz="2800" dirty="0"/>
              <a:t>Postępowanie w sprawie nadania statusu świadka </a:t>
            </a:r>
            <a:r>
              <a:rPr lang="pl-PL" sz="2800" dirty="0" err="1"/>
              <a:t>anonimowgo</a:t>
            </a:r>
            <a:r>
              <a:rPr lang="pl-PL" sz="2800" dirty="0"/>
              <a:t> ma klauzulę „tajne” lub „ściśle tajne”</a:t>
            </a:r>
          </a:p>
          <a:p>
            <a:pPr marL="114300" indent="0" algn="just">
              <a:buNone/>
            </a:pPr>
            <a:endParaRPr lang="pl-PL" sz="2800" dirty="0"/>
          </a:p>
        </p:txBody>
      </p:sp>
    </p:spTree>
    <p:extLst>
      <p:ext uri="{BB962C8B-B14F-4D97-AF65-F5344CB8AC3E}">
        <p14:creationId xmlns:p14="http://schemas.microsoft.com/office/powerpoint/2010/main" xmlns="" val="272625002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60450" y="0"/>
            <a:ext cx="10058400" cy="1450757"/>
          </a:xfrm>
        </p:spPr>
        <p:txBody>
          <a:bodyPr/>
          <a:lstStyle/>
          <a:p>
            <a:r>
              <a:rPr lang="pl-PL" dirty="0"/>
              <a:t>Świadek anonimowy </a:t>
            </a:r>
          </a:p>
        </p:txBody>
      </p:sp>
      <p:sp>
        <p:nvSpPr>
          <p:cNvPr id="3" name="Symbol zastępczy zawartości 2"/>
          <p:cNvSpPr>
            <a:spLocks noGrp="1"/>
          </p:cNvSpPr>
          <p:nvPr>
            <p:ph idx="1"/>
          </p:nvPr>
        </p:nvSpPr>
        <p:spPr>
          <a:xfrm>
            <a:off x="279400" y="1600200"/>
            <a:ext cx="11620500" cy="5257800"/>
          </a:xfrm>
        </p:spPr>
        <p:txBody>
          <a:bodyPr>
            <a:normAutofit/>
          </a:bodyPr>
          <a:lstStyle/>
          <a:p>
            <a:pPr algn="just"/>
            <a:r>
              <a:rPr lang="pl-PL" sz="2400" dirty="0"/>
              <a:t>W razie utajnienia świadka przesłuchuje go </a:t>
            </a:r>
            <a:r>
              <a:rPr lang="pl-PL" sz="2400" b="1" dirty="0"/>
              <a:t>wyłącznie sąd lub prokurator</a:t>
            </a:r>
            <a:endParaRPr lang="pl-PL" sz="2400" dirty="0"/>
          </a:p>
          <a:p>
            <a:pPr lvl="1" algn="just"/>
            <a:r>
              <a:rPr lang="pl-PL" sz="2000" dirty="0"/>
              <a:t>sąd może zlecić dokonanie tej czynności sędziemu wyznaczonemu (art. 184 </a:t>
            </a:r>
            <a:r>
              <a:rPr lang="pl-PL" sz="2000" dirty="0">
                <a:sym typeface="Wingdings" pitchFamily="2" charset="2"/>
              </a:rPr>
              <a:t>§ 3 k.p.k.)</a:t>
            </a:r>
          </a:p>
          <a:p>
            <a:pPr algn="just"/>
            <a:r>
              <a:rPr lang="pl-PL" sz="2400" dirty="0">
                <a:sym typeface="Wingdings" pitchFamily="2" charset="2"/>
              </a:rPr>
              <a:t>Przesłuchanie odbywa się w miejscu i w sposób uniemożliwiający odkrycie tożsamości świadka </a:t>
            </a:r>
          </a:p>
          <a:p>
            <a:pPr algn="just"/>
            <a:r>
              <a:rPr lang="pl-PL" sz="2400" b="1" u="sng" dirty="0">
                <a:sym typeface="Wingdings" pitchFamily="2" charset="2"/>
              </a:rPr>
              <a:t>W postępowaniu przed sądem </a:t>
            </a:r>
            <a:r>
              <a:rPr lang="pl-PL" sz="2400" dirty="0">
                <a:sym typeface="Wingdings" pitchFamily="2" charset="2"/>
              </a:rPr>
              <a:t>udział w przesłuchaniu może uczestniczyć oskarżony razem z obrońcą i prokurator </a:t>
            </a:r>
          </a:p>
          <a:p>
            <a:pPr lvl="1" algn="just"/>
            <a:r>
              <a:rPr lang="pl-PL" sz="2000" dirty="0">
                <a:sym typeface="Wingdings" pitchFamily="2" charset="2"/>
              </a:rPr>
              <a:t>świadka przesłuchuje się na zasadach określonych w art. 177 § 1a k.p.k. i w taki sposób by nie można było ustalić jego tożsamości (np. zmienia się tembr głosu, „</a:t>
            </a:r>
            <a:r>
              <a:rPr lang="pl-PL" sz="2000" dirty="0" err="1">
                <a:sym typeface="Wingdings" pitchFamily="2" charset="2"/>
              </a:rPr>
              <a:t>pikseluje</a:t>
            </a:r>
            <a:r>
              <a:rPr lang="pl-PL" sz="2000" dirty="0">
                <a:sym typeface="Wingdings" pitchFamily="2" charset="2"/>
              </a:rPr>
              <a:t>” twarz) </a:t>
            </a:r>
          </a:p>
          <a:p>
            <a:pPr algn="just"/>
            <a:r>
              <a:rPr lang="pl-PL" sz="2400" dirty="0">
                <a:sym typeface="Wingdings" pitchFamily="2" charset="2"/>
              </a:rPr>
              <a:t>Postanowienie SN z dnia 28 lutego 2006 r. (V KK 258/05) „Sądowe przesłuchanie świadka anonimowego powinno odbywać przy udziale oskarżonego i obrońcy, którzy powinni być powiadomieni o miejscu i czasie przesłuchania. Niedopuszczalne jest żądanie, aby przedłożyli oni sądowi na piśmie swoje pytania do świadka, które sąd zada mu podczas przesłuchania prowadzonego pod nieobecność tych podmiotów”. </a:t>
            </a:r>
            <a:endParaRPr lang="pl-PL" sz="2400" dirty="0"/>
          </a:p>
          <a:p>
            <a:pPr algn="just"/>
            <a:endParaRPr lang="pl-PL" sz="2400" dirty="0"/>
          </a:p>
        </p:txBody>
      </p:sp>
    </p:spTree>
    <p:extLst>
      <p:ext uri="{BB962C8B-B14F-4D97-AF65-F5344CB8AC3E}">
        <p14:creationId xmlns:p14="http://schemas.microsoft.com/office/powerpoint/2010/main" xmlns="" val="171691188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Świadek anonimowy</a:t>
            </a:r>
          </a:p>
        </p:txBody>
      </p:sp>
      <p:sp>
        <p:nvSpPr>
          <p:cNvPr id="3" name="Symbol zastępczy zawartości 2"/>
          <p:cNvSpPr>
            <a:spLocks noGrp="1"/>
          </p:cNvSpPr>
          <p:nvPr>
            <p:ph idx="1"/>
          </p:nvPr>
        </p:nvSpPr>
        <p:spPr>
          <a:xfrm>
            <a:off x="266700" y="1845734"/>
            <a:ext cx="11557000" cy="4326466"/>
          </a:xfrm>
        </p:spPr>
        <p:txBody>
          <a:bodyPr>
            <a:normAutofit/>
          </a:bodyPr>
          <a:lstStyle/>
          <a:p>
            <a:pPr algn="just"/>
            <a:r>
              <a:rPr lang="pl-PL" sz="2800" dirty="0"/>
              <a:t>Zmiana decyzji o </a:t>
            </a:r>
            <a:r>
              <a:rPr lang="pl-PL" sz="2800" dirty="0" err="1"/>
              <a:t>anonimizacji</a:t>
            </a:r>
            <a:r>
              <a:rPr lang="pl-PL" sz="2800" dirty="0"/>
              <a:t> </a:t>
            </a:r>
          </a:p>
          <a:p>
            <a:pPr marL="868680" lvl="1" indent="-457200" algn="just">
              <a:buFont typeface="+mj-lt"/>
              <a:buAutoNum type="arabicPeriod"/>
            </a:pPr>
            <a:r>
              <a:rPr lang="pl-PL" sz="2400" dirty="0"/>
              <a:t>do czasu zamknięcia przewodu sądowego w I instancji świadek może złożyć wniosek o uchylenie postanowienia o </a:t>
            </a:r>
            <a:r>
              <a:rPr lang="pl-PL" sz="2400" dirty="0" err="1"/>
              <a:t>anonimizacji</a:t>
            </a:r>
            <a:r>
              <a:rPr lang="pl-PL" sz="2400" dirty="0"/>
              <a:t> </a:t>
            </a:r>
          </a:p>
          <a:p>
            <a:pPr lvl="2" algn="just"/>
            <a:r>
              <a:rPr lang="pl-PL" sz="1800" dirty="0"/>
              <a:t>w razie uwzględnienia postanowienia protokół zeznań podlega ujawnieniu w całości </a:t>
            </a:r>
          </a:p>
          <a:p>
            <a:pPr marL="868680" lvl="1" indent="-457200" algn="just">
              <a:buFont typeface="+mj-lt"/>
              <a:buAutoNum type="arabicPeriod"/>
            </a:pPr>
            <a:r>
              <a:rPr lang="pl-PL" sz="2400" dirty="0"/>
              <a:t>w czasie wydania postanowienia nie istniała obawa niebezpieczeństwa dla życia, zdrowia, wolności albo mienia w znacznych rozmiarach świadka lub osoby dla niego najbliższej</a:t>
            </a:r>
          </a:p>
          <a:p>
            <a:pPr marL="868680" lvl="1" indent="-457200" algn="just">
              <a:buFont typeface="+mj-lt"/>
              <a:buAutoNum type="arabicPeriod"/>
            </a:pPr>
            <a:r>
              <a:rPr lang="pl-PL" sz="2400" dirty="0"/>
              <a:t>świadek świadomie złożył fałszywe zeznania</a:t>
            </a:r>
          </a:p>
          <a:p>
            <a:pPr marL="868680" lvl="1" indent="-457200" algn="just">
              <a:buFont typeface="+mj-lt"/>
              <a:buAutoNum type="arabicPeriod"/>
            </a:pPr>
            <a:r>
              <a:rPr lang="pl-PL" sz="2400" dirty="0"/>
              <a:t>nastąpiło jego ujawnienie </a:t>
            </a:r>
          </a:p>
          <a:p>
            <a:pPr algn="just"/>
            <a:r>
              <a:rPr lang="pl-PL" sz="2800" dirty="0"/>
              <a:t>W sytuacjach wskazanych w pkt. 2 – 4 </a:t>
            </a:r>
            <a:r>
              <a:rPr lang="pl-PL" sz="2800" u="sng" dirty="0"/>
              <a:t>uchyla się postanowienie o </a:t>
            </a:r>
            <a:r>
              <a:rPr lang="pl-PL" sz="2800" u="sng" dirty="0" err="1"/>
              <a:t>anonimizacji</a:t>
            </a:r>
            <a:r>
              <a:rPr lang="pl-PL" sz="2800" dirty="0"/>
              <a:t> z urzędu lub (w postępowaniu sądowym) na wniosek prokuratora</a:t>
            </a:r>
          </a:p>
        </p:txBody>
      </p:sp>
    </p:spTree>
    <p:extLst>
      <p:ext uri="{BB962C8B-B14F-4D97-AF65-F5344CB8AC3E}">
        <p14:creationId xmlns:p14="http://schemas.microsoft.com/office/powerpoint/2010/main" xmlns="" val="324283732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14694" y="233719"/>
            <a:ext cx="10772775" cy="1658198"/>
          </a:xfrm>
        </p:spPr>
        <p:txBody>
          <a:bodyPr/>
          <a:lstStyle/>
          <a:p>
            <a:r>
              <a:rPr lang="pl-PL" dirty="0"/>
              <a:t>Świadek anonimowy</a:t>
            </a:r>
          </a:p>
        </p:txBody>
      </p:sp>
      <p:sp>
        <p:nvSpPr>
          <p:cNvPr id="3" name="Symbol zastępczy zawartości 2"/>
          <p:cNvSpPr>
            <a:spLocks noGrp="1"/>
          </p:cNvSpPr>
          <p:nvPr>
            <p:ph idx="1"/>
          </p:nvPr>
        </p:nvSpPr>
        <p:spPr>
          <a:xfrm>
            <a:off x="367030" y="1603152"/>
            <a:ext cx="11518900" cy="5544616"/>
          </a:xfrm>
        </p:spPr>
        <p:txBody>
          <a:bodyPr>
            <a:normAutofit/>
          </a:bodyPr>
          <a:lstStyle/>
          <a:p>
            <a:pPr algn="just"/>
            <a:r>
              <a:rPr lang="pl-PL" sz="2400" dirty="0"/>
              <a:t>Świadek anonimowy a uprawnienia oskarżonego </a:t>
            </a:r>
          </a:p>
          <a:p>
            <a:pPr algn="just"/>
            <a:r>
              <a:rPr lang="pl-PL" sz="2400" dirty="0"/>
              <a:t>art. 6 ust. 3 lit. d EKPC </a:t>
            </a:r>
            <a:r>
              <a:rPr lang="pl-PL" sz="2400" dirty="0">
                <a:sym typeface="Wingdings" pitchFamily="2" charset="2"/>
              </a:rPr>
              <a:t> Każdy oskarżony o popełnienie czynu zagrożonego karą ma co najmniej prawo do (…) przesłuchania lub spowodowania przesłuchania świadków oskarżenia oraz żądania obecności i przesłuchania świadków obrony na takich samych warunkach jak świadków oskarżenia. </a:t>
            </a:r>
          </a:p>
          <a:p>
            <a:pPr algn="just"/>
            <a:r>
              <a:rPr lang="pl-PL" sz="2400" dirty="0">
                <a:sym typeface="Wingdings" pitchFamily="2" charset="2"/>
              </a:rPr>
              <a:t>Standardy ETPC co do korzystania z zeznań świadka anonimowego: </a:t>
            </a:r>
          </a:p>
          <a:p>
            <a:pPr marL="868680" lvl="1" indent="-457200" algn="just">
              <a:buFont typeface="+mj-lt"/>
              <a:buAutoNum type="arabicPeriod"/>
            </a:pPr>
            <a:r>
              <a:rPr lang="pl-PL" sz="2000" dirty="0">
                <a:sym typeface="Wingdings" pitchFamily="2" charset="2"/>
              </a:rPr>
              <a:t>korzystanie z nich powinno być ograniczone do niezbędnego minimum </a:t>
            </a:r>
          </a:p>
          <a:p>
            <a:pPr marL="868680" lvl="1" indent="-457200" algn="just">
              <a:buFont typeface="+mj-lt"/>
              <a:buAutoNum type="arabicPeriod"/>
            </a:pPr>
            <a:r>
              <a:rPr lang="pl-PL" sz="2000" dirty="0">
                <a:sym typeface="Wingdings" pitchFamily="2" charset="2"/>
              </a:rPr>
              <a:t>zeznania mają być złożone przed sądem, żeby umożliwić oskarżonemu i jego obrońcę skontrolowanie ich poprzez bezpośrednie zadawanie pytań, w warunkach uniemożliwiających identyfikację świadka </a:t>
            </a:r>
          </a:p>
          <a:p>
            <a:pPr marL="868680" lvl="1" indent="-457200" algn="just">
              <a:buFont typeface="+mj-lt"/>
              <a:buAutoNum type="arabicPeriod"/>
            </a:pPr>
            <a:r>
              <a:rPr lang="pl-PL" sz="2000" dirty="0">
                <a:sym typeface="Wingdings" pitchFamily="2" charset="2"/>
              </a:rPr>
              <a:t>zeznania powinny być jawne dla stron (poza danymi pozwalającymi na identyfikację świadka)</a:t>
            </a:r>
          </a:p>
          <a:p>
            <a:pPr marL="868680" lvl="1" indent="-457200" algn="just">
              <a:buFont typeface="+mj-lt"/>
              <a:buAutoNum type="arabicPeriod"/>
            </a:pPr>
            <a:r>
              <a:rPr lang="pl-PL" sz="2000" dirty="0">
                <a:sym typeface="Wingdings" pitchFamily="2" charset="2"/>
              </a:rPr>
              <a:t>muszą być potwierdzone innymi dowodami </a:t>
            </a:r>
          </a:p>
          <a:p>
            <a:pPr marL="868680" lvl="1" indent="-457200" algn="just">
              <a:buFont typeface="+mj-lt"/>
              <a:buAutoNum type="arabicPeriod"/>
            </a:pPr>
            <a:r>
              <a:rPr lang="pl-PL" sz="2000" dirty="0">
                <a:sym typeface="Wingdings" pitchFamily="2" charset="2"/>
              </a:rPr>
              <a:t>należy oceniać je w wnikliwej ocenie – szczególna dokładność </a:t>
            </a:r>
          </a:p>
          <a:p>
            <a:pPr marL="868680" lvl="1" indent="-457200" algn="just">
              <a:buFont typeface="+mj-lt"/>
              <a:buAutoNum type="arabicPeriod"/>
            </a:pPr>
            <a:r>
              <a:rPr lang="pl-PL" sz="2000" dirty="0">
                <a:sym typeface="Wingdings" pitchFamily="2" charset="2"/>
              </a:rPr>
              <a:t>nie mogą być jedynym lub wyłącznym dowodem przemawiającym za skazaniem określonej osoby</a:t>
            </a:r>
            <a:endParaRPr lang="pl-PL" sz="2000" dirty="0"/>
          </a:p>
        </p:txBody>
      </p:sp>
    </p:spTree>
    <p:extLst>
      <p:ext uri="{BB962C8B-B14F-4D97-AF65-F5344CB8AC3E}">
        <p14:creationId xmlns:p14="http://schemas.microsoft.com/office/powerpoint/2010/main" xmlns="" val="79214633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25302" y="0"/>
            <a:ext cx="10529210" cy="1325562"/>
          </a:xfrm>
        </p:spPr>
        <p:txBody>
          <a:bodyPr/>
          <a:lstStyle/>
          <a:p>
            <a:r>
              <a:rPr lang="pl-PL" dirty="0"/>
              <a:t>Świadek koronny </a:t>
            </a:r>
          </a:p>
        </p:txBody>
      </p:sp>
      <p:sp>
        <p:nvSpPr>
          <p:cNvPr id="3" name="Symbol zastępczy zawartości 2"/>
          <p:cNvSpPr>
            <a:spLocks noGrp="1"/>
          </p:cNvSpPr>
          <p:nvPr>
            <p:ph idx="1"/>
          </p:nvPr>
        </p:nvSpPr>
        <p:spPr>
          <a:xfrm>
            <a:off x="425302" y="1446028"/>
            <a:ext cx="10962142" cy="4975092"/>
          </a:xfrm>
        </p:spPr>
        <p:txBody>
          <a:bodyPr>
            <a:normAutofit fontScale="92500" lnSpcReduction="10000"/>
          </a:bodyPr>
          <a:lstStyle/>
          <a:p>
            <a:pPr algn="just"/>
            <a:r>
              <a:rPr lang="pl-PL" dirty="0"/>
              <a:t>ustawa z 25 czerwca 1997 r. o świadku koronnym. (</a:t>
            </a:r>
            <a:r>
              <a:rPr lang="pl-PL" dirty="0" err="1"/>
              <a:t>uśk</a:t>
            </a:r>
            <a:r>
              <a:rPr lang="pl-PL" dirty="0"/>
              <a:t>)</a:t>
            </a:r>
          </a:p>
          <a:p>
            <a:pPr algn="just"/>
            <a:r>
              <a:rPr lang="pl-PL" b="1" u="sng" dirty="0"/>
              <a:t>Sprawca</a:t>
            </a:r>
            <a:r>
              <a:rPr lang="pl-PL" dirty="0"/>
              <a:t>, który zaakceptował propozycję korzystną dla niego w zakresie ścigania lub ukarania za popełniony czyn, poczynioną mu przez właściwy organ procesowy, w zamian za ujawnienie przez niego wiedzy o pozostałych uczestnikach przestępstwa i jego okolicznościach.</a:t>
            </a:r>
          </a:p>
          <a:p>
            <a:pPr algn="just"/>
            <a:r>
              <a:rPr lang="pl-PL" dirty="0"/>
              <a:t>art. 2 </a:t>
            </a:r>
            <a:r>
              <a:rPr lang="pl-PL" dirty="0" err="1"/>
              <a:t>uśk</a:t>
            </a:r>
            <a:r>
              <a:rPr lang="pl-PL" dirty="0"/>
              <a:t> - </a:t>
            </a:r>
            <a:r>
              <a:rPr lang="pl-PL" i="1" dirty="0"/>
              <a:t>Świadkiem koronnym jest podejrzany, który został dopuszczony do składania zeznań w charakterze świadka, na zasadach i w trybie określonych niniejszą ustawą</a:t>
            </a:r>
            <a:r>
              <a:rPr lang="pl-PL" dirty="0"/>
              <a:t>.</a:t>
            </a:r>
          </a:p>
          <a:p>
            <a:pPr algn="just"/>
            <a:r>
              <a:rPr lang="pl-PL" dirty="0"/>
              <a:t>Wyjątek w procesie karnym na rzecz zasady oportunizmu – organy ścigania za cenę rozbicia solidarności grup przestępczych, rezygnują ze ścigania jednego ze sprawców, jeżeli ten przekaże informacje, które mogą przyczynić się do ujawnienia okoliczności przestępstwa, wykrycia pozostałych sprawców, ujawnienia dalszych przestępstw lub zapobieżenia im. </a:t>
            </a:r>
          </a:p>
          <a:p>
            <a:pPr lvl="1" algn="just"/>
            <a:r>
              <a:rPr lang="pl-PL" dirty="0"/>
              <a:t>zasada legalizmu – art. 10 KPK</a:t>
            </a:r>
          </a:p>
          <a:p>
            <a:pPr algn="just"/>
            <a:r>
              <a:rPr lang="pl-PL" dirty="0"/>
              <a:t>Ograniczenie jawności postępowania w związku z udziałem w nim świadka koronnego:</a:t>
            </a:r>
          </a:p>
          <a:p>
            <a:pPr lvl="1" algn="just"/>
            <a:r>
              <a:rPr lang="pl-PL" dirty="0"/>
              <a:t>Sąd, na wniosek świadka koronnego, </a:t>
            </a:r>
            <a:r>
              <a:rPr lang="pl-PL" b="1" dirty="0"/>
              <a:t>wyłącza jawność rozprawy na czas jego przesłuchania</a:t>
            </a:r>
            <a:r>
              <a:rPr lang="pl-PL" dirty="0"/>
              <a:t>. Świadka należy pouczyć o tym uprawnieniu (art. 13 ust. 1 ustawy o świadku koronnym).</a:t>
            </a:r>
          </a:p>
          <a:p>
            <a:pPr lvl="1" algn="just"/>
            <a:r>
              <a:rPr lang="pl-PL" dirty="0"/>
              <a:t>Ochrona informacji niejawnych – art. 23 ustawy o świadku koronnym </a:t>
            </a:r>
          </a:p>
          <a:p>
            <a:endParaRPr lang="pl-PL" dirty="0"/>
          </a:p>
        </p:txBody>
      </p:sp>
    </p:spTree>
    <p:extLst>
      <p:ext uri="{BB962C8B-B14F-4D97-AF65-F5344CB8AC3E}">
        <p14:creationId xmlns:p14="http://schemas.microsoft.com/office/powerpoint/2010/main" xmlns="" val="297630559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40242" y="0"/>
            <a:ext cx="10614270" cy="1325562"/>
          </a:xfrm>
        </p:spPr>
        <p:txBody>
          <a:bodyPr>
            <a:normAutofit/>
          </a:bodyPr>
          <a:lstStyle/>
          <a:p>
            <a:r>
              <a:rPr lang="pl-PL" sz="4000" dirty="0"/>
              <a:t>Przesłanki pozytywne uzyskania statusu świadka koronnego </a:t>
            </a:r>
          </a:p>
        </p:txBody>
      </p:sp>
      <p:sp>
        <p:nvSpPr>
          <p:cNvPr id="3" name="Symbol zastępczy zawartości 2"/>
          <p:cNvSpPr>
            <a:spLocks noGrp="1"/>
          </p:cNvSpPr>
          <p:nvPr>
            <p:ph idx="1"/>
          </p:nvPr>
        </p:nvSpPr>
        <p:spPr>
          <a:xfrm>
            <a:off x="3232298" y="1325562"/>
            <a:ext cx="8059479" cy="5383583"/>
          </a:xfrm>
        </p:spPr>
        <p:txBody>
          <a:bodyPr>
            <a:normAutofit fontScale="70000" lnSpcReduction="20000"/>
          </a:bodyPr>
          <a:lstStyle/>
          <a:p>
            <a:pPr marL="0" indent="0" algn="ctr">
              <a:buNone/>
            </a:pPr>
            <a:r>
              <a:rPr lang="pl-PL" b="1" u="sng" dirty="0"/>
              <a:t>OBLIGATORYJNE </a:t>
            </a:r>
          </a:p>
          <a:p>
            <a:pPr marL="0" indent="0" algn="just">
              <a:buNone/>
            </a:pPr>
            <a:r>
              <a:rPr lang="pl-PL" dirty="0"/>
              <a:t>1. osobie, która stara się o uzyskanie statusu świadka koronnego </a:t>
            </a:r>
            <a:r>
              <a:rPr lang="pl-PL" b="1" dirty="0"/>
              <a:t>postawiono zarzut popełnienia przestępstwa</a:t>
            </a:r>
            <a:r>
              <a:rPr lang="pl-PL" dirty="0"/>
              <a:t> (jest podejrzanym) w sprawie:</a:t>
            </a:r>
          </a:p>
          <a:p>
            <a:pPr lvl="1" algn="just"/>
            <a:r>
              <a:rPr lang="pl-PL" dirty="0"/>
              <a:t>o </a:t>
            </a:r>
            <a:r>
              <a:rPr lang="pl-PL" b="1" dirty="0"/>
              <a:t>przestępstwo lub przestępstwo skarbowe mających na celu popełnienie przestępstwa lub przestępstwa skarbowego</a:t>
            </a:r>
            <a:r>
              <a:rPr lang="pl-PL" dirty="0"/>
              <a:t>. </a:t>
            </a:r>
            <a:r>
              <a:rPr lang="pl-PL" b="1" u="sng" dirty="0">
                <a:solidFill>
                  <a:srgbClr val="FF0000"/>
                </a:solidFill>
              </a:rPr>
              <a:t>popełnione w zorganizowanej grupie albo związku </a:t>
            </a:r>
            <a:endParaRPr lang="pl-PL" dirty="0"/>
          </a:p>
          <a:p>
            <a:pPr lvl="1" algn="just"/>
            <a:r>
              <a:rPr lang="pl-PL" dirty="0"/>
              <a:t>o przestępstwa określone w:1) art. 228 § 1 i 3-6, art. 229 § 1 i 3-5 (łapownictwo czynne i bierne), art. 230 § 1, art. 230a § 1 (płatna protekcja czynna i bierna), art. 231 § 1 i 2 (nadużycie uprawnień przez funkcjonariusza), art. 250a § 1 i 2 (łapownictwo wyborcze), art. 258 (zorganizowana grupa) oraz art. 296a § 1, 2 i 4 (łapownictwo na stanowisku kierowniczym) KK; 2) art. 46 ust. 1, 2 i 4, art. 47 oraz art. 48 ust. 1 i 2 </a:t>
            </a:r>
            <a:r>
              <a:rPr lang="pl-PL" i="1" dirty="0"/>
              <a:t>ustawy</a:t>
            </a:r>
            <a:r>
              <a:rPr lang="pl-PL" dirty="0"/>
              <a:t> z dnia 25 czerwca 2010 r. o sporcie.</a:t>
            </a:r>
          </a:p>
          <a:p>
            <a:pPr marL="0" indent="0" algn="just">
              <a:buNone/>
            </a:pPr>
            <a:r>
              <a:rPr lang="pl-PL" dirty="0"/>
              <a:t>2. do chwili wniesienia aktu oskarżenia do sądu </a:t>
            </a:r>
            <a:r>
              <a:rPr lang="pl-PL" b="1" dirty="0"/>
              <a:t>jako podejrzany </a:t>
            </a:r>
            <a:r>
              <a:rPr lang="pl-PL" b="1" u="sng" dirty="0"/>
              <a:t>w swoich wyjaśnieniach</a:t>
            </a:r>
            <a:r>
              <a:rPr lang="pl-PL" dirty="0"/>
              <a:t>:</a:t>
            </a:r>
          </a:p>
          <a:p>
            <a:pPr lvl="1" algn="just"/>
            <a:r>
              <a:rPr lang="pl-PL" dirty="0"/>
              <a:t>przekazał organowi prowadzącemu postępowanie informacje, które mogą przyczynić się do ujawnienia okoliczności przestępstwa, wykrycia pozostałych sprawców, ujawnienia dalszych przestępstw lub zapobieżenia im</a:t>
            </a:r>
          </a:p>
          <a:p>
            <a:pPr lvl="1" algn="just"/>
            <a:r>
              <a:rPr lang="pl-PL" b="1" dirty="0"/>
              <a:t>ujawnił majątek swój</a:t>
            </a:r>
            <a:r>
              <a:rPr lang="pl-PL" dirty="0"/>
              <a:t> oraz </a:t>
            </a:r>
            <a:r>
              <a:rPr lang="pl-PL" b="1" dirty="0"/>
              <a:t>znany mu majątek pozostałych sprawców</a:t>
            </a:r>
            <a:r>
              <a:rPr lang="pl-PL" dirty="0"/>
              <a:t> przestępstwa lub przestępstwa skarbowego, o których mowa w art. 1 (art. 3 ust. 1 pkt 1 UŚK)</a:t>
            </a:r>
          </a:p>
          <a:p>
            <a:pPr marL="0" indent="0" algn="just">
              <a:buNone/>
            </a:pPr>
            <a:r>
              <a:rPr lang="pl-PL" dirty="0"/>
              <a:t>3. zobowiązał się do złożenia przed sądem wyczerpujących </a:t>
            </a:r>
            <a:r>
              <a:rPr lang="pl-PL" b="1" dirty="0"/>
              <a:t>zeznań </a:t>
            </a:r>
            <a:r>
              <a:rPr lang="pl-PL" dirty="0"/>
              <a:t>dotyczących osób oraz przestępstw oraz pozostałych okoliczności, o których mowa w pkt 1 lit. a, popełnienia przestępstwa lub przestępstwa skarbowego określonego w art. 1 (art. 3 ust. 1 pkt 2</a:t>
            </a:r>
          </a:p>
          <a:p>
            <a:pPr algn="just"/>
            <a:endParaRPr lang="pl-PL" dirty="0"/>
          </a:p>
          <a:p>
            <a:pPr lvl="1" algn="just"/>
            <a:endParaRPr lang="pl-PL" dirty="0"/>
          </a:p>
        </p:txBody>
      </p:sp>
      <p:sp>
        <p:nvSpPr>
          <p:cNvPr id="5" name="pole tekstowe 4"/>
          <p:cNvSpPr txBox="1"/>
          <p:nvPr/>
        </p:nvSpPr>
        <p:spPr>
          <a:xfrm>
            <a:off x="106326" y="2410083"/>
            <a:ext cx="3125972" cy="3693319"/>
          </a:xfrm>
          <a:prstGeom prst="rect">
            <a:avLst/>
          </a:prstGeom>
          <a:noFill/>
        </p:spPr>
        <p:txBody>
          <a:bodyPr wrap="square" rtlCol="0">
            <a:spAutoFit/>
          </a:bodyPr>
          <a:lstStyle/>
          <a:p>
            <a:pPr algn="just"/>
            <a:r>
              <a:rPr lang="pl-PL" b="1" u="sng" dirty="0"/>
              <a:t>FAKULTATYWNIE</a:t>
            </a:r>
            <a:r>
              <a:rPr lang="pl-PL" dirty="0"/>
              <a:t>: </a:t>
            </a:r>
          </a:p>
          <a:p>
            <a:pPr algn="just"/>
            <a:endParaRPr lang="pl-PL" dirty="0"/>
          </a:p>
          <a:p>
            <a:pPr algn="just"/>
            <a:r>
              <a:rPr lang="pl-PL" dirty="0"/>
              <a:t>- można uzależnić nadanie statusu świadka koronnego od zobowiązania podejrzanego do zwrotu korzyści majątkowych odniesionych z przestępstwa oraz naprawienia szkody nimi wyrządzonej w </a:t>
            </a:r>
            <a:r>
              <a:rPr lang="pl-PL" b="1" dirty="0"/>
              <a:t>wyznaczonym przez sąd terminie </a:t>
            </a:r>
            <a:r>
              <a:rPr lang="pl-PL" dirty="0"/>
              <a:t>(art. 5 ust. 4) </a:t>
            </a:r>
          </a:p>
        </p:txBody>
      </p:sp>
    </p:spTree>
    <p:extLst>
      <p:ext uri="{BB962C8B-B14F-4D97-AF65-F5344CB8AC3E}">
        <p14:creationId xmlns:p14="http://schemas.microsoft.com/office/powerpoint/2010/main" xmlns="" val="6202452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76447" y="180277"/>
            <a:ext cx="11621386" cy="1450757"/>
          </a:xfrm>
        </p:spPr>
        <p:txBody>
          <a:bodyPr/>
          <a:lstStyle/>
          <a:p>
            <a:r>
              <a:rPr lang="pl-PL" sz="3600" dirty="0"/>
              <a:t>Zatrzymanie rzeczy. Przeszukanie. Zabezpieczenie danych informatycznych </a:t>
            </a:r>
          </a:p>
        </p:txBody>
      </p:sp>
      <p:sp>
        <p:nvSpPr>
          <p:cNvPr id="3" name="Symbol zastępczy zawartości 2"/>
          <p:cNvSpPr>
            <a:spLocks noGrp="1"/>
          </p:cNvSpPr>
          <p:nvPr>
            <p:ph idx="1"/>
          </p:nvPr>
        </p:nvSpPr>
        <p:spPr>
          <a:xfrm>
            <a:off x="191386" y="1340768"/>
            <a:ext cx="11621386" cy="5517232"/>
          </a:xfrm>
        </p:spPr>
        <p:txBody>
          <a:bodyPr>
            <a:normAutofit fontScale="92500"/>
          </a:bodyPr>
          <a:lstStyle/>
          <a:p>
            <a:pPr marL="0" indent="0">
              <a:buNone/>
            </a:pPr>
            <a:r>
              <a:rPr lang="pl-PL" dirty="0">
                <a:latin typeface="Times New Roman" pitchFamily="18" charset="0"/>
                <a:cs typeface="Times New Roman" pitchFamily="18" charset="0"/>
              </a:rPr>
              <a:t>Ingerencja w konstytucyjnie  i konwencyjnie chronione uprawnienia jednostki:</a:t>
            </a:r>
          </a:p>
          <a:p>
            <a:pPr marL="544068" lvl="1" indent="-342900">
              <a:buFont typeface="+mj-lt"/>
              <a:buAutoNum type="arabicPeriod"/>
            </a:pPr>
            <a:r>
              <a:rPr lang="pl-PL" dirty="0">
                <a:latin typeface="Times New Roman" pitchFamily="18" charset="0"/>
                <a:cs typeface="Times New Roman" pitchFamily="18" charset="0"/>
              </a:rPr>
              <a:t>Wolność i tajemnica komunikowania (art. 49 Konstytucji - Zapewnia się wolność i ochronę tajemnicy komunikowania się. Ich ograniczenie może nastąpić jedynie w przypadkach określonych w ustawie i w sposób w niej określony.)</a:t>
            </a:r>
          </a:p>
          <a:p>
            <a:pPr marL="544068" lvl="1" indent="-342900">
              <a:buFont typeface="+mj-lt"/>
              <a:buAutoNum type="arabicPeriod"/>
            </a:pPr>
            <a:r>
              <a:rPr lang="pl-PL" dirty="0">
                <a:latin typeface="Times New Roman" pitchFamily="18" charset="0"/>
                <a:cs typeface="Times New Roman" pitchFamily="18" charset="0"/>
              </a:rPr>
              <a:t>Nienaruszalność mieszkania (art. 50 Konstytucji - Zapewnia się nienaruszalność mieszkania. Przeszukanie mieszkania, pomieszczenia lub pojazdu może nastąpić jedynie w przypadkach określonych w ustawie i w sposób w niej określony.)</a:t>
            </a:r>
          </a:p>
          <a:p>
            <a:pPr marL="544068" lvl="1" indent="-342900">
              <a:buFont typeface="+mj-lt"/>
              <a:buAutoNum type="arabicPeriod"/>
            </a:pPr>
            <a:r>
              <a:rPr lang="pl-PL" dirty="0">
                <a:latin typeface="Times New Roman" pitchFamily="18" charset="0"/>
                <a:cs typeface="Times New Roman" pitchFamily="18" charset="0"/>
              </a:rPr>
              <a:t>Prawo własności (art. 64 Konstytucji)</a:t>
            </a:r>
          </a:p>
          <a:p>
            <a:pPr lvl="1"/>
            <a:endParaRPr lang="pl-PL" dirty="0">
              <a:latin typeface="Times New Roman" pitchFamily="18" charset="0"/>
              <a:cs typeface="Times New Roman" pitchFamily="18" charset="0"/>
            </a:endParaRPr>
          </a:p>
          <a:p>
            <a:pPr marL="0" lvl="1" indent="0">
              <a:buNone/>
            </a:pPr>
            <a:r>
              <a:rPr lang="pl-PL" b="1" u="sng" dirty="0">
                <a:latin typeface="Times New Roman" pitchFamily="18" charset="0"/>
                <a:cs typeface="Times New Roman" pitchFamily="18" charset="0"/>
              </a:rPr>
              <a:t>Art. 8 EKPC </a:t>
            </a:r>
          </a:p>
          <a:p>
            <a:pPr marL="457200" lvl="1" indent="-457200">
              <a:buAutoNum type="arabicPeriod"/>
            </a:pPr>
            <a:r>
              <a:rPr lang="pl-PL" dirty="0">
                <a:latin typeface="Times New Roman" pitchFamily="18" charset="0"/>
                <a:cs typeface="Times New Roman" pitchFamily="18" charset="0"/>
              </a:rPr>
              <a:t>Każdy ma prawo do poszanowania swojego życia prywatnego i rodzinnego, swojego mieszkania i swojej korespondencji. </a:t>
            </a:r>
          </a:p>
          <a:p>
            <a:pPr marL="457200" lvl="1" indent="-457200">
              <a:buAutoNum type="arabicPeriod"/>
            </a:pPr>
            <a:r>
              <a:rPr lang="pl-PL" dirty="0">
                <a:latin typeface="Times New Roman" pitchFamily="18" charset="0"/>
                <a:cs typeface="Times New Roman" pitchFamily="18" charset="0"/>
              </a:rPr>
              <a:t>Niedopuszczalna jest ingerencja władzy publicznej w korzystanie z tego prawa</a:t>
            </a:r>
            <a:r>
              <a:rPr lang="pl-PL" b="1" dirty="0">
                <a:latin typeface="Times New Roman" pitchFamily="18" charset="0"/>
                <a:cs typeface="Times New Roman" pitchFamily="18" charset="0"/>
              </a:rPr>
              <a:t>, z wyjątkiem przypadków przewidzianych przez ustawę </a:t>
            </a:r>
            <a:r>
              <a:rPr lang="pl-PL" dirty="0">
                <a:latin typeface="Times New Roman" pitchFamily="18" charset="0"/>
                <a:cs typeface="Times New Roman" pitchFamily="18" charset="0"/>
              </a:rPr>
              <a:t>i koniecznych w demokratycznym społeczeństwie z uwagi na </a:t>
            </a:r>
            <a:r>
              <a:rPr lang="pl-PL" b="1" dirty="0">
                <a:latin typeface="Times New Roman" pitchFamily="18" charset="0"/>
                <a:cs typeface="Times New Roman" pitchFamily="18" charset="0"/>
              </a:rPr>
              <a:t>bezpieczeństwo państwowe, bezpieczeństwo publiczne lub dobrobyt gospodarczy kraju, ochronę porządku i zapobieganie przestępstwom</a:t>
            </a:r>
            <a:r>
              <a:rPr lang="pl-PL" dirty="0">
                <a:latin typeface="Times New Roman" pitchFamily="18" charset="0"/>
                <a:cs typeface="Times New Roman" pitchFamily="18" charset="0"/>
              </a:rPr>
              <a:t>, ochronę zdrowia i moralności lub ochronę praw i wolności innych osób. </a:t>
            </a:r>
          </a:p>
          <a:p>
            <a:pPr marL="0" lvl="1" indent="0">
              <a:buNone/>
            </a:pPr>
            <a:endParaRPr lang="pl-PL" dirty="0">
              <a:latin typeface="Times New Roman" pitchFamily="18" charset="0"/>
              <a:cs typeface="Times New Roman" pitchFamily="18" charset="0"/>
            </a:endParaRPr>
          </a:p>
        </p:txBody>
      </p:sp>
    </p:spTree>
    <p:extLst>
      <p:ext uri="{BB962C8B-B14F-4D97-AF65-F5344CB8AC3E}">
        <p14:creationId xmlns:p14="http://schemas.microsoft.com/office/powerpoint/2010/main" xmlns="" val="151927895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9608" y="0"/>
            <a:ext cx="10624903" cy="1325562"/>
          </a:xfrm>
        </p:spPr>
        <p:txBody>
          <a:bodyPr/>
          <a:lstStyle/>
          <a:p>
            <a:r>
              <a:rPr lang="pl-PL" dirty="0"/>
              <a:t>Przesłanki negatywne – art. 4 UŚK</a:t>
            </a:r>
          </a:p>
        </p:txBody>
      </p:sp>
      <p:sp>
        <p:nvSpPr>
          <p:cNvPr id="3" name="Symbol zastępczy zawartości 2"/>
          <p:cNvSpPr>
            <a:spLocks noGrp="1"/>
          </p:cNvSpPr>
          <p:nvPr>
            <p:ph idx="1"/>
          </p:nvPr>
        </p:nvSpPr>
        <p:spPr>
          <a:xfrm>
            <a:off x="329609" y="1477926"/>
            <a:ext cx="10624903" cy="5156790"/>
          </a:xfrm>
        </p:spPr>
        <p:txBody>
          <a:bodyPr>
            <a:normAutofit fontScale="92500" lnSpcReduction="20000"/>
          </a:bodyPr>
          <a:lstStyle/>
          <a:p>
            <a:pPr marL="0" indent="0" algn="just">
              <a:buNone/>
            </a:pPr>
            <a:r>
              <a:rPr lang="pl-PL" dirty="0"/>
              <a:t>Świadkiem koronnym nie może być osoba, która:</a:t>
            </a:r>
          </a:p>
          <a:p>
            <a:pPr lvl="1" algn="just"/>
            <a:r>
              <a:rPr lang="pl-PL" dirty="0"/>
              <a:t>usiłowała popełnić albo popełniła zbrodnię zabójstwa lub współdziałała w popełnieniu takiej zbrodni </a:t>
            </a:r>
          </a:p>
          <a:p>
            <a:pPr lvl="1" algn="just"/>
            <a:r>
              <a:rPr lang="pl-PL" dirty="0"/>
              <a:t>nakłaniała inną osobę do popełnienia zbrodni zabójstwa w celu skierowania przeciwko niej postępowania karnego (prowokator - art. 24 kk)</a:t>
            </a:r>
          </a:p>
          <a:p>
            <a:pPr lvl="1" algn="just"/>
            <a:r>
              <a:rPr lang="pl-PL" dirty="0"/>
              <a:t>kierowała zorganizowaną grupą albo związkiem mającym na celu popełnienia przestępstw </a:t>
            </a:r>
          </a:p>
          <a:p>
            <a:pPr lvl="1" algn="just"/>
            <a:endParaRPr lang="pl-PL" dirty="0"/>
          </a:p>
          <a:p>
            <a:pPr marL="0" indent="0" algn="ctr">
              <a:buNone/>
            </a:pPr>
            <a:r>
              <a:rPr lang="pl-PL" b="1" u="sng" dirty="0"/>
              <a:t>Postanowienie SN z 10.05.2005 r., II KK 531/04</a:t>
            </a:r>
          </a:p>
          <a:p>
            <a:pPr marL="0" indent="0" algn="just">
              <a:buNone/>
            </a:pPr>
            <a:r>
              <a:rPr lang="pl-PL" dirty="0"/>
              <a:t>Wyłączenie przewidziane w art. 4 ust. 3 ustawy z dnia 25 czerwca 1997 r. o świadku koronnym (Dz. U. Nr 160, poz. 1083 ze zm.) oznacza, że jedynie wówczas, gdy przedmiotem postępowania karnego jest odpowiedzialność określonych osób za udział lub kierowanie zorganizowaną grupą przestępczą i przestępstwa popełnione w takiej grupie, nie jest możliwe, by świadkiem koronnym była osoba, która grupę taką zakładała lub nią kierowała. Natomiast, gdy przedmiotem postępowania staje się odpowiedzialność karna za udział lub kierowanie związkiem przestępczym, w tym i związkiem zbrojnym, </a:t>
            </a:r>
            <a:r>
              <a:rPr lang="pl-PL" b="1" dirty="0"/>
              <a:t>świadkiem takim nie może być tylko osoba, która związek taki zakładała bądź nim kierowała, lub należała do kolektywnego jego kierownictwa, może zaś nim być osoba uczestnicząca jedynie w takim związku, a nie w jego kierownictwie, choćby w ramach takiego związku, składającego się z różnych grup czy podgrup, kierowała tego rodzaju zespołem ludzi.</a:t>
            </a:r>
          </a:p>
        </p:txBody>
      </p:sp>
    </p:spTree>
    <p:extLst>
      <p:ext uri="{BB962C8B-B14F-4D97-AF65-F5344CB8AC3E}">
        <p14:creationId xmlns:p14="http://schemas.microsoft.com/office/powerpoint/2010/main" xmlns="" val="80914650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50874" y="-255181"/>
            <a:ext cx="10603638" cy="1325562"/>
          </a:xfrm>
        </p:spPr>
        <p:txBody>
          <a:bodyPr/>
          <a:lstStyle/>
          <a:p>
            <a:r>
              <a:rPr lang="pl-PL" dirty="0"/>
              <a:t>Przesłanki negatywne </a:t>
            </a:r>
          </a:p>
        </p:txBody>
      </p:sp>
      <p:sp>
        <p:nvSpPr>
          <p:cNvPr id="3" name="Symbol zastępczy zawartości 2"/>
          <p:cNvSpPr>
            <a:spLocks noGrp="1"/>
          </p:cNvSpPr>
          <p:nvPr>
            <p:ph idx="1"/>
          </p:nvPr>
        </p:nvSpPr>
        <p:spPr>
          <a:xfrm>
            <a:off x="350874" y="1325562"/>
            <a:ext cx="10603638" cy="5160298"/>
          </a:xfrm>
        </p:spPr>
        <p:txBody>
          <a:bodyPr>
            <a:normAutofit fontScale="77500" lnSpcReduction="20000"/>
          </a:bodyPr>
          <a:lstStyle/>
          <a:p>
            <a:pPr algn="just"/>
            <a:r>
              <a:rPr lang="pl-PL" dirty="0"/>
              <a:t>Stopień prawdopodobieństwa popełnienia przez osobę starającą się uzyskać status świadka koronnego zabójstwa </a:t>
            </a:r>
          </a:p>
          <a:p>
            <a:pPr lvl="1" algn="just"/>
            <a:r>
              <a:rPr lang="pl-PL" dirty="0"/>
              <a:t>nie musi być to wyrok skazujący za to przestępstwo </a:t>
            </a:r>
          </a:p>
          <a:p>
            <a:pPr lvl="1" algn="just"/>
            <a:r>
              <a:rPr lang="pl-PL" dirty="0"/>
              <a:t>wystarczy uprawdopodobnienie zarzutu. </a:t>
            </a:r>
          </a:p>
          <a:p>
            <a:pPr marL="0" indent="0" algn="ctr">
              <a:buNone/>
            </a:pPr>
            <a:r>
              <a:rPr lang="pl-PL" b="1" u="sng" dirty="0"/>
              <a:t>Wyrok SA w Krakowie z 27.10.2008 r., II </a:t>
            </a:r>
            <a:r>
              <a:rPr lang="pl-PL" b="1" u="sng" dirty="0" err="1"/>
              <a:t>AKa</a:t>
            </a:r>
            <a:r>
              <a:rPr lang="pl-PL" b="1" u="sng" dirty="0"/>
              <a:t> 102/08</a:t>
            </a:r>
          </a:p>
          <a:p>
            <a:pPr marL="0" indent="0" algn="just">
              <a:buNone/>
            </a:pPr>
            <a:r>
              <a:rPr lang="pl-PL" dirty="0"/>
              <a:t>Nie ma racji skarżący, że sąd powinien był odmówić przeprowadzenia dowodu z zeznań świadka koronnego, dlatego </a:t>
            </a:r>
            <a:r>
              <a:rPr lang="pl-PL" u="sng" dirty="0"/>
              <a:t>że powinien był powziąć wątpliwość co do zasadności nadania mu tego statusu, gdy dwaj oskarżeni podali sądowi, że świadek koronny usiłował dawniej zastrzelić człowieka w ramach swej działalności w grupie przestępczej</a:t>
            </a:r>
            <a:r>
              <a:rPr lang="pl-PL" dirty="0"/>
              <a:t>. (…). </a:t>
            </a:r>
            <a:r>
              <a:rPr lang="pl-PL" b="1" dirty="0"/>
              <a:t>Podstawa faktyczna tego zarzutu jest bowiem wątpliwa, skoro obaj oskarżeni są oczywiście zainteresowani w podważeniu dowodu z zeznań świadka koronnego, zatem i w generalnym utrąceniu tego dowodu, a nie ma żadnego postępowania o taki czyn świadka koronnego</a:t>
            </a:r>
            <a:r>
              <a:rPr lang="pl-PL" dirty="0"/>
              <a:t>, także z doniesienia pomawiających go oskarżonych czy ich obrońców. W praktyce wyjaśniono zresztą, że postępowanie przeciwko świadkowi koronnemu "nie eliminuje ... z postępowania jego samego, jako źródła dowodowego ani jego zeznań jako środka dowodowego, które to zeznania podlegają ocenie jak każdy inny dowód (postanowienie SN z dnia 10 maja 2005 roku - II KK 531/04, OSNKW 10/05 poz. 95).</a:t>
            </a:r>
          </a:p>
          <a:p>
            <a:pPr marL="0" indent="0" algn="ctr">
              <a:buNone/>
            </a:pPr>
            <a:r>
              <a:rPr lang="pl-PL" b="1" u="sng" dirty="0"/>
              <a:t>Postanowienie SN z 2.02.2009 r., II KK 224/08 </a:t>
            </a:r>
          </a:p>
          <a:p>
            <a:pPr marL="0" indent="0" algn="just">
              <a:buNone/>
            </a:pPr>
            <a:r>
              <a:rPr lang="pl-PL" dirty="0"/>
              <a:t>Wyłączenia przewidziane w trzech punktach art. 4 </a:t>
            </a:r>
            <a:r>
              <a:rPr lang="pl-PL" dirty="0" err="1"/>
              <a:t>u.ś.k</a:t>
            </a:r>
            <a:r>
              <a:rPr lang="pl-PL" dirty="0"/>
              <a:t>. wówczas mają zastosowanie, jeśli przewidziane w nich sytuacje występują w odniesieniu do tych czynów, co do których nadano podejrzanemu status świadka koronnego, a nie w stosunku do wszystkich możliwych czynów popełnianych przez tę osobę. </a:t>
            </a:r>
            <a:r>
              <a:rPr lang="pl-PL" b="1" dirty="0"/>
              <a:t>Innymi słowy nie jest tak, że proceduralna regulacja </a:t>
            </a:r>
            <a:r>
              <a:rPr lang="pl-PL" b="1" dirty="0" err="1"/>
              <a:t>u.ś.k</a:t>
            </a:r>
            <a:r>
              <a:rPr lang="pl-PL" b="1" dirty="0"/>
              <a:t>. w ogóle wyklucza, aby sprawca jakiegokolwiek zabójstwa mógł zostać świadkiem koronnym, a jedynie tak, że wyklucza możliwość uzyskania statutu świadka koronnego przez osobę "współdziałającą" w sprawie o to zabójstwo.</a:t>
            </a:r>
          </a:p>
        </p:txBody>
      </p:sp>
    </p:spTree>
    <p:extLst>
      <p:ext uri="{BB962C8B-B14F-4D97-AF65-F5344CB8AC3E}">
        <p14:creationId xmlns:p14="http://schemas.microsoft.com/office/powerpoint/2010/main" xmlns="" val="230938236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64169" y="-247385"/>
            <a:ext cx="10593005" cy="1325562"/>
          </a:xfrm>
        </p:spPr>
        <p:txBody>
          <a:bodyPr>
            <a:normAutofit/>
          </a:bodyPr>
          <a:lstStyle/>
          <a:p>
            <a:r>
              <a:rPr lang="pl-PL" sz="3600" dirty="0"/>
              <a:t>Procedura nadania statusu świadka koronnego </a:t>
            </a:r>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xmlns="" val="3331295319"/>
              </p:ext>
            </p:extLst>
          </p:nvPr>
        </p:nvGraphicFramePr>
        <p:xfrm>
          <a:off x="318975" y="607810"/>
          <a:ext cx="10845210" cy="28984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Nawias klamrowy zamykający 5"/>
          <p:cNvSpPr/>
          <p:nvPr/>
        </p:nvSpPr>
        <p:spPr>
          <a:xfrm rot="16200000">
            <a:off x="8464520" y="289549"/>
            <a:ext cx="476467" cy="1818171"/>
          </a:xfrm>
          <a:prstGeom prst="rightBrace">
            <a:avLst>
              <a:gd name="adj1" fmla="val 21236"/>
              <a:gd name="adj2" fmla="val 48766"/>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11" name="pole tekstowe 10"/>
          <p:cNvSpPr txBox="1"/>
          <p:nvPr/>
        </p:nvSpPr>
        <p:spPr>
          <a:xfrm>
            <a:off x="7161032" y="708845"/>
            <a:ext cx="3083442" cy="369332"/>
          </a:xfrm>
          <a:prstGeom prst="rect">
            <a:avLst/>
          </a:prstGeom>
          <a:noFill/>
        </p:spPr>
        <p:txBody>
          <a:bodyPr wrap="square" rtlCol="0">
            <a:spAutoFit/>
          </a:bodyPr>
          <a:lstStyle/>
          <a:p>
            <a:r>
              <a:rPr lang="pl-PL" dirty="0"/>
              <a:t>wyrażenie zgody przez PG </a:t>
            </a:r>
          </a:p>
        </p:txBody>
      </p:sp>
      <p:graphicFrame>
        <p:nvGraphicFramePr>
          <p:cNvPr id="14" name="Diagram 13"/>
          <p:cNvGraphicFramePr/>
          <p:nvPr>
            <p:extLst>
              <p:ext uri="{D42A27DB-BD31-4B8C-83A1-F6EECF244321}">
                <p14:modId xmlns:p14="http://schemas.microsoft.com/office/powerpoint/2010/main" xmlns="" val="2153394343"/>
              </p:ext>
            </p:extLst>
          </p:nvPr>
        </p:nvGraphicFramePr>
        <p:xfrm>
          <a:off x="-230707" y="3446754"/>
          <a:ext cx="7142346" cy="2477302"/>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15" name="pole tekstowe 14"/>
          <p:cNvSpPr txBox="1"/>
          <p:nvPr/>
        </p:nvSpPr>
        <p:spPr>
          <a:xfrm>
            <a:off x="4480914" y="3326596"/>
            <a:ext cx="2009554" cy="738664"/>
          </a:xfrm>
          <a:prstGeom prst="rect">
            <a:avLst/>
          </a:prstGeom>
          <a:noFill/>
        </p:spPr>
        <p:txBody>
          <a:bodyPr wrap="square" rtlCol="0">
            <a:spAutoFit/>
          </a:bodyPr>
          <a:lstStyle/>
          <a:p>
            <a:pPr algn="ctr"/>
            <a:r>
              <a:rPr lang="pl-PL" sz="1400" dirty="0"/>
              <a:t>14 dni od daty wpływu wniosku prokuratora </a:t>
            </a:r>
          </a:p>
        </p:txBody>
      </p:sp>
      <p:cxnSp>
        <p:nvCxnSpPr>
          <p:cNvPr id="17" name="Łącznik prosty ze strzałką 16"/>
          <p:cNvCxnSpPr>
            <a:cxnSpLocks/>
          </p:cNvCxnSpPr>
          <p:nvPr/>
        </p:nvCxnSpPr>
        <p:spPr>
          <a:xfrm flipV="1">
            <a:off x="7161033" y="4526580"/>
            <a:ext cx="824758" cy="7567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pole tekstowe 20"/>
          <p:cNvSpPr txBox="1"/>
          <p:nvPr/>
        </p:nvSpPr>
        <p:spPr>
          <a:xfrm>
            <a:off x="6688117" y="2976299"/>
            <a:ext cx="4699590" cy="3785652"/>
          </a:xfrm>
          <a:prstGeom prst="rect">
            <a:avLst/>
          </a:prstGeom>
          <a:noFill/>
        </p:spPr>
        <p:txBody>
          <a:bodyPr wrap="square" rtlCol="0">
            <a:spAutoFit/>
          </a:bodyPr>
          <a:lstStyle/>
          <a:p>
            <a:pPr algn="just"/>
            <a:r>
              <a:rPr lang="pl-PL" sz="1600" dirty="0"/>
              <a:t>na postanowienie o odmowie dopuszczenia dowodu z zeznań ŚK prokuratorowi przysługuje zażalenie</a:t>
            </a:r>
          </a:p>
          <a:p>
            <a:pPr algn="just"/>
            <a:r>
              <a:rPr lang="pl-PL" sz="1600" dirty="0"/>
              <a:t>- art. 6 UŚK - wyjaśnienia podejrzanego z art. 3 ust. 1 pkt 1 i art. 5 ust. 3, nie mogą stanowić dowodu, a czynności uznaje się za niebyłe</a:t>
            </a:r>
          </a:p>
          <a:p>
            <a:pPr algn="just"/>
            <a:r>
              <a:rPr lang="pl-PL" sz="1600" dirty="0"/>
              <a:t>- zniszczeniu podlegają: </a:t>
            </a:r>
          </a:p>
          <a:p>
            <a:pPr algn="just"/>
            <a:r>
              <a:rPr lang="pl-PL" sz="1600" dirty="0"/>
              <a:t>1) postanowienia o przedstawieniu zarzutów </a:t>
            </a:r>
            <a:r>
              <a:rPr lang="pl-PL" sz="1600" u="sng" dirty="0"/>
              <a:t>wydane w oparciu o wyjaśnienia, o których mowa w art. 3 ust. 1 pkt 1;</a:t>
            </a:r>
          </a:p>
          <a:p>
            <a:pPr algn="just"/>
            <a:r>
              <a:rPr lang="pl-PL" sz="1600" dirty="0"/>
              <a:t>2) </a:t>
            </a:r>
            <a:r>
              <a:rPr lang="pl-PL" sz="1600" u="sng" dirty="0"/>
              <a:t>protokoły zawierające wyjaśnienia i oświadczenia podejrzanego</a:t>
            </a:r>
            <a:r>
              <a:rPr lang="pl-PL" sz="1600" dirty="0"/>
              <a:t>, z art. 3 ust. 1 pkt 1 i art. 5 ust. 3;</a:t>
            </a:r>
          </a:p>
          <a:p>
            <a:pPr algn="just"/>
            <a:r>
              <a:rPr lang="pl-PL" sz="1600" dirty="0"/>
              <a:t>3) wnioski prokuratora, sporządzone na podstawie art. 5 ust. 1.</a:t>
            </a:r>
          </a:p>
        </p:txBody>
      </p:sp>
      <p:sp>
        <p:nvSpPr>
          <p:cNvPr id="24" name="pole tekstowe 23"/>
          <p:cNvSpPr txBox="1"/>
          <p:nvPr/>
        </p:nvSpPr>
        <p:spPr>
          <a:xfrm>
            <a:off x="1999039" y="5515903"/>
            <a:ext cx="3009014" cy="369332"/>
          </a:xfrm>
          <a:prstGeom prst="rect">
            <a:avLst/>
          </a:prstGeom>
          <a:noFill/>
        </p:spPr>
        <p:txBody>
          <a:bodyPr wrap="square" rtlCol="0">
            <a:spAutoFit/>
          </a:bodyPr>
          <a:lstStyle/>
          <a:p>
            <a:r>
              <a:rPr lang="pl-PL" dirty="0"/>
              <a:t>może brać udział obrońca </a:t>
            </a:r>
          </a:p>
        </p:txBody>
      </p:sp>
      <p:cxnSp>
        <p:nvCxnSpPr>
          <p:cNvPr id="28" name="Łącznik prosty ze strzałką 27"/>
          <p:cNvCxnSpPr/>
          <p:nvPr/>
        </p:nvCxnSpPr>
        <p:spPr>
          <a:xfrm flipH="1">
            <a:off x="4369981" y="2785730"/>
            <a:ext cx="1695350" cy="4162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pole tekstowe 28"/>
          <p:cNvSpPr txBox="1"/>
          <p:nvPr/>
        </p:nvSpPr>
        <p:spPr>
          <a:xfrm>
            <a:off x="1201479" y="2956643"/>
            <a:ext cx="3168502" cy="923330"/>
          </a:xfrm>
          <a:prstGeom prst="rect">
            <a:avLst/>
          </a:prstGeom>
          <a:noFill/>
        </p:spPr>
        <p:txBody>
          <a:bodyPr wrap="square" rtlCol="0">
            <a:spAutoFit/>
          </a:bodyPr>
          <a:lstStyle/>
          <a:p>
            <a:pPr algn="just"/>
            <a:r>
              <a:rPr lang="pl-PL" dirty="0"/>
              <a:t>gdy prokurator nie wystąpi z wnioskiem do PG lub sądu – art. 6 UŚK</a:t>
            </a:r>
          </a:p>
        </p:txBody>
      </p:sp>
    </p:spTree>
    <p:extLst>
      <p:ext uri="{BB962C8B-B14F-4D97-AF65-F5344CB8AC3E}">
        <p14:creationId xmlns:p14="http://schemas.microsoft.com/office/powerpoint/2010/main" xmlns="" val="251237775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9610" y="0"/>
            <a:ext cx="10624903" cy="1325562"/>
          </a:xfrm>
        </p:spPr>
        <p:txBody>
          <a:bodyPr>
            <a:normAutofit/>
          </a:bodyPr>
          <a:lstStyle/>
          <a:p>
            <a:pPr algn="r"/>
            <a:r>
              <a:rPr lang="pl-PL" sz="3600" dirty="0"/>
              <a:t>Dopuszczenie dowodu z zeznań świadka koronnego </a:t>
            </a:r>
          </a:p>
        </p:txBody>
      </p:sp>
      <p:sp>
        <p:nvSpPr>
          <p:cNvPr id="3" name="Symbol zastępczy zawartości 2"/>
          <p:cNvSpPr>
            <a:spLocks noGrp="1"/>
          </p:cNvSpPr>
          <p:nvPr>
            <p:ph idx="1"/>
          </p:nvPr>
        </p:nvSpPr>
        <p:spPr>
          <a:xfrm>
            <a:off x="0" y="1233378"/>
            <a:ext cx="10154093" cy="5624622"/>
          </a:xfrm>
        </p:spPr>
        <p:txBody>
          <a:bodyPr>
            <a:normAutofit fontScale="92500" lnSpcReduction="20000"/>
          </a:bodyPr>
          <a:lstStyle/>
          <a:p>
            <a:pPr algn="just"/>
            <a:r>
              <a:rPr lang="pl-PL" dirty="0"/>
              <a:t>Prokurator wyłącza materiały w sprawie, gdzie świadek koronny był podejrzanym i postępowanie </a:t>
            </a:r>
            <a:r>
              <a:rPr lang="pl-PL" b="1" u="sng" dirty="0"/>
              <a:t>to zawiesza</a:t>
            </a:r>
          </a:p>
          <a:p>
            <a:pPr lvl="1" algn="just"/>
            <a:r>
              <a:rPr lang="pl-PL" dirty="0"/>
              <a:t>zawieszenie postępowania trwa do czasu prawomocnego zakończenia postępowania przeciwko pozostałym sprawcom</a:t>
            </a:r>
          </a:p>
          <a:p>
            <a:pPr lvl="1" algn="just"/>
            <a:r>
              <a:rPr lang="pl-PL" dirty="0"/>
              <a:t>na postanowienie o zawieszeniu nie przysługuje zażalenie </a:t>
            </a:r>
          </a:p>
          <a:p>
            <a:pPr lvl="1" algn="just"/>
            <a:r>
              <a:rPr lang="pl-PL" dirty="0"/>
              <a:t>Prokurator wydaje </a:t>
            </a:r>
            <a:r>
              <a:rPr lang="pl-PL" b="1" dirty="0"/>
              <a:t>postanowienie o umorzeniu postępowania w ciągu 14 dni od dnia uprawomocnienia się orzeczenia kończącego postępowanie przeciwko tym sprawcom</a:t>
            </a:r>
            <a:r>
              <a:rPr lang="pl-PL" dirty="0"/>
              <a:t>, których udział w przestępstwie świadek koronny ujawnił oraz przeciwko którym zeznawał. </a:t>
            </a:r>
          </a:p>
          <a:p>
            <a:pPr algn="just"/>
            <a:r>
              <a:rPr lang="pl-PL" dirty="0"/>
              <a:t>Prokurator podejmuje zawieszone postępowanie:	</a:t>
            </a:r>
          </a:p>
          <a:p>
            <a:pPr lvl="1" algn="just"/>
            <a:r>
              <a:rPr lang="pl-PL" dirty="0"/>
              <a:t>ujawnią się okoliczności z art. 4 (przesłanki negatywne) </a:t>
            </a:r>
          </a:p>
          <a:p>
            <a:pPr lvl="1" algn="just"/>
            <a:r>
              <a:rPr lang="pl-PL" dirty="0"/>
              <a:t>świadek koronny zeznał nieprawdę lub zataił prawdę co do istotnych okoliczności sprawy albo odmówił zeznań przed sądem</a:t>
            </a:r>
          </a:p>
          <a:p>
            <a:pPr lvl="1" algn="just"/>
            <a:r>
              <a:rPr lang="pl-PL" dirty="0"/>
              <a:t>popełnił nowe przestępstwo lub przestępstwo skarbowe, działając w zorganizowanej grupie albo związku mających na celu popełnianie przestępstwa lub przestępstwa skarbowego;</a:t>
            </a:r>
          </a:p>
          <a:p>
            <a:pPr lvl="1" algn="just"/>
            <a:r>
              <a:rPr lang="pl-PL" dirty="0"/>
              <a:t>zataił majątek, o którym mowa w art. 3 ust. 1 pkt 1 lit. b.</a:t>
            </a:r>
          </a:p>
          <a:p>
            <a:pPr algn="just"/>
            <a:r>
              <a:rPr lang="pl-PL" dirty="0"/>
              <a:t> Fakultatywnie prokurator podejmuje zawieszone postępowanie, gdy świadek koronny popełnił nowe przestępstwo umyślne lub umyślne przestępstwo skarbowe albo nie wykonał zobowiązania, o którym mowa w art. 3 ust. 2.</a:t>
            </a:r>
          </a:p>
        </p:txBody>
      </p:sp>
      <p:sp>
        <p:nvSpPr>
          <p:cNvPr id="4" name="Nawias klamrowy zamykający 3"/>
          <p:cNvSpPr/>
          <p:nvPr/>
        </p:nvSpPr>
        <p:spPr>
          <a:xfrm>
            <a:off x="9901570" y="3519375"/>
            <a:ext cx="505046" cy="3136605"/>
          </a:xfrm>
          <a:prstGeom prst="rightBrace">
            <a:avLst>
              <a:gd name="adj1" fmla="val 54279"/>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5" name="pole tekstowe 4"/>
          <p:cNvSpPr txBox="1"/>
          <p:nvPr/>
        </p:nvSpPr>
        <p:spPr>
          <a:xfrm>
            <a:off x="10071140" y="2626242"/>
            <a:ext cx="1292662" cy="4231758"/>
          </a:xfrm>
          <a:prstGeom prst="rect">
            <a:avLst/>
          </a:prstGeom>
          <a:noFill/>
        </p:spPr>
        <p:txBody>
          <a:bodyPr vert="vert" wrap="square" rtlCol="0">
            <a:spAutoFit/>
          </a:bodyPr>
          <a:lstStyle/>
          <a:p>
            <a:pPr algn="ctr"/>
            <a:r>
              <a:rPr lang="pl-PL" dirty="0"/>
              <a:t>świadkowi koronnemu przysługuje zażalenie na postanowienie o podjęciu postępowania do sądu okręgowego z art. 5 ust. 1 </a:t>
            </a:r>
          </a:p>
        </p:txBody>
      </p:sp>
    </p:spTree>
    <p:extLst>
      <p:ext uri="{BB962C8B-B14F-4D97-AF65-F5344CB8AC3E}">
        <p14:creationId xmlns:p14="http://schemas.microsoft.com/office/powerpoint/2010/main" xmlns="" val="56693798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61507" y="0"/>
            <a:ext cx="9692640" cy="1325562"/>
          </a:xfrm>
        </p:spPr>
        <p:txBody>
          <a:bodyPr/>
          <a:lstStyle/>
          <a:p>
            <a:r>
              <a:rPr lang="pl-PL" dirty="0"/>
              <a:t>Obowiązki świadka koronnego </a:t>
            </a:r>
          </a:p>
        </p:txBody>
      </p:sp>
      <p:sp>
        <p:nvSpPr>
          <p:cNvPr id="3" name="Symbol zastępczy zawartości 2"/>
          <p:cNvSpPr>
            <a:spLocks noGrp="1"/>
          </p:cNvSpPr>
          <p:nvPr>
            <p:ph idx="1"/>
          </p:nvPr>
        </p:nvSpPr>
        <p:spPr>
          <a:xfrm>
            <a:off x="361507" y="1424764"/>
            <a:ext cx="10749516" cy="5231218"/>
          </a:xfrm>
        </p:spPr>
        <p:txBody>
          <a:bodyPr>
            <a:normAutofit fontScale="92500" lnSpcReduction="20000"/>
          </a:bodyPr>
          <a:lstStyle/>
          <a:p>
            <a:pPr marL="342900" indent="-342900" algn="just">
              <a:buFont typeface="+mj-lt"/>
              <a:buAutoNum type="arabicPeriod"/>
            </a:pPr>
            <a:r>
              <a:rPr lang="pl-PL" b="1" dirty="0"/>
              <a:t>Złożenie zeznań przed sądem </a:t>
            </a:r>
            <a:r>
              <a:rPr lang="pl-PL" dirty="0"/>
              <a:t>dotyczących osób uczestniczących w przestępstwie oraz wszelkich okoliczności związanych z popełnieniem przestępstw z art. 1 UŚK. </a:t>
            </a:r>
          </a:p>
          <a:p>
            <a:pPr lvl="1" algn="just"/>
            <a:r>
              <a:rPr lang="pl-PL" dirty="0"/>
              <a:t>jeżeli odmówi przed sądem składania zeznań - podjęcie zawieszonego postępowania lub możliwość wznowienia postępowania w jego sprawie </a:t>
            </a:r>
          </a:p>
          <a:p>
            <a:pPr lvl="1" algn="just"/>
            <a:r>
              <a:rPr lang="pl-PL" dirty="0"/>
              <a:t>świadek koronny podlega karze za czyny  z art. 1 w których uczestniczył i które jako świadek</a:t>
            </a:r>
            <a:r>
              <a:rPr lang="pl-PL" i="1" dirty="0"/>
              <a:t> </a:t>
            </a:r>
            <a:r>
              <a:rPr lang="pl-PL" dirty="0"/>
              <a:t>koronny ujawnił w trybie UŚK</a:t>
            </a:r>
          </a:p>
          <a:p>
            <a:pPr marL="342900" indent="-342900" algn="just">
              <a:buFont typeface="+mj-lt"/>
              <a:buAutoNum type="arabicPeriod"/>
            </a:pPr>
            <a:r>
              <a:rPr lang="pl-PL" dirty="0"/>
              <a:t>Do świadka koronnego nie stosuje się art. 182 – 185 KPK </a:t>
            </a:r>
          </a:p>
          <a:p>
            <a:pPr marL="617220" lvl="1" indent="-342900" algn="just">
              <a:buFont typeface="+mj-lt"/>
              <a:buAutoNum type="arabicPeriod"/>
            </a:pPr>
            <a:r>
              <a:rPr lang="pl-PL" dirty="0"/>
              <a:t>nie może odmówić składania zeznań (art. 182) ani zostać z nich zwolniony </a:t>
            </a:r>
          </a:p>
          <a:p>
            <a:pPr marL="617220" lvl="1" indent="-342900" algn="just">
              <a:buFont typeface="+mj-lt"/>
              <a:buAutoNum type="arabicPeriod"/>
            </a:pPr>
            <a:r>
              <a:rPr lang="pl-PL" dirty="0"/>
              <a:t>nie może odmówić odpowiedzi na pytanie w warunkach z art. 183 KPK </a:t>
            </a:r>
          </a:p>
          <a:p>
            <a:pPr marL="342900" indent="-342900" algn="just">
              <a:buFont typeface="+mj-lt"/>
              <a:buAutoNum type="arabicPeriod"/>
            </a:pPr>
            <a:r>
              <a:rPr lang="pl-PL" dirty="0"/>
              <a:t>Ma obowiązek mówienia prawdy – jeżeli zeznał nieprawdę – podjęcie zawieszonego postępowania lub możliwość wznowienia postępowania w jego sprawie </a:t>
            </a:r>
          </a:p>
          <a:p>
            <a:pPr marL="342900" indent="-342900" algn="just">
              <a:buFont typeface="+mj-lt"/>
              <a:buAutoNum type="arabicPeriod"/>
            </a:pPr>
            <a:r>
              <a:rPr lang="pl-PL" dirty="0"/>
              <a:t>Może być kilka razy przesłuchiwany w postępowaniu przygotowawczym. </a:t>
            </a:r>
          </a:p>
          <a:p>
            <a:pPr lvl="1" algn="just"/>
            <a:r>
              <a:rPr lang="pl-PL" dirty="0"/>
              <a:t>Świadek koronny może być przesłuchany w tej roli już w stadium postępowania przygotowawczego, a protokoły tych zeznań mogą być ujawnione na rozprawie na zasadach ogólnych (postanowienie SN z 19.07.2006 r., III KK 410/05 ). </a:t>
            </a:r>
          </a:p>
          <a:p>
            <a:pPr marL="342900" indent="-342900" algn="just">
              <a:buFont typeface="+mj-lt"/>
              <a:buAutoNum type="arabicPeriod"/>
            </a:pPr>
            <a:r>
              <a:rPr lang="pl-PL" dirty="0"/>
              <a:t>Jeżeli straci status świadka koronnego jego zeznania złożone w tym charakterze są dowodem w postępowaniu </a:t>
            </a:r>
          </a:p>
        </p:txBody>
      </p:sp>
    </p:spTree>
    <p:extLst>
      <p:ext uri="{BB962C8B-B14F-4D97-AF65-F5344CB8AC3E}">
        <p14:creationId xmlns:p14="http://schemas.microsoft.com/office/powerpoint/2010/main" xmlns="" val="383380006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17182" y="365760"/>
            <a:ext cx="9237329" cy="1325562"/>
          </a:xfrm>
        </p:spPr>
        <p:txBody>
          <a:bodyPr/>
          <a:lstStyle/>
          <a:p>
            <a:r>
              <a:rPr lang="pl-PL" dirty="0"/>
              <a:t>Świadek koronny – orzeczenia </a:t>
            </a:r>
          </a:p>
        </p:txBody>
      </p:sp>
      <p:sp>
        <p:nvSpPr>
          <p:cNvPr id="3" name="Symbol zastępczy zawartości 2"/>
          <p:cNvSpPr>
            <a:spLocks noGrp="1"/>
          </p:cNvSpPr>
          <p:nvPr>
            <p:ph idx="1"/>
          </p:nvPr>
        </p:nvSpPr>
        <p:spPr>
          <a:xfrm>
            <a:off x="244549" y="1828800"/>
            <a:ext cx="10709963" cy="4688958"/>
          </a:xfrm>
        </p:spPr>
        <p:txBody>
          <a:bodyPr>
            <a:normAutofit fontScale="92500" lnSpcReduction="10000"/>
          </a:bodyPr>
          <a:lstStyle/>
          <a:p>
            <a:pPr marL="0" indent="0" algn="ctr">
              <a:buNone/>
            </a:pPr>
            <a:r>
              <a:rPr lang="pl-PL" b="1" dirty="0"/>
              <a:t>Postanowienie SN z 2.02.2006 r., II KK 100/05 </a:t>
            </a:r>
          </a:p>
          <a:p>
            <a:pPr algn="just"/>
            <a:r>
              <a:rPr lang="pl-PL" dirty="0"/>
              <a:t>W wypadkach wskazanych w art. 10 ust. 1-3 ustawy z dnia 25 czerwca 1997 r. o świadku koronnym (Dz. U. Nr 160, poz. 1083 ze zm.) nie przewiduje się uchylenia postanowienia o nadaniu podejrzanemu statusu świadka koronnego, ale prokurator podejmuje wobec niego zawieszone postępowanie. Świadek koronny ryzykuje utratę przywileju niekaralności, ale jego oświadczenia dowodowe pozostają, tak jak i on sam, dowodem w danym postępowaniu i podlegają ocenie na zasadach przewidzianych w art. 7 k.p.k. to do prokuratora, a nie do sądu, należy ocena, czy okoliczności skutkujące podjęcie postępowania, w tym z art. 4 ustawy, rzeczywiście w sprawie wystąpiły.</a:t>
            </a:r>
          </a:p>
          <a:p>
            <a:pPr marL="0" indent="0" algn="ctr">
              <a:buNone/>
            </a:pPr>
            <a:r>
              <a:rPr lang="pl-PL" b="1" dirty="0"/>
              <a:t>Wyrok SA w Białymstoku z 21.04.2005 r., II </a:t>
            </a:r>
            <a:r>
              <a:rPr lang="pl-PL" b="1" dirty="0" err="1"/>
              <a:t>AKa</a:t>
            </a:r>
            <a:r>
              <a:rPr lang="pl-PL" b="1" dirty="0"/>
              <a:t> 360/04 </a:t>
            </a:r>
          </a:p>
          <a:p>
            <a:r>
              <a:rPr lang="pl-PL" dirty="0"/>
              <a:t>Sąd orzekający nie ma żadnych możliwości prawnych aby pozbawić świadka koronnego jego statusu.</a:t>
            </a:r>
          </a:p>
          <a:p>
            <a:r>
              <a:rPr lang="pl-PL" dirty="0"/>
              <a:t>Ustawa o świadku koronnym nie przewiduje ani takiej instytucji prawnej ani takiej procedury, która uprawniałaby sąd do podjęcia tego rodzaju działań.</a:t>
            </a:r>
          </a:p>
          <a:p>
            <a:pPr algn="just"/>
            <a:endParaRPr lang="pl-PL" dirty="0"/>
          </a:p>
        </p:txBody>
      </p:sp>
    </p:spTree>
    <p:extLst>
      <p:ext uri="{BB962C8B-B14F-4D97-AF65-F5344CB8AC3E}">
        <p14:creationId xmlns:p14="http://schemas.microsoft.com/office/powerpoint/2010/main" xmlns="" val="412426171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93500" y="-80807"/>
            <a:ext cx="9692640" cy="1325562"/>
          </a:xfrm>
        </p:spPr>
        <p:txBody>
          <a:bodyPr>
            <a:normAutofit/>
          </a:bodyPr>
          <a:lstStyle/>
          <a:p>
            <a:r>
              <a:rPr lang="pl-PL" dirty="0"/>
              <a:t>Ocena zeznań świadka koronnego </a:t>
            </a:r>
          </a:p>
        </p:txBody>
      </p:sp>
      <p:sp>
        <p:nvSpPr>
          <p:cNvPr id="3" name="Symbol zastępczy zawartości 2"/>
          <p:cNvSpPr>
            <a:spLocks noGrp="1"/>
          </p:cNvSpPr>
          <p:nvPr>
            <p:ph idx="1"/>
          </p:nvPr>
        </p:nvSpPr>
        <p:spPr>
          <a:xfrm>
            <a:off x="255181" y="1382233"/>
            <a:ext cx="10855841" cy="5316279"/>
          </a:xfrm>
        </p:spPr>
        <p:txBody>
          <a:bodyPr>
            <a:normAutofit fontScale="92500" lnSpcReduction="10000"/>
          </a:bodyPr>
          <a:lstStyle/>
          <a:p>
            <a:pPr marL="0" indent="0" algn="ctr">
              <a:buNone/>
            </a:pPr>
            <a:r>
              <a:rPr lang="pl-PL" b="1" dirty="0"/>
              <a:t>Wyrok SA w Katowicach z 16.12.2004 r., II </a:t>
            </a:r>
            <a:r>
              <a:rPr lang="pl-PL" b="1" dirty="0" err="1"/>
              <a:t>AKa</a:t>
            </a:r>
            <a:r>
              <a:rPr lang="pl-PL" b="1" dirty="0"/>
              <a:t> 223/04 </a:t>
            </a:r>
          </a:p>
          <a:p>
            <a:pPr marL="0" indent="0" algn="just">
              <a:buNone/>
            </a:pPr>
            <a:r>
              <a:rPr lang="pl-PL" dirty="0"/>
              <a:t>Wyjaśnienia podejrzanego, a po nadaniu tej osobie statusu świadka koronnego jej zeznania, należy oceniać ze szczególną ostrożnością. Świadek koronny, jak każdy świadek, ma obowiązek mówić prawdę, a rzeczą sądu, poprzez bezpośredni kontakt ze świadkiem jest ocenić czy ten obowiązek został spełniony. Sposób składania zeznań, gesty, mimika, nie pozostają bez znaczenia dla oceny wiarygodności osoby przesłuchiwanej, a kontrola odwoławcza trafności takiej oceny zakresu sfery przekonania sędziowskiego, wiążącego się wyłącznie z bezpośredniością przesłuchania, nie obejmuje. Nie sposób bowiem uznać za niewiarygodne zeznań świadka koronnego tylko dlatego, że zawierają nieścisłości, co do czasu, ilości, bądź składu osobowego, gdy uwzględni się rozmiar składanych zeznań oraz zakres czasowy, którego one dotyczyły, a także upływ czasu od popełnienia czynów do składania zeznań. Świadek koronny to nie ofiara przestępstw, lecz ich sprawca, i w istocie z jednej strony ma ujawniać nie tylko swoje, ale i przestępstwa popełnione przez innych, a tym samym zapewnić sobie bezkarność, ale z drugiej strony naraża się on na zemstę współsprawców, co przy uwzględnieniu jego konsekwentnych zeznań, którymi obciążał sprawców - dodatkowo świadczy o jego prawdomówności. Oceniając zeznania świadka koronnego trzeba mieć na uwadze i to, czy obciążenie innych osób o których organy ścigania nie wiedziały, że popełniły one jakiekolwiek przestępstwo, a w którym nie współdziałały ze świadkiem koronnym, ma jakiekolwiek znaczenie dla sytuacji świadka koronnego, czy też jest przejawem jego skruchy, rzeczywistej, materialnej.</a:t>
            </a:r>
          </a:p>
        </p:txBody>
      </p:sp>
    </p:spTree>
    <p:extLst>
      <p:ext uri="{BB962C8B-B14F-4D97-AF65-F5344CB8AC3E}">
        <p14:creationId xmlns:p14="http://schemas.microsoft.com/office/powerpoint/2010/main" xmlns="" val="190776401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Biegły – powołanie, opinia </a:t>
            </a:r>
          </a:p>
        </p:txBody>
      </p:sp>
      <p:sp>
        <p:nvSpPr>
          <p:cNvPr id="3" name="Symbol zastępczy zawartości 2"/>
          <p:cNvSpPr>
            <a:spLocks noGrp="1"/>
          </p:cNvSpPr>
          <p:nvPr>
            <p:ph idx="1"/>
          </p:nvPr>
        </p:nvSpPr>
        <p:spPr>
          <a:xfrm>
            <a:off x="392430" y="1737360"/>
            <a:ext cx="8813872" cy="4800600"/>
          </a:xfrm>
        </p:spPr>
        <p:txBody>
          <a:bodyPr>
            <a:normAutofit/>
          </a:bodyPr>
          <a:lstStyle/>
          <a:p>
            <a:pPr algn="just"/>
            <a:r>
              <a:rPr lang="pl-PL" sz="2400" dirty="0"/>
              <a:t>Biegły – osoba </a:t>
            </a:r>
            <a:r>
              <a:rPr lang="pl-PL" sz="2400" b="1" dirty="0"/>
              <a:t>posiadająca specjalną wiedzę w jakiejś dziedzinie nauki (sztuki</a:t>
            </a:r>
            <a:r>
              <a:rPr lang="pl-PL" sz="2400" dirty="0"/>
              <a:t>) lub szczególne umiejętności na specjalistycznym poziomie. </a:t>
            </a:r>
          </a:p>
          <a:p>
            <a:pPr algn="just"/>
            <a:r>
              <a:rPr lang="pl-PL" sz="2400" dirty="0"/>
              <a:t>Wiadomości specjalne – wykraczające poza przeciętne i praktyczne. </a:t>
            </a:r>
          </a:p>
          <a:p>
            <a:pPr algn="just"/>
            <a:r>
              <a:rPr lang="pl-PL" sz="2400" dirty="0"/>
              <a:t>Biegłym może być osoba, instytucja naukowa lub specjalistyczna </a:t>
            </a:r>
          </a:p>
          <a:p>
            <a:pPr algn="just"/>
            <a:r>
              <a:rPr lang="pl-PL" sz="2400" dirty="0"/>
              <a:t>Rodzaje biegłych:</a:t>
            </a:r>
          </a:p>
          <a:p>
            <a:pPr lvl="1" algn="just"/>
            <a:r>
              <a:rPr lang="pl-PL" sz="2000" dirty="0"/>
              <a:t>biegli sądowi – wpisani na listę prowadzoną przez prezesa sądu okręgowego </a:t>
            </a:r>
          </a:p>
          <a:p>
            <a:pPr lvl="1" algn="just"/>
            <a:r>
              <a:rPr lang="pl-PL" sz="2000" dirty="0"/>
              <a:t>biegli </a:t>
            </a:r>
            <a:r>
              <a:rPr lang="pl-PL" sz="2000" i="1" dirty="0"/>
              <a:t>ad hoc</a:t>
            </a:r>
            <a:r>
              <a:rPr lang="pl-PL" sz="2000" dirty="0"/>
              <a:t> – art. 195 k.p.k.; każda osoba, o której wiadomo, że ma odpowiednią wiedzę w danej dziedzinie </a:t>
            </a:r>
          </a:p>
          <a:p>
            <a:pPr algn="just"/>
            <a:r>
              <a:rPr lang="pl-PL" sz="2400" dirty="0"/>
              <a:t>Organ prowadzący postępowanie ma obowiązek zasięgnąć opinii biegłego albo biegłych, jeżeli </a:t>
            </a:r>
            <a:r>
              <a:rPr lang="pl-PL" sz="2400" b="1" dirty="0"/>
              <a:t>stwierdzenie okoliczności istotnych dla rozstrzygnięcia sprawy wymaga wiadomości specjalnych. </a:t>
            </a:r>
          </a:p>
        </p:txBody>
      </p:sp>
    </p:spTree>
    <p:extLst>
      <p:ext uri="{BB962C8B-B14F-4D97-AF65-F5344CB8AC3E}">
        <p14:creationId xmlns:p14="http://schemas.microsoft.com/office/powerpoint/2010/main" xmlns="" val="156737925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just"/>
            <a:r>
              <a:rPr lang="pl-PL" dirty="0"/>
              <a:t>Biegły – powołanie, opinia </a:t>
            </a:r>
          </a:p>
        </p:txBody>
      </p:sp>
      <p:sp>
        <p:nvSpPr>
          <p:cNvPr id="3" name="Symbol zastępczy zawartości 2"/>
          <p:cNvSpPr>
            <a:spLocks noGrp="1"/>
          </p:cNvSpPr>
          <p:nvPr>
            <p:ph idx="1"/>
          </p:nvPr>
        </p:nvSpPr>
        <p:spPr>
          <a:xfrm>
            <a:off x="392430" y="1869976"/>
            <a:ext cx="11468100" cy="4454624"/>
          </a:xfrm>
        </p:spPr>
        <p:txBody>
          <a:bodyPr>
            <a:normAutofit lnSpcReduction="10000"/>
          </a:bodyPr>
          <a:lstStyle/>
          <a:p>
            <a:pPr algn="just"/>
            <a:r>
              <a:rPr lang="pl-PL" sz="2400" dirty="0"/>
              <a:t>Biegłego powołuje </a:t>
            </a:r>
            <a:r>
              <a:rPr lang="pl-PL" sz="2400" b="1" dirty="0"/>
              <a:t>organ prowadzący postępowanie </a:t>
            </a:r>
          </a:p>
          <a:p>
            <a:pPr lvl="1" algn="just">
              <a:buFont typeface="Wingdings" pitchFamily="2" charset="2"/>
              <a:buChar char="Ø"/>
            </a:pPr>
            <a:r>
              <a:rPr lang="pl-PL" sz="2000" b="1" dirty="0"/>
              <a:t>wyjątek! </a:t>
            </a:r>
            <a:r>
              <a:rPr lang="pl-PL" sz="2000" dirty="0"/>
              <a:t>w przypadku konieczności wydania opinii o stanie zdrowia psychicznego oskarżonego biegłych powołuje </a:t>
            </a:r>
            <a:r>
              <a:rPr lang="pl-PL" sz="2000" b="1" u="sng" dirty="0"/>
              <a:t>sąd lub prokurator (w postępowaniu przygotowawczym)</a:t>
            </a:r>
            <a:endParaRPr lang="pl-PL" sz="2000" b="1" dirty="0"/>
          </a:p>
          <a:p>
            <a:pPr algn="just"/>
            <a:r>
              <a:rPr lang="pl-PL" sz="2400" dirty="0"/>
              <a:t>Właściwy organ wydaje </a:t>
            </a:r>
            <a:r>
              <a:rPr lang="pl-PL" sz="2400" b="1" dirty="0"/>
              <a:t>postanowienie, </a:t>
            </a:r>
            <a:r>
              <a:rPr lang="pl-PL" sz="2400" dirty="0"/>
              <a:t>w którym należy wskazać: </a:t>
            </a:r>
          </a:p>
          <a:p>
            <a:pPr marL="754380" lvl="1" indent="-457200" algn="just">
              <a:buFont typeface="+mj-lt"/>
              <a:buAutoNum type="arabicPeriod"/>
            </a:pPr>
            <a:r>
              <a:rPr lang="pl-PL" sz="2000" dirty="0"/>
              <a:t>imię, nazwisko i specjalność biegłego lub biegłych, a w wypadku opinii instytucji, w razie potrzeby, specjalność i kwalifikacje osób, które powinny wziąć udział w przeprowadzeniu ekspertyzy (</a:t>
            </a:r>
            <a:r>
              <a:rPr lang="pl-PL" sz="2000" dirty="0">
                <a:sym typeface="Wingdings" pitchFamily="2" charset="2"/>
              </a:rPr>
              <a:t> kogo powołujemy)</a:t>
            </a:r>
          </a:p>
          <a:p>
            <a:pPr marL="754380" lvl="1" indent="-457200" algn="just">
              <a:buFont typeface="+mj-lt"/>
              <a:buAutoNum type="arabicPeriod"/>
            </a:pPr>
            <a:r>
              <a:rPr lang="pl-PL" sz="2000" dirty="0">
                <a:sym typeface="Wingdings" pitchFamily="2" charset="2"/>
              </a:rPr>
              <a:t>przedmiot i zakres ekspertyzy, ze sformułowaniem w miarę potrzeby pytań szczegółowych ( co biegły ma badać)</a:t>
            </a:r>
          </a:p>
          <a:p>
            <a:pPr marL="754380" lvl="1" indent="-457200" algn="just">
              <a:buFont typeface="+mj-lt"/>
              <a:buAutoNum type="arabicPeriod"/>
            </a:pPr>
            <a:r>
              <a:rPr lang="pl-PL" sz="2000" dirty="0">
                <a:sym typeface="Wingdings" pitchFamily="2" charset="2"/>
              </a:rPr>
              <a:t>termin dostarczenia opinii</a:t>
            </a:r>
          </a:p>
          <a:p>
            <a:pPr marL="457200" indent="-457200" algn="just"/>
            <a:r>
              <a:rPr lang="pl-PL" sz="2400" dirty="0">
                <a:sym typeface="Wingdings" pitchFamily="2" charset="2"/>
              </a:rPr>
              <a:t>Art. 198 § 1 k.p.k. – w zakresie niezbędnym do wydania opinii biegłemu udostępnia się akta sprawy.</a:t>
            </a:r>
          </a:p>
          <a:p>
            <a:pPr marL="457200" indent="-457200" algn="just"/>
            <a:r>
              <a:rPr lang="pl-PL" sz="2400" dirty="0">
                <a:sym typeface="Wingdings" pitchFamily="2" charset="2"/>
              </a:rPr>
              <a:t>Opinia biegłego może być ustna lub pisemna. Biegłych można przesłuchać lub konfrontować </a:t>
            </a:r>
          </a:p>
          <a:p>
            <a:pPr marL="0" indent="0" algn="just">
              <a:buNone/>
            </a:pPr>
            <a:endParaRPr lang="pl-PL" sz="2400" dirty="0"/>
          </a:p>
        </p:txBody>
      </p:sp>
    </p:spTree>
    <p:extLst>
      <p:ext uri="{BB962C8B-B14F-4D97-AF65-F5344CB8AC3E}">
        <p14:creationId xmlns:p14="http://schemas.microsoft.com/office/powerpoint/2010/main" xmlns="" val="253095361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004244" y="444500"/>
            <a:ext cx="7620000" cy="850106"/>
          </a:xfrm>
        </p:spPr>
        <p:txBody>
          <a:bodyPr>
            <a:normAutofit/>
          </a:bodyPr>
          <a:lstStyle/>
          <a:p>
            <a:r>
              <a:rPr lang="pl-PL" dirty="0"/>
              <a:t>Biegły – powołanie, opinia</a:t>
            </a:r>
          </a:p>
        </p:txBody>
      </p:sp>
      <p:sp>
        <p:nvSpPr>
          <p:cNvPr id="3" name="Symbol zastępczy zawartości 2"/>
          <p:cNvSpPr>
            <a:spLocks noGrp="1"/>
          </p:cNvSpPr>
          <p:nvPr>
            <p:ph idx="1"/>
          </p:nvPr>
        </p:nvSpPr>
        <p:spPr>
          <a:xfrm>
            <a:off x="184002" y="1064607"/>
            <a:ext cx="11557000" cy="5877272"/>
          </a:xfrm>
        </p:spPr>
        <p:txBody>
          <a:bodyPr>
            <a:normAutofit lnSpcReduction="10000"/>
          </a:bodyPr>
          <a:lstStyle/>
          <a:p>
            <a:pPr marL="0" indent="0" algn="just">
              <a:buNone/>
            </a:pPr>
            <a:r>
              <a:rPr lang="pl-PL" sz="1800" dirty="0"/>
              <a:t>Biegłym nie może być:</a:t>
            </a:r>
          </a:p>
          <a:p>
            <a:pPr marL="441325" lvl="1" indent="-268288" algn="just">
              <a:buFont typeface="+mj-lt"/>
              <a:buAutoNum type="arabicPeriod"/>
              <a:tabLst>
                <a:tab pos="441325" algn="l"/>
              </a:tabLst>
            </a:pPr>
            <a:r>
              <a:rPr lang="pl-PL" dirty="0"/>
              <a:t>obrońca albo adwokat lub radca prawny działający na podstawie ar. 245 </a:t>
            </a:r>
            <a:r>
              <a:rPr lang="pl-PL" dirty="0">
                <a:sym typeface="Wingdings" pitchFamily="2" charset="2"/>
              </a:rPr>
              <a:t>§ 1 k.p.k. (udzielający porady prawnej zatrzymanemu) oraz duchowny (art. 178 k.p.k.)</a:t>
            </a:r>
          </a:p>
          <a:p>
            <a:pPr marL="441325" lvl="1" indent="-268288" algn="just">
              <a:buFont typeface="+mj-lt"/>
              <a:buAutoNum type="arabicPeriod"/>
            </a:pPr>
            <a:r>
              <a:rPr lang="pl-PL" dirty="0">
                <a:sym typeface="Wingdings" pitchFamily="2" charset="2"/>
              </a:rPr>
              <a:t>osoba, której przysługuje prawo do domowy składania zeznań  (art. 182 k.p.k.)</a:t>
            </a:r>
          </a:p>
          <a:p>
            <a:pPr marL="441325" lvl="1" indent="-268288" algn="just">
              <a:buFont typeface="+mj-lt"/>
              <a:buAutoNum type="arabicPeriod"/>
            </a:pPr>
            <a:r>
              <a:rPr lang="pl-PL" dirty="0">
                <a:sym typeface="Wingdings" pitchFamily="2" charset="2"/>
              </a:rPr>
              <a:t>osoba, którą można zwolnić z obowiązku składania zeznań z uwagi na szczególnie bliski stosunek osobisty łączący ją z oskarżonym (art. 185 k.p.k.)</a:t>
            </a:r>
          </a:p>
          <a:p>
            <a:pPr marL="441325" lvl="1" indent="-268288" algn="just">
              <a:buFont typeface="+mj-lt"/>
              <a:buAutoNum type="arabicPeriod"/>
            </a:pPr>
            <a:r>
              <a:rPr lang="pl-PL" dirty="0">
                <a:sym typeface="Wingdings" pitchFamily="2" charset="2"/>
              </a:rPr>
              <a:t>osoba, do której odnoszą się przyczyny wyłączenia wskazane w art. 40 § 1 pkt. 1 – 3 i 5 bezpośrednio zainteresowana sprawą </a:t>
            </a:r>
          </a:p>
          <a:p>
            <a:pPr marL="881697" lvl="2" indent="-342900" algn="just">
              <a:buFont typeface="+mj-lt"/>
              <a:buAutoNum type="alphaLcParenR"/>
            </a:pPr>
            <a:r>
              <a:rPr lang="pl-PL" dirty="0">
                <a:sym typeface="Wingdings" pitchFamily="2" charset="2"/>
              </a:rPr>
              <a:t>małżonek strony, obrońcy, pełnomocnika, przedstawiciela ustawowego, osoba pozostająca we wspólnym pożyciu z jedną z tych osób</a:t>
            </a:r>
          </a:p>
          <a:p>
            <a:pPr marL="881697" lvl="2" indent="-342900" algn="just">
              <a:buFont typeface="+mj-lt"/>
              <a:buAutoNum type="alphaLcParenR"/>
            </a:pPr>
            <a:r>
              <a:rPr lang="pl-PL" dirty="0">
                <a:sym typeface="Wingdings" pitchFamily="2" charset="2"/>
              </a:rPr>
              <a:t>jest krewnym lub powinowatym w linii prostej lub w linii bocznej albo jest związana z jedną z tych osób węzłem przysposobienia, opieki lub kurateli</a:t>
            </a:r>
          </a:p>
          <a:p>
            <a:pPr marL="881697" lvl="2" indent="-342900" algn="just">
              <a:buFont typeface="+mj-lt"/>
              <a:buAutoNum type="alphaLcParenR"/>
            </a:pPr>
            <a:r>
              <a:rPr lang="pl-PL" dirty="0">
                <a:sym typeface="Wingdings" pitchFamily="2" charset="2"/>
              </a:rPr>
              <a:t>brała udział w postępowaniu przygotowawczym jako prokurator, obrońca pełnomocnik, przedstawiciel ustawowy strony albo prowadziła postępowanie przygotowawcze </a:t>
            </a:r>
          </a:p>
          <a:p>
            <a:pPr marL="515937" lvl="1" indent="-342900" algn="just">
              <a:buFont typeface="+mj-lt"/>
              <a:buAutoNum type="arabicPeriod"/>
            </a:pPr>
            <a:r>
              <a:rPr lang="pl-PL" dirty="0">
                <a:sym typeface="Wingdings" pitchFamily="2" charset="2"/>
              </a:rPr>
              <a:t>osoba powołana w charakterze świadka lub świadek czynu </a:t>
            </a:r>
          </a:p>
          <a:p>
            <a:pPr marL="173037" lvl="1" indent="0" algn="just">
              <a:buNone/>
            </a:pPr>
            <a:endParaRPr lang="pl-PL" dirty="0">
              <a:sym typeface="Wingdings" pitchFamily="2" charset="2"/>
            </a:endParaRPr>
          </a:p>
          <a:p>
            <a:pPr marL="173037" lvl="1" indent="0" algn="just">
              <a:buNone/>
            </a:pPr>
            <a:r>
              <a:rPr lang="pl-PL" dirty="0">
                <a:sym typeface="Wingdings" pitchFamily="2" charset="2"/>
              </a:rPr>
              <a:t>Jeżeli  powyższe okoliczności ujawniły się po wydaniu opinii, to opinia ta </a:t>
            </a:r>
            <a:r>
              <a:rPr lang="pl-PL" b="1" dirty="0">
                <a:sym typeface="Wingdings" pitchFamily="2" charset="2"/>
              </a:rPr>
              <a:t>nie stanowi dowodu, a organ powołuje nowych biegłych</a:t>
            </a:r>
            <a:endParaRPr lang="pl-PL" dirty="0">
              <a:sym typeface="Wingdings" pitchFamily="2" charset="2"/>
            </a:endParaRPr>
          </a:p>
        </p:txBody>
      </p:sp>
    </p:spTree>
    <p:extLst>
      <p:ext uri="{BB962C8B-B14F-4D97-AF65-F5344CB8AC3E}">
        <p14:creationId xmlns:p14="http://schemas.microsoft.com/office/powerpoint/2010/main" xmlns="" val="29219805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4118" y="0"/>
            <a:ext cx="10058400" cy="1450757"/>
          </a:xfrm>
        </p:spPr>
        <p:txBody>
          <a:bodyPr/>
          <a:lstStyle/>
          <a:p>
            <a:r>
              <a:rPr lang="pl-PL" dirty="0"/>
              <a:t>Zatrzymanie rzeczy</a:t>
            </a:r>
          </a:p>
        </p:txBody>
      </p:sp>
      <p:sp>
        <p:nvSpPr>
          <p:cNvPr id="3" name="Symbol zastępczy zawartości 2"/>
          <p:cNvSpPr>
            <a:spLocks noGrp="1"/>
          </p:cNvSpPr>
          <p:nvPr>
            <p:ph idx="1"/>
          </p:nvPr>
        </p:nvSpPr>
        <p:spPr>
          <a:xfrm>
            <a:off x="406164" y="1567715"/>
            <a:ext cx="11162059" cy="5943925"/>
          </a:xfrm>
        </p:spPr>
        <p:txBody>
          <a:bodyPr>
            <a:normAutofit/>
          </a:bodyPr>
          <a:lstStyle/>
          <a:p>
            <a:pPr marL="571500" indent="-457200" algn="just">
              <a:buAutoNum type="arabicPeriod"/>
            </a:pPr>
            <a:r>
              <a:rPr lang="pl-PL" sz="2000" dirty="0"/>
              <a:t>mogących stanowić </a:t>
            </a:r>
            <a:r>
              <a:rPr lang="pl-PL" sz="2000" b="1" dirty="0"/>
              <a:t>dowód</a:t>
            </a:r>
            <a:r>
              <a:rPr lang="pl-PL" sz="2000" dirty="0"/>
              <a:t> w sprawie </a:t>
            </a:r>
          </a:p>
          <a:p>
            <a:pPr marL="571500" indent="-457200" algn="just">
              <a:buAutoNum type="arabicPeriod"/>
            </a:pPr>
            <a:r>
              <a:rPr lang="pl-PL" sz="2000" b="1" dirty="0"/>
              <a:t>podlegających zajęciu </a:t>
            </a:r>
            <a:r>
              <a:rPr lang="pl-PL" sz="2000" dirty="0"/>
              <a:t>w celu zabezpieczenia kar  majątkowych, środków karnych o charakterze majątkowym, przepadku, środków kompensacyjnych albo roszczeń o naprawienie szkody (art. 217 § 1 k.p.k.)</a:t>
            </a:r>
          </a:p>
          <a:p>
            <a:pPr algn="just"/>
            <a:r>
              <a:rPr lang="pl-PL" sz="2000" dirty="0"/>
              <a:t>Rzeczy należy wydać na </a:t>
            </a:r>
            <a:r>
              <a:rPr lang="pl-PL" sz="2000" b="1" dirty="0"/>
              <a:t>żądanie sądu lub prokuratora</a:t>
            </a:r>
            <a:r>
              <a:rPr lang="pl-PL" sz="2000" dirty="0"/>
              <a:t> </a:t>
            </a:r>
            <a:r>
              <a:rPr lang="pl-PL" sz="2000" dirty="0">
                <a:sym typeface="Wingdings" pitchFamily="2" charset="2"/>
              </a:rPr>
              <a:t> konieczne wydanie postanowienia, w którym określono o jaką rzecz chodzi</a:t>
            </a:r>
            <a:endParaRPr lang="pl-PL" sz="2000" dirty="0"/>
          </a:p>
          <a:p>
            <a:pPr algn="just"/>
            <a:r>
              <a:rPr lang="pl-PL" sz="2000" dirty="0"/>
              <a:t>W </a:t>
            </a:r>
            <a:r>
              <a:rPr lang="pl-PL" sz="2000" b="1" dirty="0"/>
              <a:t>wypadkach niecierpiących zwłoki </a:t>
            </a:r>
            <a:r>
              <a:rPr lang="pl-PL" sz="2000" dirty="0"/>
              <a:t>rzeczy należy wydać na żądanie Policji </a:t>
            </a:r>
            <a:r>
              <a:rPr lang="pl-PL" sz="2000" dirty="0">
                <a:sym typeface="Wingdings" pitchFamily="2" charset="2"/>
              </a:rPr>
              <a:t> należy okazać </a:t>
            </a:r>
            <a:r>
              <a:rPr lang="pl-PL" sz="2000" b="1" dirty="0">
                <a:sym typeface="Wingdings" pitchFamily="2" charset="2"/>
              </a:rPr>
              <a:t>nakaz kierownika jednostki </a:t>
            </a:r>
            <a:r>
              <a:rPr lang="pl-PL" sz="2000" dirty="0">
                <a:sym typeface="Wingdings" pitchFamily="2" charset="2"/>
              </a:rPr>
              <a:t>albo </a:t>
            </a:r>
            <a:r>
              <a:rPr lang="pl-PL" sz="2000" b="1" dirty="0">
                <a:sym typeface="Wingdings" pitchFamily="2" charset="2"/>
              </a:rPr>
              <a:t>legitymację służbową </a:t>
            </a:r>
            <a:r>
              <a:rPr lang="pl-PL" sz="2000" dirty="0">
                <a:sym typeface="Wingdings" pitchFamily="2" charset="2"/>
              </a:rPr>
              <a:t>i określić jaka rzecz ma zostać zatrzymana. </a:t>
            </a:r>
            <a:endParaRPr lang="pl-PL" sz="2000" dirty="0"/>
          </a:p>
          <a:p>
            <a:pPr algn="just"/>
            <a:r>
              <a:rPr lang="pl-PL" sz="2000" dirty="0"/>
              <a:t>Osobę wzywa się do wydania rzeczy dobrowolnie, a w razie odmowy można przymusowo odebrać rzecz. 3 etapy zatrzymania rzeczy:</a:t>
            </a:r>
          </a:p>
          <a:p>
            <a:pPr marL="544068" lvl="1" indent="-342900" algn="just">
              <a:buFont typeface="+mj-lt"/>
              <a:buAutoNum type="arabicPeriod"/>
            </a:pPr>
            <a:r>
              <a:rPr lang="pl-PL" sz="2000" dirty="0"/>
              <a:t>okazanie postanowienia/ nakazu kierownika jednostki </a:t>
            </a:r>
          </a:p>
          <a:p>
            <a:pPr marL="544068" lvl="1" indent="-342900" algn="just">
              <a:buFont typeface="+mj-lt"/>
              <a:buAutoNum type="arabicPeriod"/>
            </a:pPr>
            <a:r>
              <a:rPr lang="pl-PL" sz="2000" dirty="0"/>
              <a:t>wezwanie do dobrowolnego wydania rzeczy </a:t>
            </a:r>
          </a:p>
          <a:p>
            <a:pPr marL="544068" lvl="1" indent="-342900" algn="just">
              <a:buFont typeface="+mj-lt"/>
              <a:buAutoNum type="arabicPeriod"/>
            </a:pPr>
            <a:r>
              <a:rPr lang="pl-PL" sz="2000" dirty="0"/>
              <a:t>przymusowe odebranie, gdy osoba odmówi dobrowolnego wydania </a:t>
            </a:r>
          </a:p>
          <a:p>
            <a:pPr algn="just"/>
            <a:r>
              <a:rPr lang="pl-PL" sz="2000" dirty="0"/>
              <a:t>Zatrzymanie rzeczy (odebrania) należy dokonywać z umiarem i poszanowaniem godności osób, których ta czynność dotyczy. </a:t>
            </a:r>
          </a:p>
        </p:txBody>
      </p:sp>
    </p:spTree>
    <p:extLst>
      <p:ext uri="{BB962C8B-B14F-4D97-AF65-F5344CB8AC3E}">
        <p14:creationId xmlns:p14="http://schemas.microsoft.com/office/powerpoint/2010/main" xmlns="" val="111686769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0" y="274638"/>
            <a:ext cx="8077200" cy="1143000"/>
          </a:xfrm>
        </p:spPr>
        <p:txBody>
          <a:bodyPr>
            <a:normAutofit fontScale="90000"/>
          </a:bodyPr>
          <a:lstStyle/>
          <a:p>
            <a:r>
              <a:rPr lang="pl-PL" dirty="0"/>
              <a:t>Opinia sądowo - psychiatryczna</a:t>
            </a:r>
          </a:p>
        </p:txBody>
      </p:sp>
      <p:sp>
        <p:nvSpPr>
          <p:cNvPr id="3" name="Symbol zastępczy zawartości 2"/>
          <p:cNvSpPr>
            <a:spLocks noGrp="1"/>
          </p:cNvSpPr>
          <p:nvPr>
            <p:ph idx="1"/>
          </p:nvPr>
        </p:nvSpPr>
        <p:spPr>
          <a:xfrm>
            <a:off x="381000" y="1845734"/>
            <a:ext cx="11480800" cy="4453466"/>
          </a:xfrm>
        </p:spPr>
        <p:txBody>
          <a:bodyPr>
            <a:normAutofit/>
          </a:bodyPr>
          <a:lstStyle/>
          <a:p>
            <a:pPr algn="just"/>
            <a:r>
              <a:rPr lang="pl-PL" sz="2400" dirty="0"/>
              <a:t>Art. 202 k.p.k. </a:t>
            </a:r>
          </a:p>
          <a:p>
            <a:pPr algn="just"/>
            <a:r>
              <a:rPr lang="pl-PL" sz="2400" dirty="0"/>
              <a:t>Co najmniej 2 biegłych lekarzy psychiatrów, powoływanych przez </a:t>
            </a:r>
            <a:r>
              <a:rPr lang="pl-PL" sz="2400" b="1" dirty="0"/>
              <a:t>sąd lub prokuratora. </a:t>
            </a:r>
            <a:r>
              <a:rPr lang="pl-PL" sz="2400" dirty="0"/>
              <a:t>W przypadku konieczności wydania opinii o stanie zdrowia psychicznego, w zakresie zaburzeń preferencji seksualnych oskarżonego, powołuje się biegłego seksuologa</a:t>
            </a:r>
          </a:p>
          <a:p>
            <a:pPr algn="just"/>
            <a:r>
              <a:rPr lang="pl-PL" sz="2400" dirty="0">
                <a:sym typeface="Wingdings" pitchFamily="2" charset="2"/>
              </a:rPr>
              <a:t>Inicjatywa dowodowa: </a:t>
            </a:r>
          </a:p>
          <a:p>
            <a:pPr lvl="1" algn="just"/>
            <a:r>
              <a:rPr lang="pl-PL" sz="2000" dirty="0">
                <a:sym typeface="Wingdings" pitchFamily="2" charset="2"/>
              </a:rPr>
              <a:t>art. 202 §  2 k.p.k. na wniosek biegłych psychiatrów powołuje się biegłego lub biegłych innych specjalności</a:t>
            </a:r>
          </a:p>
          <a:p>
            <a:pPr lvl="1" algn="just"/>
            <a:r>
              <a:rPr lang="pl-PL" sz="2000" dirty="0">
                <a:sym typeface="Wingdings" pitchFamily="2" charset="2"/>
              </a:rPr>
              <a:t>art. 203 § 1 k.p.k. – mogą złożyć wniosek o skierowanie oskarżonego na obserwację psychiatryczną</a:t>
            </a:r>
          </a:p>
          <a:p>
            <a:pPr algn="just"/>
            <a:r>
              <a:rPr lang="pl-PL" sz="2400" dirty="0">
                <a:sym typeface="Wingdings" pitchFamily="2" charset="2"/>
              </a:rPr>
              <a:t>Art. 202 § 4 k.p.k. – biegli nie mogą pozostawać ze sobą w związku małżeńskim ani w innym stosunku, który mógłby wywołać uzasadnioną wątpliwość co do ich samodzielności </a:t>
            </a:r>
          </a:p>
          <a:p>
            <a:pPr lvl="1" algn="just"/>
            <a:r>
              <a:rPr lang="pl-PL" sz="2000" dirty="0">
                <a:sym typeface="Wingdings" pitchFamily="2" charset="2"/>
              </a:rPr>
              <a:t>dodatkowa przesłanka wyłączenia biegłego </a:t>
            </a:r>
          </a:p>
        </p:txBody>
      </p:sp>
    </p:spTree>
    <p:extLst>
      <p:ext uri="{BB962C8B-B14F-4D97-AF65-F5344CB8AC3E}">
        <p14:creationId xmlns:p14="http://schemas.microsoft.com/office/powerpoint/2010/main" xmlns="" val="384800503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0" y="274638"/>
            <a:ext cx="8077200" cy="1143000"/>
          </a:xfrm>
        </p:spPr>
        <p:txBody>
          <a:bodyPr>
            <a:normAutofit fontScale="90000"/>
          </a:bodyPr>
          <a:lstStyle/>
          <a:p>
            <a:r>
              <a:rPr lang="pl-PL" dirty="0"/>
              <a:t>Opinia sądowo - psychiatryczna</a:t>
            </a:r>
          </a:p>
        </p:txBody>
      </p:sp>
      <p:sp>
        <p:nvSpPr>
          <p:cNvPr id="3" name="Symbol zastępczy zawartości 2"/>
          <p:cNvSpPr>
            <a:spLocks noGrp="1"/>
          </p:cNvSpPr>
          <p:nvPr>
            <p:ph idx="1"/>
          </p:nvPr>
        </p:nvSpPr>
        <p:spPr>
          <a:xfrm>
            <a:off x="393700" y="1845734"/>
            <a:ext cx="11404600" cy="4023360"/>
          </a:xfrm>
        </p:spPr>
        <p:txBody>
          <a:bodyPr>
            <a:normAutofit/>
          </a:bodyPr>
          <a:lstStyle/>
          <a:p>
            <a:r>
              <a:rPr lang="pl-PL" sz="2800" dirty="0">
                <a:sym typeface="Wingdings" pitchFamily="2" charset="2"/>
              </a:rPr>
              <a:t>Art. 202 § 5 k.p.k. – opinia co do stanu zdrowia psychicznego oskarżonego powinna zawierać:</a:t>
            </a:r>
          </a:p>
          <a:p>
            <a:pPr lvl="1"/>
            <a:r>
              <a:rPr lang="pl-PL" sz="2400" dirty="0">
                <a:sym typeface="Wingdings" pitchFamily="2" charset="2"/>
              </a:rPr>
              <a:t>stwierdzenie co do jego  poczytalności w chwili popełnienia zarzucanego mu czynu;</a:t>
            </a:r>
          </a:p>
          <a:p>
            <a:pPr lvl="1"/>
            <a:r>
              <a:rPr lang="pl-PL" sz="2400" dirty="0">
                <a:sym typeface="Wingdings" pitchFamily="2" charset="2"/>
              </a:rPr>
              <a:t>ocenę aktualnego stanu zdrowia – czy może brać udział w postępowaniu i prowadzić obronę w sposób samodzielny i rozsądny </a:t>
            </a:r>
          </a:p>
          <a:p>
            <a:pPr lvl="1"/>
            <a:r>
              <a:rPr lang="pl-PL" sz="2400" dirty="0">
                <a:sym typeface="Wingdings" pitchFamily="2" charset="2"/>
              </a:rPr>
              <a:t>w razie potrzeby – stwierdzenia co do okoliczności wymienionych w art. 93b k.k. </a:t>
            </a:r>
          </a:p>
          <a:p>
            <a:pPr lvl="2"/>
            <a:r>
              <a:rPr lang="pl-PL" sz="1800" dirty="0">
                <a:sym typeface="Wingdings" pitchFamily="2" charset="2"/>
              </a:rPr>
              <a:t>przesłanki zastosowania środków zabezpieczających </a:t>
            </a:r>
          </a:p>
          <a:p>
            <a:endParaRPr lang="pl-PL" sz="2800" dirty="0">
              <a:sym typeface="Wingdings" pitchFamily="2" charset="2"/>
            </a:endParaRPr>
          </a:p>
        </p:txBody>
      </p:sp>
    </p:spTree>
    <p:extLst>
      <p:ext uri="{BB962C8B-B14F-4D97-AF65-F5344CB8AC3E}">
        <p14:creationId xmlns:p14="http://schemas.microsoft.com/office/powerpoint/2010/main" xmlns="" val="240535737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Obserwacja psychiatryczna</a:t>
            </a:r>
          </a:p>
        </p:txBody>
      </p:sp>
      <p:sp>
        <p:nvSpPr>
          <p:cNvPr id="3" name="Symbol zastępczy zawartości 2"/>
          <p:cNvSpPr>
            <a:spLocks noGrp="1"/>
          </p:cNvSpPr>
          <p:nvPr>
            <p:ph idx="1"/>
          </p:nvPr>
        </p:nvSpPr>
        <p:spPr>
          <a:xfrm>
            <a:off x="379730" y="2090068"/>
            <a:ext cx="11493500" cy="5112568"/>
          </a:xfrm>
        </p:spPr>
        <p:txBody>
          <a:bodyPr>
            <a:normAutofit/>
          </a:bodyPr>
          <a:lstStyle/>
          <a:p>
            <a:r>
              <a:rPr lang="pl-PL" sz="2800" dirty="0"/>
              <a:t>art. 203 k.p.k. </a:t>
            </a:r>
          </a:p>
          <a:p>
            <a:r>
              <a:rPr lang="pl-PL" sz="2800" dirty="0"/>
              <a:t>W razie konieczności badanie stanu zdrowia oskarżonego może być połączone z obserwacją w zakładzie leczniczym, ale </a:t>
            </a:r>
            <a:r>
              <a:rPr lang="pl-PL" sz="2800" b="1" u="sng" dirty="0"/>
              <a:t>tylko wtedy</a:t>
            </a:r>
            <a:r>
              <a:rPr lang="pl-PL" sz="2800" u="sng" dirty="0"/>
              <a:t>, </a:t>
            </a:r>
            <a:r>
              <a:rPr lang="pl-PL" sz="2800" dirty="0"/>
              <a:t>gdy:</a:t>
            </a:r>
          </a:p>
          <a:p>
            <a:pPr lvl="1"/>
            <a:r>
              <a:rPr lang="pl-PL" sz="2400" dirty="0"/>
              <a:t>zebrane dowody wskazują na </a:t>
            </a:r>
            <a:r>
              <a:rPr lang="pl-PL" sz="2400" b="1" dirty="0"/>
              <a:t>duże prawdopodobieństwo</a:t>
            </a:r>
            <a:r>
              <a:rPr lang="pl-PL" sz="2400" dirty="0"/>
              <a:t>, że popełnił on przestępstwo </a:t>
            </a:r>
          </a:p>
          <a:p>
            <a:pPr lvl="1"/>
            <a:r>
              <a:rPr lang="pl-PL" sz="2400" dirty="0"/>
              <a:t>nie zachodzą okoliczności wskazane w art. 259 </a:t>
            </a:r>
            <a:r>
              <a:rPr lang="pl-PL" sz="2400" dirty="0">
                <a:sym typeface="Wingdings" pitchFamily="2" charset="2"/>
              </a:rPr>
              <a:t>§ 2 k.p.k. tj. </a:t>
            </a:r>
          </a:p>
          <a:p>
            <a:pPr lvl="2"/>
            <a:r>
              <a:rPr lang="pl-PL" sz="1800" dirty="0">
                <a:sym typeface="Wingdings" pitchFamily="2" charset="2"/>
              </a:rPr>
              <a:t>gdy można przewidywać, że sąd orzeknie w stosunku do oskarżonego karę pozbawienia wolności z warunkowym zawieszeniem jej wykonania lub karę łagodniejszą albo że okres obserwacji przekroczy przewidywany wymiar kary pozbawienia wolności bez warunkowego zawieszenia. </a:t>
            </a:r>
          </a:p>
          <a:p>
            <a:pPr marL="411480" lvl="1" indent="0">
              <a:buNone/>
            </a:pPr>
            <a:r>
              <a:rPr lang="pl-PL" sz="2400" dirty="0">
                <a:sym typeface="Wingdings" pitchFamily="2" charset="2"/>
              </a:rPr>
              <a:t>chyba że oskarżony sam wnosi o skierowanie go na obserwację psychiatryczną. </a:t>
            </a:r>
          </a:p>
          <a:p>
            <a:pPr marL="411480" lvl="1" indent="0">
              <a:buNone/>
            </a:pPr>
            <a:endParaRPr lang="pl-PL" sz="2400" dirty="0"/>
          </a:p>
        </p:txBody>
      </p:sp>
    </p:spTree>
    <p:extLst>
      <p:ext uri="{BB962C8B-B14F-4D97-AF65-F5344CB8AC3E}">
        <p14:creationId xmlns:p14="http://schemas.microsoft.com/office/powerpoint/2010/main" xmlns="" val="42335560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79500" y="0"/>
            <a:ext cx="10058400" cy="1450757"/>
          </a:xfrm>
        </p:spPr>
        <p:txBody>
          <a:bodyPr/>
          <a:lstStyle/>
          <a:p>
            <a:r>
              <a:rPr lang="pl-PL" dirty="0"/>
              <a:t>Obserwacja psychiatryczna</a:t>
            </a:r>
          </a:p>
        </p:txBody>
      </p:sp>
      <p:sp>
        <p:nvSpPr>
          <p:cNvPr id="3" name="Symbol zastępczy zawartości 2"/>
          <p:cNvSpPr>
            <a:spLocks noGrp="1"/>
          </p:cNvSpPr>
          <p:nvPr>
            <p:ph idx="1"/>
          </p:nvPr>
        </p:nvSpPr>
        <p:spPr>
          <a:xfrm>
            <a:off x="355600" y="1600200"/>
            <a:ext cx="11506200" cy="5257800"/>
          </a:xfrm>
        </p:spPr>
        <p:txBody>
          <a:bodyPr>
            <a:normAutofit/>
          </a:bodyPr>
          <a:lstStyle/>
          <a:p>
            <a:pPr algn="just"/>
            <a:r>
              <a:rPr lang="pl-PL" sz="2400" dirty="0">
                <a:sym typeface="Wingdings" pitchFamily="2" charset="2"/>
              </a:rPr>
              <a:t>O skierowaniu oskarżonego na obserwację w zakładzie leczniczym </a:t>
            </a:r>
            <a:r>
              <a:rPr lang="pl-PL" sz="2400" b="1" dirty="0">
                <a:sym typeface="Wingdings" pitchFamily="2" charset="2"/>
              </a:rPr>
              <a:t>zawsze orzeka sąd. </a:t>
            </a:r>
            <a:r>
              <a:rPr lang="pl-PL" sz="2400" dirty="0">
                <a:sym typeface="Wingdings" pitchFamily="2" charset="2"/>
              </a:rPr>
              <a:t>W postępowaniu przygotowawczym orzeka na wniosek prokuratora (art. 202 § 2 k.p.k.). </a:t>
            </a:r>
          </a:p>
          <a:p>
            <a:pPr lvl="1" algn="just"/>
            <a:r>
              <a:rPr lang="pl-PL" sz="2000" dirty="0">
                <a:sym typeface="Wingdings" pitchFamily="2" charset="2"/>
              </a:rPr>
              <a:t>ważne! – art. 156 § 5a i 249 § 3 i 5 k.p.k. </a:t>
            </a:r>
          </a:p>
          <a:p>
            <a:pPr algn="just"/>
            <a:r>
              <a:rPr lang="pl-PL" sz="2400" dirty="0"/>
              <a:t>Czas trwania – art. 203 </a:t>
            </a:r>
            <a:r>
              <a:rPr lang="pl-PL" sz="2400" dirty="0">
                <a:sym typeface="Wingdings" pitchFamily="2" charset="2"/>
              </a:rPr>
              <a:t>§ 3 k.p.k.</a:t>
            </a:r>
            <a:r>
              <a:rPr lang="pl-PL" sz="2400" dirty="0"/>
              <a:t>: </a:t>
            </a:r>
          </a:p>
          <a:p>
            <a:pPr lvl="1" algn="just"/>
            <a:r>
              <a:rPr lang="pl-PL" sz="2000" dirty="0"/>
              <a:t>nie powinna trwać dłużej niż 4 tygodnie </a:t>
            </a:r>
          </a:p>
          <a:p>
            <a:pPr lvl="1" algn="just"/>
            <a:r>
              <a:rPr lang="pl-PL" sz="2000" dirty="0"/>
              <a:t>na wniosek zakładu, sąd może przedłużyć ten termin na czas określony, niezbędny do zakończenia obserwacji </a:t>
            </a:r>
          </a:p>
          <a:p>
            <a:pPr lvl="1" algn="just"/>
            <a:r>
              <a:rPr lang="pl-PL" sz="2000" dirty="0"/>
              <a:t>łączny czas obserwacji nie może przekroczyć 8 tygodni </a:t>
            </a:r>
          </a:p>
          <a:p>
            <a:pPr algn="just"/>
            <a:r>
              <a:rPr lang="pl-PL" sz="2400" dirty="0"/>
              <a:t>Postanowienie o skierowaniu oskarżonego na obserwację psychiatryczną oraz postanowienie o przedłużeniu obserwacji są zaskarżalne</a:t>
            </a:r>
          </a:p>
          <a:p>
            <a:pPr lvl="1" algn="just"/>
            <a:r>
              <a:rPr lang="pl-PL" sz="2000" dirty="0"/>
              <a:t>sąd niezwłocznie rozpoznaje zażalenie </a:t>
            </a:r>
          </a:p>
        </p:txBody>
      </p:sp>
    </p:spTree>
    <p:extLst>
      <p:ext uri="{BB962C8B-B14F-4D97-AF65-F5344CB8AC3E}">
        <p14:creationId xmlns:p14="http://schemas.microsoft.com/office/powerpoint/2010/main" xmlns="" val="255118961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Opinia prywatna w procesie karnym </a:t>
            </a:r>
          </a:p>
        </p:txBody>
      </p:sp>
      <p:sp>
        <p:nvSpPr>
          <p:cNvPr id="3" name="Symbol zastępczy zawartości 2"/>
          <p:cNvSpPr>
            <a:spLocks noGrp="1"/>
          </p:cNvSpPr>
          <p:nvPr>
            <p:ph idx="1"/>
          </p:nvPr>
        </p:nvSpPr>
        <p:spPr>
          <a:xfrm>
            <a:off x="354330" y="1866900"/>
            <a:ext cx="11544300" cy="4800600"/>
          </a:xfrm>
        </p:spPr>
        <p:txBody>
          <a:bodyPr>
            <a:normAutofit/>
          </a:bodyPr>
          <a:lstStyle/>
          <a:p>
            <a:pPr algn="just"/>
            <a:r>
              <a:rPr lang="pl-PL" sz="2800" dirty="0"/>
              <a:t>Strona z własnej inicjatywy zleca określonej osobie sporządzenie opinii.</a:t>
            </a:r>
          </a:p>
          <a:p>
            <a:pPr algn="just"/>
            <a:r>
              <a:rPr lang="pl-PL" sz="2800" dirty="0"/>
              <a:t>Dopuszczalność opinii prywatnych w procesie karnym to nowość, będąca konsekwencją zwiększenia kontradyktoryjności postępowania. </a:t>
            </a:r>
          </a:p>
          <a:p>
            <a:pPr algn="just"/>
            <a:r>
              <a:rPr lang="pl-PL" sz="2800" dirty="0"/>
              <a:t>Opinia „biegłego” sporządzona na zlecenie strony postępowania np. oskarżonego nie ma takiego samego statusu jak opinia biegłego powołanego przez organ procesowy. </a:t>
            </a:r>
          </a:p>
          <a:p>
            <a:pPr algn="just"/>
            <a:r>
              <a:rPr lang="pl-PL" sz="2800" dirty="0"/>
              <a:t>Strona ma możliwość przedłożenia sądowi opinii prywatnej. Może złożyć wniosek o dopuszczenie dowodu z opinii biegłego i przesłuchania go przed sądem</a:t>
            </a:r>
          </a:p>
          <a:p>
            <a:pPr lvl="1" algn="just"/>
            <a:r>
              <a:rPr lang="pl-PL" sz="2400" dirty="0"/>
              <a:t>warunkiem jest dopuszczenie przez sąd tak zgłoszonego dowodu</a:t>
            </a:r>
          </a:p>
        </p:txBody>
      </p:sp>
    </p:spTree>
    <p:extLst>
      <p:ext uri="{BB962C8B-B14F-4D97-AF65-F5344CB8AC3E}">
        <p14:creationId xmlns:p14="http://schemas.microsoft.com/office/powerpoint/2010/main" xmlns="" val="292102811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Ocena opinii biegłego </a:t>
            </a:r>
          </a:p>
        </p:txBody>
      </p:sp>
      <p:sp>
        <p:nvSpPr>
          <p:cNvPr id="3" name="Symbol zastępczy zawartości 2"/>
          <p:cNvSpPr>
            <a:spLocks noGrp="1"/>
          </p:cNvSpPr>
          <p:nvPr>
            <p:ph idx="1"/>
          </p:nvPr>
        </p:nvSpPr>
        <p:spPr>
          <a:xfrm>
            <a:off x="279400" y="1845734"/>
            <a:ext cx="11569700" cy="4377266"/>
          </a:xfrm>
        </p:spPr>
        <p:txBody>
          <a:bodyPr>
            <a:normAutofit/>
          </a:bodyPr>
          <a:lstStyle/>
          <a:p>
            <a:r>
              <a:rPr lang="pl-PL" sz="2400" dirty="0"/>
              <a:t>Ocena opinii biegłego należy do organu prowadzącego postępowanie, ale strony mogą zwracać uwagę na dostrzeżone uchybienia. </a:t>
            </a:r>
          </a:p>
          <a:p>
            <a:r>
              <a:rPr lang="pl-PL" sz="2400" dirty="0"/>
              <a:t>Ocenie podlega logiczność i poprawność rozumowania oraz merytoryczna treść opinii. Powinna być oceniana pod kątem tego czy:</a:t>
            </a:r>
          </a:p>
          <a:p>
            <a:pPr marL="868680" lvl="1" indent="-457200">
              <a:buFont typeface="+mj-lt"/>
              <a:buAutoNum type="arabicPeriod"/>
            </a:pPr>
            <a:r>
              <a:rPr lang="pl-PL" sz="2000" dirty="0"/>
              <a:t>biegły dysponuje wiadomościami specjalnymi niezbędnymi do stwierdzenia danej okoliczności; ‚</a:t>
            </a:r>
          </a:p>
          <a:p>
            <a:pPr marL="868680" lvl="1" indent="-457200">
              <a:buFont typeface="+mj-lt"/>
              <a:buAutoNum type="arabicPeriod"/>
            </a:pPr>
            <a:r>
              <a:rPr lang="pl-PL" sz="2000" dirty="0"/>
              <a:t>opinia jest logiczna (nie zawiera sama w sobie sprzeczności) i zgodna z doświadczeniem życiowym oraz wskazaniami wiedzy, </a:t>
            </a:r>
          </a:p>
          <a:p>
            <a:pPr marL="868680" lvl="1" indent="-457200">
              <a:buFont typeface="+mj-lt"/>
              <a:buAutoNum type="arabicPeriod"/>
            </a:pPr>
            <a:r>
              <a:rPr lang="pl-PL" sz="2000" dirty="0"/>
              <a:t>jest pełna i jasna </a:t>
            </a:r>
          </a:p>
          <a:p>
            <a:pPr marL="868680" lvl="1" indent="-457200">
              <a:buFont typeface="+mj-lt"/>
              <a:buAutoNum type="arabicPeriod"/>
            </a:pPr>
            <a:r>
              <a:rPr lang="pl-PL" sz="2000" dirty="0"/>
              <a:t>nie zachodzi sprzeczność między nią a inną ujawnioną w postępowaniu opinią </a:t>
            </a:r>
          </a:p>
          <a:p>
            <a:pPr marL="411480" lvl="1" indent="0" algn="r">
              <a:buNone/>
            </a:pPr>
            <a:r>
              <a:rPr lang="pl-PL" sz="2000" dirty="0"/>
              <a:t>T. Grzegorczyk, J. Tylman, </a:t>
            </a:r>
            <a:r>
              <a:rPr lang="pl-PL" sz="2000" i="1" dirty="0"/>
              <a:t>Polskie postępowanie karne, </a:t>
            </a:r>
          </a:p>
          <a:p>
            <a:pPr marL="411480" lvl="1" indent="0" algn="r">
              <a:buNone/>
            </a:pPr>
            <a:r>
              <a:rPr lang="pl-PL" sz="2000" dirty="0"/>
              <a:t>Warszawa 2011, s. 538</a:t>
            </a:r>
          </a:p>
          <a:p>
            <a:pPr marL="571500" indent="-457200">
              <a:buFont typeface="+mj-lt"/>
              <a:buAutoNum type="arabicPeriod"/>
            </a:pPr>
            <a:endParaRPr lang="pl-PL" sz="2400" dirty="0"/>
          </a:p>
        </p:txBody>
      </p:sp>
    </p:spTree>
    <p:extLst>
      <p:ext uri="{BB962C8B-B14F-4D97-AF65-F5344CB8AC3E}">
        <p14:creationId xmlns:p14="http://schemas.microsoft.com/office/powerpoint/2010/main" xmlns="" val="40037227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19536" y="12998"/>
            <a:ext cx="7620000" cy="1143000"/>
          </a:xfrm>
        </p:spPr>
        <p:txBody>
          <a:bodyPr/>
          <a:lstStyle/>
          <a:p>
            <a:r>
              <a:rPr lang="pl-PL" dirty="0"/>
              <a:t>Ocena opinii biegłego </a:t>
            </a:r>
          </a:p>
        </p:txBody>
      </p:sp>
      <p:sp>
        <p:nvSpPr>
          <p:cNvPr id="3" name="Symbol zastępczy zawartości 2"/>
          <p:cNvSpPr>
            <a:spLocks noGrp="1"/>
          </p:cNvSpPr>
          <p:nvPr>
            <p:ph idx="1"/>
          </p:nvPr>
        </p:nvSpPr>
        <p:spPr>
          <a:xfrm>
            <a:off x="342900" y="1155998"/>
            <a:ext cx="11459240" cy="5159742"/>
          </a:xfrm>
        </p:spPr>
        <p:txBody>
          <a:bodyPr>
            <a:normAutofit/>
          </a:bodyPr>
          <a:lstStyle/>
          <a:p>
            <a:pPr marL="114300" indent="0" algn="just">
              <a:buNone/>
            </a:pPr>
            <a:r>
              <a:rPr lang="pl-PL" sz="2000" dirty="0"/>
              <a:t>Wady opinii: </a:t>
            </a:r>
          </a:p>
          <a:p>
            <a:pPr algn="just"/>
            <a:r>
              <a:rPr lang="pl-PL" sz="2000" b="1" u="sng" dirty="0"/>
              <a:t>niejasna</a:t>
            </a:r>
            <a:r>
              <a:rPr lang="pl-PL" sz="2000" dirty="0"/>
              <a:t> – nie jest zrozumiała dla organu procesowego; jej sformułowanie nie pozwala na zrozumienie ocen i poglądów w niej prezentowanych; biegły posługuje się nielogicznymi argumentami; wnioski końcowe są nieścisłe i nie pozwalają jednoznacznie ustalić stanowiska biegłego;</a:t>
            </a:r>
          </a:p>
          <a:p>
            <a:pPr algn="just"/>
            <a:r>
              <a:rPr lang="pl-PL" sz="2000" b="1" u="sng" dirty="0"/>
              <a:t>niepełna </a:t>
            </a:r>
            <a:r>
              <a:rPr lang="pl-PL" sz="2000" dirty="0"/>
              <a:t>– nie udziela odpowiedzi na wszystkie postanowione biegłemu pytania, na które – zgodnie z posiadaną wiedzą i danymi – powinien udzielić odpowiedzi; pomija istotne okoliczności; nie jest należycie uzasadniona</a:t>
            </a:r>
          </a:p>
          <a:p>
            <a:pPr algn="just"/>
            <a:r>
              <a:rPr lang="pl-PL" sz="2000" b="1" u="sng" dirty="0"/>
              <a:t>sprzeczna</a:t>
            </a:r>
            <a:r>
              <a:rPr lang="pl-PL" sz="2000" i="1" u="sng" dirty="0"/>
              <a:t>:</a:t>
            </a:r>
          </a:p>
          <a:p>
            <a:pPr lvl="1" algn="just"/>
            <a:r>
              <a:rPr lang="pl-PL" sz="2000" u="sng" dirty="0"/>
              <a:t>wewnętrznie</a:t>
            </a:r>
            <a:r>
              <a:rPr lang="pl-PL" sz="2000" dirty="0"/>
              <a:t> – zawarte w niej wnioski są nielogiczne albo nie opierają się na przeprowadzonych badaniach; w opinii zawarto kilka różnych, wykluczających się wzajemnie ocen i wniosków</a:t>
            </a:r>
          </a:p>
          <a:p>
            <a:pPr lvl="1" algn="just"/>
            <a:r>
              <a:rPr lang="pl-PL" sz="2000" u="sng" dirty="0"/>
              <a:t>zewnętrznie </a:t>
            </a:r>
            <a:r>
              <a:rPr lang="pl-PL" sz="2000" dirty="0"/>
              <a:t>– zachodzi sprzeczność między różnymi opiniami wydanymi w tej samej sprawie </a:t>
            </a:r>
            <a:endParaRPr lang="pl-PL" sz="2000" u="sng" dirty="0"/>
          </a:p>
          <a:p>
            <a:pPr algn="just"/>
            <a:r>
              <a:rPr lang="pl-PL" sz="2000" dirty="0"/>
              <a:t>Niedopuszczalne jest zlecenie tzw. </a:t>
            </a:r>
            <a:r>
              <a:rPr lang="pl-PL" sz="2000" dirty="0" err="1"/>
              <a:t>superekspertyzy</a:t>
            </a:r>
            <a:r>
              <a:rPr lang="pl-PL" sz="2000" dirty="0"/>
              <a:t>, czyli zlecenie biegłemu oceny opinii wykonanej przez innego biegłego (jej prawidłowości czy wiarygodności). Nie wyklucza to możliwości zadawania pytań o przyczyny rozbieżności między różnymi opiniami albo żądania opisu i oceny badań zastosowanych w ramach ekspertyzy przez innego biegłego. </a:t>
            </a:r>
          </a:p>
        </p:txBody>
      </p:sp>
    </p:spTree>
    <p:extLst>
      <p:ext uri="{BB962C8B-B14F-4D97-AF65-F5344CB8AC3E}">
        <p14:creationId xmlns:p14="http://schemas.microsoft.com/office/powerpoint/2010/main" xmlns="" val="188526003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Oględziny</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xmlns="" val="4287364109"/>
              </p:ext>
            </p:extLst>
          </p:nvPr>
        </p:nvGraphicFramePr>
        <p:xfrm>
          <a:off x="-1088729" y="2043262"/>
          <a:ext cx="7489530" cy="46127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ole tekstowe 4"/>
          <p:cNvSpPr txBox="1"/>
          <p:nvPr/>
        </p:nvSpPr>
        <p:spPr>
          <a:xfrm>
            <a:off x="6166885" y="2043262"/>
            <a:ext cx="5433237" cy="4093428"/>
          </a:xfrm>
          <a:prstGeom prst="rect">
            <a:avLst/>
          </a:prstGeom>
          <a:noFill/>
        </p:spPr>
        <p:txBody>
          <a:bodyPr wrap="square" rtlCol="0">
            <a:spAutoFit/>
          </a:bodyPr>
          <a:lstStyle/>
          <a:p>
            <a:pPr algn="just"/>
            <a:r>
              <a:rPr lang="pl-PL" sz="2000" dirty="0"/>
              <a:t>Oględziny osób lub badania ciała, które mogą wywołać uczucie wstydu powinna dokonać osoba tej samej płci. </a:t>
            </a:r>
          </a:p>
          <a:p>
            <a:pPr algn="just"/>
            <a:endParaRPr lang="pl-PL" sz="2000" dirty="0"/>
          </a:p>
          <a:p>
            <a:pPr algn="just"/>
            <a:r>
              <a:rPr lang="pl-PL" sz="2000" dirty="0"/>
              <a:t>Poddanie się oględzinom to jeden z obowiązków dowodowych oskarżonego – art. 74 </a:t>
            </a:r>
            <a:r>
              <a:rPr lang="pl-PL" sz="2000" dirty="0">
                <a:sym typeface="Wingdings" pitchFamily="2" charset="2"/>
              </a:rPr>
              <a:t>§ 2 pkt 1 </a:t>
            </a:r>
          </a:p>
          <a:p>
            <a:pPr algn="just"/>
            <a:endParaRPr lang="pl-PL" sz="2000" dirty="0">
              <a:sym typeface="Wingdings" pitchFamily="2" charset="2"/>
            </a:endParaRPr>
          </a:p>
          <a:p>
            <a:pPr algn="just"/>
            <a:r>
              <a:rPr lang="pl-PL" sz="2000" dirty="0">
                <a:sym typeface="Wingdings" pitchFamily="2" charset="2"/>
              </a:rPr>
              <a:t>Oględziny świadka – art. 192 § 1 </a:t>
            </a:r>
          </a:p>
          <a:p>
            <a:pPr algn="just"/>
            <a:endParaRPr lang="pl-PL" sz="2000" dirty="0">
              <a:sym typeface="Wingdings" pitchFamily="2" charset="2"/>
            </a:endParaRPr>
          </a:p>
          <a:p>
            <a:pPr algn="just"/>
            <a:r>
              <a:rPr lang="pl-PL" sz="2000" dirty="0">
                <a:sym typeface="Wingdings" pitchFamily="2" charset="2"/>
              </a:rPr>
              <a:t>Por. art. 186 § 2 </a:t>
            </a:r>
          </a:p>
          <a:p>
            <a:pPr algn="just"/>
            <a:endParaRPr lang="pl-PL" sz="2000" dirty="0">
              <a:sym typeface="Wingdings" pitchFamily="2" charset="2"/>
            </a:endParaRPr>
          </a:p>
          <a:p>
            <a:pPr algn="just"/>
            <a:r>
              <a:rPr lang="pl-PL" sz="2000" dirty="0">
                <a:sym typeface="Wingdings" pitchFamily="2" charset="2"/>
              </a:rPr>
              <a:t>W toku oględzin można dokonywać innych czynności dowodowych np. przesłuchań. </a:t>
            </a:r>
            <a:endParaRPr lang="pl-PL" sz="2000" dirty="0"/>
          </a:p>
        </p:txBody>
      </p:sp>
    </p:spTree>
    <p:extLst>
      <p:ext uri="{BB962C8B-B14F-4D97-AF65-F5344CB8AC3E}">
        <p14:creationId xmlns:p14="http://schemas.microsoft.com/office/powerpoint/2010/main" xmlns="" val="297415316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62651" y="32379"/>
            <a:ext cx="10772775" cy="1658198"/>
          </a:xfrm>
        </p:spPr>
        <p:txBody>
          <a:bodyPr/>
          <a:lstStyle/>
          <a:p>
            <a:r>
              <a:rPr lang="pl-PL" dirty="0"/>
              <a:t>Oględziny i otwarcie zwłok </a:t>
            </a:r>
          </a:p>
        </p:txBody>
      </p:sp>
      <p:sp>
        <p:nvSpPr>
          <p:cNvPr id="3" name="Symbol zastępczy zawartości 2"/>
          <p:cNvSpPr>
            <a:spLocks noGrp="1"/>
          </p:cNvSpPr>
          <p:nvPr>
            <p:ph idx="1"/>
          </p:nvPr>
        </p:nvSpPr>
        <p:spPr>
          <a:xfrm>
            <a:off x="0" y="1275909"/>
            <a:ext cx="12192000" cy="5348176"/>
          </a:xfrm>
        </p:spPr>
        <p:txBody>
          <a:bodyPr>
            <a:normAutofit fontScale="92500" lnSpcReduction="10000"/>
          </a:bodyPr>
          <a:lstStyle/>
          <a:p>
            <a:pPr algn="just"/>
            <a:r>
              <a:rPr lang="pl-PL" dirty="0"/>
              <a:t>Obligatoryjne gdy zachodzi podejrzenie przestępnego spowodowania śmierci. Oględzin dokonuje sąd, w postępowaniu przygotowawczym prokurator, a w wypadkach niecierpiących zwłoki - Policja z obowiązkiem niezwłocznego powiadomienia prokuratora.</a:t>
            </a:r>
          </a:p>
          <a:p>
            <a:pPr algn="just"/>
            <a:r>
              <a:rPr lang="pl-PL" dirty="0"/>
              <a:t>Oględzin zwłok dokonuje się w miejscu ich znalezienia. Do czasu przybycia biegłego oraz prokuratora lub sądu przemieszczać lub poruszać zwłoki można tylko w razie konieczności.</a:t>
            </a:r>
          </a:p>
          <a:p>
            <a:pPr algn="just"/>
            <a:r>
              <a:rPr lang="pl-PL" dirty="0"/>
              <a:t>Otwarcia zwłok dokonuje biegły lekarz w miarę możliwości z zakresu medycyny sądowej w obecności prokuratora lub sądu. </a:t>
            </a:r>
          </a:p>
          <a:p>
            <a:pPr algn="just"/>
            <a:endParaRPr lang="pl-PL" dirty="0"/>
          </a:p>
          <a:p>
            <a:r>
              <a:rPr lang="pl-PL" dirty="0"/>
              <a:t>ALE… 			</a:t>
            </a:r>
            <a:r>
              <a:rPr lang="pl-PL" b="1" dirty="0"/>
              <a:t>wyrok SA w Katowicach z 8.04.2009 r., II </a:t>
            </a:r>
            <a:r>
              <a:rPr lang="pl-PL" b="1" dirty="0" err="1"/>
              <a:t>AKa</a:t>
            </a:r>
            <a:r>
              <a:rPr lang="pl-PL" b="1" dirty="0"/>
              <a:t> 69/09</a:t>
            </a:r>
          </a:p>
          <a:p>
            <a:pPr algn="just"/>
            <a:r>
              <a:rPr lang="pl-PL" dirty="0"/>
              <a:t>Wprawdzie sekcja zwłok jest czynnością biegłego i w świetle art. 209 § 4 k.p.k. obowiązkowe w toku postępowania przygotowawczego jest w niej uczestnictwo prokuratora, niemniej jednak odstąpienie tegoż od udziału we wspomnianej czynności dowodowej, nie czyni jej nieważną, nie wstrzymuje jej biegu, czy też nie może stanowić o jej dowodowej bezskuteczności, niwecząc dokonane przez biegłych w zgodzie z posiadaną wiedzą specjalistyczną wnioski, podlegające ocenie zgodnie z wymogami art. 7 k.p.k. i art. 201 k.p.k. i może stanowić dowód będący podstawą skazania oraz punkt wyjścia do dalszych opinii sądowo-medycznych. </a:t>
            </a:r>
          </a:p>
        </p:txBody>
      </p:sp>
    </p:spTree>
    <p:extLst>
      <p:ext uri="{BB962C8B-B14F-4D97-AF65-F5344CB8AC3E}">
        <p14:creationId xmlns:p14="http://schemas.microsoft.com/office/powerpoint/2010/main" xmlns="" val="79257418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028824" y="0"/>
            <a:ext cx="10772775" cy="1658198"/>
          </a:xfrm>
        </p:spPr>
        <p:txBody>
          <a:bodyPr/>
          <a:lstStyle/>
          <a:p>
            <a:r>
              <a:rPr lang="pl-PL" dirty="0"/>
              <a:t>Oględziny a wizja lokalna </a:t>
            </a:r>
          </a:p>
        </p:txBody>
      </p:sp>
      <p:sp>
        <p:nvSpPr>
          <p:cNvPr id="3" name="Symbol zastępczy zawartości 2"/>
          <p:cNvSpPr>
            <a:spLocks noGrp="1"/>
          </p:cNvSpPr>
          <p:nvPr>
            <p:ph idx="1"/>
          </p:nvPr>
        </p:nvSpPr>
        <p:spPr>
          <a:xfrm>
            <a:off x="404038" y="2011680"/>
            <a:ext cx="11259878" cy="4516711"/>
          </a:xfrm>
        </p:spPr>
        <p:txBody>
          <a:bodyPr/>
          <a:lstStyle/>
          <a:p>
            <a:pPr algn="ctr"/>
            <a:r>
              <a:rPr lang="pl-PL" b="1" dirty="0"/>
              <a:t>Wyrok SA w Katowicach z 19.02.2015 r., II </a:t>
            </a:r>
            <a:r>
              <a:rPr lang="pl-PL" b="1" dirty="0" err="1"/>
              <a:t>AKa</a:t>
            </a:r>
            <a:r>
              <a:rPr lang="pl-PL" b="1" dirty="0"/>
              <a:t> 489/14 </a:t>
            </a:r>
          </a:p>
          <a:p>
            <a:pPr algn="just"/>
            <a:r>
              <a:rPr lang="pl-PL" dirty="0"/>
              <a:t>Tymczasem od oględzin miejsca zdarzenia, przeprowadzanych zazwyczaj w postępowaniu przygotowawczym, z których sporządza się stosowny protokół i które mogą być utrwalone także poprzez fotografie oraz nagrania obrazu i dźwięku, należy odróżnić wizję lokalną, tj. </a:t>
            </a:r>
            <a:r>
              <a:rPr lang="pl-PL" b="1" dirty="0"/>
              <a:t>czynność polegającą na bezpośrednim poznaniu zmysłowym miejsca zdarzenia lub jego fragmentu w celu sprawdzenia, czy uprzednio uzyskane informacje o tym miejscu lub jego fragmencie są zgodne z rzeczywistością, albo w celu sprecyzowania lub uzupełnienia tych informacji, względnie w celu usunięcia bądź tylko wyjaśnienia tkwiących w nich sprzeczności</a:t>
            </a:r>
            <a:r>
              <a:rPr lang="pl-PL" dirty="0"/>
              <a:t>. Wizja lokalna jest nastawiona na sprawdzenie, </a:t>
            </a:r>
            <a:r>
              <a:rPr lang="pl-PL" b="1" dirty="0"/>
              <a:t>uzupełnienie bądź sprecyzowanie już posiadanych informacji i ma charakter raczej </a:t>
            </a:r>
            <a:r>
              <a:rPr lang="pl-PL" b="1" u="sng" dirty="0"/>
              <a:t>weryfikacyjny</a:t>
            </a:r>
            <a:r>
              <a:rPr lang="pl-PL" b="1" dirty="0"/>
              <a:t>, aniżeli </a:t>
            </a:r>
            <a:r>
              <a:rPr lang="pl-PL" b="1" dirty="0" err="1"/>
              <a:t>wykrywczy</a:t>
            </a:r>
            <a:r>
              <a:rPr lang="pl-PL" b="1" dirty="0"/>
              <a:t> </a:t>
            </a:r>
            <a:r>
              <a:rPr lang="pl-PL" dirty="0"/>
              <a:t>(wyrok SA w Katowicach z dnia 19 lutego 2015 r., II </a:t>
            </a:r>
            <a:r>
              <a:rPr lang="pl-PL" dirty="0" err="1"/>
              <a:t>AKa</a:t>
            </a:r>
            <a:r>
              <a:rPr lang="pl-PL" dirty="0"/>
              <a:t> 489/14).</a:t>
            </a:r>
          </a:p>
        </p:txBody>
      </p:sp>
    </p:spTree>
    <p:extLst>
      <p:ext uri="{BB962C8B-B14F-4D97-AF65-F5344CB8AC3E}">
        <p14:creationId xmlns:p14="http://schemas.microsoft.com/office/powerpoint/2010/main" xmlns="" val="33219104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90880" y="0"/>
            <a:ext cx="9726450" cy="940966"/>
          </a:xfrm>
        </p:spPr>
        <p:txBody>
          <a:bodyPr/>
          <a:lstStyle/>
          <a:p>
            <a:pPr algn="ctr"/>
            <a:r>
              <a:rPr lang="pl-PL" dirty="0"/>
              <a:t>Zatrzymanie rzeczy </a:t>
            </a:r>
          </a:p>
        </p:txBody>
      </p:sp>
      <p:sp>
        <p:nvSpPr>
          <p:cNvPr id="4" name="Symbol zastępczy tekstu 3"/>
          <p:cNvSpPr>
            <a:spLocks noGrp="1"/>
          </p:cNvSpPr>
          <p:nvPr>
            <p:ph type="body" idx="1"/>
          </p:nvPr>
        </p:nvSpPr>
        <p:spPr>
          <a:xfrm>
            <a:off x="318979" y="1991308"/>
            <a:ext cx="5278494" cy="639762"/>
          </a:xfrm>
        </p:spPr>
        <p:txBody>
          <a:bodyPr>
            <a:normAutofit/>
          </a:bodyPr>
          <a:lstStyle/>
          <a:p>
            <a:pPr algn="ctr"/>
            <a:r>
              <a:rPr lang="pl-PL" sz="2800" b="1" dirty="0"/>
              <a:t>Dobrowolne wydanie</a:t>
            </a:r>
          </a:p>
        </p:txBody>
      </p:sp>
      <p:sp>
        <p:nvSpPr>
          <p:cNvPr id="5" name="Symbol zastępczy zawartości 4"/>
          <p:cNvSpPr>
            <a:spLocks noGrp="1"/>
          </p:cNvSpPr>
          <p:nvPr>
            <p:ph sz="half" idx="2"/>
          </p:nvPr>
        </p:nvSpPr>
        <p:spPr>
          <a:xfrm>
            <a:off x="277651" y="2829765"/>
            <a:ext cx="5319822" cy="2773593"/>
          </a:xfrm>
        </p:spPr>
        <p:txBody>
          <a:bodyPr>
            <a:normAutofit/>
          </a:bodyPr>
          <a:lstStyle/>
          <a:p>
            <a:pPr algn="just"/>
            <a:r>
              <a:rPr lang="pl-PL" sz="2400" dirty="0"/>
              <a:t>Osoba, której rzecz odebrano ma prawo złożyć wniosek o doręczenie jej, w ciągu 14 dni, postanowienia o zatwierdzeniu zatrzymania (art. 217 § 4 k.p.k.).</a:t>
            </a:r>
          </a:p>
          <a:p>
            <a:pPr algn="just"/>
            <a:r>
              <a:rPr lang="pl-PL" sz="2400" dirty="0"/>
              <a:t>Jeżeli czynność nie została zatwierdzona, </a:t>
            </a:r>
            <a:r>
              <a:rPr lang="pl-PL" sz="2400" u="sng" dirty="0"/>
              <a:t>zwrot dobrowolnie wydanych rzeczy nie jest obowiązkowy </a:t>
            </a:r>
            <a:r>
              <a:rPr lang="pl-PL" sz="2400" dirty="0"/>
              <a:t>(art. 230 § 1 k.p.k.)</a:t>
            </a:r>
          </a:p>
        </p:txBody>
      </p:sp>
      <p:sp>
        <p:nvSpPr>
          <p:cNvPr id="6" name="Symbol zastępczy tekstu 5"/>
          <p:cNvSpPr>
            <a:spLocks noGrp="1"/>
          </p:cNvSpPr>
          <p:nvPr>
            <p:ph type="body" sz="quarter" idx="3"/>
          </p:nvPr>
        </p:nvSpPr>
        <p:spPr>
          <a:xfrm>
            <a:off x="6198781" y="1991308"/>
            <a:ext cx="5380073" cy="639762"/>
          </a:xfrm>
        </p:spPr>
        <p:txBody>
          <a:bodyPr>
            <a:normAutofit/>
          </a:bodyPr>
          <a:lstStyle/>
          <a:p>
            <a:pPr algn="ctr"/>
            <a:r>
              <a:rPr lang="pl-PL" sz="2800" b="1" dirty="0"/>
              <a:t>Przymusowe odebranie</a:t>
            </a:r>
          </a:p>
        </p:txBody>
      </p:sp>
      <p:sp>
        <p:nvSpPr>
          <p:cNvPr id="7" name="Symbol zastępczy zawartości 6"/>
          <p:cNvSpPr>
            <a:spLocks noGrp="1"/>
          </p:cNvSpPr>
          <p:nvPr>
            <p:ph sz="quarter" idx="4"/>
          </p:nvPr>
        </p:nvSpPr>
        <p:spPr>
          <a:xfrm>
            <a:off x="6198781" y="2829765"/>
            <a:ext cx="5380074" cy="2650016"/>
          </a:xfrm>
        </p:spPr>
        <p:txBody>
          <a:bodyPr>
            <a:normAutofit fontScale="92500"/>
          </a:bodyPr>
          <a:lstStyle/>
          <a:p>
            <a:pPr algn="just"/>
            <a:r>
              <a:rPr lang="pl-PL" sz="2400" dirty="0"/>
              <a:t>Przy przymusowym odebraniu, postanowienie o zatwierdzeniu zatrzymania rzeczy należy doręczyć w ciągu 7 dni (art. 217 § 5, 229, 230 §  1 k.p.k.)</a:t>
            </a:r>
          </a:p>
          <a:p>
            <a:pPr algn="just"/>
            <a:r>
              <a:rPr lang="pl-PL" sz="2400" dirty="0"/>
              <a:t>Jeżeli w terminie 7 dni czynność nie została zatwierdzona, </a:t>
            </a:r>
            <a:r>
              <a:rPr lang="pl-PL" sz="2400" u="sng" dirty="0"/>
              <a:t>rzeczy odebrane należy niezwłocznie zwrócić osobie uprawnionej</a:t>
            </a:r>
            <a:r>
              <a:rPr lang="pl-PL" sz="2400" dirty="0"/>
              <a:t> (art. 230 § 1 k.p.k.)</a:t>
            </a:r>
          </a:p>
        </p:txBody>
      </p:sp>
      <p:sp>
        <p:nvSpPr>
          <p:cNvPr id="8" name="Prostokąt zaokrąglony 7"/>
          <p:cNvSpPr/>
          <p:nvPr/>
        </p:nvSpPr>
        <p:spPr>
          <a:xfrm>
            <a:off x="318978" y="839972"/>
            <a:ext cx="11536324" cy="992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dirty="0"/>
              <a:t>Wydania rzeczy, </a:t>
            </a:r>
            <a:r>
              <a:rPr lang="pl-PL" sz="2000" b="1" u="sng" dirty="0"/>
              <a:t>w sytuacji niecierpiącej zwłoki </a:t>
            </a:r>
            <a:r>
              <a:rPr lang="pl-PL" sz="2000" dirty="0"/>
              <a:t>żąda Policja lub inny uprawniony organ bez uprzedniego wydania postanowienia przez sąd lub prokuratora. Brak zatwierdzenia zatrzymania uniemożliwia wykorzystanie jako dowodu zatrzymanych rzeczy. </a:t>
            </a:r>
          </a:p>
        </p:txBody>
      </p:sp>
      <p:sp>
        <p:nvSpPr>
          <p:cNvPr id="10" name="pole tekstowe 9"/>
          <p:cNvSpPr txBox="1"/>
          <p:nvPr/>
        </p:nvSpPr>
        <p:spPr>
          <a:xfrm>
            <a:off x="318978" y="5479781"/>
            <a:ext cx="11536324" cy="830997"/>
          </a:xfrm>
          <a:prstGeom prst="rect">
            <a:avLst/>
          </a:prstGeom>
          <a:noFill/>
        </p:spPr>
        <p:txBody>
          <a:bodyPr wrap="square" rtlCol="0">
            <a:spAutoFit/>
          </a:bodyPr>
          <a:lstStyle/>
          <a:p>
            <a:pPr algn="ctr"/>
            <a:r>
              <a:rPr lang="pl-PL" sz="2400" dirty="0"/>
              <a:t>O uprawnieniu do żądania doręczenia postanowienia o zatwierdzeniu zatrzymania rzeczy </a:t>
            </a:r>
            <a:r>
              <a:rPr lang="pl-PL" sz="2400" u="sng" dirty="0"/>
              <a:t>należy pouczyć osobę, która wydała rzecz (lub której rzecz odebrano)</a:t>
            </a:r>
            <a:endParaRPr lang="pl-PL" sz="2400" dirty="0"/>
          </a:p>
        </p:txBody>
      </p:sp>
    </p:spTree>
    <p:extLst>
      <p:ext uri="{BB962C8B-B14F-4D97-AF65-F5344CB8AC3E}">
        <p14:creationId xmlns:p14="http://schemas.microsoft.com/office/powerpoint/2010/main" xmlns="" val="3235119000"/>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61507" y="0"/>
            <a:ext cx="10772775" cy="1658198"/>
          </a:xfrm>
        </p:spPr>
        <p:txBody>
          <a:bodyPr/>
          <a:lstStyle/>
          <a:p>
            <a:r>
              <a:rPr lang="pl-PL" dirty="0"/>
              <a:t>Eksperyment </a:t>
            </a:r>
          </a:p>
        </p:txBody>
      </p:sp>
      <p:sp>
        <p:nvSpPr>
          <p:cNvPr id="3" name="Symbol zastępczy zawartości 2"/>
          <p:cNvSpPr>
            <a:spLocks noGrp="1"/>
          </p:cNvSpPr>
          <p:nvPr>
            <p:ph idx="1"/>
          </p:nvPr>
        </p:nvSpPr>
        <p:spPr>
          <a:xfrm>
            <a:off x="361507" y="2011680"/>
            <a:ext cx="11472529" cy="4516711"/>
          </a:xfrm>
        </p:spPr>
        <p:txBody>
          <a:bodyPr>
            <a:normAutofit lnSpcReduction="10000"/>
          </a:bodyPr>
          <a:lstStyle/>
          <a:p>
            <a:r>
              <a:rPr lang="pl-PL" dirty="0"/>
              <a:t>Eksperyment procesowy – przeprowadzany przez organ prowadzący postępowanie i jest samodzielną czynnością dowodową.</a:t>
            </a:r>
          </a:p>
          <a:p>
            <a:pPr lvl="1"/>
            <a:r>
              <a:rPr lang="pl-PL" dirty="0"/>
              <a:t>Eksperyment procesowy należy odróżnić od eksperymentu dokonywanego przez biegłego w ramach przeprowadzanych badań niezbędnych do wydania ekspertyzy (opinii). </a:t>
            </a:r>
          </a:p>
          <a:p>
            <a:pPr algn="just"/>
            <a:r>
              <a:rPr lang="pl-PL" dirty="0"/>
              <a:t>Dowód z eksperymentu ma szczególny, ograniczony charakter. Eksperyment i jego wyniki mogą świadczyć tylko o teoretycznej możliwości, a nie o rzeczywistym fakcie. Eksperyment ma na celu sprawdzenie w sposób doświadczalny czy badane zdarzenie lub podawany jego przebieg były w ogóle możliwe. Dlatego eksperyment powinien być przeprowadzany w warunkach zbliżonych do tych, które istniały w czasie i miejscu badanego zdarzenia. Tyczy to także pory dnia, warunków atmosferycznych itp. (por. wyrok SA w Krakowie z 4.09.2013 r., II </a:t>
            </a:r>
            <a:r>
              <a:rPr lang="pl-PL" dirty="0" err="1"/>
              <a:t>AKa</a:t>
            </a:r>
            <a:r>
              <a:rPr lang="pl-PL" dirty="0"/>
              <a:t> 97/13). </a:t>
            </a:r>
          </a:p>
          <a:p>
            <a:r>
              <a:rPr lang="pl-PL" dirty="0"/>
              <a:t>Dwa rodzaje eksperymentu:</a:t>
            </a:r>
          </a:p>
          <a:p>
            <a:pPr lvl="1"/>
            <a:r>
              <a:rPr lang="pl-PL" dirty="0"/>
              <a:t>1. w formie doświadczenia </a:t>
            </a:r>
          </a:p>
          <a:p>
            <a:pPr lvl="1"/>
            <a:r>
              <a:rPr lang="pl-PL" dirty="0"/>
              <a:t>2. w formie odtworzenia przebiegu zdarzenia lub jego fragmentu</a:t>
            </a:r>
          </a:p>
        </p:txBody>
      </p:sp>
    </p:spTree>
    <p:extLst>
      <p:ext uri="{BB962C8B-B14F-4D97-AF65-F5344CB8AC3E}">
        <p14:creationId xmlns:p14="http://schemas.microsoft.com/office/powerpoint/2010/main" xmlns="" val="2287357890"/>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805541" y="0"/>
            <a:ext cx="10772775" cy="1658198"/>
          </a:xfrm>
        </p:spPr>
        <p:txBody>
          <a:bodyPr/>
          <a:lstStyle/>
          <a:p>
            <a:r>
              <a:rPr lang="pl-PL" dirty="0"/>
              <a:t>Oględziny a eksperyment </a:t>
            </a:r>
          </a:p>
        </p:txBody>
      </p:sp>
      <p:sp>
        <p:nvSpPr>
          <p:cNvPr id="3" name="Symbol zastępczy zawartości 2"/>
          <p:cNvSpPr>
            <a:spLocks noGrp="1"/>
          </p:cNvSpPr>
          <p:nvPr>
            <p:ph idx="1"/>
          </p:nvPr>
        </p:nvSpPr>
        <p:spPr/>
        <p:txBody>
          <a:bodyPr/>
          <a:lstStyle/>
          <a:p>
            <a:pPr marL="0" indent="0" algn="ctr">
              <a:buNone/>
            </a:pPr>
            <a:r>
              <a:rPr lang="pl-PL" b="1" dirty="0"/>
              <a:t>Wyrok SO w Poznaniu z 17.12.2015 r., IV Ka 1095/15 </a:t>
            </a:r>
          </a:p>
          <a:p>
            <a:pPr algn="just"/>
            <a:r>
              <a:rPr lang="pl-PL" dirty="0"/>
              <a:t>Oględziny mają charakter statyczny - służą zapoznaniu się przez organ procesowy z miejscem zdarzenia, osobą lub rzeczą (art. 207 § 1 k.p.k.), zaś eksperyment procesowy, o którym mowa w art. 211 k.p.k. ma na celu sprawdzenie w sposób doświadczalny czy badane zdarzenie lub podawany jego przebieg były w ogóle możliwe. </a:t>
            </a:r>
            <a:r>
              <a:rPr lang="pl-PL" b="1" dirty="0"/>
              <a:t>Zarówno doświadczenie, jak i odtworzenie, aby spełniało sens procesowy, winno być przeprowadzone w warunkach maksymalnie zbliżonych do tych, jakie miały miejsce, gdy zdarzenie zaistniało</a:t>
            </a:r>
          </a:p>
        </p:txBody>
      </p:sp>
    </p:spTree>
    <p:extLst>
      <p:ext uri="{BB962C8B-B14F-4D97-AF65-F5344CB8AC3E}">
        <p14:creationId xmlns:p14="http://schemas.microsoft.com/office/powerpoint/2010/main" xmlns="" val="37992428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a:xfrm>
            <a:off x="0" y="0"/>
            <a:ext cx="10772775" cy="1658198"/>
          </a:xfrm>
        </p:spPr>
        <p:txBody>
          <a:bodyPr>
            <a:normAutofit/>
          </a:bodyPr>
          <a:lstStyle/>
          <a:p>
            <a:r>
              <a:rPr lang="pl-PL" sz="4800" dirty="0"/>
              <a:t>Zatrzymanie i kontrola korespondencji </a:t>
            </a:r>
          </a:p>
        </p:txBody>
      </p:sp>
      <p:sp>
        <p:nvSpPr>
          <p:cNvPr id="8" name="Symbol zastępczy zawartości 7"/>
          <p:cNvSpPr>
            <a:spLocks noGrp="1"/>
          </p:cNvSpPr>
          <p:nvPr>
            <p:ph idx="1"/>
          </p:nvPr>
        </p:nvSpPr>
        <p:spPr>
          <a:xfrm>
            <a:off x="340243" y="1845733"/>
            <a:ext cx="11483162" cy="4735819"/>
          </a:xfrm>
        </p:spPr>
        <p:txBody>
          <a:bodyPr>
            <a:normAutofit lnSpcReduction="10000"/>
          </a:bodyPr>
          <a:lstStyle/>
          <a:p>
            <a:pPr algn="just"/>
            <a:r>
              <a:rPr lang="pl-PL" dirty="0"/>
              <a:t>Na </a:t>
            </a:r>
            <a:r>
              <a:rPr lang="pl-PL" b="1" dirty="0"/>
              <a:t>żądanie prokuratora lub sądu </a:t>
            </a:r>
            <a:r>
              <a:rPr lang="pl-PL" dirty="0"/>
              <a:t>urzędy, instytucje i podmioty prowadzące działalność w dziedzinie poczty lub telekomunikacyjną, urzędy celne i przedsiębiorstwa (instytucje) transportowe mają obowiązek wydać organom procesowym korespondencję, przesyłki i dane telekomunikacyjne </a:t>
            </a:r>
            <a:r>
              <a:rPr lang="pl-PL" b="1" dirty="0"/>
              <a:t>jeżeli mają znaczenie dla toczącego się postępowania</a:t>
            </a:r>
            <a:r>
              <a:rPr lang="pl-PL" dirty="0"/>
              <a:t>. </a:t>
            </a:r>
          </a:p>
          <a:p>
            <a:pPr algn="just"/>
            <a:r>
              <a:rPr lang="pl-PL" dirty="0"/>
              <a:t>Zatrzymanie i kontrola korespondencji to także skopiowanie danych dostępnych na nośniku informacji. </a:t>
            </a:r>
          </a:p>
          <a:p>
            <a:pPr algn="just"/>
            <a:r>
              <a:rPr lang="pl-PL" dirty="0"/>
              <a:t>Żądanie sądu lub prokuratora – w formie postanowienia. Konieczne uzasadnienie decyzji procesowej. </a:t>
            </a:r>
          </a:p>
          <a:p>
            <a:pPr algn="just"/>
            <a:r>
              <a:rPr lang="pl-PL" dirty="0"/>
              <a:t>Tylko sąd lub prokurator mają prawo zarządzić ich otwarcie. </a:t>
            </a:r>
          </a:p>
          <a:p>
            <a:pPr algn="just"/>
            <a:r>
              <a:rPr lang="pl-PL" dirty="0"/>
              <a:t>Postanowienie doręcza się adresatom korespondencji lub nadawcy. Doręczenie może być odroczone na czas oznaczony, maksymalnie do czasu prawomocnego zakończenia postępowania. </a:t>
            </a:r>
          </a:p>
          <a:p>
            <a:pPr algn="just"/>
            <a:r>
              <a:rPr lang="pl-PL" dirty="0"/>
              <a:t>Przysługuje zażalenie osobom, których prawa zostały naruszone – art. 236 </a:t>
            </a:r>
          </a:p>
        </p:txBody>
      </p:sp>
    </p:spTree>
    <p:extLst>
      <p:ext uri="{BB962C8B-B14F-4D97-AF65-F5344CB8AC3E}">
        <p14:creationId xmlns:p14="http://schemas.microsoft.com/office/powerpoint/2010/main" xmlns="" val="37902523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8977" y="8399"/>
            <a:ext cx="11525693" cy="1396163"/>
          </a:xfrm>
        </p:spPr>
        <p:txBody>
          <a:bodyPr>
            <a:normAutofit fontScale="90000"/>
          </a:bodyPr>
          <a:lstStyle/>
          <a:p>
            <a:r>
              <a:rPr lang="pl-PL" dirty="0"/>
              <a:t>Przeszukanie – podstawy prawne, sposób dokonania</a:t>
            </a:r>
          </a:p>
        </p:txBody>
      </p:sp>
      <p:sp>
        <p:nvSpPr>
          <p:cNvPr id="3" name="Symbol zastępczy zawartości 2"/>
          <p:cNvSpPr>
            <a:spLocks noGrp="1"/>
          </p:cNvSpPr>
          <p:nvPr>
            <p:ph idx="1"/>
          </p:nvPr>
        </p:nvSpPr>
        <p:spPr>
          <a:xfrm>
            <a:off x="318977" y="1404563"/>
            <a:ext cx="11525693" cy="4932442"/>
          </a:xfrm>
        </p:spPr>
        <p:txBody>
          <a:bodyPr>
            <a:normAutofit/>
          </a:bodyPr>
          <a:lstStyle/>
          <a:p>
            <a:pPr algn="just"/>
            <a:r>
              <a:rPr lang="pl-PL" sz="1800" dirty="0"/>
              <a:t>Poszukiwawcza (</a:t>
            </a:r>
            <a:r>
              <a:rPr lang="pl-PL" sz="1800" dirty="0" err="1"/>
              <a:t>wykrywcza</a:t>
            </a:r>
            <a:r>
              <a:rPr lang="pl-PL" sz="1800" dirty="0"/>
              <a:t>) czynność dowodowa i jednocześnie środek przymusu (art.  219 – 231 k.p.k)</a:t>
            </a:r>
          </a:p>
          <a:p>
            <a:pPr algn="just"/>
            <a:r>
              <a:rPr lang="pl-PL" sz="1800" dirty="0"/>
              <a:t>Wkroczenie w konstytucyjnie chronione prawa jednostki:</a:t>
            </a:r>
          </a:p>
          <a:p>
            <a:pPr lvl="1" algn="just"/>
            <a:r>
              <a:rPr lang="pl-PL" sz="1600" dirty="0"/>
              <a:t>nietykalność osobistą (art. 41 ust. 1 Konstytucji) </a:t>
            </a:r>
          </a:p>
          <a:p>
            <a:pPr lvl="1" algn="just"/>
            <a:r>
              <a:rPr lang="pl-PL" sz="1600" dirty="0"/>
              <a:t>nienaruszalność mieszkania (art. 50 Konstytucji) </a:t>
            </a:r>
          </a:p>
          <a:p>
            <a:pPr marL="342900" lvl="1" indent="-342900" algn="just"/>
            <a:r>
              <a:rPr lang="pl-PL" dirty="0"/>
              <a:t>Cele przeszukania: </a:t>
            </a:r>
          </a:p>
          <a:p>
            <a:pPr marL="708660" lvl="2" indent="-342900" algn="just">
              <a:buFont typeface="+mj-lt"/>
              <a:buAutoNum type="arabicPeriod"/>
            </a:pPr>
            <a:r>
              <a:rPr lang="pl-PL" sz="1600" dirty="0"/>
              <a:t>wykrycie, zatrzymanie lub przymusowe doprowadzenie osoby podejrzanej;</a:t>
            </a:r>
          </a:p>
          <a:p>
            <a:pPr marL="708660" lvl="2" indent="-342900" algn="just">
              <a:buFont typeface="+mj-lt"/>
              <a:buAutoNum type="arabicPeriod"/>
            </a:pPr>
            <a:r>
              <a:rPr lang="pl-PL" sz="1600" dirty="0"/>
              <a:t>znalezienie rzeczy mogących stanowić dowód w sprawie;</a:t>
            </a:r>
          </a:p>
          <a:p>
            <a:pPr marL="708660" lvl="2" indent="-342900" algn="just">
              <a:buFont typeface="+mj-lt"/>
              <a:buAutoNum type="arabicPeriod"/>
            </a:pPr>
            <a:r>
              <a:rPr lang="pl-PL" sz="1600" dirty="0"/>
              <a:t>znalezienie rzeczy  podlegających zajęciu w postępowaniu karnym </a:t>
            </a:r>
          </a:p>
          <a:p>
            <a:pPr marL="708660" lvl="2" indent="-342900" algn="just">
              <a:buFont typeface="+mj-lt"/>
              <a:buAutoNum type="arabicPeriod"/>
            </a:pPr>
            <a:endParaRPr lang="pl-PL" sz="1600" dirty="0"/>
          </a:p>
          <a:p>
            <a:pPr marL="0" lvl="2" indent="0" algn="just">
              <a:buNone/>
            </a:pPr>
            <a:r>
              <a:rPr lang="pl-PL" sz="1800" b="1" dirty="0"/>
              <a:t>Przeszukanie jest dopuszczalne jeżeli istnieją </a:t>
            </a:r>
            <a:r>
              <a:rPr lang="pl-PL" sz="1800" b="1" u="sng" dirty="0"/>
              <a:t>uzasadnione podstawy do przypuszczania, że osoba podejrzana lub rzeczy znajdują się w określonym miejscu! </a:t>
            </a:r>
          </a:p>
          <a:p>
            <a:pPr marL="0" lvl="2" indent="0" algn="just">
              <a:buNone/>
            </a:pPr>
            <a:endParaRPr lang="pl-PL" sz="1800" b="1" u="sng" dirty="0"/>
          </a:p>
          <a:p>
            <a:pPr marL="0" lvl="2" indent="0" algn="just">
              <a:buNone/>
            </a:pPr>
            <a:r>
              <a:rPr lang="pl-PL" sz="1800" i="0" dirty="0"/>
              <a:t>Co można przeszukać?</a:t>
            </a:r>
          </a:p>
          <a:p>
            <a:pPr marL="0" lvl="2" indent="0" algn="just">
              <a:buNone/>
            </a:pPr>
            <a:r>
              <a:rPr lang="pl-PL" sz="1800" i="0" dirty="0"/>
              <a:t>	</a:t>
            </a:r>
            <a:r>
              <a:rPr lang="pl-PL" sz="1600" i="0" dirty="0"/>
              <a:t>- pomieszczenia (mieszkania i inne lokale)</a:t>
            </a:r>
          </a:p>
          <a:p>
            <a:pPr marL="0" lvl="2" indent="0" algn="just">
              <a:buNone/>
            </a:pPr>
            <a:r>
              <a:rPr lang="pl-PL" sz="1600" i="0" dirty="0"/>
              <a:t>	- inne miejsca (np. środki transportu) </a:t>
            </a:r>
          </a:p>
          <a:p>
            <a:pPr marL="0" lvl="2" indent="0" algn="just">
              <a:buNone/>
            </a:pPr>
            <a:r>
              <a:rPr lang="pl-PL" sz="1600" i="0" dirty="0"/>
              <a:t>	- osobę, odzież itp. </a:t>
            </a:r>
          </a:p>
        </p:txBody>
      </p:sp>
    </p:spTree>
    <p:extLst>
      <p:ext uri="{BB962C8B-B14F-4D97-AF65-F5344CB8AC3E}">
        <p14:creationId xmlns:p14="http://schemas.microsoft.com/office/powerpoint/2010/main" xmlns="" val="1236720062"/>
      </p:ext>
    </p:extLst>
  </p:cSld>
  <p:clrMapOvr>
    <a:masterClrMapping/>
  </p:clrMapOvr>
  <p:timing>
    <p:tnLst>
      <p:par>
        <p:cTn id="1" dur="indefinite" restart="never" nodeType="tmRoot"/>
      </p:par>
    </p:tnLst>
  </p:timing>
</p:sld>
</file>

<file path=ppt/theme/theme1.xml><?xml version="1.0" encoding="utf-8"?>
<a:theme xmlns:a="http://schemas.openxmlformats.org/drawingml/2006/main" name="Wielkomiejski">
  <a:themeElements>
    <a:clrScheme name="Zielonożółty">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Wielkomiejski">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Wielkomiejski">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xmlns="" name="Metropolitan" id="{4C5440D6-04D2-4954-96CF-F251137069B2}" vid="{79CFCA13-9412-4290-BB4B-85112F88857B}"/>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Wielkomiejski</Template>
  <TotalTime>1544</TotalTime>
  <Words>9633</Words>
  <Application>Microsoft Office PowerPoint</Application>
  <PresentationFormat>Niestandardowy</PresentationFormat>
  <Paragraphs>590</Paragraphs>
  <Slides>71</Slides>
  <Notes>1</Notes>
  <HiddenSlides>0</HiddenSlides>
  <MMClips>0</MMClips>
  <ScaleCrop>false</ScaleCrop>
  <HeadingPairs>
    <vt:vector size="4" baseType="variant">
      <vt:variant>
        <vt:lpstr>Motyw</vt:lpstr>
      </vt:variant>
      <vt:variant>
        <vt:i4>1</vt:i4>
      </vt:variant>
      <vt:variant>
        <vt:lpstr>Tytuły slajdów</vt:lpstr>
      </vt:variant>
      <vt:variant>
        <vt:i4>71</vt:i4>
      </vt:variant>
    </vt:vector>
  </HeadingPairs>
  <TitlesOfParts>
    <vt:vector size="72" baseType="lpstr">
      <vt:lpstr>Wielkomiejski</vt:lpstr>
      <vt:lpstr>Slajd 1</vt:lpstr>
      <vt:lpstr>Rodzaje czynności dowodowych</vt:lpstr>
      <vt:lpstr>Rodzaje czynności dowodowych </vt:lpstr>
      <vt:lpstr>Wrażliwe czynności dowodowe </vt:lpstr>
      <vt:lpstr>Zatrzymanie rzeczy. Przeszukanie. Zabezpieczenie danych informatycznych </vt:lpstr>
      <vt:lpstr>Zatrzymanie rzeczy</vt:lpstr>
      <vt:lpstr>Zatrzymanie rzeczy </vt:lpstr>
      <vt:lpstr>Zatrzymanie i kontrola korespondencji </vt:lpstr>
      <vt:lpstr>Przeszukanie – podstawy prawne, sposób dokonania</vt:lpstr>
      <vt:lpstr>Przeszukanie – podstawy prawne, sposób dokonania</vt:lpstr>
      <vt:lpstr>Przeszukanie – zasady i tryb </vt:lpstr>
      <vt:lpstr>Osoby przybrane inne niż wskazane w art. 224 </vt:lpstr>
      <vt:lpstr>Kontrola i utrwalanie rozmów</vt:lpstr>
      <vt:lpstr>Kontrola i utrwalanie rozmów </vt:lpstr>
      <vt:lpstr>Zgoda następcza </vt:lpstr>
      <vt:lpstr>Charakter terminu z art. 237 § 2 </vt:lpstr>
      <vt:lpstr>Charakter terminu z art. 237 § 2 </vt:lpstr>
      <vt:lpstr>Kontrola i utrwalanie rozmów </vt:lpstr>
      <vt:lpstr>Kontrola i utrwalanie rozmów</vt:lpstr>
      <vt:lpstr>Przepisy skreślone i zmienione ustawą z dnia 11.03.2016 r. </vt:lpstr>
      <vt:lpstr>Zgoda następcza po nowelizacji</vt:lpstr>
      <vt:lpstr>Kontrola i utrwalanie rozmów </vt:lpstr>
      <vt:lpstr>Kontrola i utrwalanie rozmów</vt:lpstr>
      <vt:lpstr>Slajd 24</vt:lpstr>
      <vt:lpstr>Kontrola i utrwalanie rozmów w orzecznictwie </vt:lpstr>
      <vt:lpstr>Przesłuchanie </vt:lpstr>
      <vt:lpstr>Szczególne rodzaje przesłuchania </vt:lpstr>
      <vt:lpstr>Okazanie </vt:lpstr>
      <vt:lpstr>Przesłuchanie oskarżonego </vt:lpstr>
      <vt:lpstr>Przesłuchanie oskarżonego </vt:lpstr>
      <vt:lpstr>Przesłuchanie oskarżonego </vt:lpstr>
      <vt:lpstr>Świadek w procesie karnym </vt:lpstr>
      <vt:lpstr>Obowiązki świadka, skutki niedopełnienia obowiązków </vt:lpstr>
      <vt:lpstr>Uprawnienia świadka </vt:lpstr>
      <vt:lpstr>Prawo do odmowy składania zeznań (art. 182 k.p.k.)</vt:lpstr>
      <vt:lpstr>Prawo do odmowy odpowiedzi na pytanie – art. 183 § 1 </vt:lpstr>
      <vt:lpstr>Wyrok SA w Krakowie z 29.08.2013 r., II AKa 146/13 </vt:lpstr>
      <vt:lpstr>Prawo do złożenia wniosku o zwolnienie z obowiązku zeznawania lub odpowiedzi na pytanie – art. 185</vt:lpstr>
      <vt:lpstr>Ochrona świadka w procesie karnym </vt:lpstr>
      <vt:lpstr>Różne sposoby przesłuchania świadka </vt:lpstr>
      <vt:lpstr>Świadek małoletni w procesie karnym </vt:lpstr>
      <vt:lpstr>Świadek małoletni w procesie karnym </vt:lpstr>
      <vt:lpstr>Świadek anonimowy – art. 184 k.p.k. </vt:lpstr>
      <vt:lpstr>Świadek anonimowy – art. 184 k.p.k. </vt:lpstr>
      <vt:lpstr>Świadek anonimowy </vt:lpstr>
      <vt:lpstr>Świadek anonimowy</vt:lpstr>
      <vt:lpstr>Świadek anonimowy</vt:lpstr>
      <vt:lpstr>Świadek koronny </vt:lpstr>
      <vt:lpstr>Przesłanki pozytywne uzyskania statusu świadka koronnego </vt:lpstr>
      <vt:lpstr>Przesłanki negatywne – art. 4 UŚK</vt:lpstr>
      <vt:lpstr>Przesłanki negatywne </vt:lpstr>
      <vt:lpstr>Procedura nadania statusu świadka koronnego </vt:lpstr>
      <vt:lpstr>Dopuszczenie dowodu z zeznań świadka koronnego </vt:lpstr>
      <vt:lpstr>Obowiązki świadka koronnego </vt:lpstr>
      <vt:lpstr>Świadek koronny – orzeczenia </vt:lpstr>
      <vt:lpstr>Ocena zeznań świadka koronnego </vt:lpstr>
      <vt:lpstr>Biegły – powołanie, opinia </vt:lpstr>
      <vt:lpstr>Biegły – powołanie, opinia </vt:lpstr>
      <vt:lpstr>Biegły – powołanie, opinia</vt:lpstr>
      <vt:lpstr>Opinia sądowo - psychiatryczna</vt:lpstr>
      <vt:lpstr>Opinia sądowo - psychiatryczna</vt:lpstr>
      <vt:lpstr>Obserwacja psychiatryczna</vt:lpstr>
      <vt:lpstr>Obserwacja psychiatryczna</vt:lpstr>
      <vt:lpstr>Opinia prywatna w procesie karnym </vt:lpstr>
      <vt:lpstr>Ocena opinii biegłego </vt:lpstr>
      <vt:lpstr>Ocena opinii biegłego </vt:lpstr>
      <vt:lpstr>Oględziny</vt:lpstr>
      <vt:lpstr>Oględziny i otwarcie zwłok </vt:lpstr>
      <vt:lpstr>Oględziny a wizja lokalna </vt:lpstr>
      <vt:lpstr>Eksperyment </vt:lpstr>
      <vt:lpstr>Oględziny a eksperyment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Dowody część szczegółowa</dc:title>
  <dc:creator>Błażej Boch</dc:creator>
  <cp:lastModifiedBy>ANIA</cp:lastModifiedBy>
  <cp:revision>55</cp:revision>
  <dcterms:created xsi:type="dcterms:W3CDTF">2017-03-04T00:16:27Z</dcterms:created>
  <dcterms:modified xsi:type="dcterms:W3CDTF">2022-03-27T10:56:19Z</dcterms:modified>
</cp:coreProperties>
</file>