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344" r:id="rId2"/>
    <p:sldId id="262" r:id="rId3"/>
    <p:sldId id="263" r:id="rId4"/>
    <p:sldId id="309" r:id="rId5"/>
    <p:sldId id="266" r:id="rId6"/>
    <p:sldId id="267" r:id="rId7"/>
    <p:sldId id="268" r:id="rId8"/>
    <p:sldId id="308" r:id="rId9"/>
    <p:sldId id="269" r:id="rId10"/>
    <p:sldId id="270" r:id="rId11"/>
    <p:sldId id="271" r:id="rId12"/>
    <p:sldId id="31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6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59515C-B9E8-4A2B-AAA3-BC08270F9001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B5763DF1-7D21-4346-9FF2-46F22119C9AD}">
      <dgm:prSet phldrT="[Tekst]" custT="1"/>
      <dgm:spPr/>
      <dgm:t>
        <a:bodyPr/>
        <a:lstStyle/>
        <a:p>
          <a:r>
            <a:rPr lang="pl-PL" sz="2000" b="1" dirty="0"/>
            <a:t>Czynności poszukiwawcze </a:t>
          </a:r>
        </a:p>
      </dgm:t>
    </dgm:pt>
    <dgm:pt modelId="{C916FBA9-A59B-4A28-B7E3-17E1BDAF76AC}" type="parTrans" cxnId="{F85D0DFC-DF94-40B7-8FC6-BBCA46C45740}">
      <dgm:prSet/>
      <dgm:spPr/>
      <dgm:t>
        <a:bodyPr/>
        <a:lstStyle/>
        <a:p>
          <a:endParaRPr lang="pl-PL"/>
        </a:p>
      </dgm:t>
    </dgm:pt>
    <dgm:pt modelId="{9A896418-0E9A-4876-A161-EE98F49A6337}" type="sibTrans" cxnId="{F85D0DFC-DF94-40B7-8FC6-BBCA46C45740}">
      <dgm:prSet/>
      <dgm:spPr/>
      <dgm:t>
        <a:bodyPr/>
        <a:lstStyle/>
        <a:p>
          <a:endParaRPr lang="pl-PL"/>
        </a:p>
      </dgm:t>
    </dgm:pt>
    <dgm:pt modelId="{39F5AA8B-92FB-47D6-B99B-F4200BCD7358}">
      <dgm:prSet phldrT="[Tekst]"/>
      <dgm:spPr/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pl-PL" dirty="0"/>
            <a:t>Zatrzymanie rzeczy i przeszukanie (art. 217, 219 – 231 k.p.k.)</a:t>
          </a:r>
        </a:p>
      </dgm:t>
    </dgm:pt>
    <dgm:pt modelId="{8B17F04A-1E84-44E7-9AAF-F236C520AC8B}" type="parTrans" cxnId="{CDFB748B-C4FF-4EB8-899B-D1AB65CD0251}">
      <dgm:prSet/>
      <dgm:spPr/>
      <dgm:t>
        <a:bodyPr/>
        <a:lstStyle/>
        <a:p>
          <a:endParaRPr lang="pl-PL"/>
        </a:p>
      </dgm:t>
    </dgm:pt>
    <dgm:pt modelId="{5C0E8085-6B2F-4B42-AEEC-BADCAF1B4E27}" type="sibTrans" cxnId="{CDFB748B-C4FF-4EB8-899B-D1AB65CD0251}">
      <dgm:prSet/>
      <dgm:spPr/>
      <dgm:t>
        <a:bodyPr/>
        <a:lstStyle/>
        <a:p>
          <a:endParaRPr lang="pl-PL"/>
        </a:p>
      </dgm:t>
    </dgm:pt>
    <dgm:pt modelId="{C56E6AFE-1ABB-4895-BFC6-5C8ED6559CA5}">
      <dgm:prSet phldrT="[Tekst]" custT="1"/>
      <dgm:spPr/>
      <dgm:t>
        <a:bodyPr/>
        <a:lstStyle/>
        <a:p>
          <a:r>
            <a:rPr lang="pl-PL" sz="2000" b="1" dirty="0"/>
            <a:t>Czynności ujawniające </a:t>
          </a:r>
        </a:p>
      </dgm:t>
    </dgm:pt>
    <dgm:pt modelId="{446A1BC7-0662-48A5-985B-50EC187385A5}" type="parTrans" cxnId="{399E7888-48DD-428E-B639-5644621FDCB6}">
      <dgm:prSet/>
      <dgm:spPr/>
      <dgm:t>
        <a:bodyPr/>
        <a:lstStyle/>
        <a:p>
          <a:endParaRPr lang="pl-PL"/>
        </a:p>
      </dgm:t>
    </dgm:pt>
    <dgm:pt modelId="{C0AD9675-5859-411A-81B4-0C68BDF2176D}" type="sibTrans" cxnId="{399E7888-48DD-428E-B639-5644621FDCB6}">
      <dgm:prSet/>
      <dgm:spPr/>
      <dgm:t>
        <a:bodyPr/>
        <a:lstStyle/>
        <a:p>
          <a:endParaRPr lang="pl-PL"/>
        </a:p>
      </dgm:t>
    </dgm:pt>
    <dgm:pt modelId="{779FEFFF-FA10-41CB-B130-C1BF78FF7C89}">
      <dgm:prSet phldrT="[Tekst]"/>
      <dgm:spPr/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pl-PL" dirty="0"/>
            <a:t>Przesłuchanie – świadków, oskarżonego, biegłych </a:t>
          </a:r>
        </a:p>
      </dgm:t>
    </dgm:pt>
    <dgm:pt modelId="{B788A4EA-48F2-4EDA-BC9D-C784C7398271}" type="parTrans" cxnId="{041A2B8B-8ED9-49CD-85E0-D1473950A720}">
      <dgm:prSet/>
      <dgm:spPr/>
      <dgm:t>
        <a:bodyPr/>
        <a:lstStyle/>
        <a:p>
          <a:endParaRPr lang="pl-PL"/>
        </a:p>
      </dgm:t>
    </dgm:pt>
    <dgm:pt modelId="{7DC86062-8198-47F8-8F85-6412239515FB}" type="sibTrans" cxnId="{041A2B8B-8ED9-49CD-85E0-D1473950A720}">
      <dgm:prSet/>
      <dgm:spPr/>
      <dgm:t>
        <a:bodyPr/>
        <a:lstStyle/>
        <a:p>
          <a:endParaRPr lang="pl-PL"/>
        </a:p>
      </dgm:t>
    </dgm:pt>
    <dgm:pt modelId="{4097EBCE-F3FC-4044-BA01-8EC98958B2EC}">
      <dgm:prSet phldrT="[Tekst]" custT="1"/>
      <dgm:spPr/>
      <dgm:t>
        <a:bodyPr/>
        <a:lstStyle/>
        <a:p>
          <a:r>
            <a:rPr lang="pl-PL" sz="2000" b="1" dirty="0"/>
            <a:t>Czynności kontrolujące </a:t>
          </a:r>
        </a:p>
      </dgm:t>
    </dgm:pt>
    <dgm:pt modelId="{F646C099-6FC1-4520-9418-C74E7B845FF9}" type="parTrans" cxnId="{5BE40478-5E5F-4A64-B841-AC9FD6D6925E}">
      <dgm:prSet/>
      <dgm:spPr/>
      <dgm:t>
        <a:bodyPr/>
        <a:lstStyle/>
        <a:p>
          <a:endParaRPr lang="pl-PL"/>
        </a:p>
      </dgm:t>
    </dgm:pt>
    <dgm:pt modelId="{35C6DE98-2D4C-4B07-8029-EEA8D82A864A}" type="sibTrans" cxnId="{5BE40478-5E5F-4A64-B841-AC9FD6D6925E}">
      <dgm:prSet/>
      <dgm:spPr/>
      <dgm:t>
        <a:bodyPr/>
        <a:lstStyle/>
        <a:p>
          <a:endParaRPr lang="pl-PL"/>
        </a:p>
      </dgm:t>
    </dgm:pt>
    <dgm:pt modelId="{757F26E0-C97D-495A-9B6B-28738285243E}">
      <dgm:prSet phldrT="[Tekst]"/>
      <dgm:spPr/>
      <dgm:t>
        <a:bodyPr/>
        <a:lstStyle/>
        <a:p>
          <a:pPr algn="just"/>
          <a:r>
            <a:rPr lang="pl-PL" dirty="0"/>
            <a:t>Konfrontacja  (art. 172 k.p.k.) </a:t>
          </a:r>
        </a:p>
      </dgm:t>
    </dgm:pt>
    <dgm:pt modelId="{7115B545-F934-4458-BEE0-0BA066304F33}" type="parTrans" cxnId="{AC4087EA-9221-4510-81AE-FCDD0F4F9AE3}">
      <dgm:prSet/>
      <dgm:spPr/>
      <dgm:t>
        <a:bodyPr/>
        <a:lstStyle/>
        <a:p>
          <a:endParaRPr lang="pl-PL"/>
        </a:p>
      </dgm:t>
    </dgm:pt>
    <dgm:pt modelId="{AC70E709-A23C-4C06-A252-D09E6FBC93A9}" type="sibTrans" cxnId="{AC4087EA-9221-4510-81AE-FCDD0F4F9AE3}">
      <dgm:prSet/>
      <dgm:spPr/>
      <dgm:t>
        <a:bodyPr/>
        <a:lstStyle/>
        <a:p>
          <a:endParaRPr lang="pl-PL"/>
        </a:p>
      </dgm:t>
    </dgm:pt>
    <dgm:pt modelId="{B81BA39F-F13B-434D-B45F-EE6E42E7C931}">
      <dgm:prSet/>
      <dgm:spPr/>
      <dgm:t>
        <a:bodyPr/>
        <a:lstStyle/>
        <a:p>
          <a:pPr algn="just"/>
          <a:r>
            <a:rPr lang="pl-PL" dirty="0"/>
            <a:t>Kontrola korespondencji, przekazu informacji i przesyłek (art. 218 i 218a k.p.k.)</a:t>
          </a:r>
        </a:p>
      </dgm:t>
    </dgm:pt>
    <dgm:pt modelId="{54AD88F9-BECD-47FF-A12B-180D3927DD1A}" type="parTrans" cxnId="{B9EC4FCE-53FF-46DF-BC7E-F031B15D3B35}">
      <dgm:prSet/>
      <dgm:spPr/>
      <dgm:t>
        <a:bodyPr/>
        <a:lstStyle/>
        <a:p>
          <a:endParaRPr lang="pl-PL"/>
        </a:p>
      </dgm:t>
    </dgm:pt>
    <dgm:pt modelId="{A729800A-BD1F-4942-85A6-E1D238F1952F}" type="sibTrans" cxnId="{B9EC4FCE-53FF-46DF-BC7E-F031B15D3B35}">
      <dgm:prSet/>
      <dgm:spPr/>
      <dgm:t>
        <a:bodyPr/>
        <a:lstStyle/>
        <a:p>
          <a:endParaRPr lang="pl-PL"/>
        </a:p>
      </dgm:t>
    </dgm:pt>
    <dgm:pt modelId="{E6F49593-B65B-47B4-A0A8-97A7A91F7875}">
      <dgm:prSet/>
      <dgm:spPr/>
      <dgm:t>
        <a:bodyPr/>
        <a:lstStyle/>
        <a:p>
          <a:pPr algn="just"/>
          <a:r>
            <a:rPr lang="pl-PL" dirty="0"/>
            <a:t>Kontrola i utrwalanie rozmów (art. 237 – 242 k.p.k.)</a:t>
          </a:r>
        </a:p>
      </dgm:t>
    </dgm:pt>
    <dgm:pt modelId="{D59B6708-2CA5-40DB-A5FC-159BA8F59D12}" type="parTrans" cxnId="{E3EBE3DC-FF54-4C32-82E6-C4ED814EC4AF}">
      <dgm:prSet/>
      <dgm:spPr/>
      <dgm:t>
        <a:bodyPr/>
        <a:lstStyle/>
        <a:p>
          <a:endParaRPr lang="pl-PL"/>
        </a:p>
      </dgm:t>
    </dgm:pt>
    <dgm:pt modelId="{A0FA62E1-E578-4B46-8752-949390A45B7C}" type="sibTrans" cxnId="{E3EBE3DC-FF54-4C32-82E6-C4ED814EC4AF}">
      <dgm:prSet/>
      <dgm:spPr/>
      <dgm:t>
        <a:bodyPr/>
        <a:lstStyle/>
        <a:p>
          <a:endParaRPr lang="pl-PL"/>
        </a:p>
      </dgm:t>
    </dgm:pt>
    <dgm:pt modelId="{12BEB422-7AF9-429F-9E49-0210F2D01020}">
      <dgm:prSet/>
      <dgm:spPr/>
      <dgm:t>
        <a:bodyPr/>
        <a:lstStyle/>
        <a:p>
          <a:pPr algn="just"/>
          <a:r>
            <a:rPr lang="pl-PL" dirty="0"/>
            <a:t>Poszukiwanie oskarżonego </a:t>
          </a:r>
          <a:r>
            <a:rPr lang="pl-PL" dirty="0">
              <a:sym typeface="Wingdings" pitchFamily="2" charset="2"/>
            </a:rPr>
            <a:t> uregulowane w rozdziale dot. środków przymusu! (art. 278 k.p.k.)</a:t>
          </a:r>
          <a:endParaRPr lang="pl-PL" dirty="0"/>
        </a:p>
      </dgm:t>
    </dgm:pt>
    <dgm:pt modelId="{99027726-2988-4A41-89EA-4CABBD87F460}" type="parTrans" cxnId="{9C252136-3E3B-4CC8-B6CA-4CA33C6E3ABA}">
      <dgm:prSet/>
      <dgm:spPr/>
      <dgm:t>
        <a:bodyPr/>
        <a:lstStyle/>
        <a:p>
          <a:endParaRPr lang="pl-PL"/>
        </a:p>
      </dgm:t>
    </dgm:pt>
    <dgm:pt modelId="{3165088A-694B-42AB-ADBF-BCBD39F1C418}" type="sibTrans" cxnId="{9C252136-3E3B-4CC8-B6CA-4CA33C6E3ABA}">
      <dgm:prSet/>
      <dgm:spPr/>
      <dgm:t>
        <a:bodyPr/>
        <a:lstStyle/>
        <a:p>
          <a:endParaRPr lang="pl-PL"/>
        </a:p>
      </dgm:t>
    </dgm:pt>
    <dgm:pt modelId="{92333454-D65D-4F89-90C6-C8EF2406F904}">
      <dgm:prSet/>
      <dgm:spPr/>
      <dgm:t>
        <a:bodyPr/>
        <a:lstStyle/>
        <a:p>
          <a:pPr algn="just"/>
          <a:r>
            <a:rPr lang="pl-PL" dirty="0"/>
            <a:t>Okazanie i rozpoznanie – szczególna forma przesłuchania (art. 173 k.p.k.)</a:t>
          </a:r>
        </a:p>
      </dgm:t>
    </dgm:pt>
    <dgm:pt modelId="{03387BA2-E5D8-4478-B39E-36A60046573D}" type="parTrans" cxnId="{07C1A13E-8C10-476B-A691-9999BBC1DCE3}">
      <dgm:prSet/>
      <dgm:spPr/>
      <dgm:t>
        <a:bodyPr/>
        <a:lstStyle/>
        <a:p>
          <a:endParaRPr lang="pl-PL"/>
        </a:p>
      </dgm:t>
    </dgm:pt>
    <dgm:pt modelId="{DCE4D8EA-BAEE-407E-B167-1191F4F09EE2}" type="sibTrans" cxnId="{07C1A13E-8C10-476B-A691-9999BBC1DCE3}">
      <dgm:prSet/>
      <dgm:spPr/>
      <dgm:t>
        <a:bodyPr/>
        <a:lstStyle/>
        <a:p>
          <a:endParaRPr lang="pl-PL"/>
        </a:p>
      </dgm:t>
    </dgm:pt>
    <dgm:pt modelId="{A4470F2D-8615-4352-BC9E-6C55260A13A7}">
      <dgm:prSet/>
      <dgm:spPr/>
      <dgm:t>
        <a:bodyPr/>
        <a:lstStyle/>
        <a:p>
          <a:pPr algn="just"/>
          <a:r>
            <a:rPr lang="pl-PL" dirty="0"/>
            <a:t>Ekspertyza </a:t>
          </a:r>
        </a:p>
      </dgm:t>
    </dgm:pt>
    <dgm:pt modelId="{3C7152E5-A4F7-4682-9E79-03C2377D3EBE}" type="parTrans" cxnId="{6F09103A-F57B-4F87-9DC7-3B8DE2BD47E7}">
      <dgm:prSet/>
      <dgm:spPr/>
      <dgm:t>
        <a:bodyPr/>
        <a:lstStyle/>
        <a:p>
          <a:endParaRPr lang="pl-PL"/>
        </a:p>
      </dgm:t>
    </dgm:pt>
    <dgm:pt modelId="{8C58832B-4D45-4687-8094-EF883220CBC2}" type="sibTrans" cxnId="{6F09103A-F57B-4F87-9DC7-3B8DE2BD47E7}">
      <dgm:prSet/>
      <dgm:spPr/>
      <dgm:t>
        <a:bodyPr/>
        <a:lstStyle/>
        <a:p>
          <a:endParaRPr lang="pl-PL"/>
        </a:p>
      </dgm:t>
    </dgm:pt>
    <dgm:pt modelId="{225F735B-E4BD-430A-8856-7DF063E44120}">
      <dgm:prSet/>
      <dgm:spPr/>
      <dgm:t>
        <a:bodyPr/>
        <a:lstStyle/>
        <a:p>
          <a:pPr algn="just"/>
          <a:r>
            <a:rPr lang="pl-PL" dirty="0"/>
            <a:t>Oględziny (art. 207 – 208 k.p.k.)</a:t>
          </a:r>
        </a:p>
      </dgm:t>
    </dgm:pt>
    <dgm:pt modelId="{F21E2E98-76F6-4611-B8E5-8BF975F90DE7}" type="parTrans" cxnId="{1D8AD941-CE8C-4984-9236-8A8D85B8E0E8}">
      <dgm:prSet/>
      <dgm:spPr/>
      <dgm:t>
        <a:bodyPr/>
        <a:lstStyle/>
        <a:p>
          <a:endParaRPr lang="pl-PL"/>
        </a:p>
      </dgm:t>
    </dgm:pt>
    <dgm:pt modelId="{AD6CECE2-F929-401B-88E5-8B93DB954629}" type="sibTrans" cxnId="{1D8AD941-CE8C-4984-9236-8A8D85B8E0E8}">
      <dgm:prSet/>
      <dgm:spPr/>
      <dgm:t>
        <a:bodyPr/>
        <a:lstStyle/>
        <a:p>
          <a:endParaRPr lang="pl-PL"/>
        </a:p>
      </dgm:t>
    </dgm:pt>
    <dgm:pt modelId="{A5C1B659-A3FD-416C-87F6-0AC729EF5ABA}">
      <dgm:prSet/>
      <dgm:spPr/>
      <dgm:t>
        <a:bodyPr/>
        <a:lstStyle/>
        <a:p>
          <a:pPr algn="just"/>
          <a:r>
            <a:rPr lang="pl-PL" dirty="0"/>
            <a:t>Oględziny i otwarcie zwłok (art. 209 – 210 k.p.k.) </a:t>
          </a:r>
        </a:p>
      </dgm:t>
    </dgm:pt>
    <dgm:pt modelId="{4FF24591-FD18-4762-8802-66029EC6C8A9}" type="parTrans" cxnId="{4B4AD95F-F038-404B-9043-B3B11B195213}">
      <dgm:prSet/>
      <dgm:spPr/>
      <dgm:t>
        <a:bodyPr/>
        <a:lstStyle/>
        <a:p>
          <a:endParaRPr lang="pl-PL"/>
        </a:p>
      </dgm:t>
    </dgm:pt>
    <dgm:pt modelId="{234DE332-DB5B-4537-BAA0-28D2FF5A942D}" type="sibTrans" cxnId="{4B4AD95F-F038-404B-9043-B3B11B195213}">
      <dgm:prSet/>
      <dgm:spPr/>
      <dgm:t>
        <a:bodyPr/>
        <a:lstStyle/>
        <a:p>
          <a:endParaRPr lang="pl-PL"/>
        </a:p>
      </dgm:t>
    </dgm:pt>
    <dgm:pt modelId="{EFA07B0C-DE97-4D14-99F5-CAFE8ADFEC25}">
      <dgm:prSet/>
      <dgm:spPr/>
      <dgm:t>
        <a:bodyPr/>
        <a:lstStyle/>
        <a:p>
          <a:pPr algn="just"/>
          <a:r>
            <a:rPr lang="pl-PL" dirty="0"/>
            <a:t>Odczytanie (art. 389, 391, 393 k.p.k.)</a:t>
          </a:r>
        </a:p>
      </dgm:t>
    </dgm:pt>
    <dgm:pt modelId="{E308A92C-7A2D-4604-B084-AC9AFEB1A937}" type="parTrans" cxnId="{73DEA552-D704-46FF-8A5E-583DAFDBB5E1}">
      <dgm:prSet/>
      <dgm:spPr/>
      <dgm:t>
        <a:bodyPr/>
        <a:lstStyle/>
        <a:p>
          <a:endParaRPr lang="pl-PL"/>
        </a:p>
      </dgm:t>
    </dgm:pt>
    <dgm:pt modelId="{A275AC0A-AA2F-44AD-BDC3-339BB1973EE1}" type="sibTrans" cxnId="{73DEA552-D704-46FF-8A5E-583DAFDBB5E1}">
      <dgm:prSet/>
      <dgm:spPr/>
      <dgm:t>
        <a:bodyPr/>
        <a:lstStyle/>
        <a:p>
          <a:endParaRPr lang="pl-PL"/>
        </a:p>
      </dgm:t>
    </dgm:pt>
    <dgm:pt modelId="{CAFF8037-8F33-4F99-A473-2B5E97D5A3A6}">
      <dgm:prSet/>
      <dgm:spPr/>
      <dgm:t>
        <a:bodyPr/>
        <a:lstStyle/>
        <a:p>
          <a:pPr algn="just"/>
          <a:r>
            <a:rPr lang="pl-PL" dirty="0"/>
            <a:t>Eksperyment procesowy (art. 211 k.p.k.)</a:t>
          </a:r>
        </a:p>
      </dgm:t>
    </dgm:pt>
    <dgm:pt modelId="{64ADF78E-D83F-4DAB-9E14-6A72C989F10A}" type="parTrans" cxnId="{76BC3A35-245A-4A89-AC00-D5D049F56BB5}">
      <dgm:prSet/>
      <dgm:spPr/>
      <dgm:t>
        <a:bodyPr/>
        <a:lstStyle/>
        <a:p>
          <a:endParaRPr lang="pl-PL"/>
        </a:p>
      </dgm:t>
    </dgm:pt>
    <dgm:pt modelId="{44B2401B-500E-4D95-9B7B-22BFE17C04B1}" type="sibTrans" cxnId="{76BC3A35-245A-4A89-AC00-D5D049F56BB5}">
      <dgm:prSet/>
      <dgm:spPr/>
      <dgm:t>
        <a:bodyPr/>
        <a:lstStyle/>
        <a:p>
          <a:endParaRPr lang="pl-PL"/>
        </a:p>
      </dgm:t>
    </dgm:pt>
    <dgm:pt modelId="{3EAFD385-7BC2-46D1-A3E7-5ED34D37BCE6}">
      <dgm:prSet/>
      <dgm:spPr/>
      <dgm:t>
        <a:bodyPr/>
        <a:lstStyle/>
        <a:p>
          <a:pPr algn="just"/>
          <a:r>
            <a:rPr lang="pl-PL" dirty="0"/>
            <a:t>Badanie osoby oskarżonego i wywiad środowiskowy (art. 213 i 214 k.p.k.)</a:t>
          </a:r>
        </a:p>
      </dgm:t>
    </dgm:pt>
    <dgm:pt modelId="{112BE64A-446C-47B4-B110-639B989DE46E}" type="parTrans" cxnId="{D5441AF7-5EA9-43C0-9A3A-DEE3C5CA7947}">
      <dgm:prSet/>
      <dgm:spPr/>
      <dgm:t>
        <a:bodyPr/>
        <a:lstStyle/>
        <a:p>
          <a:endParaRPr lang="pl-PL"/>
        </a:p>
      </dgm:t>
    </dgm:pt>
    <dgm:pt modelId="{BB1009E5-E721-41DC-BC9B-8B31A7BB5BFA}" type="sibTrans" cxnId="{D5441AF7-5EA9-43C0-9A3A-DEE3C5CA7947}">
      <dgm:prSet/>
      <dgm:spPr/>
      <dgm:t>
        <a:bodyPr/>
        <a:lstStyle/>
        <a:p>
          <a:endParaRPr lang="pl-PL"/>
        </a:p>
      </dgm:t>
    </dgm:pt>
    <dgm:pt modelId="{36BA6F62-8690-49F9-9802-590D558D5A98}">
      <dgm:prSet/>
      <dgm:spPr/>
      <dgm:t>
        <a:bodyPr/>
        <a:lstStyle/>
        <a:p>
          <a:pPr algn="just"/>
          <a:r>
            <a:rPr lang="pl-PL" dirty="0"/>
            <a:t>Przesłuchanie świadka koronnego </a:t>
          </a:r>
        </a:p>
      </dgm:t>
    </dgm:pt>
    <dgm:pt modelId="{6F7A0370-BA39-4861-980E-071C3106CB74}" type="parTrans" cxnId="{D53F5C58-2B52-4393-AFBD-D680F77A0744}">
      <dgm:prSet/>
      <dgm:spPr/>
      <dgm:t>
        <a:bodyPr/>
        <a:lstStyle/>
        <a:p>
          <a:endParaRPr lang="pl-PL"/>
        </a:p>
      </dgm:t>
    </dgm:pt>
    <dgm:pt modelId="{54B1F3E0-453B-4252-8EA8-99BC68C77ED3}" type="sibTrans" cxnId="{D53F5C58-2B52-4393-AFBD-D680F77A0744}">
      <dgm:prSet/>
      <dgm:spPr/>
      <dgm:t>
        <a:bodyPr/>
        <a:lstStyle/>
        <a:p>
          <a:endParaRPr lang="pl-PL"/>
        </a:p>
      </dgm:t>
    </dgm:pt>
    <dgm:pt modelId="{B99FF9EA-9E06-4F6E-B9C6-D168A907EE35}">
      <dgm:prSet/>
      <dgm:spPr/>
      <dgm:t>
        <a:bodyPr/>
        <a:lstStyle/>
        <a:p>
          <a:pPr algn="just"/>
          <a:r>
            <a:rPr lang="pl-PL" dirty="0"/>
            <a:t>Porównywanie oryginałów dowodów rzeczowych z kopiami </a:t>
          </a:r>
        </a:p>
      </dgm:t>
    </dgm:pt>
    <dgm:pt modelId="{5ACCBC65-237E-426B-8CFE-CFBDC946BA20}" type="parTrans" cxnId="{B70D8B33-34ED-4736-8728-8E7F296F8962}">
      <dgm:prSet/>
      <dgm:spPr/>
      <dgm:t>
        <a:bodyPr/>
        <a:lstStyle/>
        <a:p>
          <a:endParaRPr lang="pl-PL"/>
        </a:p>
      </dgm:t>
    </dgm:pt>
    <dgm:pt modelId="{78A820AA-332F-4F86-BA55-6B7774627E25}" type="sibTrans" cxnId="{B70D8B33-34ED-4736-8728-8E7F296F8962}">
      <dgm:prSet/>
      <dgm:spPr/>
      <dgm:t>
        <a:bodyPr/>
        <a:lstStyle/>
        <a:p>
          <a:endParaRPr lang="pl-PL"/>
        </a:p>
      </dgm:t>
    </dgm:pt>
    <dgm:pt modelId="{9A7CDBE8-0F31-42CD-A7EF-68D290699C00}">
      <dgm:prSet/>
      <dgm:spPr/>
      <dgm:t>
        <a:bodyPr/>
        <a:lstStyle/>
        <a:p>
          <a:pPr algn="just"/>
          <a:r>
            <a:rPr lang="pl-PL" dirty="0"/>
            <a:t>Ponowienie tej samej czynności dowodowej </a:t>
          </a:r>
        </a:p>
      </dgm:t>
    </dgm:pt>
    <dgm:pt modelId="{BE7650F8-EBC6-4CDA-A0FC-2723133E326F}" type="parTrans" cxnId="{719D667B-C675-4367-A4A8-3828FD0445C4}">
      <dgm:prSet/>
      <dgm:spPr/>
      <dgm:t>
        <a:bodyPr/>
        <a:lstStyle/>
        <a:p>
          <a:endParaRPr lang="pl-PL"/>
        </a:p>
      </dgm:t>
    </dgm:pt>
    <dgm:pt modelId="{90C4F58D-B5BE-4DC7-AD1E-DD4AD936D9CC}" type="sibTrans" cxnId="{719D667B-C675-4367-A4A8-3828FD0445C4}">
      <dgm:prSet/>
      <dgm:spPr/>
      <dgm:t>
        <a:bodyPr/>
        <a:lstStyle/>
        <a:p>
          <a:endParaRPr lang="pl-PL"/>
        </a:p>
      </dgm:t>
    </dgm:pt>
    <dgm:pt modelId="{258730D2-CF02-45AB-9D25-1F75FEEBC6F1}" type="pres">
      <dgm:prSet presAssocID="{1859515C-B9E8-4A2B-AAA3-BC08270F900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116219E-6890-4A55-B26A-17F0FDB81CEE}" type="pres">
      <dgm:prSet presAssocID="{B5763DF1-7D21-4346-9FF2-46F22119C9AD}" presName="composite" presStyleCnt="0"/>
      <dgm:spPr/>
    </dgm:pt>
    <dgm:pt modelId="{A0DB257F-F9FD-42ED-AF3A-5379E7D5DC73}" type="pres">
      <dgm:prSet presAssocID="{B5763DF1-7D21-4346-9FF2-46F22119C9A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4C2E1D6-3E45-4CF4-9CDD-CBCFFE00A01B}" type="pres">
      <dgm:prSet presAssocID="{B5763DF1-7D21-4346-9FF2-46F22119C9AD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84C9D7F-26B7-41D4-9632-374E59F3FAF3}" type="pres">
      <dgm:prSet presAssocID="{9A896418-0E9A-4876-A161-EE98F49A6337}" presName="space" presStyleCnt="0"/>
      <dgm:spPr/>
    </dgm:pt>
    <dgm:pt modelId="{2F22BF79-3AF3-499F-BFAA-806D8E58756E}" type="pres">
      <dgm:prSet presAssocID="{C56E6AFE-1ABB-4895-BFC6-5C8ED6559CA5}" presName="composite" presStyleCnt="0"/>
      <dgm:spPr/>
    </dgm:pt>
    <dgm:pt modelId="{EAF566DA-CF3F-4F15-A416-858F8BF05B1A}" type="pres">
      <dgm:prSet presAssocID="{C56E6AFE-1ABB-4895-BFC6-5C8ED6559CA5}" presName="parTx" presStyleLbl="alignNode1" presStyleIdx="1" presStyleCnt="3" custScaleX="1305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86CDD0D-05A3-4117-9A5D-2AB577EAF3D6}" type="pres">
      <dgm:prSet presAssocID="{C56E6AFE-1ABB-4895-BFC6-5C8ED6559CA5}" presName="desTx" presStyleLbl="alignAccFollowNode1" presStyleIdx="1" presStyleCnt="3" custScaleX="12872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4D7B4E1-2FAB-43AA-AD0F-C13A2EB8FD4E}" type="pres">
      <dgm:prSet presAssocID="{C0AD9675-5859-411A-81B4-0C68BDF2176D}" presName="space" presStyleCnt="0"/>
      <dgm:spPr/>
    </dgm:pt>
    <dgm:pt modelId="{E0C6FD9A-0C86-45A8-B55B-F20BCBBD1518}" type="pres">
      <dgm:prSet presAssocID="{4097EBCE-F3FC-4044-BA01-8EC98958B2EC}" presName="composite" presStyleCnt="0"/>
      <dgm:spPr/>
    </dgm:pt>
    <dgm:pt modelId="{45EBCD7E-5E72-4270-B761-C90177848AE8}" type="pres">
      <dgm:prSet presAssocID="{4097EBCE-F3FC-4044-BA01-8EC98958B2E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AF86DE1-436F-4DB3-B845-18B1A9481C88}" type="pres">
      <dgm:prSet presAssocID="{4097EBCE-F3FC-4044-BA01-8EC98958B2E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9EC4FCE-53FF-46DF-BC7E-F031B15D3B35}" srcId="{B5763DF1-7D21-4346-9FF2-46F22119C9AD}" destId="{B81BA39F-F13B-434D-B45F-EE6E42E7C931}" srcOrd="1" destOrd="0" parTransId="{54AD88F9-BECD-47FF-A12B-180D3927DD1A}" sibTransId="{A729800A-BD1F-4942-85A6-E1D238F1952F}"/>
    <dgm:cxn modelId="{4B560B2C-84E2-4EFC-93FA-D4F564961882}" type="presOf" srcId="{A4470F2D-8615-4352-BC9E-6C55260A13A7}" destId="{686CDD0D-05A3-4117-9A5D-2AB577EAF3D6}" srcOrd="0" destOrd="2" presId="urn:microsoft.com/office/officeart/2005/8/layout/hList1"/>
    <dgm:cxn modelId="{BFBD94C0-AFD8-46B0-922F-725A6AC79FA1}" type="presOf" srcId="{36BA6F62-8690-49F9-9802-590D558D5A98}" destId="{686CDD0D-05A3-4117-9A5D-2AB577EAF3D6}" srcOrd="0" destOrd="8" presId="urn:microsoft.com/office/officeart/2005/8/layout/hList1"/>
    <dgm:cxn modelId="{A1A511BB-FB18-4F80-A443-74ED05EF5005}" type="presOf" srcId="{B99FF9EA-9E06-4F6E-B9C6-D168A907EE35}" destId="{4AF86DE1-436F-4DB3-B845-18B1A9481C88}" srcOrd="0" destOrd="1" presId="urn:microsoft.com/office/officeart/2005/8/layout/hList1"/>
    <dgm:cxn modelId="{719D667B-C675-4367-A4A8-3828FD0445C4}" srcId="{4097EBCE-F3FC-4044-BA01-8EC98958B2EC}" destId="{9A7CDBE8-0F31-42CD-A7EF-68D290699C00}" srcOrd="2" destOrd="0" parTransId="{BE7650F8-EBC6-4CDA-A0FC-2723133E326F}" sibTransId="{90C4F58D-B5BE-4DC7-AD1E-DD4AD936D9CC}"/>
    <dgm:cxn modelId="{76BC3A35-245A-4A89-AC00-D5D049F56BB5}" srcId="{C56E6AFE-1ABB-4895-BFC6-5C8ED6559CA5}" destId="{CAFF8037-8F33-4F99-A473-2B5E97D5A3A6}" srcOrd="6" destOrd="0" parTransId="{64ADF78E-D83F-4DAB-9E14-6A72C989F10A}" sibTransId="{44B2401B-500E-4D95-9B7B-22BFE17C04B1}"/>
    <dgm:cxn modelId="{5BE40478-5E5F-4A64-B841-AC9FD6D6925E}" srcId="{1859515C-B9E8-4A2B-AAA3-BC08270F9001}" destId="{4097EBCE-F3FC-4044-BA01-8EC98958B2EC}" srcOrd="2" destOrd="0" parTransId="{F646C099-6FC1-4520-9418-C74E7B845FF9}" sibTransId="{35C6DE98-2D4C-4B07-8029-EEA8D82A864A}"/>
    <dgm:cxn modelId="{D53F5C58-2B52-4393-AFBD-D680F77A0744}" srcId="{C56E6AFE-1ABB-4895-BFC6-5C8ED6559CA5}" destId="{36BA6F62-8690-49F9-9802-590D558D5A98}" srcOrd="8" destOrd="0" parTransId="{6F7A0370-BA39-4861-980E-071C3106CB74}" sibTransId="{54B1F3E0-453B-4252-8EA8-99BC68C77ED3}"/>
    <dgm:cxn modelId="{DFBECBEB-4009-4DA5-B684-2FB4A767AE82}" type="presOf" srcId="{3EAFD385-7BC2-46D1-A3E7-5ED34D37BCE6}" destId="{686CDD0D-05A3-4117-9A5D-2AB577EAF3D6}" srcOrd="0" destOrd="7" presId="urn:microsoft.com/office/officeart/2005/8/layout/hList1"/>
    <dgm:cxn modelId="{07C1A13E-8C10-476B-A691-9999BBC1DCE3}" srcId="{C56E6AFE-1ABB-4895-BFC6-5C8ED6559CA5}" destId="{92333454-D65D-4F89-90C6-C8EF2406F904}" srcOrd="1" destOrd="0" parTransId="{03387BA2-E5D8-4478-B39E-36A60046573D}" sibTransId="{DCE4D8EA-BAEE-407E-B167-1191F4F09EE2}"/>
    <dgm:cxn modelId="{6F09103A-F57B-4F87-9DC7-3B8DE2BD47E7}" srcId="{C56E6AFE-1ABB-4895-BFC6-5C8ED6559CA5}" destId="{A4470F2D-8615-4352-BC9E-6C55260A13A7}" srcOrd="2" destOrd="0" parTransId="{3C7152E5-A4F7-4682-9E79-03C2377D3EBE}" sibTransId="{8C58832B-4D45-4687-8094-EF883220CBC2}"/>
    <dgm:cxn modelId="{F85D0DFC-DF94-40B7-8FC6-BBCA46C45740}" srcId="{1859515C-B9E8-4A2B-AAA3-BC08270F9001}" destId="{B5763DF1-7D21-4346-9FF2-46F22119C9AD}" srcOrd="0" destOrd="0" parTransId="{C916FBA9-A59B-4A28-B7E3-17E1BDAF76AC}" sibTransId="{9A896418-0E9A-4876-A161-EE98F49A6337}"/>
    <dgm:cxn modelId="{A5CAEA9C-60E2-4FFB-8D48-1E68DB06CD4E}" type="presOf" srcId="{CAFF8037-8F33-4F99-A473-2B5E97D5A3A6}" destId="{686CDD0D-05A3-4117-9A5D-2AB577EAF3D6}" srcOrd="0" destOrd="6" presId="urn:microsoft.com/office/officeart/2005/8/layout/hList1"/>
    <dgm:cxn modelId="{B4045013-8F4E-4C1C-8A94-5B943A1DE79F}" type="presOf" srcId="{757F26E0-C97D-495A-9B6B-28738285243E}" destId="{4AF86DE1-436F-4DB3-B845-18B1A9481C88}" srcOrd="0" destOrd="0" presId="urn:microsoft.com/office/officeart/2005/8/layout/hList1"/>
    <dgm:cxn modelId="{4B4AD95F-F038-404B-9043-B3B11B195213}" srcId="{C56E6AFE-1ABB-4895-BFC6-5C8ED6559CA5}" destId="{A5C1B659-A3FD-416C-87F6-0AC729EF5ABA}" srcOrd="4" destOrd="0" parTransId="{4FF24591-FD18-4762-8802-66029EC6C8A9}" sibTransId="{234DE332-DB5B-4537-BAA0-28D2FF5A942D}"/>
    <dgm:cxn modelId="{496BFE95-38AD-4BBE-A3A4-E94D9E9DA176}" type="presOf" srcId="{A5C1B659-A3FD-416C-87F6-0AC729EF5ABA}" destId="{686CDD0D-05A3-4117-9A5D-2AB577EAF3D6}" srcOrd="0" destOrd="4" presId="urn:microsoft.com/office/officeart/2005/8/layout/hList1"/>
    <dgm:cxn modelId="{D5441AF7-5EA9-43C0-9A3A-DEE3C5CA7947}" srcId="{C56E6AFE-1ABB-4895-BFC6-5C8ED6559CA5}" destId="{3EAFD385-7BC2-46D1-A3E7-5ED34D37BCE6}" srcOrd="7" destOrd="0" parTransId="{112BE64A-446C-47B4-B110-639B989DE46E}" sibTransId="{BB1009E5-E721-41DC-BC9B-8B31A7BB5BFA}"/>
    <dgm:cxn modelId="{1D8AD941-CE8C-4984-9236-8A8D85B8E0E8}" srcId="{C56E6AFE-1ABB-4895-BFC6-5C8ED6559CA5}" destId="{225F735B-E4BD-430A-8856-7DF063E44120}" srcOrd="3" destOrd="0" parTransId="{F21E2E98-76F6-4611-B8E5-8BF975F90DE7}" sibTransId="{AD6CECE2-F929-401B-88E5-8B93DB954629}"/>
    <dgm:cxn modelId="{9C252136-3E3B-4CC8-B6CA-4CA33C6E3ABA}" srcId="{B5763DF1-7D21-4346-9FF2-46F22119C9AD}" destId="{12BEB422-7AF9-429F-9E49-0210F2D01020}" srcOrd="3" destOrd="0" parTransId="{99027726-2988-4A41-89EA-4CABBD87F460}" sibTransId="{3165088A-694B-42AB-ADBF-BCBD39F1C418}"/>
    <dgm:cxn modelId="{88DBA245-1F8B-4527-B16A-6878098EE812}" type="presOf" srcId="{39F5AA8B-92FB-47D6-B99B-F4200BCD7358}" destId="{54C2E1D6-3E45-4CF4-9CDD-CBCFFE00A01B}" srcOrd="0" destOrd="0" presId="urn:microsoft.com/office/officeart/2005/8/layout/hList1"/>
    <dgm:cxn modelId="{0C81FEDB-DC3C-45A5-8687-CB7ED248B55A}" type="presOf" srcId="{9A7CDBE8-0F31-42CD-A7EF-68D290699C00}" destId="{4AF86DE1-436F-4DB3-B845-18B1A9481C88}" srcOrd="0" destOrd="2" presId="urn:microsoft.com/office/officeart/2005/8/layout/hList1"/>
    <dgm:cxn modelId="{E3EBE3DC-FF54-4C32-82E6-C4ED814EC4AF}" srcId="{B5763DF1-7D21-4346-9FF2-46F22119C9AD}" destId="{E6F49593-B65B-47B4-A0A8-97A7A91F7875}" srcOrd="2" destOrd="0" parTransId="{D59B6708-2CA5-40DB-A5FC-159BA8F59D12}" sibTransId="{A0FA62E1-E578-4B46-8752-949390A45B7C}"/>
    <dgm:cxn modelId="{041A2B8B-8ED9-49CD-85E0-D1473950A720}" srcId="{C56E6AFE-1ABB-4895-BFC6-5C8ED6559CA5}" destId="{779FEFFF-FA10-41CB-B130-C1BF78FF7C89}" srcOrd="0" destOrd="0" parTransId="{B788A4EA-48F2-4EDA-BC9D-C784C7398271}" sibTransId="{7DC86062-8198-47F8-8F85-6412239515FB}"/>
    <dgm:cxn modelId="{00D23E6D-5A75-434F-8EB4-77172BA7A31C}" type="presOf" srcId="{92333454-D65D-4F89-90C6-C8EF2406F904}" destId="{686CDD0D-05A3-4117-9A5D-2AB577EAF3D6}" srcOrd="0" destOrd="1" presId="urn:microsoft.com/office/officeart/2005/8/layout/hList1"/>
    <dgm:cxn modelId="{7D604370-7162-4BC4-BEAD-DF4C1778C7B5}" type="presOf" srcId="{B5763DF1-7D21-4346-9FF2-46F22119C9AD}" destId="{A0DB257F-F9FD-42ED-AF3A-5379E7D5DC73}" srcOrd="0" destOrd="0" presId="urn:microsoft.com/office/officeart/2005/8/layout/hList1"/>
    <dgm:cxn modelId="{B753A37B-1074-49EC-A6B9-6BE3B0B8841F}" type="presOf" srcId="{225F735B-E4BD-430A-8856-7DF063E44120}" destId="{686CDD0D-05A3-4117-9A5D-2AB577EAF3D6}" srcOrd="0" destOrd="3" presId="urn:microsoft.com/office/officeart/2005/8/layout/hList1"/>
    <dgm:cxn modelId="{73DEA552-D704-46FF-8A5E-583DAFDBB5E1}" srcId="{C56E6AFE-1ABB-4895-BFC6-5C8ED6559CA5}" destId="{EFA07B0C-DE97-4D14-99F5-CAFE8ADFEC25}" srcOrd="5" destOrd="0" parTransId="{E308A92C-7A2D-4604-B084-AC9AFEB1A937}" sibTransId="{A275AC0A-AA2F-44AD-BDC3-339BB1973EE1}"/>
    <dgm:cxn modelId="{AC4087EA-9221-4510-81AE-FCDD0F4F9AE3}" srcId="{4097EBCE-F3FC-4044-BA01-8EC98958B2EC}" destId="{757F26E0-C97D-495A-9B6B-28738285243E}" srcOrd="0" destOrd="0" parTransId="{7115B545-F934-4458-BEE0-0BA066304F33}" sibTransId="{AC70E709-A23C-4C06-A252-D09E6FBC93A9}"/>
    <dgm:cxn modelId="{B70D8B33-34ED-4736-8728-8E7F296F8962}" srcId="{4097EBCE-F3FC-4044-BA01-8EC98958B2EC}" destId="{B99FF9EA-9E06-4F6E-B9C6-D168A907EE35}" srcOrd="1" destOrd="0" parTransId="{5ACCBC65-237E-426B-8CFE-CFBDC946BA20}" sibTransId="{78A820AA-332F-4F86-BA55-6B7774627E25}"/>
    <dgm:cxn modelId="{5EA08C66-5510-4F90-90E0-BB1726EB272F}" type="presOf" srcId="{C56E6AFE-1ABB-4895-BFC6-5C8ED6559CA5}" destId="{EAF566DA-CF3F-4F15-A416-858F8BF05B1A}" srcOrd="0" destOrd="0" presId="urn:microsoft.com/office/officeart/2005/8/layout/hList1"/>
    <dgm:cxn modelId="{3C5C8EC4-3802-4CEA-9B34-BFFA6805EABE}" type="presOf" srcId="{B81BA39F-F13B-434D-B45F-EE6E42E7C931}" destId="{54C2E1D6-3E45-4CF4-9CDD-CBCFFE00A01B}" srcOrd="0" destOrd="1" presId="urn:microsoft.com/office/officeart/2005/8/layout/hList1"/>
    <dgm:cxn modelId="{16DEB7D6-D20D-4CA4-8ACF-A67092BF7E75}" type="presOf" srcId="{1859515C-B9E8-4A2B-AAA3-BC08270F9001}" destId="{258730D2-CF02-45AB-9D25-1F75FEEBC6F1}" srcOrd="0" destOrd="0" presId="urn:microsoft.com/office/officeart/2005/8/layout/hList1"/>
    <dgm:cxn modelId="{553C9E79-C184-4B77-A53E-0E662D35F9BC}" type="presOf" srcId="{EFA07B0C-DE97-4D14-99F5-CAFE8ADFEC25}" destId="{686CDD0D-05A3-4117-9A5D-2AB577EAF3D6}" srcOrd="0" destOrd="5" presId="urn:microsoft.com/office/officeart/2005/8/layout/hList1"/>
    <dgm:cxn modelId="{B5A2B954-C864-48B7-ACD0-B085F8A3C5B9}" type="presOf" srcId="{779FEFFF-FA10-41CB-B130-C1BF78FF7C89}" destId="{686CDD0D-05A3-4117-9A5D-2AB577EAF3D6}" srcOrd="0" destOrd="0" presId="urn:microsoft.com/office/officeart/2005/8/layout/hList1"/>
    <dgm:cxn modelId="{129D1C49-4FD0-4CA8-8372-8DC70751CF58}" type="presOf" srcId="{E6F49593-B65B-47B4-A0A8-97A7A91F7875}" destId="{54C2E1D6-3E45-4CF4-9CDD-CBCFFE00A01B}" srcOrd="0" destOrd="2" presId="urn:microsoft.com/office/officeart/2005/8/layout/hList1"/>
    <dgm:cxn modelId="{558F0582-C887-4D42-86DA-2EC509F8EE3E}" type="presOf" srcId="{12BEB422-7AF9-429F-9E49-0210F2D01020}" destId="{54C2E1D6-3E45-4CF4-9CDD-CBCFFE00A01B}" srcOrd="0" destOrd="3" presId="urn:microsoft.com/office/officeart/2005/8/layout/hList1"/>
    <dgm:cxn modelId="{D036A4E4-4124-4A53-BA3E-02315EF318E1}" type="presOf" srcId="{4097EBCE-F3FC-4044-BA01-8EC98958B2EC}" destId="{45EBCD7E-5E72-4270-B761-C90177848AE8}" srcOrd="0" destOrd="0" presId="urn:microsoft.com/office/officeart/2005/8/layout/hList1"/>
    <dgm:cxn modelId="{399E7888-48DD-428E-B639-5644621FDCB6}" srcId="{1859515C-B9E8-4A2B-AAA3-BC08270F9001}" destId="{C56E6AFE-1ABB-4895-BFC6-5C8ED6559CA5}" srcOrd="1" destOrd="0" parTransId="{446A1BC7-0662-48A5-985B-50EC187385A5}" sibTransId="{C0AD9675-5859-411A-81B4-0C68BDF2176D}"/>
    <dgm:cxn modelId="{CDFB748B-C4FF-4EB8-899B-D1AB65CD0251}" srcId="{B5763DF1-7D21-4346-9FF2-46F22119C9AD}" destId="{39F5AA8B-92FB-47D6-B99B-F4200BCD7358}" srcOrd="0" destOrd="0" parTransId="{8B17F04A-1E84-44E7-9AAF-F236C520AC8B}" sibTransId="{5C0E8085-6B2F-4B42-AEEC-BADCAF1B4E27}"/>
    <dgm:cxn modelId="{4FAD3540-AD15-4E83-9624-1E22F78639CE}" type="presParOf" srcId="{258730D2-CF02-45AB-9D25-1F75FEEBC6F1}" destId="{9116219E-6890-4A55-B26A-17F0FDB81CEE}" srcOrd="0" destOrd="0" presId="urn:microsoft.com/office/officeart/2005/8/layout/hList1"/>
    <dgm:cxn modelId="{2C41CD1B-4A19-4E47-B0AE-7771482406BF}" type="presParOf" srcId="{9116219E-6890-4A55-B26A-17F0FDB81CEE}" destId="{A0DB257F-F9FD-42ED-AF3A-5379E7D5DC73}" srcOrd="0" destOrd="0" presId="urn:microsoft.com/office/officeart/2005/8/layout/hList1"/>
    <dgm:cxn modelId="{9B1FA392-D487-4889-B5FE-B091E6814256}" type="presParOf" srcId="{9116219E-6890-4A55-B26A-17F0FDB81CEE}" destId="{54C2E1D6-3E45-4CF4-9CDD-CBCFFE00A01B}" srcOrd="1" destOrd="0" presId="urn:microsoft.com/office/officeart/2005/8/layout/hList1"/>
    <dgm:cxn modelId="{51BB96A2-A2FA-4894-BD97-DF229326529E}" type="presParOf" srcId="{258730D2-CF02-45AB-9D25-1F75FEEBC6F1}" destId="{184C9D7F-26B7-41D4-9632-374E59F3FAF3}" srcOrd="1" destOrd="0" presId="urn:microsoft.com/office/officeart/2005/8/layout/hList1"/>
    <dgm:cxn modelId="{B6EC2B1C-A27D-485F-AD8F-11534D2F9D7A}" type="presParOf" srcId="{258730D2-CF02-45AB-9D25-1F75FEEBC6F1}" destId="{2F22BF79-3AF3-499F-BFAA-806D8E58756E}" srcOrd="2" destOrd="0" presId="urn:microsoft.com/office/officeart/2005/8/layout/hList1"/>
    <dgm:cxn modelId="{E633E975-13F5-4342-AE15-ACA512D105F7}" type="presParOf" srcId="{2F22BF79-3AF3-499F-BFAA-806D8E58756E}" destId="{EAF566DA-CF3F-4F15-A416-858F8BF05B1A}" srcOrd="0" destOrd="0" presId="urn:microsoft.com/office/officeart/2005/8/layout/hList1"/>
    <dgm:cxn modelId="{80D10C3C-0BA7-4C31-82F1-CC54CEC3543C}" type="presParOf" srcId="{2F22BF79-3AF3-499F-BFAA-806D8E58756E}" destId="{686CDD0D-05A3-4117-9A5D-2AB577EAF3D6}" srcOrd="1" destOrd="0" presId="urn:microsoft.com/office/officeart/2005/8/layout/hList1"/>
    <dgm:cxn modelId="{0AEDAAD7-54DB-4E45-A2E1-F4783C3DEFFE}" type="presParOf" srcId="{258730D2-CF02-45AB-9D25-1F75FEEBC6F1}" destId="{14D7B4E1-2FAB-43AA-AD0F-C13A2EB8FD4E}" srcOrd="3" destOrd="0" presId="urn:microsoft.com/office/officeart/2005/8/layout/hList1"/>
    <dgm:cxn modelId="{26700F1E-F599-450F-8DF4-63330FE8651B}" type="presParOf" srcId="{258730D2-CF02-45AB-9D25-1F75FEEBC6F1}" destId="{E0C6FD9A-0C86-45A8-B55B-F20BCBBD1518}" srcOrd="4" destOrd="0" presId="urn:microsoft.com/office/officeart/2005/8/layout/hList1"/>
    <dgm:cxn modelId="{F4A5D7D1-56B0-46B7-9FE9-55BB01317473}" type="presParOf" srcId="{E0C6FD9A-0C86-45A8-B55B-F20BCBBD1518}" destId="{45EBCD7E-5E72-4270-B761-C90177848AE8}" srcOrd="0" destOrd="0" presId="urn:microsoft.com/office/officeart/2005/8/layout/hList1"/>
    <dgm:cxn modelId="{E03F2AAC-C8AB-4848-B8BA-49798C1E0DA3}" type="presParOf" srcId="{E0C6FD9A-0C86-45A8-B55B-F20BCBBD1518}" destId="{4AF86DE1-436F-4DB3-B845-18B1A9481C88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DB257F-F9FD-42ED-AF3A-5379E7D5DC73}">
      <dsp:nvSpPr>
        <dsp:cNvPr id="0" name=""/>
        <dsp:cNvSpPr/>
      </dsp:nvSpPr>
      <dsp:spPr>
        <a:xfrm>
          <a:off x="1383" y="98057"/>
          <a:ext cx="3217414" cy="69315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/>
            <a:t>Czynności poszukiwawcze </a:t>
          </a:r>
        </a:p>
      </dsp:txBody>
      <dsp:txXfrm>
        <a:off x="1383" y="98057"/>
        <a:ext cx="3217414" cy="693159"/>
      </dsp:txXfrm>
    </dsp:sp>
    <dsp:sp modelId="{54C2E1D6-3E45-4CF4-9CDD-CBCFFE00A01B}">
      <dsp:nvSpPr>
        <dsp:cNvPr id="0" name=""/>
        <dsp:cNvSpPr/>
      </dsp:nvSpPr>
      <dsp:spPr>
        <a:xfrm>
          <a:off x="1383" y="791217"/>
          <a:ext cx="3217414" cy="453333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pl-PL" sz="1600" kern="1200" dirty="0"/>
            <a:t>Zatrzymanie rzeczy i przeszukanie (art. 217, 219 – 231 k.p.k.)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/>
            <a:t>Kontrola korespondencji, przekazu informacji i przesyłek (art. 218 i 218a k.p.k.)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/>
            <a:t>Kontrola i utrwalanie rozmów (art. 237 – 242 k.p.k.)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/>
            <a:t>Poszukiwanie oskarżonego </a:t>
          </a:r>
          <a:r>
            <a:rPr lang="pl-PL" sz="1600" kern="1200" dirty="0">
              <a:sym typeface="Wingdings" pitchFamily="2" charset="2"/>
            </a:rPr>
            <a:t> uregulowane w rozdziale dot. środków przymusu! (art. 278 k.p.k.)</a:t>
          </a:r>
          <a:endParaRPr lang="pl-PL" sz="1600" kern="1200" dirty="0"/>
        </a:p>
      </dsp:txBody>
      <dsp:txXfrm>
        <a:off x="1383" y="791217"/>
        <a:ext cx="3217414" cy="4533330"/>
      </dsp:txXfrm>
    </dsp:sp>
    <dsp:sp modelId="{EAF566DA-CF3F-4F15-A416-858F8BF05B1A}">
      <dsp:nvSpPr>
        <dsp:cNvPr id="0" name=""/>
        <dsp:cNvSpPr/>
      </dsp:nvSpPr>
      <dsp:spPr>
        <a:xfrm>
          <a:off x="3669236" y="98057"/>
          <a:ext cx="4201396" cy="693159"/>
        </a:xfrm>
        <a:prstGeom prst="rect">
          <a:avLst/>
        </a:prstGeom>
        <a:solidFill>
          <a:schemeClr val="accent3">
            <a:hueOff val="467955"/>
            <a:satOff val="-126"/>
            <a:lumOff val="3824"/>
            <a:alphaOff val="0"/>
          </a:schemeClr>
        </a:solidFill>
        <a:ln w="12700" cap="flat" cmpd="sng" algn="ctr">
          <a:solidFill>
            <a:schemeClr val="accent3">
              <a:hueOff val="467955"/>
              <a:satOff val="-126"/>
              <a:lumOff val="38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/>
            <a:t>Czynności ujawniające </a:t>
          </a:r>
        </a:p>
      </dsp:txBody>
      <dsp:txXfrm>
        <a:off x="3669236" y="98057"/>
        <a:ext cx="4201396" cy="693159"/>
      </dsp:txXfrm>
    </dsp:sp>
    <dsp:sp modelId="{686CDD0D-05A3-4117-9A5D-2AB577EAF3D6}">
      <dsp:nvSpPr>
        <dsp:cNvPr id="0" name=""/>
        <dsp:cNvSpPr/>
      </dsp:nvSpPr>
      <dsp:spPr>
        <a:xfrm>
          <a:off x="3699158" y="791217"/>
          <a:ext cx="4141552" cy="4533330"/>
        </a:xfrm>
        <a:prstGeom prst="rect">
          <a:avLst/>
        </a:prstGeom>
        <a:solidFill>
          <a:schemeClr val="accent3">
            <a:tint val="40000"/>
            <a:alpha val="90000"/>
            <a:hueOff val="550029"/>
            <a:satOff val="6106"/>
            <a:lumOff val="858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550029"/>
              <a:satOff val="6106"/>
              <a:lumOff val="8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pl-PL" sz="1600" kern="1200" dirty="0"/>
            <a:t>Przesłuchanie – świadków, oskarżonego, biegłych 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/>
            <a:t>Okazanie i rozpoznanie – szczególna forma przesłuchania (art. 173 k.p.k.)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/>
            <a:t>Ekspertyza 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/>
            <a:t>Oględziny (art. 207 – 208 k.p.k.)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/>
            <a:t>Oględziny i otwarcie zwłok (art. 209 – 210 k.p.k.) 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/>
            <a:t>Odczytanie (art. 389, 391, 393 k.p.k.)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/>
            <a:t>Eksperyment procesowy (art. 211 k.p.k.)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/>
            <a:t>Badanie osoby oskarżonego i wywiad środowiskowy (art. 213 i 214 k.p.k.)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/>
            <a:t>Przesłuchanie świadka koronnego </a:t>
          </a:r>
        </a:p>
      </dsp:txBody>
      <dsp:txXfrm>
        <a:off x="3699158" y="791217"/>
        <a:ext cx="4141552" cy="4533330"/>
      </dsp:txXfrm>
    </dsp:sp>
    <dsp:sp modelId="{45EBCD7E-5E72-4270-B761-C90177848AE8}">
      <dsp:nvSpPr>
        <dsp:cNvPr id="0" name=""/>
        <dsp:cNvSpPr/>
      </dsp:nvSpPr>
      <dsp:spPr>
        <a:xfrm>
          <a:off x="8321070" y="98057"/>
          <a:ext cx="3217414" cy="693159"/>
        </a:xfrm>
        <a:prstGeom prst="rect">
          <a:avLst/>
        </a:prstGeom>
        <a:solidFill>
          <a:schemeClr val="accent3">
            <a:hueOff val="935911"/>
            <a:satOff val="-252"/>
            <a:lumOff val="7648"/>
            <a:alphaOff val="0"/>
          </a:schemeClr>
        </a:solidFill>
        <a:ln w="12700" cap="flat" cmpd="sng" algn="ctr">
          <a:solidFill>
            <a:schemeClr val="accent3">
              <a:hueOff val="935911"/>
              <a:satOff val="-252"/>
              <a:lumOff val="76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/>
            <a:t>Czynności kontrolujące </a:t>
          </a:r>
        </a:p>
      </dsp:txBody>
      <dsp:txXfrm>
        <a:off x="8321070" y="98057"/>
        <a:ext cx="3217414" cy="693159"/>
      </dsp:txXfrm>
    </dsp:sp>
    <dsp:sp modelId="{4AF86DE1-436F-4DB3-B845-18B1A9481C88}">
      <dsp:nvSpPr>
        <dsp:cNvPr id="0" name=""/>
        <dsp:cNvSpPr/>
      </dsp:nvSpPr>
      <dsp:spPr>
        <a:xfrm>
          <a:off x="8321070" y="791217"/>
          <a:ext cx="3217414" cy="4533330"/>
        </a:xfrm>
        <a:prstGeom prst="rect">
          <a:avLst/>
        </a:prstGeom>
        <a:solidFill>
          <a:schemeClr val="accent3">
            <a:tint val="40000"/>
            <a:alpha val="90000"/>
            <a:hueOff val="1100058"/>
            <a:satOff val="12212"/>
            <a:lumOff val="1716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100058"/>
              <a:satOff val="12212"/>
              <a:lumOff val="1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/>
            <a:t>Konfrontacja  (art. 172 k.p.k.) 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/>
            <a:t>Porównywanie oryginałów dowodów rzeczowych z kopiami 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/>
            <a:t>Ponowienie tej samej czynności dowodowej </a:t>
          </a:r>
        </a:p>
      </dsp:txBody>
      <dsp:txXfrm>
        <a:off x="8321070" y="791217"/>
        <a:ext cx="3217414" cy="45333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9F5679-EA00-4C2D-967C-F2F6CFA019A9}" type="datetimeFigureOut">
              <a:rPr lang="pl-PL" smtClean="0"/>
              <a:pPr/>
              <a:t>2021-01-22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80AD7-D0B6-4525-A69C-8DADC45D57C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791186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403C0-0DE2-4A9B-8F39-EC06EB8586CE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277045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3FB9BC5-6B7E-4B14-8C4C-A1560ADEDE22}" type="datetimeFigureOut">
              <a:rPr lang="pl-PL" smtClean="0"/>
              <a:pPr/>
              <a:t>2021-01-22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D2BF989-922C-4520-9AB3-C053ECDA45F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501322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9BC5-6B7E-4B14-8C4C-A1560ADEDE22}" type="datetimeFigureOut">
              <a:rPr lang="pl-PL" smtClean="0"/>
              <a:pPr/>
              <a:t>2021-01-22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F989-922C-4520-9AB3-C053ECDA45F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010984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9BC5-6B7E-4B14-8C4C-A1560ADEDE22}" type="datetimeFigureOut">
              <a:rPr lang="pl-PL" smtClean="0"/>
              <a:pPr/>
              <a:t>2021-01-22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F989-922C-4520-9AB3-C053ECDA45F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412999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9BC5-6B7E-4B14-8C4C-A1560ADEDE22}" type="datetimeFigureOut">
              <a:rPr lang="pl-PL" smtClean="0"/>
              <a:pPr/>
              <a:t>2021-01-22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F989-922C-4520-9AB3-C053ECDA45F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98185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9BC5-6B7E-4B14-8C4C-A1560ADEDE22}" type="datetimeFigureOut">
              <a:rPr lang="pl-PL" smtClean="0"/>
              <a:pPr/>
              <a:t>2021-01-22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F989-922C-4520-9AB3-C053ECDA45F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60749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9BC5-6B7E-4B14-8C4C-A1560ADEDE22}" type="datetimeFigureOut">
              <a:rPr lang="pl-PL" smtClean="0"/>
              <a:pPr/>
              <a:t>2021-01-22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F989-922C-4520-9AB3-C053ECDA45F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80818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9BC5-6B7E-4B14-8C4C-A1560ADEDE22}" type="datetimeFigureOut">
              <a:rPr lang="pl-PL" smtClean="0"/>
              <a:pPr/>
              <a:t>2021-01-22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F989-922C-4520-9AB3-C053ECDA45F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475639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9BC5-6B7E-4B14-8C4C-A1560ADEDE22}" type="datetimeFigureOut">
              <a:rPr lang="pl-PL" smtClean="0"/>
              <a:pPr/>
              <a:t>2021-01-22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F989-922C-4520-9AB3-C053ECDA45F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382121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9BC5-6B7E-4B14-8C4C-A1560ADEDE22}" type="datetimeFigureOut">
              <a:rPr lang="pl-PL" smtClean="0"/>
              <a:pPr/>
              <a:t>2021-01-22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BF989-922C-4520-9AB3-C053ECDA45F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205441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9BC5-6B7E-4B14-8C4C-A1560ADEDE22}" type="datetimeFigureOut">
              <a:rPr lang="pl-PL" smtClean="0"/>
              <a:pPr/>
              <a:t>2021-01-22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ED2BF989-922C-4520-9AB3-C053ECDA45F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148824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3FB9BC5-6B7E-4B14-8C4C-A1560ADEDE22}" type="datetimeFigureOut">
              <a:rPr lang="pl-PL" smtClean="0"/>
              <a:pPr/>
              <a:t>2021-01-22</a:t>
            </a:fld>
            <a:endParaRPr lang="pl-P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D2BF989-922C-4520-9AB3-C053ECDA45F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8846295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43FB9BC5-6B7E-4B14-8C4C-A1560ADEDE22}" type="datetimeFigureOut">
              <a:rPr lang="pl-PL" smtClean="0"/>
              <a:pPr/>
              <a:t>2021-01-22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ED2BF989-922C-4520-9AB3-C053ECDA45F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490017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0" y="848299"/>
            <a:ext cx="4836405" cy="51558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6600" dirty="0" smtClean="0"/>
              <a:t>Czynności dowodowe</a:t>
            </a:r>
            <a:endParaRPr lang="pl-PL" sz="6600" dirty="0"/>
          </a:p>
        </p:txBody>
      </p:sp>
      <p:pic>
        <p:nvPicPr>
          <p:cNvPr id="3" name="Picture 2" descr="Znalezione obrazy dla zapytania PARAGRA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49412" y="0"/>
            <a:ext cx="4740165" cy="62922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8196" y="392929"/>
            <a:ext cx="10783540" cy="1450757"/>
          </a:xfrm>
        </p:spPr>
        <p:txBody>
          <a:bodyPr>
            <a:normAutofit fontScale="90000"/>
          </a:bodyPr>
          <a:lstStyle/>
          <a:p>
            <a:r>
              <a:rPr lang="pl-PL" dirty="0"/>
              <a:t>Przeszukanie – podstawy prawne, sposób dokonania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6447" y="1951075"/>
            <a:ext cx="11485289" cy="51411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/>
              <a:t>Podmioty uprawnione do dokonania przeszukania (art. 220 k.p.k.):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200" dirty="0"/>
              <a:t>prokurator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200" dirty="0"/>
              <a:t>Policja (lub inny uprawniony organ) na polecenie prokuratora lub sądu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200" dirty="0"/>
              <a:t>Policja z własnej inicjatywy, w </a:t>
            </a:r>
            <a:r>
              <a:rPr lang="pl-PL" sz="2200" u="sng" dirty="0"/>
              <a:t>wypadkach niecierpiących zwłoki</a:t>
            </a:r>
            <a:r>
              <a:rPr lang="pl-PL" sz="2200" dirty="0"/>
              <a:t> za okazaniem nakazu kierownika jednostki albo legitymacji służbowej </a:t>
            </a:r>
          </a:p>
          <a:p>
            <a:pPr lvl="1" algn="just">
              <a:buFontTx/>
              <a:buChar char="-"/>
            </a:pPr>
            <a:r>
              <a:rPr lang="pl-PL" sz="2000" dirty="0"/>
              <a:t>koniczne zatwierdzenie czynności przez sąd lub prokuratora </a:t>
            </a:r>
          </a:p>
          <a:p>
            <a:pPr lvl="1" algn="just">
              <a:buFontTx/>
              <a:buChar char="-"/>
            </a:pPr>
            <a:r>
              <a:rPr lang="pl-PL" sz="2000" dirty="0"/>
              <a:t>postanowienie sądu lub prokuratora należy doręczyć osobie, u której dokonano przeszukania na jej żądanie  </a:t>
            </a:r>
            <a:r>
              <a:rPr lang="pl-PL" sz="2000" dirty="0">
                <a:sym typeface="Wingdings" pitchFamily="2" charset="2"/>
              </a:rPr>
              <a:t> obowiązek pouczenia o tym uprawnieniu </a:t>
            </a:r>
          </a:p>
          <a:p>
            <a:pPr marL="0" lvl="2" indent="0" algn="just">
              <a:buFontTx/>
              <a:buChar char="-"/>
            </a:pPr>
            <a:endParaRPr lang="pl-PL" sz="16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322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351336" cy="786720"/>
          </a:xfrm>
        </p:spPr>
        <p:txBody>
          <a:bodyPr>
            <a:normAutofit fontScale="90000"/>
          </a:bodyPr>
          <a:lstStyle/>
          <a:p>
            <a:r>
              <a:rPr lang="pl-PL" dirty="0"/>
              <a:t>Przeszukanie – zasady i tryb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97712" y="1052736"/>
            <a:ext cx="11589488" cy="5688632"/>
          </a:xfrm>
        </p:spPr>
        <p:txBody>
          <a:bodyPr>
            <a:normAutofit fontScale="92500" lnSpcReduction="10000"/>
          </a:bodyPr>
          <a:lstStyle/>
          <a:p>
            <a:pPr marL="0" lvl="2" indent="0" algn="just">
              <a:buNone/>
            </a:pPr>
            <a:r>
              <a:rPr lang="pl-PL" sz="2800" dirty="0">
                <a:sym typeface="Wingdings" pitchFamily="2" charset="2"/>
              </a:rPr>
              <a:t>Zasady dokonywania przeszukania:</a:t>
            </a:r>
          </a:p>
          <a:p>
            <a:pPr marL="617220" lvl="3" indent="-342900" algn="just">
              <a:buFont typeface="+mj-lt"/>
              <a:buAutoNum type="arabicPeriod"/>
            </a:pPr>
            <a:r>
              <a:rPr lang="pl-PL" sz="2400" dirty="0">
                <a:sym typeface="Wingdings" pitchFamily="2" charset="2"/>
              </a:rPr>
              <a:t>art. 223 k.p.k. – przeszukania osoby i jej odzieży powinna (w miarę możliwości) dokonywać osoba tej samej płci</a:t>
            </a:r>
          </a:p>
          <a:p>
            <a:pPr marL="617220" lvl="3" indent="-342900" algn="just">
              <a:buFont typeface="+mj-lt"/>
              <a:buAutoNum type="arabicPeriod"/>
            </a:pPr>
            <a:r>
              <a:rPr lang="pl-PL" sz="2400" dirty="0">
                <a:sym typeface="Wingdings" pitchFamily="2" charset="2"/>
              </a:rPr>
              <a:t>art. 221 § 1 i 2 k.p.k. – pomieszczeń zamieszkałych co do zasady nie wolno przeszukiwać w porze nocnej (od 22 do 6 rano); chyba że:</a:t>
            </a:r>
          </a:p>
          <a:p>
            <a:pPr marL="548640" lvl="4" indent="0" algn="just">
              <a:buNone/>
            </a:pPr>
            <a:r>
              <a:rPr lang="pl-PL" sz="2400" dirty="0">
                <a:sym typeface="Wingdings" pitchFamily="2" charset="2"/>
              </a:rPr>
              <a:t>	- zachodzi wypadek niecierpiący zwłoki </a:t>
            </a:r>
          </a:p>
          <a:p>
            <a:pPr marL="548640" lvl="4" indent="0" algn="just">
              <a:buNone/>
            </a:pPr>
            <a:r>
              <a:rPr lang="pl-PL" sz="2400" dirty="0">
                <a:sym typeface="Wingdings" pitchFamily="2" charset="2"/>
              </a:rPr>
              <a:t>	- kontynuowane jest przeszukanie rozpoczęte w porze dziennej</a:t>
            </a:r>
          </a:p>
          <a:p>
            <a:pPr marL="611188" lvl="4" indent="-342900" algn="just">
              <a:buFont typeface="+mj-lt"/>
              <a:buAutoNum type="arabicPeriod" startAt="3"/>
            </a:pPr>
            <a:r>
              <a:rPr lang="pl-PL" sz="2400" dirty="0">
                <a:sym typeface="Wingdings" pitchFamily="2" charset="2"/>
              </a:rPr>
              <a:t>art. 221 § 3 k.p.k. – w porze nocnej można przeszukać lokale dostępne dla nieograniczonej liczby osób albo służące do przechowywania przedmiotów</a:t>
            </a:r>
          </a:p>
          <a:p>
            <a:pPr marL="611188" lvl="4" indent="-342900" algn="just">
              <a:buFont typeface="+mj-lt"/>
              <a:buAutoNum type="arabicPeriod" startAt="3"/>
            </a:pPr>
            <a:r>
              <a:rPr lang="pl-PL" sz="2400" dirty="0">
                <a:sym typeface="Wingdings" pitchFamily="2" charset="2"/>
              </a:rPr>
              <a:t>art. 222 § 1 k.p.k. – przeszukanie miejsc zamkniętych albo należących do instytucji państwowej lub samorządowej wymaga uprzedniego zawiadomienia kierownika tej instytucji  (jego zastępcę) albo organ nadrzędny </a:t>
            </a:r>
          </a:p>
          <a:p>
            <a:pPr marL="611188" lvl="4" indent="-342900" algn="just">
              <a:buFont typeface="+mj-lt"/>
              <a:buAutoNum type="arabicPeriod" startAt="3"/>
            </a:pPr>
            <a:r>
              <a:rPr lang="pl-PL" sz="2400" dirty="0">
                <a:sym typeface="Wingdings" pitchFamily="2" charset="2"/>
              </a:rPr>
              <a:t>art. 222 § 2 k.p.k. – przeszukanie miejsc zajętych przez wojsko może nastąpić w obecności dowódcy jednostki (albo osoby przez niego wyznaczonej</a:t>
            </a:r>
          </a:p>
          <a:p>
            <a:pPr marL="268288" lvl="4" indent="0" algn="just">
              <a:buNone/>
            </a:pPr>
            <a:endParaRPr lang="pl-PL" sz="2400" dirty="0">
              <a:sym typeface="Wingdings" pitchFamily="2" charset="2"/>
            </a:endParaRPr>
          </a:p>
          <a:p>
            <a:pPr marL="268288" lvl="4" indent="0" algn="just">
              <a:buNone/>
            </a:pPr>
            <a:r>
              <a:rPr lang="pl-PL" sz="2400" dirty="0">
                <a:sym typeface="Wingdings" pitchFamily="2" charset="2"/>
              </a:rPr>
              <a:t>Tryb przeszukania – art. 224 – 226 k.p.k. </a:t>
            </a:r>
          </a:p>
          <a:p>
            <a:pPr marL="268288" lvl="4" indent="0" algn="just">
              <a:buNone/>
            </a:pPr>
            <a:r>
              <a:rPr lang="pl-PL" sz="2400" dirty="0">
                <a:sym typeface="Wingdings" pitchFamily="2" charset="2"/>
              </a:rPr>
              <a:t>Ważne!  dopuszczalność wykorzystania jako dowodów dokumentów znalezionych podczas przeszukania, zawierających informacje niejawne lub objęte tajemnicą zawodową </a:t>
            </a:r>
            <a:r>
              <a:rPr lang="pl-PL" sz="2400" b="1" dirty="0">
                <a:sym typeface="Wingdings" pitchFamily="2" charset="2"/>
              </a:rPr>
              <a:t>art. 226 k.p.k. i art. 179 i 180 k.p.k. </a:t>
            </a:r>
            <a:endParaRPr lang="pl-PL" sz="2400" dirty="0">
              <a:sym typeface="Wingdings" pitchFamily="2" charset="2"/>
            </a:endParaRPr>
          </a:p>
          <a:p>
            <a:pPr marL="611188" lvl="4" indent="-342900" algn="just">
              <a:buFont typeface="+mj-lt"/>
              <a:buAutoNum type="arabicPeriod" startAt="3"/>
            </a:pPr>
            <a:endParaRPr lang="pl-PL" sz="2000" dirty="0">
              <a:sym typeface="Wingdings" pitchFamily="2" charset="2"/>
            </a:endParaRPr>
          </a:p>
          <a:p>
            <a:pPr algn="just"/>
            <a:endParaRPr lang="pl-PL" sz="2400" dirty="0"/>
          </a:p>
        </p:txBody>
      </p:sp>
    </p:spTree>
    <p:extLst>
      <p:ext uri="{BB962C8B-B14F-4D97-AF65-F5344CB8AC3E}">
        <p14:creationId xmlns="" xmlns:p14="http://schemas.microsoft.com/office/powerpoint/2010/main" val="336531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dirty="0"/>
              <a:t>Osoby przybrane inne niż wskazane w art. 224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79944" y="2011680"/>
            <a:ext cx="9750437" cy="3766185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/>
              <a:t>Wyrok SA w Białymstoku z 4.05.2015 r., II </a:t>
            </a:r>
            <a:r>
              <a:rPr lang="pl-PL" b="1" dirty="0" err="1"/>
              <a:t>AKa</a:t>
            </a:r>
            <a:r>
              <a:rPr lang="pl-PL" b="1" dirty="0"/>
              <a:t> 50/15 </a:t>
            </a:r>
          </a:p>
          <a:p>
            <a:pPr algn="just"/>
            <a:r>
              <a:rPr lang="pl-PL" dirty="0"/>
              <a:t>Wprawdzie w przepisie art. 224 § 3 k.p.k. jest mowa o przywołaniu przynajmniej jednego dorosłego domownika lub sąsiada, to jednakże nie sposób uznać, że przybranie do czynności w ogóle nie związanych z jakimikolwiek organami ścigania osób pracujących w spółce zajmującej się między innymi administrowaniem budynku mieszkalnego, w którym dokonano przeszukania, nie spełnia celów gwarancyjnych tego przepisu. Przepis ten wcale też nie nakłada na osoby wezwane do udziału w przeszukaniu aktywnego uczestniczenia w tej czynności. Nie są one zobowiązane do śledzenia każdego ruchu policjantów.</a:t>
            </a:r>
          </a:p>
        </p:txBody>
      </p:sp>
    </p:spTree>
    <p:extLst>
      <p:ext uri="{BB962C8B-B14F-4D97-AF65-F5344CB8AC3E}">
        <p14:creationId xmlns="" xmlns:p14="http://schemas.microsoft.com/office/powerpoint/2010/main" val="347338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Rodzaje czynności dowodowych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326210" y="1953384"/>
            <a:ext cx="316835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dirty="0"/>
              <a:t>Poszukiwawcze</a:t>
            </a:r>
            <a:endParaRPr lang="pl-PL" dirty="0"/>
          </a:p>
        </p:txBody>
      </p:sp>
      <p:sp>
        <p:nvSpPr>
          <p:cNvPr id="5" name="Prostokąt zaokrąglony 4"/>
          <p:cNvSpPr/>
          <p:nvPr/>
        </p:nvSpPr>
        <p:spPr>
          <a:xfrm>
            <a:off x="4367807" y="2961496"/>
            <a:ext cx="3176857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dirty="0"/>
              <a:t>Ujawniające </a:t>
            </a:r>
            <a:endParaRPr lang="pl-PL" dirty="0"/>
          </a:p>
        </p:txBody>
      </p:sp>
      <p:sp>
        <p:nvSpPr>
          <p:cNvPr id="6" name="Prostokąt zaokrąglony 5"/>
          <p:cNvSpPr/>
          <p:nvPr/>
        </p:nvSpPr>
        <p:spPr>
          <a:xfrm>
            <a:off x="8833792" y="1953384"/>
            <a:ext cx="2880320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dirty="0"/>
              <a:t>Kontrolujące</a:t>
            </a:r>
            <a:r>
              <a:rPr lang="pl-PL" dirty="0"/>
              <a:t> </a:t>
            </a:r>
          </a:p>
        </p:txBody>
      </p:sp>
      <p:sp>
        <p:nvSpPr>
          <p:cNvPr id="8" name="Strzałka w dół 7"/>
          <p:cNvSpPr/>
          <p:nvPr/>
        </p:nvSpPr>
        <p:spPr>
          <a:xfrm>
            <a:off x="1622354" y="3177520"/>
            <a:ext cx="288032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 w dół 8"/>
          <p:cNvSpPr/>
          <p:nvPr/>
        </p:nvSpPr>
        <p:spPr>
          <a:xfrm>
            <a:off x="10129936" y="3251691"/>
            <a:ext cx="288032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 w dół 9"/>
          <p:cNvSpPr/>
          <p:nvPr/>
        </p:nvSpPr>
        <p:spPr>
          <a:xfrm>
            <a:off x="5627948" y="4187795"/>
            <a:ext cx="288032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326210" y="4402850"/>
            <a:ext cx="35701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200" dirty="0"/>
              <a:t>Poszukiwanie źródeł dowodu.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3336525" y="5238637"/>
            <a:ext cx="59766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200" dirty="0"/>
              <a:t>Wydobywanie ze źródeł dowodu środków dowodowych oraz ich zabezpieczenie w formie przewidzianej w k.p.k.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9068665" y="4187795"/>
            <a:ext cx="312333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200" dirty="0"/>
              <a:t>Sprawdzenie wiarygodności zebranych dowodów </a:t>
            </a:r>
          </a:p>
        </p:txBody>
      </p:sp>
    </p:spTree>
    <p:extLst>
      <p:ext uri="{BB962C8B-B14F-4D97-AF65-F5344CB8AC3E}">
        <p14:creationId xmlns="" xmlns:p14="http://schemas.microsoft.com/office/powerpoint/2010/main" val="2429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-249279"/>
            <a:ext cx="12192000" cy="1450757"/>
          </a:xfrm>
        </p:spPr>
        <p:txBody>
          <a:bodyPr/>
          <a:lstStyle/>
          <a:p>
            <a:pPr algn="ctr"/>
            <a:r>
              <a:rPr lang="pl-PL" dirty="0"/>
              <a:t>Rodzaje czynności dowodowych 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3446490313"/>
              </p:ext>
            </p:extLst>
          </p:nvPr>
        </p:nvGraphicFramePr>
        <p:xfrm>
          <a:off x="308344" y="1031357"/>
          <a:ext cx="11539869" cy="5422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69202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Wrażliwe czynności dowodowe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3405" y="1845733"/>
            <a:ext cx="11398102" cy="4416843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Czynności dowodowe, które wiążą się ze znaczną ingerencją w konstytucyjnie zagwarantowane prawa i wolności jednostki. </a:t>
            </a:r>
          </a:p>
          <a:p>
            <a:pPr algn="just"/>
            <a:r>
              <a:rPr lang="pl-PL" dirty="0"/>
              <a:t>Wrażliwe czynności dowodowe to:</a:t>
            </a:r>
          </a:p>
          <a:p>
            <a:pPr marL="201168" lvl="1" indent="0" algn="just">
              <a:buNone/>
            </a:pPr>
            <a:r>
              <a:rPr lang="pl-PL" dirty="0"/>
              <a:t>1. zatrzymanie rzeczy (art. 217)</a:t>
            </a:r>
          </a:p>
          <a:p>
            <a:pPr marL="201168" lvl="1" indent="0" algn="just">
              <a:buNone/>
            </a:pPr>
            <a:r>
              <a:rPr lang="pl-PL" dirty="0"/>
              <a:t>2. kontrola korespondencji i przesyłek (art. 218)</a:t>
            </a:r>
          </a:p>
          <a:p>
            <a:pPr marL="201168" lvl="1" indent="0" algn="just">
              <a:buNone/>
            </a:pPr>
            <a:r>
              <a:rPr lang="pl-PL" dirty="0"/>
              <a:t>3. zabezpieczenie danych informatycznych (art. 218a)</a:t>
            </a:r>
          </a:p>
          <a:p>
            <a:pPr marL="201168" lvl="1" indent="0" algn="just">
              <a:buNone/>
            </a:pPr>
            <a:r>
              <a:rPr lang="pl-PL" dirty="0"/>
              <a:t>4. przeszukanie (art. 219 – 229)</a:t>
            </a:r>
          </a:p>
          <a:p>
            <a:pPr marL="201168" lvl="1" indent="0" algn="just">
              <a:buNone/>
            </a:pPr>
            <a:r>
              <a:rPr lang="pl-PL" dirty="0"/>
              <a:t>5. kontrola i utrwalanie rozmów (art. 237)</a:t>
            </a:r>
          </a:p>
          <a:p>
            <a:pPr marL="201168" lvl="1" indent="0" algn="just">
              <a:buNone/>
            </a:pPr>
            <a:r>
              <a:rPr lang="pl-PL" dirty="0"/>
              <a:t>6. kontra korespondencji i innych rozmów lub przekazów informacji przekazywanych w formie elektronicznej </a:t>
            </a:r>
          </a:p>
          <a:p>
            <a:pPr marL="0" algn="just">
              <a:buNone/>
            </a:pPr>
            <a:r>
              <a:rPr lang="pl-PL" dirty="0"/>
              <a:t>Konieczne przestrzeganie klauzuli proporcjonalności i subsydiarności. </a:t>
            </a:r>
          </a:p>
          <a:p>
            <a:pPr marL="0" algn="just">
              <a:buNone/>
            </a:pPr>
            <a:r>
              <a:rPr lang="pl-PL" dirty="0"/>
              <a:t>Konstytucyjna klauzula proporcjonalności: art. 31 ust. 3 </a:t>
            </a:r>
          </a:p>
        </p:txBody>
      </p:sp>
    </p:spTree>
    <p:extLst>
      <p:ext uri="{BB962C8B-B14F-4D97-AF65-F5344CB8AC3E}">
        <p14:creationId xmlns="" xmlns:p14="http://schemas.microsoft.com/office/powerpoint/2010/main" val="360101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6447" y="180277"/>
            <a:ext cx="11621386" cy="1450757"/>
          </a:xfrm>
        </p:spPr>
        <p:txBody>
          <a:bodyPr/>
          <a:lstStyle/>
          <a:p>
            <a:r>
              <a:rPr lang="pl-PL" sz="3600" dirty="0"/>
              <a:t>Zatrzymanie rzeczy. Przeszukanie. Zabezpieczenie danych informatycznych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1386" y="1340768"/>
            <a:ext cx="11621386" cy="55172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Ingerencja w konstytucyjnie  i konwencyjnie chronione uprawnienia jednostki:</a:t>
            </a:r>
          </a:p>
          <a:p>
            <a:pPr marL="544068" lvl="1" indent="-342900">
              <a:buFont typeface="+mj-lt"/>
              <a:buAutoNum type="arabicPeriod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Wolność i tajemnica komunikowania (art. 49 Konstytucji - Zapewnia się wolność i ochronę tajemnicy komunikowania się. Ich ograniczenie może nastąpić jedynie w przypadkach określonych w ustawie i w sposób w niej określony.)</a:t>
            </a:r>
          </a:p>
          <a:p>
            <a:pPr marL="544068" lvl="1" indent="-342900">
              <a:buFont typeface="+mj-lt"/>
              <a:buAutoNum type="arabicPeriod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Nienaruszalność mieszkania (art. 50 Konstytucji - Zapewnia się nienaruszalność mieszkania. Przeszukanie mieszkania, pomieszczenia lub pojazdu może nastąpić jedynie w przypadkach określonych w ustawie i w sposób w niej określony.)</a:t>
            </a:r>
          </a:p>
          <a:p>
            <a:pPr marL="544068" lvl="1" indent="-342900">
              <a:buFont typeface="+mj-lt"/>
              <a:buAutoNum type="arabicPeriod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Prawo własności (art. 64 Konstytucji)</a:t>
            </a:r>
          </a:p>
          <a:p>
            <a:pPr lvl="1"/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marL="0" lvl="1" indent="0"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Art. 8 EKPC </a:t>
            </a:r>
          </a:p>
          <a:p>
            <a:pPr marL="457200" lvl="1" indent="-457200">
              <a:buAutoNum type="arabicPeriod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Każdy ma prawo do poszanowania swojego życia prywatnego i rodzinnego, swojego mieszkania i swojej korespondencji. </a:t>
            </a:r>
          </a:p>
          <a:p>
            <a:pPr marL="457200" lvl="1" indent="-457200">
              <a:buAutoNum type="arabicPeriod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Niedopuszczalna jest ingerencja władzy publicznej w korzystanie z tego prawa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, z wyjątkiem przypadków przewidzianych przez ustawę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i koniecznych w demokratycznym społeczeństwie z uwagi na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bezpieczeństwo państwowe, bezpieczeństwo publiczne lub dobrobyt gospodarczy kraju, ochronę porządku i zapobieganie przestępstwom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ochronę zdrowia i moralności lub ochronę praw i wolności innych osób. </a:t>
            </a:r>
          </a:p>
          <a:p>
            <a:pPr marL="0" lvl="1" indent="0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927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4118" y="0"/>
            <a:ext cx="10058400" cy="1450757"/>
          </a:xfrm>
        </p:spPr>
        <p:txBody>
          <a:bodyPr/>
          <a:lstStyle/>
          <a:p>
            <a:r>
              <a:rPr lang="pl-PL" dirty="0"/>
              <a:t>Zatrzymanie rzeczy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6164" y="1567715"/>
            <a:ext cx="11162059" cy="5943925"/>
          </a:xfrm>
        </p:spPr>
        <p:txBody>
          <a:bodyPr>
            <a:normAutofit/>
          </a:bodyPr>
          <a:lstStyle/>
          <a:p>
            <a:pPr marL="571500" indent="-457200" algn="just">
              <a:buAutoNum type="arabicPeriod"/>
            </a:pPr>
            <a:r>
              <a:rPr lang="pl-PL" sz="2000" dirty="0"/>
              <a:t>mogących stanowić </a:t>
            </a:r>
            <a:r>
              <a:rPr lang="pl-PL" sz="2000" b="1" dirty="0"/>
              <a:t>dowód</a:t>
            </a:r>
            <a:r>
              <a:rPr lang="pl-PL" sz="2000" dirty="0"/>
              <a:t> w sprawie </a:t>
            </a:r>
          </a:p>
          <a:p>
            <a:pPr marL="571500" indent="-457200" algn="just">
              <a:buAutoNum type="arabicPeriod"/>
            </a:pPr>
            <a:r>
              <a:rPr lang="pl-PL" sz="2000" b="1" dirty="0"/>
              <a:t>podlegających zajęciu </a:t>
            </a:r>
            <a:r>
              <a:rPr lang="pl-PL" sz="2000" dirty="0"/>
              <a:t>w celu zabezpieczenia kar  majątkowych, środków karnych o charakterze majątkowym, przepadku, środków kompensacyjnych albo roszczeń o naprawienie szkody (art. 217 § 1 k.p.k.)</a:t>
            </a:r>
          </a:p>
          <a:p>
            <a:pPr algn="just"/>
            <a:r>
              <a:rPr lang="pl-PL" sz="2000" dirty="0"/>
              <a:t>Rzeczy należy wydać na </a:t>
            </a:r>
            <a:r>
              <a:rPr lang="pl-PL" sz="2000" b="1" dirty="0"/>
              <a:t>żądanie sądu lub prokuratora</a:t>
            </a:r>
            <a:r>
              <a:rPr lang="pl-PL" sz="2000" dirty="0"/>
              <a:t> </a:t>
            </a:r>
            <a:r>
              <a:rPr lang="pl-PL" sz="2000" dirty="0">
                <a:sym typeface="Wingdings" pitchFamily="2" charset="2"/>
              </a:rPr>
              <a:t> konieczne wydanie postanowienia, w którym określono o jaką rzecz chodzi</a:t>
            </a:r>
            <a:endParaRPr lang="pl-PL" sz="2000" dirty="0"/>
          </a:p>
          <a:p>
            <a:pPr algn="just"/>
            <a:r>
              <a:rPr lang="pl-PL" sz="2000" dirty="0"/>
              <a:t>W </a:t>
            </a:r>
            <a:r>
              <a:rPr lang="pl-PL" sz="2000" b="1" dirty="0"/>
              <a:t>wypadkach niecierpiących zwłoki </a:t>
            </a:r>
            <a:r>
              <a:rPr lang="pl-PL" sz="2000" dirty="0"/>
              <a:t>rzeczy należy wydać na żądanie Policji </a:t>
            </a:r>
            <a:r>
              <a:rPr lang="pl-PL" sz="2000" dirty="0">
                <a:sym typeface="Wingdings" pitchFamily="2" charset="2"/>
              </a:rPr>
              <a:t> należy okazać </a:t>
            </a:r>
            <a:r>
              <a:rPr lang="pl-PL" sz="2000" b="1" dirty="0">
                <a:sym typeface="Wingdings" pitchFamily="2" charset="2"/>
              </a:rPr>
              <a:t>nakaz kierownika jednostki </a:t>
            </a:r>
            <a:r>
              <a:rPr lang="pl-PL" sz="2000" dirty="0">
                <a:sym typeface="Wingdings" pitchFamily="2" charset="2"/>
              </a:rPr>
              <a:t>albo </a:t>
            </a:r>
            <a:r>
              <a:rPr lang="pl-PL" sz="2000" b="1" dirty="0">
                <a:sym typeface="Wingdings" pitchFamily="2" charset="2"/>
              </a:rPr>
              <a:t>legitymację służbową </a:t>
            </a:r>
            <a:r>
              <a:rPr lang="pl-PL" sz="2000" dirty="0">
                <a:sym typeface="Wingdings" pitchFamily="2" charset="2"/>
              </a:rPr>
              <a:t>i określić jaka rzecz ma zostać zatrzymana. </a:t>
            </a:r>
            <a:endParaRPr lang="pl-PL" sz="2000" dirty="0"/>
          </a:p>
          <a:p>
            <a:pPr algn="just"/>
            <a:r>
              <a:rPr lang="pl-PL" sz="2000" dirty="0"/>
              <a:t>Osobę wzywa się do wydania rzeczy dobrowolnie, a w razie odmowy można przymusowo odebrać rzecz. 3 etapy zatrzymania rzeczy:</a:t>
            </a:r>
          </a:p>
          <a:p>
            <a:pPr marL="544068" lvl="1" indent="-342900" algn="just">
              <a:buFont typeface="+mj-lt"/>
              <a:buAutoNum type="arabicPeriod"/>
            </a:pPr>
            <a:r>
              <a:rPr lang="pl-PL" sz="2000" dirty="0"/>
              <a:t>okazanie postanowienia/ nakazu kierownika jednostki </a:t>
            </a:r>
          </a:p>
          <a:p>
            <a:pPr marL="544068" lvl="1" indent="-342900" algn="just">
              <a:buFont typeface="+mj-lt"/>
              <a:buAutoNum type="arabicPeriod"/>
            </a:pPr>
            <a:r>
              <a:rPr lang="pl-PL" sz="2000" dirty="0"/>
              <a:t>wezwanie do dobrowolnego wydania rzeczy </a:t>
            </a:r>
          </a:p>
          <a:p>
            <a:pPr marL="544068" lvl="1" indent="-342900" algn="just">
              <a:buFont typeface="+mj-lt"/>
              <a:buAutoNum type="arabicPeriod"/>
            </a:pPr>
            <a:r>
              <a:rPr lang="pl-PL" sz="2000" dirty="0"/>
              <a:t>przymusowe odebranie, gdy osoba odmówi dobrowolnego wydania </a:t>
            </a:r>
          </a:p>
          <a:p>
            <a:pPr algn="just"/>
            <a:r>
              <a:rPr lang="pl-PL" sz="2000" dirty="0"/>
              <a:t>Zatrzymanie rzeczy (odebrania) należy dokonywać z umiarem i poszanowaniem godności osób, których ta czynność dotyczy. </a:t>
            </a:r>
          </a:p>
        </p:txBody>
      </p:sp>
    </p:spTree>
    <p:extLst>
      <p:ext uri="{BB962C8B-B14F-4D97-AF65-F5344CB8AC3E}">
        <p14:creationId xmlns="" xmlns:p14="http://schemas.microsoft.com/office/powerpoint/2010/main" val="111686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0880" y="0"/>
            <a:ext cx="9726450" cy="940966"/>
          </a:xfrm>
        </p:spPr>
        <p:txBody>
          <a:bodyPr/>
          <a:lstStyle/>
          <a:p>
            <a:pPr algn="ctr"/>
            <a:r>
              <a:rPr lang="pl-PL" dirty="0"/>
              <a:t>Zatrzymanie rzeczy 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318979" y="1991308"/>
            <a:ext cx="5278494" cy="639762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/>
              <a:t>Dobrowolne wydanie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>
          <a:xfrm>
            <a:off x="277651" y="2829765"/>
            <a:ext cx="5319822" cy="2773593"/>
          </a:xfrm>
        </p:spPr>
        <p:txBody>
          <a:bodyPr>
            <a:normAutofit/>
          </a:bodyPr>
          <a:lstStyle/>
          <a:p>
            <a:pPr algn="just"/>
            <a:r>
              <a:rPr lang="pl-PL" sz="2400" dirty="0"/>
              <a:t>Osoba, której rzecz odebrano ma prawo złożyć wniosek o doręczenie jej, w ciągu 14 dni, postanowienia o zatwierdzeniu zatrzymania (art. 217 § 4 k.p.k.).</a:t>
            </a:r>
          </a:p>
          <a:p>
            <a:pPr algn="just"/>
            <a:r>
              <a:rPr lang="pl-PL" sz="2400" dirty="0"/>
              <a:t>Jeżeli czynność nie została zatwierdzona, </a:t>
            </a:r>
            <a:r>
              <a:rPr lang="pl-PL" sz="2400" u="sng" dirty="0"/>
              <a:t>zwrot dobrowolnie wydanych rzeczy nie jest obowiązkowy </a:t>
            </a:r>
            <a:r>
              <a:rPr lang="pl-PL" sz="2400" dirty="0"/>
              <a:t>(art. 230 § 1 k.p.k.)</a:t>
            </a:r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quarter" idx="3"/>
          </p:nvPr>
        </p:nvSpPr>
        <p:spPr>
          <a:xfrm>
            <a:off x="6198781" y="1991308"/>
            <a:ext cx="5380073" cy="639762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/>
              <a:t>Przymusowe odebranie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4"/>
          </p:nvPr>
        </p:nvSpPr>
        <p:spPr>
          <a:xfrm>
            <a:off x="6198781" y="2829765"/>
            <a:ext cx="5380074" cy="2650016"/>
          </a:xfrm>
        </p:spPr>
        <p:txBody>
          <a:bodyPr>
            <a:normAutofit fontScale="92500"/>
          </a:bodyPr>
          <a:lstStyle/>
          <a:p>
            <a:pPr algn="just"/>
            <a:r>
              <a:rPr lang="pl-PL" sz="2400" dirty="0"/>
              <a:t>Przy przymusowym odebraniu, postanowienie o zatwierdzeniu zatrzymania rzeczy należy doręczyć w ciągu 7 dni (art. 217 § 5, 229, 230 §  1 k.p.k.)</a:t>
            </a:r>
          </a:p>
          <a:p>
            <a:pPr algn="just"/>
            <a:r>
              <a:rPr lang="pl-PL" sz="2400" dirty="0"/>
              <a:t>Jeżeli w terminie 7 dni czynność nie została zatwierdzona, </a:t>
            </a:r>
            <a:r>
              <a:rPr lang="pl-PL" sz="2400" u="sng" dirty="0"/>
              <a:t>rzeczy odebrane należy niezwłocznie zwrócić osobie uprawnionej</a:t>
            </a:r>
            <a:r>
              <a:rPr lang="pl-PL" sz="2400" dirty="0"/>
              <a:t> (art. 230 § 1 k.p.k.)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318978" y="839972"/>
            <a:ext cx="11536324" cy="9923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/>
              <a:t>Wydania rzeczy, </a:t>
            </a:r>
            <a:r>
              <a:rPr lang="pl-PL" sz="2000" b="1" u="sng" dirty="0"/>
              <a:t>w sytuacji niecierpiącej zwłoki </a:t>
            </a:r>
            <a:r>
              <a:rPr lang="pl-PL" sz="2000" dirty="0"/>
              <a:t>żąda Policja lub inny uprawniony organ bez uprzedniego wydania postanowienia przez sąd lub prokuratora. Brak zatwierdzenia zatrzymania uniemożliwia wykorzystanie jako dowodu zatrzymanych rzeczy. 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318978" y="5479781"/>
            <a:ext cx="115363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O uprawnieniu do żądania doręczenia postanowienia o zatwierdzeniu zatrzymania rzeczy </a:t>
            </a:r>
            <a:r>
              <a:rPr lang="pl-PL" sz="2400" u="sng" dirty="0"/>
              <a:t>należy pouczyć osobę, która wydała rzecz (lub której rzecz odebrano)</a:t>
            </a:r>
            <a:endParaRPr lang="pl-PL" sz="2400" dirty="0"/>
          </a:p>
        </p:txBody>
      </p:sp>
    </p:spTree>
    <p:extLst>
      <p:ext uri="{BB962C8B-B14F-4D97-AF65-F5344CB8AC3E}">
        <p14:creationId xmlns="" xmlns:p14="http://schemas.microsoft.com/office/powerpoint/2010/main" val="323511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>
          <a:xfrm>
            <a:off x="0" y="0"/>
            <a:ext cx="10772775" cy="1658198"/>
          </a:xfrm>
        </p:spPr>
        <p:txBody>
          <a:bodyPr>
            <a:normAutofit/>
          </a:bodyPr>
          <a:lstStyle/>
          <a:p>
            <a:r>
              <a:rPr lang="pl-PL" sz="4800" dirty="0"/>
              <a:t>Zatrzymanie i kontrola korespondencji 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>
          <a:xfrm>
            <a:off x="340243" y="1845733"/>
            <a:ext cx="11483162" cy="4735819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Na </a:t>
            </a:r>
            <a:r>
              <a:rPr lang="pl-PL" b="1" dirty="0"/>
              <a:t>żądanie prokuratora lub sądu </a:t>
            </a:r>
            <a:r>
              <a:rPr lang="pl-PL" dirty="0"/>
              <a:t>urzędy, instytucje i podmioty prowadzące działalność w dziedzinie poczty lub telekomunikacyjną, urzędy celne i przedsiębiorstwa (instytucje) transportowe mają obowiązek wydać organom procesowym korespondencję, przesyłki i dane telekomunikacyjne </a:t>
            </a:r>
            <a:r>
              <a:rPr lang="pl-PL" b="1" dirty="0"/>
              <a:t>jeżeli mają znaczenie dla toczącego się postępowania</a:t>
            </a:r>
            <a:r>
              <a:rPr lang="pl-PL" dirty="0"/>
              <a:t>. </a:t>
            </a:r>
          </a:p>
          <a:p>
            <a:pPr algn="just"/>
            <a:r>
              <a:rPr lang="pl-PL" dirty="0"/>
              <a:t>Zatrzymanie i kontrola korespondencji to także skopiowanie danych dostępnych na nośniku informacji. </a:t>
            </a:r>
          </a:p>
          <a:p>
            <a:pPr algn="just"/>
            <a:r>
              <a:rPr lang="pl-PL" dirty="0"/>
              <a:t>Żądanie sądu lub prokuratora – w formie postanowienia. Konieczne uzasadnienie decyzji procesowej. </a:t>
            </a:r>
          </a:p>
          <a:p>
            <a:pPr algn="just"/>
            <a:r>
              <a:rPr lang="pl-PL" dirty="0"/>
              <a:t>Tylko sąd lub prokurator mają prawo zarządzić ich otwarcie. </a:t>
            </a:r>
          </a:p>
          <a:p>
            <a:pPr algn="just"/>
            <a:r>
              <a:rPr lang="pl-PL" dirty="0"/>
              <a:t>Postanowienie doręcza się adresatom korespondencji lub nadawcy. Doręczenie może być odroczone na czas oznaczony, maksymalnie do czasu prawomocnego zakończenia postępowania. </a:t>
            </a:r>
          </a:p>
          <a:p>
            <a:pPr algn="just"/>
            <a:r>
              <a:rPr lang="pl-PL" dirty="0"/>
              <a:t>Przysługuje zażalenie osobom, których prawa zostały naruszone – art. 236 </a:t>
            </a:r>
          </a:p>
        </p:txBody>
      </p:sp>
    </p:spTree>
    <p:extLst>
      <p:ext uri="{BB962C8B-B14F-4D97-AF65-F5344CB8AC3E}">
        <p14:creationId xmlns="" xmlns:p14="http://schemas.microsoft.com/office/powerpoint/2010/main" val="379025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8977" y="8399"/>
            <a:ext cx="11525693" cy="1396163"/>
          </a:xfrm>
        </p:spPr>
        <p:txBody>
          <a:bodyPr>
            <a:normAutofit fontScale="90000"/>
          </a:bodyPr>
          <a:lstStyle/>
          <a:p>
            <a:r>
              <a:rPr lang="pl-PL" dirty="0"/>
              <a:t>Przeszukanie – podstawy prawne, sposób dokonania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8977" y="1404563"/>
            <a:ext cx="11525693" cy="4932442"/>
          </a:xfrm>
        </p:spPr>
        <p:txBody>
          <a:bodyPr>
            <a:normAutofit/>
          </a:bodyPr>
          <a:lstStyle/>
          <a:p>
            <a:pPr algn="just"/>
            <a:r>
              <a:rPr lang="pl-PL" sz="1800" dirty="0"/>
              <a:t>Poszukiwawcza (</a:t>
            </a:r>
            <a:r>
              <a:rPr lang="pl-PL" sz="1800" dirty="0" err="1"/>
              <a:t>wykrywcza</a:t>
            </a:r>
            <a:r>
              <a:rPr lang="pl-PL" sz="1800" dirty="0"/>
              <a:t>) czynność dowodowa i jednocześnie środek przymusu (art.  219 – 231 k.p.k)</a:t>
            </a:r>
          </a:p>
          <a:p>
            <a:pPr algn="just"/>
            <a:r>
              <a:rPr lang="pl-PL" sz="1800" dirty="0"/>
              <a:t>Wkroczenie w konstytucyjnie chronione prawa jednostki:</a:t>
            </a:r>
          </a:p>
          <a:p>
            <a:pPr lvl="1" algn="just"/>
            <a:r>
              <a:rPr lang="pl-PL" sz="1600" dirty="0"/>
              <a:t>nietykalność osobistą (art. 41 ust. 1 Konstytucji) </a:t>
            </a:r>
          </a:p>
          <a:p>
            <a:pPr lvl="1" algn="just"/>
            <a:r>
              <a:rPr lang="pl-PL" sz="1600" dirty="0"/>
              <a:t>nienaruszalność mieszkania (art. 50 Konstytucji) </a:t>
            </a:r>
          </a:p>
          <a:p>
            <a:pPr marL="342900" lvl="1" indent="-342900" algn="just"/>
            <a:r>
              <a:rPr lang="pl-PL" dirty="0"/>
              <a:t>Cele przeszukania: </a:t>
            </a:r>
          </a:p>
          <a:p>
            <a:pPr marL="708660" lvl="2" indent="-342900" algn="just">
              <a:buFont typeface="+mj-lt"/>
              <a:buAutoNum type="arabicPeriod"/>
            </a:pPr>
            <a:r>
              <a:rPr lang="pl-PL" sz="1600" dirty="0"/>
              <a:t>wykrycie, zatrzymanie lub przymusowe doprowadzenie osoby podejrzanej;</a:t>
            </a:r>
          </a:p>
          <a:p>
            <a:pPr marL="708660" lvl="2" indent="-342900" algn="just">
              <a:buFont typeface="+mj-lt"/>
              <a:buAutoNum type="arabicPeriod"/>
            </a:pPr>
            <a:r>
              <a:rPr lang="pl-PL" sz="1600" dirty="0"/>
              <a:t>znalezienie rzeczy mogących stanowić dowód w sprawie;</a:t>
            </a:r>
          </a:p>
          <a:p>
            <a:pPr marL="708660" lvl="2" indent="-342900" algn="just">
              <a:buFont typeface="+mj-lt"/>
              <a:buAutoNum type="arabicPeriod"/>
            </a:pPr>
            <a:r>
              <a:rPr lang="pl-PL" sz="1600" dirty="0"/>
              <a:t>znalezienie rzeczy  podlegających zajęciu w postępowaniu karnym </a:t>
            </a:r>
          </a:p>
          <a:p>
            <a:pPr marL="708660" lvl="2" indent="-342900" algn="just">
              <a:buFont typeface="+mj-lt"/>
              <a:buAutoNum type="arabicPeriod"/>
            </a:pPr>
            <a:endParaRPr lang="pl-PL" sz="1600" dirty="0"/>
          </a:p>
          <a:p>
            <a:pPr marL="0" lvl="2" indent="0" algn="just">
              <a:buNone/>
            </a:pPr>
            <a:r>
              <a:rPr lang="pl-PL" sz="1800" b="1" dirty="0"/>
              <a:t>Przeszukanie jest dopuszczalne jeżeli istnieją </a:t>
            </a:r>
            <a:r>
              <a:rPr lang="pl-PL" sz="1800" b="1" u="sng" dirty="0"/>
              <a:t>uzasadnione podstawy do przypuszczania, że osoba podejrzana lub rzeczy znajdują się w określonym miejscu! </a:t>
            </a:r>
          </a:p>
          <a:p>
            <a:pPr marL="0" lvl="2" indent="0" algn="just">
              <a:buNone/>
            </a:pPr>
            <a:endParaRPr lang="pl-PL" sz="1800" b="1" u="sng" dirty="0"/>
          </a:p>
          <a:p>
            <a:pPr marL="0" lvl="2" indent="0" algn="just">
              <a:buNone/>
            </a:pPr>
            <a:r>
              <a:rPr lang="pl-PL" sz="1800" i="0" dirty="0"/>
              <a:t>Co można przeszukać?</a:t>
            </a:r>
          </a:p>
          <a:p>
            <a:pPr marL="0" lvl="2" indent="0" algn="just">
              <a:buNone/>
            </a:pPr>
            <a:r>
              <a:rPr lang="pl-PL" sz="1800" i="0" dirty="0"/>
              <a:t>	</a:t>
            </a:r>
            <a:r>
              <a:rPr lang="pl-PL" sz="1600" i="0" dirty="0"/>
              <a:t>- pomieszczenia (mieszkania i inne lokale)</a:t>
            </a:r>
          </a:p>
          <a:p>
            <a:pPr marL="0" lvl="2" indent="0" algn="just">
              <a:buNone/>
            </a:pPr>
            <a:r>
              <a:rPr lang="pl-PL" sz="1600" i="0" dirty="0"/>
              <a:t>	- inne miejsca (np. środki transportu) </a:t>
            </a:r>
          </a:p>
          <a:p>
            <a:pPr marL="0" lvl="2" indent="0" algn="just">
              <a:buNone/>
            </a:pPr>
            <a:r>
              <a:rPr lang="pl-PL" sz="1600" i="0" dirty="0"/>
              <a:t>	- osobę, odzież itp. </a:t>
            </a:r>
          </a:p>
        </p:txBody>
      </p:sp>
    </p:spTree>
    <p:extLst>
      <p:ext uri="{BB962C8B-B14F-4D97-AF65-F5344CB8AC3E}">
        <p14:creationId xmlns="" xmlns:p14="http://schemas.microsoft.com/office/powerpoint/2010/main" val="123672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elkomiejski">
  <a:themeElements>
    <a:clrScheme name="Zielonożółty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Wielkomiejski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Wielkomiejski</Template>
  <TotalTime>8078</TotalTime>
  <Words>1256</Words>
  <Application>Microsoft Office PowerPoint</Application>
  <PresentationFormat>Niestandardowy</PresentationFormat>
  <Paragraphs>113</Paragraphs>
  <Slides>12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Wielkomiejski</vt:lpstr>
      <vt:lpstr>Slajd 1</vt:lpstr>
      <vt:lpstr>Rodzaje czynności dowodowych</vt:lpstr>
      <vt:lpstr>Rodzaje czynności dowodowych </vt:lpstr>
      <vt:lpstr>Wrażliwe czynności dowodowe </vt:lpstr>
      <vt:lpstr>Zatrzymanie rzeczy. Przeszukanie. Zabezpieczenie danych informatycznych </vt:lpstr>
      <vt:lpstr>Zatrzymanie rzeczy</vt:lpstr>
      <vt:lpstr>Zatrzymanie rzeczy </vt:lpstr>
      <vt:lpstr>Zatrzymanie i kontrola korespondencji </vt:lpstr>
      <vt:lpstr>Przeszukanie – podstawy prawne, sposób dokonania</vt:lpstr>
      <vt:lpstr>Przeszukanie – podstawy prawne, sposób dokonania</vt:lpstr>
      <vt:lpstr>Przeszukanie – zasady i tryb </vt:lpstr>
      <vt:lpstr>Osoby przybrane inne niż wskazane w art. 224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Dowody część szczegółowa</dc:title>
  <dc:creator>Błażej Boch</dc:creator>
  <cp:lastModifiedBy>ANIA</cp:lastModifiedBy>
  <cp:revision>56</cp:revision>
  <dcterms:created xsi:type="dcterms:W3CDTF">2017-03-04T00:16:27Z</dcterms:created>
  <dcterms:modified xsi:type="dcterms:W3CDTF">2021-01-27T22:37:15Z</dcterms:modified>
</cp:coreProperties>
</file>