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97" r:id="rId5"/>
    <p:sldId id="298" r:id="rId6"/>
    <p:sldId id="299" r:id="rId7"/>
    <p:sldId id="261" r:id="rId8"/>
    <p:sldId id="262" r:id="rId9"/>
    <p:sldId id="264" r:id="rId10"/>
    <p:sldId id="267" r:id="rId11"/>
    <p:sldId id="268" r:id="rId12"/>
    <p:sldId id="300" r:id="rId13"/>
    <p:sldId id="269" r:id="rId14"/>
    <p:sldId id="270" r:id="rId15"/>
    <p:sldId id="271" r:id="rId16"/>
    <p:sldId id="287" r:id="rId17"/>
    <p:sldId id="259" r:id="rId18"/>
    <p:sldId id="266" r:id="rId19"/>
    <p:sldId id="311" r:id="rId20"/>
    <p:sldId id="263" r:id="rId21"/>
    <p:sldId id="288" r:id="rId22"/>
    <p:sldId id="289" r:id="rId23"/>
    <p:sldId id="302" r:id="rId24"/>
    <p:sldId id="303" r:id="rId25"/>
    <p:sldId id="304" r:id="rId26"/>
    <p:sldId id="276" r:id="rId27"/>
    <p:sldId id="277" r:id="rId28"/>
    <p:sldId id="278" r:id="rId29"/>
    <p:sldId id="305" r:id="rId30"/>
    <p:sldId id="272" r:id="rId31"/>
    <p:sldId id="273" r:id="rId32"/>
    <p:sldId id="279" r:id="rId33"/>
    <p:sldId id="280" r:id="rId34"/>
    <p:sldId id="274" r:id="rId35"/>
    <p:sldId id="275" r:id="rId36"/>
    <p:sldId id="281" r:id="rId37"/>
    <p:sldId id="306" r:id="rId38"/>
    <p:sldId id="307" r:id="rId39"/>
    <p:sldId id="282" r:id="rId40"/>
    <p:sldId id="283" r:id="rId41"/>
    <p:sldId id="284" r:id="rId42"/>
    <p:sldId id="285" r:id="rId43"/>
    <p:sldId id="286" r:id="rId44"/>
    <p:sldId id="308" r:id="rId45"/>
    <p:sldId id="309" r:id="rId46"/>
    <p:sldId id="260" r:id="rId47"/>
    <p:sldId id="310" r:id="rId48"/>
    <p:sldId id="296" r:id="rId49"/>
    <p:sldId id="265" r:id="rId50"/>
    <p:sldId id="291" r:id="rId51"/>
    <p:sldId id="293" r:id="rId52"/>
    <p:sldId id="294" r:id="rId53"/>
    <p:sldId id="295"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 jasny 1 — Ak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6" d="100"/>
          <a:sy n="86"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4/24/2020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4/24/2020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4/24/2020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4/24/2020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02889B-B15D-4276-9B62-641059CE5AB1}"/>
              </a:ext>
            </a:extLst>
          </p:cNvPr>
          <p:cNvSpPr>
            <a:spLocks noGrp="1"/>
          </p:cNvSpPr>
          <p:nvPr>
            <p:ph type="ctrTitle"/>
          </p:nvPr>
        </p:nvSpPr>
        <p:spPr/>
        <p:txBody>
          <a:bodyPr/>
          <a:lstStyle/>
          <a:p>
            <a:r>
              <a:rPr lang="pl-PL" dirty="0"/>
              <a:t>Dziedziczenie ustawowe</a:t>
            </a:r>
          </a:p>
        </p:txBody>
      </p:sp>
      <p:sp>
        <p:nvSpPr>
          <p:cNvPr id="3" name="Podtytuł 2">
            <a:extLst>
              <a:ext uri="{FF2B5EF4-FFF2-40B4-BE49-F238E27FC236}">
                <a16:creationId xmlns:a16="http://schemas.microsoft.com/office/drawing/2014/main" id="{1290CEC1-E3CE-4FA6-844B-AF9A8015A44F}"/>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22469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CB86CF-9704-427F-BDAA-C9344F26BD9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CDF6D6DE-A73A-4181-86DB-9A645CD9A747}"/>
              </a:ext>
            </a:extLst>
          </p:cNvPr>
          <p:cNvSpPr>
            <a:spLocks noGrp="1"/>
          </p:cNvSpPr>
          <p:nvPr>
            <p:ph idx="1"/>
          </p:nvPr>
        </p:nvSpPr>
        <p:spPr/>
        <p:txBody>
          <a:bodyPr/>
          <a:lstStyle/>
          <a:p>
            <a:r>
              <a:rPr lang="pl-PL" dirty="0"/>
              <a:t>Małżonek będzie dziedziczył ¼. </a:t>
            </a:r>
          </a:p>
          <a:p>
            <a:r>
              <a:rPr lang="pl-PL" dirty="0"/>
              <a:t>Pozostałe ¾ spadku dzieci dziedziczą w częściach równych: 1/5 x ¾ = 3/20</a:t>
            </a:r>
          </a:p>
        </p:txBody>
      </p:sp>
    </p:spTree>
    <p:extLst>
      <p:ext uri="{BB962C8B-B14F-4D97-AF65-F5344CB8AC3E}">
        <p14:creationId xmlns:p14="http://schemas.microsoft.com/office/powerpoint/2010/main" val="1099805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152EEB-244B-4938-9877-3B2D0FAEDB0B}"/>
              </a:ext>
            </a:extLst>
          </p:cNvPr>
          <p:cNvSpPr>
            <a:spLocks noGrp="1"/>
          </p:cNvSpPr>
          <p:nvPr>
            <p:ph type="title"/>
          </p:nvPr>
        </p:nvSpPr>
        <p:spPr/>
        <p:txBody>
          <a:bodyPr/>
          <a:lstStyle/>
          <a:p>
            <a:r>
              <a:rPr lang="pl-PL" dirty="0"/>
              <a:t>Zasada reprezentacji spadkobierców – Grupa I</a:t>
            </a:r>
          </a:p>
        </p:txBody>
      </p:sp>
      <p:sp>
        <p:nvSpPr>
          <p:cNvPr id="3" name="Symbol zastępczy zawartości 2">
            <a:extLst>
              <a:ext uri="{FF2B5EF4-FFF2-40B4-BE49-F238E27FC236}">
                <a16:creationId xmlns:a16="http://schemas.microsoft.com/office/drawing/2014/main" id="{255A2468-2B94-4D4D-9BDD-605ECF412F1F}"/>
              </a:ext>
            </a:extLst>
          </p:cNvPr>
          <p:cNvSpPr>
            <a:spLocks noGrp="1"/>
          </p:cNvSpPr>
          <p:nvPr>
            <p:ph idx="1"/>
          </p:nvPr>
        </p:nvSpPr>
        <p:spPr/>
        <p:txBody>
          <a:bodyPr>
            <a:normAutofit fontScale="92500" lnSpcReduction="20000"/>
          </a:bodyPr>
          <a:lstStyle/>
          <a:p>
            <a:r>
              <a:rPr lang="pl-PL" dirty="0"/>
              <a:t>Zasada reprezentacji w stosunku do zstępnych spadkodawcy – w miejsce zmarłego zstępnego bliższego stopniem zmarłemu dziedziczą jego zstępni (niezależnie od tego czy są spadkobiercami wstępnego, którego miejsce zajmują. </a:t>
            </a:r>
            <a:r>
              <a:rPr lang="pl-PL" b="1" dirty="0"/>
              <a:t>– dziedziczenie według szczepów.</a:t>
            </a:r>
            <a:endParaRPr lang="pl-PL" dirty="0"/>
          </a:p>
          <a:p>
            <a:pPr marL="0" indent="0">
              <a:buNone/>
            </a:pPr>
            <a:br>
              <a:rPr lang="pl-PL" b="1" dirty="0"/>
            </a:br>
            <a:r>
              <a:rPr lang="pl-PL" b="1" dirty="0"/>
              <a:t>Art. 931 [Dziedziczenie zstępnych i małżonka]</a:t>
            </a:r>
            <a:br>
              <a:rPr lang="pl-PL" dirty="0"/>
            </a:br>
            <a:r>
              <a:rPr lang="pl-PL" dirty="0"/>
              <a:t>§ 2. Jeżeli dziecko spadkodawcy nie dożyło otwarcia spadku, udział spadkowy, który by mu przypadał, przypada jego dzieciom w częściach równych. Przepis ten stosuje się odpowiednio do dalszych zstępnych.</a:t>
            </a:r>
          </a:p>
          <a:p>
            <a:pPr marL="0" indent="0">
              <a:buNone/>
            </a:pPr>
            <a:r>
              <a:rPr lang="pl-PL" b="1" dirty="0"/>
              <a:t>Przykład: </a:t>
            </a:r>
            <a:r>
              <a:rPr lang="pl-PL" dirty="0"/>
              <a:t>Spadkodawca pozostawił małżonka dziecko A oraz wnuki W1 i W2, które są dziećmi zmarłego wcześniej dziecka B, oraz prawnuki P1, P2 i P3, którzy są dziećmi zmarłego wcześniej wnuka W3, który był synem B. Spadek nie będzie podzielonych według głów lecz według szczepów tzn. udział który przypadałby B (1/3), będzie dzielony na jego dzieci, a jeśli któreś z dzieci nie dożyło otwarcia spadku (W3), jego część będzie podzielona na między jego dzieci (P1, P2, P3). W konsekwencji spadek odziedziczą małżonek 1/3, A 1/3, W1 i W2 po 1/9, P1, P2 i P3 po 1/27. </a:t>
            </a:r>
            <a:endParaRPr lang="pl-PL" b="1" dirty="0"/>
          </a:p>
          <a:p>
            <a:endParaRPr lang="pl-PL" dirty="0"/>
          </a:p>
        </p:txBody>
      </p:sp>
    </p:spTree>
    <p:extLst>
      <p:ext uri="{BB962C8B-B14F-4D97-AF65-F5344CB8AC3E}">
        <p14:creationId xmlns:p14="http://schemas.microsoft.com/office/powerpoint/2010/main" val="1156263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478825-0029-491C-9F4A-F94AF6B20996}"/>
              </a:ext>
            </a:extLst>
          </p:cNvPr>
          <p:cNvSpPr>
            <a:spLocks noGrp="1"/>
          </p:cNvSpPr>
          <p:nvPr>
            <p:ph type="title"/>
          </p:nvPr>
        </p:nvSpPr>
        <p:spPr/>
        <p:txBody>
          <a:bodyPr/>
          <a:lstStyle/>
          <a:p>
            <a:r>
              <a:rPr lang="pl-PL" dirty="0"/>
              <a:t>Dziedziczenie według szczepów</a:t>
            </a:r>
          </a:p>
        </p:txBody>
      </p:sp>
      <p:sp>
        <p:nvSpPr>
          <p:cNvPr id="3" name="Symbol zastępczy zawartości 2">
            <a:extLst>
              <a:ext uri="{FF2B5EF4-FFF2-40B4-BE49-F238E27FC236}">
                <a16:creationId xmlns:a16="http://schemas.microsoft.com/office/drawing/2014/main" id="{49F6CD0B-2DD4-4C93-B546-4D89C6CC963D}"/>
              </a:ext>
            </a:extLst>
          </p:cNvPr>
          <p:cNvSpPr>
            <a:spLocks noGrp="1"/>
          </p:cNvSpPr>
          <p:nvPr>
            <p:ph idx="1"/>
          </p:nvPr>
        </p:nvSpPr>
        <p:spPr/>
        <p:txBody>
          <a:bodyPr/>
          <a:lstStyle/>
          <a:p>
            <a:r>
              <a:rPr lang="pl-PL" b="1" u="sng" dirty="0"/>
              <a:t>Kazus</a:t>
            </a:r>
            <a:r>
              <a:rPr lang="pl-PL" dirty="0"/>
              <a:t>: Spadkodawca pozostawił małżonka i czworo dzieci. Piąte dziecko zmarło przed otwarciem spadku i pozostawiło dwójkę dzieci (wnuków spadkodawcy). W jakiej części osoby te dziedziczą z ustawy? </a:t>
            </a:r>
          </a:p>
          <a:p>
            <a:endParaRPr lang="pl-PL" dirty="0"/>
          </a:p>
        </p:txBody>
      </p:sp>
    </p:spTree>
    <p:extLst>
      <p:ext uri="{BB962C8B-B14F-4D97-AF65-F5344CB8AC3E}">
        <p14:creationId xmlns:p14="http://schemas.microsoft.com/office/powerpoint/2010/main" val="92744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D8D25F-2C40-4C54-B6CE-A8728CFD6707}"/>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6387DF0B-5BE4-4ECE-A418-1481A8361933}"/>
              </a:ext>
            </a:extLst>
          </p:cNvPr>
          <p:cNvSpPr>
            <a:spLocks noGrp="1"/>
          </p:cNvSpPr>
          <p:nvPr>
            <p:ph idx="1"/>
          </p:nvPr>
        </p:nvSpPr>
        <p:spPr/>
        <p:txBody>
          <a:bodyPr>
            <a:normAutofit lnSpcReduction="10000"/>
          </a:bodyPr>
          <a:lstStyle/>
          <a:p>
            <a:r>
              <a:rPr lang="pl-PL" dirty="0"/>
              <a:t>Małżonek dziedziczy ¼ </a:t>
            </a:r>
          </a:p>
          <a:p>
            <a:r>
              <a:rPr lang="pl-PL" dirty="0"/>
              <a:t>Dzieci dziedziczą każde 3/20 </a:t>
            </a:r>
          </a:p>
          <a:p>
            <a:r>
              <a:rPr lang="pl-PL" dirty="0"/>
              <a:t>Wnuki dziedziczą ½ x 3/20= każde 3/40</a:t>
            </a:r>
          </a:p>
          <a:p>
            <a:endParaRPr lang="pl-PL" dirty="0"/>
          </a:p>
          <a:p>
            <a:r>
              <a:rPr lang="pl-PL" dirty="0"/>
              <a:t>Dziedziczenie według szczepów funkcjonuje w dziedziczeniu ustawowym, w testamentowym w grę wchodzi podstawienie (art. 963) lub przyrost (art. 965)</a:t>
            </a:r>
          </a:p>
          <a:p>
            <a:pPr marL="0" indent="0">
              <a:buNone/>
            </a:pPr>
            <a:r>
              <a:rPr lang="pl-PL" b="1" dirty="0"/>
              <a:t>Przykład: </a:t>
            </a:r>
            <a:r>
              <a:rPr lang="pl-PL" dirty="0"/>
              <a:t>Spadkodawca powołał w testamencie do dziedziczenia swoje dzieci A B i C. Dziecko C zmarło przed otwarciem spadku pozostawiając syna W (wnuka spadkodawcy). Do spadku dojdą z uwagi na śmierć C i zastosowanie przyrostu A i B po ½, Gdyby spadkodawca nie sporządził testamentu dziedziczyliby A, B i W po 1/3. </a:t>
            </a:r>
            <a:endParaRPr lang="pl-PL" b="1" dirty="0"/>
          </a:p>
        </p:txBody>
      </p:sp>
    </p:spTree>
    <p:extLst>
      <p:ext uri="{BB962C8B-B14F-4D97-AF65-F5344CB8AC3E}">
        <p14:creationId xmlns:p14="http://schemas.microsoft.com/office/powerpoint/2010/main" val="145530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96EEE-6A9A-41E4-887B-B383A69BF988}"/>
              </a:ext>
            </a:extLst>
          </p:cNvPr>
          <p:cNvSpPr>
            <a:spLocks noGrp="1"/>
          </p:cNvSpPr>
          <p:nvPr>
            <p:ph type="title"/>
          </p:nvPr>
        </p:nvSpPr>
        <p:spPr/>
        <p:txBody>
          <a:bodyPr/>
          <a:lstStyle/>
          <a:p>
            <a:r>
              <a:rPr lang="pl-PL" dirty="0"/>
              <a:t>Skutki odrzucenia spadku przez spadkobiercę I Grupy</a:t>
            </a:r>
          </a:p>
        </p:txBody>
      </p:sp>
      <p:sp>
        <p:nvSpPr>
          <p:cNvPr id="3" name="Symbol zastępczy zawartości 2">
            <a:extLst>
              <a:ext uri="{FF2B5EF4-FFF2-40B4-BE49-F238E27FC236}">
                <a16:creationId xmlns:a16="http://schemas.microsoft.com/office/drawing/2014/main" id="{0730297E-54F5-4749-B0EE-D407F608E1B0}"/>
              </a:ext>
            </a:extLst>
          </p:cNvPr>
          <p:cNvSpPr>
            <a:spLocks noGrp="1"/>
          </p:cNvSpPr>
          <p:nvPr>
            <p:ph idx="1"/>
          </p:nvPr>
        </p:nvSpPr>
        <p:spPr/>
        <p:txBody>
          <a:bodyPr/>
          <a:lstStyle/>
          <a:p>
            <a:r>
              <a:rPr lang="pl-PL" b="1" u="sng" dirty="0"/>
              <a:t>Kazus</a:t>
            </a:r>
            <a:r>
              <a:rPr lang="pl-PL" dirty="0"/>
              <a:t>: Spadkodawca pozostawił bardzo obciążony długami spadek. Jego trzy córki odrzuciły spadek, aby nie odpowiadać za długi. Każda z córek miała dwójkę dzieci. Kto będzie dziedziczył?</a:t>
            </a:r>
          </a:p>
          <a:p>
            <a:endParaRPr lang="pl-PL" dirty="0"/>
          </a:p>
          <a:p>
            <a:pPr marL="0" indent="0">
              <a:buNone/>
            </a:pPr>
            <a:r>
              <a:rPr lang="pl-PL" b="1" dirty="0"/>
              <a:t>Art. 1020 [Skutek odrzucenia] </a:t>
            </a:r>
            <a:r>
              <a:rPr lang="pl-PL" dirty="0"/>
              <a:t>Spadkobierca, który spadek odrzucił, zostaje wyłączony od dziedziczenia, tak jakby nie dożył otwarcia spadku.</a:t>
            </a:r>
          </a:p>
        </p:txBody>
      </p:sp>
    </p:spTree>
    <p:extLst>
      <p:ext uri="{BB962C8B-B14F-4D97-AF65-F5344CB8AC3E}">
        <p14:creationId xmlns:p14="http://schemas.microsoft.com/office/powerpoint/2010/main" val="1322738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A22D47-0E7A-40E6-AA0D-B78C872D4DE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2921DAF5-6FFE-425C-9BB1-D678D87D095A}"/>
              </a:ext>
            </a:extLst>
          </p:cNvPr>
          <p:cNvSpPr>
            <a:spLocks noGrp="1"/>
          </p:cNvSpPr>
          <p:nvPr>
            <p:ph idx="1"/>
          </p:nvPr>
        </p:nvSpPr>
        <p:spPr/>
        <p:txBody>
          <a:bodyPr/>
          <a:lstStyle/>
          <a:p>
            <a:r>
              <a:rPr lang="pl-PL" dirty="0"/>
              <a:t>Postanowienie Sądu Najwyższego z dnia 26 maja 1997 r. I CKU 8/97</a:t>
            </a:r>
          </a:p>
          <a:p>
            <a:r>
              <a:rPr lang="pl-PL" dirty="0"/>
              <a:t> </a:t>
            </a:r>
            <a:r>
              <a:rPr lang="pl-PL" b="1" dirty="0"/>
              <a:t>Odrzucenie spadku przez spadkobiercę wyłącza go od dziedziczenia tak, jakby nie dożył otwarcia spadku (art. 1020 k.c.), </a:t>
            </a:r>
            <a:r>
              <a:rPr lang="pl-PL" dirty="0"/>
              <a:t>co w konsekwencji - stosownie do art. 931 § 2 k.c. - powoduje, że udział spadkowy tego spadkobiercy (o ile jest on, jak w sprawie niniejszej, dzieckiem spadkobiercy) przypada dzieciom w częściach równych. Złożenie zatem w sprawie niniejszej przez trzy spośród czterech córek spadkodawczyni oświadczeń o odrzuceniu spadku, nakładało na Sąd, niezależnie od obowiązku pouczenia stron o następstwach prawnych tych oświadczeń, powinność ustalenia, czy spadkobierczynie, które spadek odrzuciły, mają dzieci, a następnie czynności stosownych do wyniku tych ustaleń. </a:t>
            </a:r>
          </a:p>
        </p:txBody>
      </p:sp>
    </p:spTree>
    <p:extLst>
      <p:ext uri="{BB962C8B-B14F-4D97-AF65-F5344CB8AC3E}">
        <p14:creationId xmlns:p14="http://schemas.microsoft.com/office/powerpoint/2010/main" val="2310828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01371C1-2208-4A7D-91DB-751FD5DF198B}"/>
              </a:ext>
            </a:extLst>
          </p:cNvPr>
          <p:cNvSpPr>
            <a:spLocks noGrp="1"/>
          </p:cNvSpPr>
          <p:nvPr>
            <p:ph type="title"/>
          </p:nvPr>
        </p:nvSpPr>
        <p:spPr/>
        <p:txBody>
          <a:bodyPr/>
          <a:lstStyle/>
          <a:p>
            <a:r>
              <a:rPr lang="pl-PL" dirty="0"/>
              <a:t>Skutki odrzucenia spadku</a:t>
            </a:r>
          </a:p>
        </p:txBody>
      </p:sp>
      <p:sp>
        <p:nvSpPr>
          <p:cNvPr id="5" name="Symbol zastępczy tekstu 4">
            <a:extLst>
              <a:ext uri="{FF2B5EF4-FFF2-40B4-BE49-F238E27FC236}">
                <a16:creationId xmlns:a16="http://schemas.microsoft.com/office/drawing/2014/main" id="{A1E6FAC7-E919-412E-899F-3AF3CBDB6972}"/>
              </a:ext>
            </a:extLst>
          </p:cNvPr>
          <p:cNvSpPr>
            <a:spLocks noGrp="1"/>
          </p:cNvSpPr>
          <p:nvPr>
            <p:ph type="body" idx="1"/>
          </p:nvPr>
        </p:nvSpPr>
        <p:spPr/>
        <p:txBody>
          <a:bodyPr>
            <a:normAutofit lnSpcReduction="10000"/>
          </a:bodyPr>
          <a:lstStyle/>
          <a:p>
            <a:r>
              <a:rPr lang="pl-PL" b="1" dirty="0"/>
              <a:t>Dziedziczenie testamentowe</a:t>
            </a:r>
            <a:endParaRPr lang="pl-PL" dirty="0"/>
          </a:p>
        </p:txBody>
      </p:sp>
      <p:sp>
        <p:nvSpPr>
          <p:cNvPr id="6" name="Symbol zastępczy zawartości 5">
            <a:extLst>
              <a:ext uri="{FF2B5EF4-FFF2-40B4-BE49-F238E27FC236}">
                <a16:creationId xmlns:a16="http://schemas.microsoft.com/office/drawing/2014/main" id="{5479102F-A69A-4193-AD35-E18D606086F7}"/>
              </a:ext>
            </a:extLst>
          </p:cNvPr>
          <p:cNvSpPr>
            <a:spLocks noGrp="1"/>
          </p:cNvSpPr>
          <p:nvPr>
            <p:ph sz="half" idx="2"/>
          </p:nvPr>
        </p:nvSpPr>
        <p:spPr>
          <a:xfrm>
            <a:off x="685800" y="3132666"/>
            <a:ext cx="5311775" cy="3086019"/>
          </a:xfrm>
        </p:spPr>
        <p:txBody>
          <a:bodyPr>
            <a:normAutofit fontScale="70000" lnSpcReduction="20000"/>
          </a:bodyPr>
          <a:lstStyle/>
          <a:p>
            <a:pPr marL="0" indent="0">
              <a:lnSpc>
                <a:spcPct val="170000"/>
              </a:lnSpc>
              <a:buNone/>
            </a:pPr>
            <a:r>
              <a:rPr lang="pl-PL" dirty="0"/>
              <a:t>W przypadku dziedziczenia testamentowego skutkiem odrzucenia spadku może być dojście do dziedziczenia spadkobiercy podstawionego (</a:t>
            </a:r>
            <a:r>
              <a:rPr lang="pl-PL" dirty="0" err="1"/>
              <a:t>substytuta</a:t>
            </a:r>
            <a:r>
              <a:rPr lang="pl-PL" dirty="0"/>
              <a:t>), zwiększenie się udziałów pozostałych spadkobierców w drodze przyrostu albo dojście do dziedziczenia spadkobierców ustawowych.</a:t>
            </a:r>
          </a:p>
          <a:p>
            <a:pPr marL="0" indent="0">
              <a:buNone/>
            </a:pPr>
            <a:endParaRPr lang="pl-PL" b="1" dirty="0"/>
          </a:p>
          <a:p>
            <a:endParaRPr lang="pl-PL" dirty="0"/>
          </a:p>
        </p:txBody>
      </p:sp>
      <p:sp>
        <p:nvSpPr>
          <p:cNvPr id="7" name="Symbol zastępczy tekstu 6">
            <a:extLst>
              <a:ext uri="{FF2B5EF4-FFF2-40B4-BE49-F238E27FC236}">
                <a16:creationId xmlns:a16="http://schemas.microsoft.com/office/drawing/2014/main" id="{234CA5A5-6C05-4594-B4BB-48AEC5E0DF41}"/>
              </a:ext>
            </a:extLst>
          </p:cNvPr>
          <p:cNvSpPr>
            <a:spLocks noGrp="1"/>
          </p:cNvSpPr>
          <p:nvPr>
            <p:ph type="body" sz="quarter" idx="3"/>
          </p:nvPr>
        </p:nvSpPr>
        <p:spPr/>
        <p:txBody>
          <a:bodyPr>
            <a:normAutofit lnSpcReduction="10000"/>
          </a:bodyPr>
          <a:lstStyle/>
          <a:p>
            <a:r>
              <a:rPr lang="pl-PL" b="1" dirty="0"/>
              <a:t>Dziedziczenie ustawowe.</a:t>
            </a:r>
            <a:endParaRPr lang="pl-PL" dirty="0"/>
          </a:p>
        </p:txBody>
      </p:sp>
      <p:sp>
        <p:nvSpPr>
          <p:cNvPr id="8" name="Symbol zastępczy zawartości 7">
            <a:extLst>
              <a:ext uri="{FF2B5EF4-FFF2-40B4-BE49-F238E27FC236}">
                <a16:creationId xmlns:a16="http://schemas.microsoft.com/office/drawing/2014/main" id="{040B8CF0-646C-4AC6-8231-22E18AAE1F85}"/>
              </a:ext>
            </a:extLst>
          </p:cNvPr>
          <p:cNvSpPr>
            <a:spLocks noGrp="1"/>
          </p:cNvSpPr>
          <p:nvPr>
            <p:ph sz="quarter" idx="4"/>
          </p:nvPr>
        </p:nvSpPr>
        <p:spPr/>
        <p:txBody>
          <a:bodyPr>
            <a:normAutofit fontScale="70000" lnSpcReduction="20000"/>
          </a:bodyPr>
          <a:lstStyle/>
          <a:p>
            <a:pPr marL="0" indent="0" algn="just">
              <a:lnSpc>
                <a:spcPct val="120000"/>
              </a:lnSpc>
              <a:buNone/>
            </a:pPr>
            <a:r>
              <a:rPr lang="pl-PL" dirty="0"/>
              <a:t>W przypadku dziedziczenia ustawowego skutkiem odrzucenia spadku przez spadkobiercę może być dojście do dziedziczenia jego zstępnych albo spadkobierców powołanych do dziedziczenia w dalszej kolejności. Jeżeli ci ostatni także odrzucą spadek, do dziedziczenia dochodzi jako spadkobierca konieczny gmina ostatniego miejsca zamieszkania spadkodawcy albo Skarb Państwa. Ponadto skutkiem złożenia wspomnianego oświadczenia woli może być także zwiększenie się udziałów pozostałych spadkobierców na mocy art. 931 § 1KC.</a:t>
            </a:r>
          </a:p>
          <a:p>
            <a:endParaRPr lang="pl-PL" dirty="0"/>
          </a:p>
        </p:txBody>
      </p:sp>
    </p:spTree>
    <p:extLst>
      <p:ext uri="{BB962C8B-B14F-4D97-AF65-F5344CB8AC3E}">
        <p14:creationId xmlns:p14="http://schemas.microsoft.com/office/powerpoint/2010/main" val="185494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8B0AB7-A6D0-4316-9AAD-D91F925A083F}"/>
              </a:ext>
            </a:extLst>
          </p:cNvPr>
          <p:cNvSpPr>
            <a:spLocks noGrp="1"/>
          </p:cNvSpPr>
          <p:nvPr>
            <p:ph type="title"/>
          </p:nvPr>
        </p:nvSpPr>
        <p:spPr/>
        <p:txBody>
          <a:bodyPr/>
          <a:lstStyle/>
          <a:p>
            <a:r>
              <a:rPr lang="pl-PL" dirty="0"/>
              <a:t>Zstępni i przysposobieni</a:t>
            </a:r>
          </a:p>
        </p:txBody>
      </p:sp>
      <p:sp>
        <p:nvSpPr>
          <p:cNvPr id="3" name="Symbol zastępczy zawartości 2">
            <a:extLst>
              <a:ext uri="{FF2B5EF4-FFF2-40B4-BE49-F238E27FC236}">
                <a16:creationId xmlns:a16="http://schemas.microsoft.com/office/drawing/2014/main" id="{7D391C06-5252-4C9E-B534-3CD1C088E8DB}"/>
              </a:ext>
            </a:extLst>
          </p:cNvPr>
          <p:cNvSpPr>
            <a:spLocks noGrp="1"/>
          </p:cNvSpPr>
          <p:nvPr>
            <p:ph idx="1"/>
          </p:nvPr>
        </p:nvSpPr>
        <p:spPr/>
        <p:txBody>
          <a:bodyPr>
            <a:normAutofit lnSpcReduction="10000"/>
          </a:bodyPr>
          <a:lstStyle/>
          <a:p>
            <a:r>
              <a:rPr lang="pl-PL" dirty="0"/>
              <a:t>Dziedzicznie zstępnych niezależne od pochodzenia z małżeństwa lub związku pozamałżeńskiego, </a:t>
            </a:r>
          </a:p>
          <a:p>
            <a:r>
              <a:rPr lang="pl-PL" b="1" dirty="0"/>
              <a:t>Dziedziczenie przysposobionych:</a:t>
            </a:r>
          </a:p>
          <a:p>
            <a:pPr lvl="1"/>
            <a:r>
              <a:rPr lang="pl-PL" u="sng" dirty="0"/>
              <a:t>Przysposobienie pełne (</a:t>
            </a:r>
            <a:r>
              <a:rPr lang="pl-PL" i="1" u="sng" dirty="0" err="1"/>
              <a:t>adoptio</a:t>
            </a:r>
            <a:r>
              <a:rPr lang="pl-PL" i="1" u="sng" dirty="0"/>
              <a:t> plena</a:t>
            </a:r>
            <a:r>
              <a:rPr lang="pl-PL" u="sng" dirty="0"/>
              <a:t> – 121 KRO) </a:t>
            </a:r>
            <a:r>
              <a:rPr lang="pl-PL" dirty="0"/>
              <a:t>– przysposobiony i przysposabiający dziedziczą tak jakby przysposobiony był dzieckiem przysposabiającego – art. 936 par 1 KC, </a:t>
            </a:r>
            <a:br>
              <a:rPr lang="pl-PL" dirty="0"/>
            </a:br>
            <a:r>
              <a:rPr lang="pl-PL" dirty="0"/>
              <a:t>§ 2. Przysposobiony nie dziedziczy po swoich wstępnych naturalnych i ich krewnych, a osoby te nie dziedziczą po nim.</a:t>
            </a:r>
          </a:p>
          <a:p>
            <a:pPr lvl="2"/>
            <a:r>
              <a:rPr lang="pl-PL" dirty="0"/>
              <a:t>Przysposobienie dziecka drugiego małżonka - § 3. W wypadku gdy jeden z małżonków przysposobił dziecko drugiego małżonka, przepisu § 2 nie stosuje się względem tego małżonka i jego krewnych, a jeżeli takie przysposobienie nastąpiło po śmierci drugiego z rodziców przysposobionego, także względem krewnych zmarłego, których prawa i obowiązki wynikające z pokrewieństwa zostały w orzeczeniu o przysposobieniu utrzymane.</a:t>
            </a:r>
          </a:p>
          <a:p>
            <a:pPr lvl="1"/>
            <a:r>
              <a:rPr lang="pl-PL" u="sng" dirty="0"/>
              <a:t>Przysposobienie niepełne (</a:t>
            </a:r>
            <a:r>
              <a:rPr lang="pl-PL" i="1" u="sng" dirty="0" err="1"/>
              <a:t>adoptio</a:t>
            </a:r>
            <a:r>
              <a:rPr lang="pl-PL" i="1" u="sng" dirty="0"/>
              <a:t> minus plena </a:t>
            </a:r>
            <a:r>
              <a:rPr lang="pl-PL" u="sng" dirty="0"/>
              <a:t>– art. 124 KRO) </a:t>
            </a:r>
            <a:r>
              <a:rPr lang="pl-PL" dirty="0"/>
              <a:t>– art. 937 KC</a:t>
            </a:r>
          </a:p>
          <a:p>
            <a:pPr marL="0" indent="0">
              <a:buNone/>
            </a:pPr>
            <a:endParaRPr lang="pl-PL" dirty="0"/>
          </a:p>
        </p:txBody>
      </p:sp>
    </p:spTree>
    <p:extLst>
      <p:ext uri="{BB962C8B-B14F-4D97-AF65-F5344CB8AC3E}">
        <p14:creationId xmlns:p14="http://schemas.microsoft.com/office/powerpoint/2010/main" val="1108185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ADDBBD-81E4-4A67-A896-CDE9BB942F9F}"/>
              </a:ext>
            </a:extLst>
          </p:cNvPr>
          <p:cNvSpPr>
            <a:spLocks noGrp="1"/>
          </p:cNvSpPr>
          <p:nvPr>
            <p:ph type="title"/>
          </p:nvPr>
        </p:nvSpPr>
        <p:spPr/>
        <p:txBody>
          <a:bodyPr/>
          <a:lstStyle/>
          <a:p>
            <a:r>
              <a:rPr lang="pl-PL" dirty="0"/>
              <a:t>Dziedziczenie przysposobionych</a:t>
            </a:r>
          </a:p>
        </p:txBody>
      </p:sp>
      <p:sp>
        <p:nvSpPr>
          <p:cNvPr id="3" name="Symbol zastępczy zawartości 2">
            <a:extLst>
              <a:ext uri="{FF2B5EF4-FFF2-40B4-BE49-F238E27FC236}">
                <a16:creationId xmlns:a16="http://schemas.microsoft.com/office/drawing/2014/main" id="{B86390A3-1D0B-435E-92E5-5B07700CA02D}"/>
              </a:ext>
            </a:extLst>
          </p:cNvPr>
          <p:cNvSpPr>
            <a:spLocks noGrp="1"/>
          </p:cNvSpPr>
          <p:nvPr>
            <p:ph idx="1"/>
          </p:nvPr>
        </p:nvSpPr>
        <p:spPr/>
        <p:txBody>
          <a:bodyPr>
            <a:normAutofit fontScale="92500" lnSpcReduction="10000"/>
          </a:bodyPr>
          <a:lstStyle/>
          <a:p>
            <a:pPr marL="0" indent="0">
              <a:buNone/>
            </a:pPr>
            <a:br>
              <a:rPr lang="pl-PL" b="1" dirty="0"/>
            </a:br>
            <a:r>
              <a:rPr lang="pl-PL" b="1" dirty="0"/>
              <a:t>Art. 937 [Dziedziczenie w razie przysposobienia niepełnego] </a:t>
            </a:r>
            <a:r>
              <a:rPr lang="pl-PL" dirty="0"/>
              <a:t>Jeżeli skutki przysposobienia polegają wyłącznie na powstaniu stosunku między przysposabiającym a przysposobionym, stosuje się przepisy poniższe:</a:t>
            </a:r>
          </a:p>
          <a:p>
            <a:r>
              <a:rPr lang="pl-PL" b="1" dirty="0"/>
              <a:t>1)</a:t>
            </a:r>
            <a:r>
              <a:rPr lang="pl-PL" dirty="0"/>
              <a:t> przysposobiony dziedziczy po przysposabiającym na równi z jego dziećmi, a zstępni przysposobionego dziedziczą po przysposabiającym na tych samych zasadach co dalsi zstępni spadkodawcy;</a:t>
            </a:r>
          </a:p>
          <a:p>
            <a:r>
              <a:rPr lang="pl-PL" b="1" dirty="0"/>
              <a:t>2)</a:t>
            </a:r>
            <a:r>
              <a:rPr lang="pl-PL" dirty="0"/>
              <a:t> przysposobiony i jego zstępni nie dziedziczą po krewnych przysposabiającego, a krewni przysposabiającego nie dziedziczą po przysposobionym i jego zstępnych;</a:t>
            </a:r>
          </a:p>
          <a:p>
            <a:r>
              <a:rPr lang="pl-PL" b="1" dirty="0"/>
              <a:t>3) </a:t>
            </a:r>
            <a:r>
              <a:rPr lang="pl-PL" dirty="0"/>
              <a:t>rodzice przysposobionego nie dziedziczą po przysposobionym, a zamiast nich dziedziczy po przysposobionym przysposabiający; poza tym przysposobienie nie narusza powołania do dziedziczenia wynikającego z pokrewieństwa.</a:t>
            </a:r>
          </a:p>
          <a:p>
            <a:r>
              <a:rPr lang="pl-PL" b="1" dirty="0"/>
              <a:t>Przysposobienie skuteczne od chwili uprawomocnienia się postanowienia o przysposobieniu – nie ma mocy wstecznej. </a:t>
            </a:r>
          </a:p>
          <a:p>
            <a:endParaRPr lang="pl-PL" dirty="0"/>
          </a:p>
          <a:p>
            <a:endParaRPr lang="pl-PL" dirty="0"/>
          </a:p>
          <a:p>
            <a:endParaRPr lang="pl-PL" dirty="0"/>
          </a:p>
        </p:txBody>
      </p:sp>
    </p:spTree>
    <p:extLst>
      <p:ext uri="{BB962C8B-B14F-4D97-AF65-F5344CB8AC3E}">
        <p14:creationId xmlns:p14="http://schemas.microsoft.com/office/powerpoint/2010/main" val="2199902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CEAB5-0EB2-4660-BAFC-2C58E3A632E5}"/>
              </a:ext>
            </a:extLst>
          </p:cNvPr>
          <p:cNvSpPr>
            <a:spLocks noGrp="1"/>
          </p:cNvSpPr>
          <p:nvPr>
            <p:ph type="title"/>
          </p:nvPr>
        </p:nvSpPr>
        <p:spPr/>
        <p:txBody>
          <a:bodyPr/>
          <a:lstStyle/>
          <a:p>
            <a:r>
              <a:rPr lang="pl-PL" dirty="0"/>
              <a:t>Dziedziczenie przysposobionych - przykłady </a:t>
            </a:r>
          </a:p>
        </p:txBody>
      </p:sp>
      <p:sp>
        <p:nvSpPr>
          <p:cNvPr id="3" name="Symbol zastępczy zawartości 2">
            <a:extLst>
              <a:ext uri="{FF2B5EF4-FFF2-40B4-BE49-F238E27FC236}">
                <a16:creationId xmlns:a16="http://schemas.microsoft.com/office/drawing/2014/main" id="{4A17B134-7FD7-4E29-891F-E65AD4F2C67E}"/>
              </a:ext>
            </a:extLst>
          </p:cNvPr>
          <p:cNvSpPr>
            <a:spLocks noGrp="1"/>
          </p:cNvSpPr>
          <p:nvPr>
            <p:ph idx="1"/>
          </p:nvPr>
        </p:nvSpPr>
        <p:spPr/>
        <p:txBody>
          <a:bodyPr>
            <a:normAutofit fontScale="92500" lnSpcReduction="10000"/>
          </a:bodyPr>
          <a:lstStyle/>
          <a:p>
            <a:r>
              <a:rPr lang="pl-PL" b="1" dirty="0"/>
              <a:t>Przykład: </a:t>
            </a:r>
            <a:r>
              <a:rPr lang="pl-PL" dirty="0"/>
              <a:t>spadkodawca pozostawił dwoje dzieci naturalnych oraz jedno dziecko przysposobione. Dzieci dziedziczą w częściach równych po 1/3</a:t>
            </a:r>
          </a:p>
          <a:p>
            <a:r>
              <a:rPr lang="pl-PL" b="1" dirty="0"/>
              <a:t>Przykład: </a:t>
            </a:r>
            <a:r>
              <a:rPr lang="pl-PL" dirty="0"/>
              <a:t>Spadkodawca nie pozostawił zstępnych ani małżonka, pozostawił ojca oraz troje rodzeństwa, których stosunek pokrewieństwa powstał w skutek przysposobienia przez rodziców spadkodawcy. Do spadku dojdzie ojciec w ½ oraz czworo rodzeństwa, każde po 1/8. </a:t>
            </a:r>
          </a:p>
          <a:p>
            <a:r>
              <a:rPr lang="pl-PL" b="1" dirty="0"/>
              <a:t>Przykład: </a:t>
            </a:r>
            <a:r>
              <a:rPr lang="pl-PL" dirty="0"/>
              <a:t>rodzice dziecka złożyli oświadczenie o wyrażeniu zgody na przysposobienie bez wskazania osoby przysposabiającego (zgoda anonimowa). Przed uprawomocnieniem się postanowienia o przysposobieniu zmarła matka dziecka. Dziecko będzie dziedziczyć spadek jako spadkobierca ustawowy po swej naturalnej matce, mimo że doszło do przysposobienia całkowitego. Jeśli jednak przysposabiający nie będą wiedzieli o śmierci matki naturalnej, nigdy nie upłynie termin do złożenia oświadczenia o przyjęciu lub odrzuceniu spadku, co uniemożliwi udokumentowanie praw do spadku. Udokumentowanie prawa do spadku wymaga złamania tajemnicy przysposobienia (co w tym wypadku jest dopuszczalne),</a:t>
            </a:r>
            <a:endParaRPr lang="pl-PL" b="1" dirty="0"/>
          </a:p>
          <a:p>
            <a:endParaRPr lang="pl-PL" b="1" dirty="0"/>
          </a:p>
        </p:txBody>
      </p:sp>
    </p:spTree>
    <p:extLst>
      <p:ext uri="{BB962C8B-B14F-4D97-AF65-F5344CB8AC3E}">
        <p14:creationId xmlns:p14="http://schemas.microsoft.com/office/powerpoint/2010/main" val="1604654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1DFF36-8068-4177-B0D3-FE52A0A3DF52}"/>
              </a:ext>
            </a:extLst>
          </p:cNvPr>
          <p:cNvSpPr>
            <a:spLocks noGrp="1"/>
          </p:cNvSpPr>
          <p:nvPr>
            <p:ph type="title"/>
          </p:nvPr>
        </p:nvSpPr>
        <p:spPr/>
        <p:txBody>
          <a:bodyPr/>
          <a:lstStyle/>
          <a:p>
            <a:r>
              <a:rPr lang="pl-PL" dirty="0"/>
              <a:t>Zasady ogólne</a:t>
            </a:r>
          </a:p>
        </p:txBody>
      </p:sp>
      <p:sp>
        <p:nvSpPr>
          <p:cNvPr id="3" name="Symbol zastępczy zawartości 2">
            <a:extLst>
              <a:ext uri="{FF2B5EF4-FFF2-40B4-BE49-F238E27FC236}">
                <a16:creationId xmlns:a16="http://schemas.microsoft.com/office/drawing/2014/main" id="{2B5C1191-0050-4F38-B0B0-FD10E4173A1B}"/>
              </a:ext>
            </a:extLst>
          </p:cNvPr>
          <p:cNvSpPr>
            <a:spLocks noGrp="1"/>
          </p:cNvSpPr>
          <p:nvPr>
            <p:ph idx="1"/>
          </p:nvPr>
        </p:nvSpPr>
        <p:spPr/>
        <p:txBody>
          <a:bodyPr/>
          <a:lstStyle/>
          <a:p>
            <a:r>
              <a:rPr lang="pl-PL" dirty="0"/>
              <a:t>Dziedziczenie ustawowe </a:t>
            </a:r>
            <a:r>
              <a:rPr lang="pl-PL" b="1" dirty="0"/>
              <a:t>co do całości spadku, </a:t>
            </a:r>
            <a:r>
              <a:rPr lang="pl-PL" dirty="0"/>
              <a:t>zachodzi w sytuacji gdy spadkodawca nie powołał spadkobiercy, albo gdy żadna z osób które powołał nie chce lub nie może być spadkobiercą,</a:t>
            </a:r>
          </a:p>
          <a:p>
            <a:r>
              <a:rPr lang="pl-PL" dirty="0"/>
              <a:t>Dziedziczenie ustawowe </a:t>
            </a:r>
            <a:r>
              <a:rPr lang="pl-PL" b="1" dirty="0"/>
              <a:t>co do części spadku, </a:t>
            </a:r>
            <a:r>
              <a:rPr lang="pl-PL" dirty="0"/>
              <a:t>zachodzi w sytuacji, w której spadkodawca nie</a:t>
            </a:r>
            <a:r>
              <a:rPr lang="pl-PL" b="1" dirty="0"/>
              <a:t> </a:t>
            </a:r>
            <a:r>
              <a:rPr lang="pl-PL" dirty="0"/>
              <a:t>powołał spadkobiercy co do tej części spadku, albo gdy którakolwiek z osób które powołał do całości nie chce lub nie może być spadkobiercą – o ile nie występuje instytucja </a:t>
            </a:r>
            <a:r>
              <a:rPr lang="pl-PL" u="sng" dirty="0"/>
              <a:t>podstawienia (art. 963)</a:t>
            </a:r>
            <a:r>
              <a:rPr lang="pl-PL" dirty="0"/>
              <a:t> lub </a:t>
            </a:r>
            <a:r>
              <a:rPr lang="pl-PL" u="sng" dirty="0"/>
              <a:t>przyrostu (art. 965),</a:t>
            </a:r>
          </a:p>
          <a:p>
            <a:r>
              <a:rPr lang="pl-PL" dirty="0"/>
              <a:t>Zasada pierwszeństwa testamentu – dziedziczenie ustawowe przewidziane jest wtedy, gdy spadkodawca  sam skutecznie nie rozrządził spadkiem,</a:t>
            </a:r>
          </a:p>
        </p:txBody>
      </p:sp>
    </p:spTree>
    <p:extLst>
      <p:ext uri="{BB962C8B-B14F-4D97-AF65-F5344CB8AC3E}">
        <p14:creationId xmlns:p14="http://schemas.microsoft.com/office/powerpoint/2010/main" val="3830450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655289BE-65C5-4229-86B5-F472FBC52E6B}"/>
              </a:ext>
            </a:extLst>
          </p:cNvPr>
          <p:cNvSpPr>
            <a:spLocks noGrp="1"/>
          </p:cNvSpPr>
          <p:nvPr>
            <p:ph type="title"/>
          </p:nvPr>
        </p:nvSpPr>
        <p:spPr/>
        <p:txBody>
          <a:bodyPr/>
          <a:lstStyle/>
          <a:p>
            <a:r>
              <a:rPr lang="pl-PL" dirty="0"/>
              <a:t>Dziedziczenie spadkobierców II oraz III grupy</a:t>
            </a:r>
          </a:p>
        </p:txBody>
      </p:sp>
      <p:sp>
        <p:nvSpPr>
          <p:cNvPr id="5" name="Symbol zastępczy zawartości 4">
            <a:extLst>
              <a:ext uri="{FF2B5EF4-FFF2-40B4-BE49-F238E27FC236}">
                <a16:creationId xmlns:a16="http://schemas.microsoft.com/office/drawing/2014/main" id="{24719D0B-0E49-4447-B7BB-D5E789AB7C73}"/>
              </a:ext>
            </a:extLst>
          </p:cNvPr>
          <p:cNvSpPr>
            <a:spLocks noGrp="1"/>
          </p:cNvSpPr>
          <p:nvPr>
            <p:ph idx="1"/>
          </p:nvPr>
        </p:nvSpPr>
        <p:spPr/>
        <p:txBody>
          <a:bodyPr/>
          <a:lstStyle/>
          <a:p>
            <a:r>
              <a:rPr lang="pl-PL" dirty="0"/>
              <a:t>Jeżeli nie zstępnych spadkodawcy powołani do spadku są </a:t>
            </a:r>
            <a:r>
              <a:rPr lang="pl-PL" b="1" dirty="0"/>
              <a:t>małżonek i rodzice spadkodawcy. </a:t>
            </a:r>
          </a:p>
          <a:p>
            <a:r>
              <a:rPr lang="pl-PL" dirty="0"/>
              <a:t>W takim wypadku każdy z rodziców dziedziczy ¼ </a:t>
            </a:r>
          </a:p>
          <a:p>
            <a:r>
              <a:rPr lang="pl-PL" dirty="0"/>
              <a:t>Jeżeli ojcostwo nie zostało ustalone, matka dziedziczy ½ </a:t>
            </a:r>
          </a:p>
          <a:p>
            <a:r>
              <a:rPr lang="pl-PL" dirty="0"/>
              <a:t>Jeżeli jedno z rodziców nie dożyło otwarcia spadku, jego udział przypada </a:t>
            </a:r>
            <a:r>
              <a:rPr lang="pl-PL" b="1" dirty="0"/>
              <a:t>rodzeństwu</a:t>
            </a:r>
            <a:r>
              <a:rPr lang="pl-PL" dirty="0"/>
              <a:t> w częściach równych. </a:t>
            </a:r>
          </a:p>
          <a:p>
            <a:r>
              <a:rPr lang="pl-PL" dirty="0"/>
              <a:t>W przypadku rodzeństwa działa zasada reprezentacji. </a:t>
            </a:r>
          </a:p>
          <a:p>
            <a:r>
              <a:rPr lang="pl-PL" dirty="0"/>
              <a:t>Jeżeli nie ma małżonka, rodzice dziedziczą w częściach równych </a:t>
            </a:r>
          </a:p>
          <a:p>
            <a:r>
              <a:rPr lang="pl-PL" dirty="0"/>
              <a:t>Jeżeli nie ma rodzeństwa i zstępnych rodzeństwa i obok małżonka dziedziczy jedynie jeden rodzic, przypada na niego 1/2</a:t>
            </a:r>
          </a:p>
        </p:txBody>
      </p:sp>
    </p:spTree>
    <p:extLst>
      <p:ext uri="{BB962C8B-B14F-4D97-AF65-F5344CB8AC3E}">
        <p14:creationId xmlns:p14="http://schemas.microsoft.com/office/powerpoint/2010/main" val="386455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2ED470-2239-49E7-A23A-094F967869FF}"/>
              </a:ext>
            </a:extLst>
          </p:cNvPr>
          <p:cNvSpPr>
            <a:spLocks noGrp="1"/>
          </p:cNvSpPr>
          <p:nvPr>
            <p:ph type="title"/>
          </p:nvPr>
        </p:nvSpPr>
        <p:spPr/>
        <p:txBody>
          <a:bodyPr/>
          <a:lstStyle/>
          <a:p>
            <a:r>
              <a:rPr lang="pl-PL" dirty="0"/>
              <a:t>Grupa II oraz III</a:t>
            </a:r>
          </a:p>
        </p:txBody>
      </p:sp>
      <p:sp>
        <p:nvSpPr>
          <p:cNvPr id="3" name="Symbol zastępczy zawartości 2">
            <a:extLst>
              <a:ext uri="{FF2B5EF4-FFF2-40B4-BE49-F238E27FC236}">
                <a16:creationId xmlns:a16="http://schemas.microsoft.com/office/drawing/2014/main" id="{AB0297FC-C3F7-4A84-A9D9-3A310EB66649}"/>
              </a:ext>
            </a:extLst>
          </p:cNvPr>
          <p:cNvSpPr>
            <a:spLocks noGrp="1"/>
          </p:cNvSpPr>
          <p:nvPr>
            <p:ph idx="1"/>
          </p:nvPr>
        </p:nvSpPr>
        <p:spPr/>
        <p:txBody>
          <a:bodyPr>
            <a:normAutofit fontScale="77500" lnSpcReduction="20000"/>
          </a:bodyPr>
          <a:lstStyle/>
          <a:p>
            <a:endParaRPr lang="pl-PL" dirty="0"/>
          </a:p>
          <a:p>
            <a:r>
              <a:rPr lang="pl-PL" b="1" dirty="0"/>
              <a:t>Art. 932 [Dziedziczenie małżonka, rodziców i rodzeństwa]</a:t>
            </a:r>
          </a:p>
          <a:p>
            <a:r>
              <a:rPr lang="pl-PL" dirty="0"/>
              <a:t>§ 1. W braku zstępnych spadkodawcy powołani są do spadku z ustawy jego małżonek i rodzice.</a:t>
            </a:r>
          </a:p>
          <a:p>
            <a:r>
              <a:rPr lang="pl-PL" dirty="0"/>
              <a:t>§ 2. Udział spadkowy każdego z rodziców, które dziedziczy w zbiegu z małżonkiem spadkodawcy, wynosi jedną czwartą całości spadku. Jeżeli ojcostwo rodzica nie zostało ustalone, udział spadkowy matki spadkodawcy, dziedziczącej w zbiegu z jego małżonkiem, wynosi połowę spadku.</a:t>
            </a:r>
          </a:p>
          <a:p>
            <a:r>
              <a:rPr lang="pl-PL" dirty="0"/>
              <a:t>§ 3. W braku zstępnych i małżonka spadkodawcy cały spadek przypada jego rodzicom w częściach równych.</a:t>
            </a:r>
          </a:p>
          <a:p>
            <a:r>
              <a:rPr lang="pl-PL" dirty="0"/>
              <a:t>§ 4. Jeżeli jedno z rodziców spadkodawcy nie dożyło otwarcia spadku, udział spadkowy, który by mu przypadał, przypada rodzeństwu spadkodawcy w częściach równych.</a:t>
            </a:r>
          </a:p>
          <a:p>
            <a:r>
              <a:rPr lang="pl-PL" dirty="0"/>
              <a:t>§ 5. Jeżeli którekolwiek z rodzeństwa spadkodawcy nie dożyło otwarcia spadku pozostawiając zstępnych, udział spadkowy, który by mu przypadał, przypada jego zstępnym. Podział tego udziału następuje według zasad, które dotyczą podziału między dalszych zstępnych spadkodawcy.</a:t>
            </a:r>
          </a:p>
          <a:p>
            <a:r>
              <a:rPr lang="pl-PL" dirty="0"/>
              <a:t>§ 6. Jeżeli jedno z rodziców nie dożyło otwarcia spadku i brak jest rodzeństwa spadkodawcy lub ich zstępnych, udział spadkowy rodzica dziedziczącego w zbiegu z małżonkiem spadkodawcy wynosi połowę spadku</a:t>
            </a:r>
          </a:p>
        </p:txBody>
      </p:sp>
    </p:spTree>
    <p:extLst>
      <p:ext uri="{BB962C8B-B14F-4D97-AF65-F5344CB8AC3E}">
        <p14:creationId xmlns:p14="http://schemas.microsoft.com/office/powerpoint/2010/main" val="253250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A85CF-DA81-46B5-9E18-0B9966D571FE}"/>
              </a:ext>
            </a:extLst>
          </p:cNvPr>
          <p:cNvSpPr>
            <a:spLocks noGrp="1"/>
          </p:cNvSpPr>
          <p:nvPr>
            <p:ph type="title"/>
          </p:nvPr>
        </p:nvSpPr>
        <p:spPr/>
        <p:txBody>
          <a:bodyPr/>
          <a:lstStyle/>
          <a:p>
            <a:r>
              <a:rPr lang="pl-PL" dirty="0"/>
              <a:t>Grupa II oraz III</a:t>
            </a:r>
          </a:p>
        </p:txBody>
      </p:sp>
      <p:sp>
        <p:nvSpPr>
          <p:cNvPr id="3" name="Symbol zastępczy zawartości 2">
            <a:extLst>
              <a:ext uri="{FF2B5EF4-FFF2-40B4-BE49-F238E27FC236}">
                <a16:creationId xmlns:a16="http://schemas.microsoft.com/office/drawing/2014/main" id="{4C780F4F-4535-4FD6-9D71-D368CF0BB3FA}"/>
              </a:ext>
            </a:extLst>
          </p:cNvPr>
          <p:cNvSpPr>
            <a:spLocks noGrp="1"/>
          </p:cNvSpPr>
          <p:nvPr>
            <p:ph idx="1"/>
          </p:nvPr>
        </p:nvSpPr>
        <p:spPr/>
        <p:txBody>
          <a:bodyPr/>
          <a:lstStyle/>
          <a:p>
            <a:r>
              <a:rPr lang="pl-PL" b="1" dirty="0"/>
              <a:t>Art. 933 [Rozwinięcie]</a:t>
            </a:r>
            <a:endParaRPr lang="pl-PL" dirty="0"/>
          </a:p>
          <a:p>
            <a:r>
              <a:rPr lang="pl-PL" dirty="0"/>
              <a:t>§ 1. Udział spadkowy małżonka, który dziedziczy w zbiegu z rodzicami, rodzeństwem i zstępnymi rodzeństwa spadkodawcy, wynosi połowę spadku.</a:t>
            </a:r>
          </a:p>
          <a:p>
            <a:r>
              <a:rPr lang="pl-PL" dirty="0"/>
              <a:t>§ 2. W braku zstępnych spadkodawcy, jego rodziców, rodzeństwa i ich zstępnych, cały spadek przypada małżonkowi spadkodawcy.</a:t>
            </a:r>
          </a:p>
          <a:p>
            <a:endParaRPr lang="pl-PL" dirty="0"/>
          </a:p>
        </p:txBody>
      </p:sp>
    </p:spTree>
    <p:extLst>
      <p:ext uri="{BB962C8B-B14F-4D97-AF65-F5344CB8AC3E}">
        <p14:creationId xmlns:p14="http://schemas.microsoft.com/office/powerpoint/2010/main" val="1207414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511AC4-2D46-4E34-8454-1E66E5C8A076}"/>
              </a:ext>
            </a:extLst>
          </p:cNvPr>
          <p:cNvSpPr>
            <a:spLocks noGrp="1"/>
          </p:cNvSpPr>
          <p:nvPr>
            <p:ph type="title"/>
          </p:nvPr>
        </p:nvSpPr>
        <p:spPr/>
        <p:txBody>
          <a:bodyPr/>
          <a:lstStyle/>
          <a:p>
            <a:r>
              <a:rPr lang="pl-PL" dirty="0"/>
              <a:t>Rodzice spadkodawcy</a:t>
            </a:r>
          </a:p>
        </p:txBody>
      </p:sp>
      <p:sp>
        <p:nvSpPr>
          <p:cNvPr id="3" name="Symbol zastępczy zawartości 2">
            <a:extLst>
              <a:ext uri="{FF2B5EF4-FFF2-40B4-BE49-F238E27FC236}">
                <a16:creationId xmlns:a16="http://schemas.microsoft.com/office/drawing/2014/main" id="{ABA8A8AF-9B40-4B9E-ABE3-AC7CCE281B34}"/>
              </a:ext>
            </a:extLst>
          </p:cNvPr>
          <p:cNvSpPr>
            <a:spLocks noGrp="1"/>
          </p:cNvSpPr>
          <p:nvPr>
            <p:ph idx="1"/>
          </p:nvPr>
        </p:nvSpPr>
        <p:spPr/>
        <p:txBody>
          <a:bodyPr/>
          <a:lstStyle/>
          <a:p>
            <a:r>
              <a:rPr lang="pl-PL" dirty="0"/>
              <a:t>Dziedziczą niezależnie od tego czy pozostają w związku małżeńskim w chwili śmierci spadkodawcy, </a:t>
            </a:r>
          </a:p>
          <a:p>
            <a:r>
              <a:rPr lang="pl-PL" dirty="0"/>
              <a:t>Nie ma znaczenia czy rodzic miał władzę rodzicielską nad małoletnim spadkodawcą, </a:t>
            </a:r>
          </a:p>
          <a:p>
            <a:pPr marL="0" indent="0">
              <a:buNone/>
            </a:pPr>
            <a:r>
              <a:rPr lang="pl-PL" b="1" dirty="0"/>
              <a:t>Przykład: </a:t>
            </a:r>
            <a:r>
              <a:rPr lang="pl-PL" dirty="0"/>
              <a:t>Ojciec małoletniego spadkodawcy miał odebrana władzę rodzicielską ze względu na znęcanie się nad dzieckiem. Nie wypełniał obowiązków alimentacyjnych, nie utrzymywał kontaktów. Będzie dziedziczył z ustawy – chyba że zostanie uznany za niegodnego dziedziczenia – art. 928 par. 1 pkt. 1 KC. </a:t>
            </a:r>
            <a:endParaRPr lang="pl-PL" b="1" dirty="0"/>
          </a:p>
        </p:txBody>
      </p:sp>
    </p:spTree>
    <p:extLst>
      <p:ext uri="{BB962C8B-B14F-4D97-AF65-F5344CB8AC3E}">
        <p14:creationId xmlns:p14="http://schemas.microsoft.com/office/powerpoint/2010/main" val="2831613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561AF3-CA1F-4A54-A394-B5766EE96DEA}"/>
              </a:ext>
            </a:extLst>
          </p:cNvPr>
          <p:cNvSpPr>
            <a:spLocks noGrp="1"/>
          </p:cNvSpPr>
          <p:nvPr>
            <p:ph type="title"/>
          </p:nvPr>
        </p:nvSpPr>
        <p:spPr/>
        <p:txBody>
          <a:bodyPr/>
          <a:lstStyle/>
          <a:p>
            <a:r>
              <a:rPr lang="pl-PL" dirty="0"/>
              <a:t>Skutki braku ustalenia ojcostwa</a:t>
            </a:r>
          </a:p>
        </p:txBody>
      </p:sp>
      <p:sp>
        <p:nvSpPr>
          <p:cNvPr id="3" name="Symbol zastępczy zawartości 2">
            <a:extLst>
              <a:ext uri="{FF2B5EF4-FFF2-40B4-BE49-F238E27FC236}">
                <a16:creationId xmlns:a16="http://schemas.microsoft.com/office/drawing/2014/main" id="{37F013A3-E526-47BF-BCC3-AFB1CD9E9BA8}"/>
              </a:ext>
            </a:extLst>
          </p:cNvPr>
          <p:cNvSpPr>
            <a:spLocks noGrp="1"/>
          </p:cNvSpPr>
          <p:nvPr>
            <p:ph idx="1"/>
          </p:nvPr>
        </p:nvSpPr>
        <p:spPr/>
        <p:txBody>
          <a:bodyPr>
            <a:normAutofit fontScale="92500" lnSpcReduction="10000"/>
          </a:bodyPr>
          <a:lstStyle/>
          <a:p>
            <a:r>
              <a:rPr lang="pl-PL" dirty="0"/>
              <a:t>Jeśli ojcostwo rodzica nie zostało ustalone, udział spadkowy matki dziedziczącej w zbiegu z małżonkiem wynosi ½. (niezależnie od tego czy matka wychowywała spadkodawcę),</a:t>
            </a:r>
          </a:p>
          <a:p>
            <a:r>
              <a:rPr lang="pl-PL" dirty="0"/>
              <a:t>Gdy matka, mimo ustalonego ojcostwa, wychowywała samotnie (np. z powodu śmierci ojca spadkodawcy, albo pozbawienia go władzy rodzicielskiej) – jej udział nie zwiększa się. </a:t>
            </a:r>
          </a:p>
          <a:p>
            <a:pPr marL="0" indent="0">
              <a:buNone/>
            </a:pPr>
            <a:r>
              <a:rPr lang="pl-PL" b="1" dirty="0"/>
              <a:t>Przykład: </a:t>
            </a:r>
            <a:r>
              <a:rPr lang="pl-PL" dirty="0"/>
              <a:t>spadkodawca nie pozostawił zstępnych. Pozostawił małżonka, matkę i brata. Ojcostwo nie zostało ustalone (nie zachodziło domniemanie pochodzenia dziecka o męża matki, nie uznano ojcostwa, nie ustalono go sądownie) Małżonek i matka dziedziczą po ½. </a:t>
            </a:r>
          </a:p>
          <a:p>
            <a:pPr marL="0" indent="0">
              <a:buNone/>
            </a:pPr>
            <a:r>
              <a:rPr lang="pl-PL" b="1" dirty="0"/>
              <a:t>Przykład: </a:t>
            </a:r>
            <a:r>
              <a:rPr lang="pl-PL" dirty="0"/>
              <a:t>spadkodawca nie pozostawił zstępnych. Pozostawił małżonka, matkę i brata. Ojciec zmarł wiele lat wcześniej, przy czym był pozbawiony władzy rodzicielskiej, nigdy nie kontaktował się ze spadkodawcą. Do spadku dochodzą małżonek ½, matka i brat po ¼. </a:t>
            </a:r>
            <a:endParaRPr lang="pl-PL" b="1" dirty="0"/>
          </a:p>
        </p:txBody>
      </p:sp>
    </p:spTree>
    <p:extLst>
      <p:ext uri="{BB962C8B-B14F-4D97-AF65-F5344CB8AC3E}">
        <p14:creationId xmlns:p14="http://schemas.microsoft.com/office/powerpoint/2010/main" val="2426390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000C4E-8CCA-43B8-848F-E4878B0C79F0}"/>
              </a:ext>
            </a:extLst>
          </p:cNvPr>
          <p:cNvSpPr>
            <a:spLocks noGrp="1"/>
          </p:cNvSpPr>
          <p:nvPr>
            <p:ph type="title"/>
          </p:nvPr>
        </p:nvSpPr>
        <p:spPr/>
        <p:txBody>
          <a:bodyPr/>
          <a:lstStyle/>
          <a:p>
            <a:r>
              <a:rPr lang="pl-PL" dirty="0"/>
              <a:t>Rodzeństwo Spadkodawcy</a:t>
            </a:r>
          </a:p>
        </p:txBody>
      </p:sp>
      <p:sp>
        <p:nvSpPr>
          <p:cNvPr id="3" name="Symbol zastępczy zawartości 2">
            <a:extLst>
              <a:ext uri="{FF2B5EF4-FFF2-40B4-BE49-F238E27FC236}">
                <a16:creationId xmlns:a16="http://schemas.microsoft.com/office/drawing/2014/main" id="{9C5CF0F5-86BD-489F-9A3A-616FE3959743}"/>
              </a:ext>
            </a:extLst>
          </p:cNvPr>
          <p:cNvSpPr>
            <a:spLocks noGrp="1"/>
          </p:cNvSpPr>
          <p:nvPr>
            <p:ph idx="1"/>
          </p:nvPr>
        </p:nvSpPr>
        <p:spPr/>
        <p:txBody>
          <a:bodyPr/>
          <a:lstStyle/>
          <a:p>
            <a:r>
              <a:rPr lang="pl-PL" dirty="0"/>
              <a:t>Dochodzi do dziedziczenia gdy jedno z rodziców nie chce lub nie może dziedziczyć. </a:t>
            </a:r>
          </a:p>
          <a:p>
            <a:r>
              <a:rPr lang="pl-PL" dirty="0"/>
              <a:t>Jeśli spadkodawca ma oboje rodziców, który chcą i mogą dziedziczyć – rodzeństwo nie dziedziczy </a:t>
            </a:r>
          </a:p>
          <a:p>
            <a:r>
              <a:rPr lang="pl-PL" dirty="0"/>
              <a:t>Również gdy ojcostwo nie zostało ustalone – rodzeństwo nie dochodzi do dziedziczenia, jeśli do spadku dochodzi matka spadkodawcy. </a:t>
            </a:r>
          </a:p>
          <a:p>
            <a:endParaRPr lang="pl-PL" dirty="0"/>
          </a:p>
          <a:p>
            <a:r>
              <a:rPr lang="pl-PL" dirty="0"/>
              <a:t>W braku zstępnych o małżonka cały spadek przypada rodzicom w częściach równych (art. 932 par 3 KC)</a:t>
            </a:r>
          </a:p>
        </p:txBody>
      </p:sp>
    </p:spTree>
    <p:extLst>
      <p:ext uri="{BB962C8B-B14F-4D97-AF65-F5344CB8AC3E}">
        <p14:creationId xmlns:p14="http://schemas.microsoft.com/office/powerpoint/2010/main" val="181940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5A414-5B5A-4134-A45F-2C553BC30262}"/>
              </a:ext>
            </a:extLst>
          </p:cNvPr>
          <p:cNvSpPr>
            <a:spLocks noGrp="1"/>
          </p:cNvSpPr>
          <p:nvPr>
            <p:ph type="title"/>
          </p:nvPr>
        </p:nvSpPr>
        <p:spPr/>
        <p:txBody>
          <a:bodyPr/>
          <a:lstStyle/>
          <a:p>
            <a:r>
              <a:rPr lang="pl-PL" dirty="0"/>
              <a:t>Status rodzeństwa przyrodniego</a:t>
            </a:r>
          </a:p>
        </p:txBody>
      </p:sp>
      <p:sp>
        <p:nvSpPr>
          <p:cNvPr id="3" name="Symbol zastępczy zawartości 2">
            <a:extLst>
              <a:ext uri="{FF2B5EF4-FFF2-40B4-BE49-F238E27FC236}">
                <a16:creationId xmlns:a16="http://schemas.microsoft.com/office/drawing/2014/main" id="{DFF95604-7F75-46EB-9CEF-64EB34218A6A}"/>
              </a:ext>
            </a:extLst>
          </p:cNvPr>
          <p:cNvSpPr>
            <a:spLocks noGrp="1"/>
          </p:cNvSpPr>
          <p:nvPr>
            <p:ph idx="1"/>
          </p:nvPr>
        </p:nvSpPr>
        <p:spPr/>
        <p:txBody>
          <a:bodyPr>
            <a:normAutofit fontScale="92500"/>
          </a:bodyPr>
          <a:lstStyle/>
          <a:p>
            <a:r>
              <a:rPr lang="pl-PL" b="1" dirty="0"/>
              <a:t>Uchwała Sądu Najwyższego z dnia 14 października 2011 r. III CZP 49/11 </a:t>
            </a:r>
          </a:p>
          <a:p>
            <a:r>
              <a:rPr lang="pl-PL" dirty="0"/>
              <a:t> Spadkodawca był kawalerem, nie miał dzieci, jego rodzice Jan i Rozalia S. zmarli przed nim. Miał sześcioro rodzeństwa, przy czym pięcioro z nich pochodziło od obojga tych samych rodziców co spadkodawca, a jedno - brat Tadeusz S., zmarły w 1992 r., miał wspólną ze spadkodawcą matkę, pochodził bowiem z jej pierwszego małżeństwa z Witoldem S. (bratem jej drugiego męża). Spadek po Stanisławie S. podlegał dziedziczeniu ustawowemu i Sąd Rejonowy - po ustaleniu, że spośród sześciorga rodzeństwa spadkodawcy żyje jedynie brat Zdzisław Sławomir S., że siostra Leokadia S. oraz brat Hieronim S. zmarli bezpotomnie, a pozostali bracia pozostawili zstępnych - przyjął porządek dziedziczenia przewidziany w art. 932 § 4 i 5 k.c. Potraktował przy tym rodzeństwo spadkodawcy jednakowo, niezależnie od tego czy było przyrodnie, czy też rodzone. W konsekwencji dzieci przyrodniego brata spadkodawcy odziedziczyły jego udział określony na ¼.</a:t>
            </a:r>
          </a:p>
        </p:txBody>
      </p:sp>
    </p:spTree>
    <p:extLst>
      <p:ext uri="{BB962C8B-B14F-4D97-AF65-F5344CB8AC3E}">
        <p14:creationId xmlns:p14="http://schemas.microsoft.com/office/powerpoint/2010/main" val="3315791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417478-AD78-4EF0-BF7B-C6FABCD7860E}"/>
              </a:ext>
            </a:extLst>
          </p:cNvPr>
          <p:cNvSpPr>
            <a:spLocks noGrp="1"/>
          </p:cNvSpPr>
          <p:nvPr>
            <p:ph type="title"/>
          </p:nvPr>
        </p:nvSpPr>
        <p:spPr/>
        <p:txBody>
          <a:bodyPr/>
          <a:lstStyle/>
          <a:p>
            <a:r>
              <a:rPr lang="pl-PL" dirty="0"/>
              <a:t>Rozstrzygnięcie</a:t>
            </a:r>
          </a:p>
        </p:txBody>
      </p:sp>
      <p:sp>
        <p:nvSpPr>
          <p:cNvPr id="3" name="Symbol zastępczy zawartości 2">
            <a:extLst>
              <a:ext uri="{FF2B5EF4-FFF2-40B4-BE49-F238E27FC236}">
                <a16:creationId xmlns:a16="http://schemas.microsoft.com/office/drawing/2014/main" id="{9EC521FD-5562-46BC-AD5F-3A6C47A75930}"/>
              </a:ext>
            </a:extLst>
          </p:cNvPr>
          <p:cNvSpPr>
            <a:spLocks noGrp="1"/>
          </p:cNvSpPr>
          <p:nvPr>
            <p:ph idx="1"/>
          </p:nvPr>
        </p:nvSpPr>
        <p:spPr/>
        <p:txBody>
          <a:bodyPr>
            <a:normAutofit lnSpcReduction="10000"/>
          </a:bodyPr>
          <a:lstStyle/>
          <a:p>
            <a:r>
              <a:rPr lang="pl-PL" dirty="0"/>
              <a:t>Sąd Najwyższy zważył, co następuje: </a:t>
            </a:r>
          </a:p>
          <a:p>
            <a:r>
              <a:rPr lang="pl-PL" dirty="0"/>
              <a:t>Przed dokonaną w 2009 r. nowelizacją przepisów kodeksu cywilnego dotyczących spadków rodzeństwo spadkodawcy oraz jego rodzice należeli do drugiej grupy spadkowej i na podstawie art. 932 § 1 k.c. dochodzili do dziedziczenia ustawowego w braku zstępnych - wraz z małżonkiem zmarłego. Szczegółowe zasady podziału spadku między nimi określał art. 932 § 2 i art. 933 k.c. Również wówczas obowiązujący przepis nie precyzował pojęcia rodzeństwa, w drodze wykładni przyjęto jednak - i pogląd ten był powszechnie akceptowany - że rodzeństwo należy rozumieć szeroko, zaliczając do niego zarówno rodzeństwo spadkodawcy mające oboje tych samych rodziców (rodzone) jak też rodzeństwo mające wspólnego ze spadkodawcą tylko jednego rodzica (przyrodnie). W obu wypadkach stopień pokrewieństwa ze spadkodawcą był ten sam, różna była jedynie "intensywność" pokrewieństwa.</a:t>
            </a:r>
          </a:p>
        </p:txBody>
      </p:sp>
    </p:spTree>
    <p:extLst>
      <p:ext uri="{BB962C8B-B14F-4D97-AF65-F5344CB8AC3E}">
        <p14:creationId xmlns:p14="http://schemas.microsoft.com/office/powerpoint/2010/main" val="2582430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BAAF87-40F7-4F6A-8E1F-29D2E033AFC6}"/>
              </a:ext>
            </a:extLst>
          </p:cNvPr>
          <p:cNvSpPr>
            <a:spLocks noGrp="1"/>
          </p:cNvSpPr>
          <p:nvPr>
            <p:ph type="title"/>
          </p:nvPr>
        </p:nvSpPr>
        <p:spPr/>
        <p:txBody>
          <a:bodyPr/>
          <a:lstStyle/>
          <a:p>
            <a:r>
              <a:rPr lang="pl-PL" dirty="0"/>
              <a:t>Rozstrzygnięcie cz. 2</a:t>
            </a:r>
          </a:p>
        </p:txBody>
      </p:sp>
      <p:sp>
        <p:nvSpPr>
          <p:cNvPr id="3" name="Symbol zastępczy zawartości 2">
            <a:extLst>
              <a:ext uri="{FF2B5EF4-FFF2-40B4-BE49-F238E27FC236}">
                <a16:creationId xmlns:a16="http://schemas.microsoft.com/office/drawing/2014/main" id="{0ED6AEBE-459F-4649-9587-FCD787D2B606}"/>
              </a:ext>
            </a:extLst>
          </p:cNvPr>
          <p:cNvSpPr>
            <a:spLocks noGrp="1"/>
          </p:cNvSpPr>
          <p:nvPr>
            <p:ph idx="1"/>
          </p:nvPr>
        </p:nvSpPr>
        <p:spPr/>
        <p:txBody>
          <a:bodyPr>
            <a:normAutofit fontScale="92500" lnSpcReduction="10000"/>
          </a:bodyPr>
          <a:lstStyle/>
          <a:p>
            <a:r>
              <a:rPr lang="pl-PL" dirty="0"/>
              <a:t>Udział rodzica spadkodawcy, zmarłego przed otwarciem spadku, nie przypada "jego dzieciom", lecz "rodzeństwu spadkodawcy". Takie ujęcie wskazuje na powiązanie uprawnienia rodzeństwa do dziedziczenia udziału zmarłego rodzica (rodziców) spadkodawcy z pokrewieństwem ze spadkodawcą, a nie z pokrewieństwem z tym rodzicem spadkodawcy, którego udział podlega dziedziczeniu. Rodzeństwo ma więc własny tytuł do dziedziczenia udziału spadkowego zwolnionego przez zmarłego rodzica spadkodawcy i nie przejmuje jego udziału jako jego zstępny. Taki pogląd jest akceptowany w piśmiennictwie, a stanowisko przeciwne wyrażono jednostkowo, odwołując się do argumentów bazujących na koncepcji, która ostatecznie nie została wykorzystana w ustawie nowelizującej.</a:t>
            </a:r>
          </a:p>
          <a:p>
            <a:r>
              <a:rPr lang="pl-PL" b="1" dirty="0"/>
              <a:t>Jeżeli jedno z rodziców spadkodawcy nie dożyło otwarcia spadku, udział spadkowy, który by mu przypadał, dziedziczy, na podstawie art. 932 § 4 k.c., w częściach równych rodzeństwo rodzone i przyrodnie spadkodawcy. </a:t>
            </a:r>
          </a:p>
          <a:p>
            <a:r>
              <a:rPr lang="pl-PL" dirty="0"/>
              <a:t>LEX nr 955056, www.sn.pl, Biul.SN 2011/10/4</a:t>
            </a:r>
          </a:p>
        </p:txBody>
      </p:sp>
    </p:spTree>
    <p:extLst>
      <p:ext uri="{BB962C8B-B14F-4D97-AF65-F5344CB8AC3E}">
        <p14:creationId xmlns:p14="http://schemas.microsoft.com/office/powerpoint/2010/main" val="2084131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2845B0-2E38-4962-AEB6-EF1DFBA96DE7}"/>
              </a:ext>
            </a:extLst>
          </p:cNvPr>
          <p:cNvSpPr>
            <a:spLocks noGrp="1"/>
          </p:cNvSpPr>
          <p:nvPr>
            <p:ph type="title"/>
          </p:nvPr>
        </p:nvSpPr>
        <p:spPr/>
        <p:txBody>
          <a:bodyPr/>
          <a:lstStyle/>
          <a:p>
            <a:r>
              <a:rPr lang="pl-PL" dirty="0"/>
              <a:t>Dziedziczenie w III Grupie</a:t>
            </a:r>
          </a:p>
        </p:txBody>
      </p:sp>
      <p:sp>
        <p:nvSpPr>
          <p:cNvPr id="3" name="Symbol zastępczy zawartości 2">
            <a:extLst>
              <a:ext uri="{FF2B5EF4-FFF2-40B4-BE49-F238E27FC236}">
                <a16:creationId xmlns:a16="http://schemas.microsoft.com/office/drawing/2014/main" id="{1F6797B4-B3BC-4915-91A9-067B24F1F037}"/>
              </a:ext>
            </a:extLst>
          </p:cNvPr>
          <p:cNvSpPr>
            <a:spLocks noGrp="1"/>
          </p:cNvSpPr>
          <p:nvPr>
            <p:ph idx="1"/>
          </p:nvPr>
        </p:nvSpPr>
        <p:spPr/>
        <p:txBody>
          <a:bodyPr>
            <a:normAutofit fontScale="92500" lnSpcReduction="10000"/>
          </a:bodyPr>
          <a:lstStyle/>
          <a:p>
            <a:r>
              <a:rPr lang="pl-PL" dirty="0"/>
              <a:t>Jeśli jedno z rodziców nie chce lub nie może dziedziczyć udział, który by mu przypadał przechodzi na rodzeństwo spadkodawcy w częściach równych,</a:t>
            </a:r>
          </a:p>
          <a:p>
            <a:r>
              <a:rPr lang="pl-PL" dirty="0"/>
              <a:t>Jeśli którekolwiek z rodzeństwa nie dożyło otwarcia spadku, pozostawiając zstępnych </a:t>
            </a:r>
            <a:r>
              <a:rPr lang="pl-PL" dirty="0">
                <a:sym typeface="Wingdings" panose="05000000000000000000" pitchFamily="2" charset="2"/>
              </a:rPr>
              <a:t> udział spadkowy który by mu przypadał przechodzi na zstępnych. (podział następuje według szczepów)</a:t>
            </a:r>
          </a:p>
          <a:p>
            <a:r>
              <a:rPr lang="pl-PL" dirty="0">
                <a:sym typeface="Wingdings" panose="05000000000000000000" pitchFamily="2" charset="2"/>
              </a:rPr>
              <a:t>Bez względu na ilość rodzeństwa, udział rodzica pozostającego przy życiu wynosi zawsze ¼ a małżonka ½. </a:t>
            </a:r>
          </a:p>
          <a:p>
            <a:pPr marL="0" indent="0">
              <a:buNone/>
            </a:pPr>
            <a:r>
              <a:rPr lang="pl-PL" b="1" dirty="0">
                <a:sym typeface="Wingdings" panose="05000000000000000000" pitchFamily="2" charset="2"/>
              </a:rPr>
              <a:t>Przykład: </a:t>
            </a:r>
            <a:r>
              <a:rPr lang="pl-PL" dirty="0">
                <a:sym typeface="Wingdings" panose="05000000000000000000" pitchFamily="2" charset="2"/>
              </a:rPr>
              <a:t>Spadkodawca pozostawił ojca,  dwóch braci oraz dwoje dzieci nieżyjącej siostry. Do spadku dojdą: ojciec </a:t>
            </a:r>
            <a:r>
              <a:rPr lang="pl-PL">
                <a:sym typeface="Wingdings" panose="05000000000000000000" pitchFamily="2" charset="2"/>
              </a:rPr>
              <a:t>w 1/2 </a:t>
            </a:r>
            <a:r>
              <a:rPr lang="pl-PL" dirty="0">
                <a:sym typeface="Wingdings" panose="05000000000000000000" pitchFamily="2" charset="2"/>
              </a:rPr>
              <a:t>, bracia </a:t>
            </a:r>
            <a:r>
              <a:rPr lang="pl-PL">
                <a:sym typeface="Wingdings" panose="05000000000000000000" pitchFamily="2" charset="2"/>
              </a:rPr>
              <a:t>po 1/6 oraz </a:t>
            </a:r>
            <a:r>
              <a:rPr lang="pl-PL" dirty="0">
                <a:sym typeface="Wingdings" panose="05000000000000000000" pitchFamily="2" charset="2"/>
              </a:rPr>
              <a:t>dzieci siostry </a:t>
            </a:r>
            <a:r>
              <a:rPr lang="pl-PL">
                <a:sym typeface="Wingdings" panose="05000000000000000000" pitchFamily="2" charset="2"/>
              </a:rPr>
              <a:t>po 1/12.</a:t>
            </a:r>
            <a:endParaRPr lang="pl-PL" dirty="0">
              <a:sym typeface="Wingdings" panose="05000000000000000000" pitchFamily="2" charset="2"/>
            </a:endParaRPr>
          </a:p>
          <a:p>
            <a:pPr marL="0" indent="0">
              <a:buNone/>
            </a:pPr>
            <a:r>
              <a:rPr lang="pl-PL" b="1" dirty="0">
                <a:sym typeface="Wingdings" panose="05000000000000000000" pitchFamily="2" charset="2"/>
              </a:rPr>
              <a:t>Przykład: </a:t>
            </a:r>
            <a:r>
              <a:rPr lang="pl-PL" dirty="0">
                <a:sym typeface="Wingdings" panose="05000000000000000000" pitchFamily="2" charset="2"/>
              </a:rPr>
              <a:t>Spadkodawca pozostawił żonę i matkę. Miał brata, który odrzucił spadek. Brat miał dwoje dzieci: córkę A i syna B, który zmarł przed otwarciem spadku. Syn B miał troje dzieci C, D i E. Do spadku dochodzą: żona w 1/2 , matka w ¼, bratanica A  w 1/8 oraz C, D i E po 1/24 każde. </a:t>
            </a:r>
            <a:endParaRPr lang="pl-PL" b="1" dirty="0"/>
          </a:p>
        </p:txBody>
      </p:sp>
    </p:spTree>
    <p:extLst>
      <p:ext uri="{BB962C8B-B14F-4D97-AF65-F5344CB8AC3E}">
        <p14:creationId xmlns:p14="http://schemas.microsoft.com/office/powerpoint/2010/main" val="252104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356994-1481-486E-822A-F3F6C4BD15C0}"/>
              </a:ext>
            </a:extLst>
          </p:cNvPr>
          <p:cNvSpPr>
            <a:spLocks noGrp="1"/>
          </p:cNvSpPr>
          <p:nvPr>
            <p:ph type="title"/>
          </p:nvPr>
        </p:nvSpPr>
        <p:spPr>
          <a:xfrm>
            <a:off x="2895600" y="234286"/>
            <a:ext cx="8610600" cy="1293028"/>
          </a:xfrm>
        </p:spPr>
        <p:txBody>
          <a:bodyPr/>
          <a:lstStyle/>
          <a:p>
            <a:r>
              <a:rPr lang="pl-PL" dirty="0"/>
              <a:t>Krąg spadkobierców</a:t>
            </a:r>
          </a:p>
        </p:txBody>
      </p:sp>
      <p:sp>
        <p:nvSpPr>
          <p:cNvPr id="3" name="Symbol zastępczy zawartości 2">
            <a:extLst>
              <a:ext uri="{FF2B5EF4-FFF2-40B4-BE49-F238E27FC236}">
                <a16:creationId xmlns:a16="http://schemas.microsoft.com/office/drawing/2014/main" id="{9CADAA9D-F715-40C2-A992-9CC066ABF6E6}"/>
              </a:ext>
            </a:extLst>
          </p:cNvPr>
          <p:cNvSpPr>
            <a:spLocks noGrp="1"/>
          </p:cNvSpPr>
          <p:nvPr>
            <p:ph idx="1"/>
          </p:nvPr>
        </p:nvSpPr>
        <p:spPr>
          <a:xfrm>
            <a:off x="685800" y="1775792"/>
            <a:ext cx="10820400" cy="4847922"/>
          </a:xfrm>
        </p:spPr>
        <p:txBody>
          <a:bodyPr>
            <a:normAutofit fontScale="85000" lnSpcReduction="20000"/>
          </a:bodyPr>
          <a:lstStyle/>
          <a:p>
            <a:r>
              <a:rPr lang="pl-PL" dirty="0"/>
              <a:t>Określany jest przez związki rodzinne tzn. wynikające z więzów krwi, małżeństwa lub przysposobienia,</a:t>
            </a:r>
          </a:p>
          <a:p>
            <a:r>
              <a:rPr lang="pl-PL" dirty="0"/>
              <a:t>Ustawodawca określa </a:t>
            </a:r>
            <a:r>
              <a:rPr lang="pl-PL" b="1" dirty="0"/>
              <a:t>grupy osób najbliższych </a:t>
            </a:r>
            <a:r>
              <a:rPr lang="pl-PL" dirty="0"/>
              <a:t>a następnie określa kto dziedziczy w braku osób danej grupy (lub niektórych z nich),</a:t>
            </a:r>
          </a:p>
          <a:p>
            <a:r>
              <a:rPr lang="pl-PL" dirty="0"/>
              <a:t>Kolejne osoby są powołane do dziedziczenia dopiero w sytuacji </a:t>
            </a:r>
            <a:r>
              <a:rPr lang="pl-PL" u="sng" dirty="0"/>
              <a:t>gdy bliżej powołani nie chcą lub nie mogą dziedziczyć. </a:t>
            </a:r>
          </a:p>
          <a:p>
            <a:r>
              <a:rPr lang="pl-PL" dirty="0"/>
              <a:t>Według KC dziedziczyć mogą następujący biscy:</a:t>
            </a:r>
          </a:p>
          <a:p>
            <a:pPr lvl="1"/>
            <a:r>
              <a:rPr lang="pl-PL" dirty="0"/>
              <a:t>Małżonek</a:t>
            </a:r>
          </a:p>
          <a:p>
            <a:pPr lvl="1"/>
            <a:r>
              <a:rPr lang="pl-PL" dirty="0"/>
              <a:t>Zstępni (tj. dzieci, wnuki, prawnuki itd.) – art. 931</a:t>
            </a:r>
          </a:p>
          <a:p>
            <a:pPr lvl="1"/>
            <a:r>
              <a:rPr lang="pl-PL" dirty="0"/>
              <a:t>Rodzice – art. 932 par. 1-3</a:t>
            </a:r>
          </a:p>
          <a:p>
            <a:pPr lvl="1"/>
            <a:r>
              <a:rPr lang="pl-PL" dirty="0"/>
              <a:t>Rodzeństwo spadkodawcy i ich zstępni – art. 932 par 4 i 5</a:t>
            </a:r>
          </a:p>
          <a:p>
            <a:pPr lvl="1"/>
            <a:r>
              <a:rPr lang="pl-PL" dirty="0"/>
              <a:t>Dziadkowie spadkodawcy i ich zstępni – art. 934</a:t>
            </a:r>
          </a:p>
          <a:p>
            <a:pPr lvl="1"/>
            <a:r>
              <a:rPr lang="pl-PL" dirty="0"/>
              <a:t>Dzieci małżonka spadkodawcy, których żadne z rodziców nie dożyło otwarcia spadku – art. 934(1)</a:t>
            </a:r>
          </a:p>
          <a:p>
            <a:r>
              <a:rPr lang="pl-PL" dirty="0"/>
              <a:t>Rozszerzenie katalogu spadkobierców nastąpiło nowelizacją KC z 2.04.2009r. – rozszerzono katalog uprawnionych dziedziczenia o dalszych krewnych niż rodzice w linii prostej oraz zstępni rodzeństwa w linii bocznej, a także włączono do kręgu spadkobierców ustawowych pasierbów </a:t>
            </a:r>
            <a:r>
              <a:rPr lang="pl-PL" dirty="0">
                <a:sym typeface="Wingdings" panose="05000000000000000000" pitchFamily="2" charset="2"/>
              </a:rPr>
              <a:t> zmiany stosuje się do spadków otwartych </a:t>
            </a:r>
            <a:r>
              <a:rPr lang="pl-PL" b="1" dirty="0">
                <a:sym typeface="Wingdings" panose="05000000000000000000" pitchFamily="2" charset="2"/>
              </a:rPr>
              <a:t>od 28.06.2009 r.</a:t>
            </a:r>
            <a:endParaRPr lang="pl-PL" dirty="0"/>
          </a:p>
        </p:txBody>
      </p:sp>
    </p:spTree>
    <p:extLst>
      <p:ext uri="{BB962C8B-B14F-4D97-AF65-F5344CB8AC3E}">
        <p14:creationId xmlns:p14="http://schemas.microsoft.com/office/powerpoint/2010/main" val="1973038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655416-512C-4335-B766-FEF6D10BC1A6}"/>
              </a:ext>
            </a:extLst>
          </p:cNvPr>
          <p:cNvSpPr>
            <a:spLocks noGrp="1"/>
          </p:cNvSpPr>
          <p:nvPr>
            <p:ph type="title"/>
          </p:nvPr>
        </p:nvSpPr>
        <p:spPr/>
        <p:txBody>
          <a:bodyPr/>
          <a:lstStyle/>
          <a:p>
            <a:r>
              <a:rPr lang="pl-PL" dirty="0"/>
              <a:t>Kazus – Grupa II ORAZ III</a:t>
            </a:r>
          </a:p>
        </p:txBody>
      </p:sp>
      <p:sp>
        <p:nvSpPr>
          <p:cNvPr id="3" name="Symbol zastępczy zawartości 2">
            <a:extLst>
              <a:ext uri="{FF2B5EF4-FFF2-40B4-BE49-F238E27FC236}">
                <a16:creationId xmlns:a16="http://schemas.microsoft.com/office/drawing/2014/main" id="{119C64C8-3505-45EA-817B-A5EAFA05C64A}"/>
              </a:ext>
            </a:extLst>
          </p:cNvPr>
          <p:cNvSpPr>
            <a:spLocks noGrp="1"/>
          </p:cNvSpPr>
          <p:nvPr>
            <p:ph idx="1"/>
          </p:nvPr>
        </p:nvSpPr>
        <p:spPr/>
        <p:txBody>
          <a:bodyPr/>
          <a:lstStyle/>
          <a:p>
            <a:pPr marL="0" indent="0">
              <a:buNone/>
            </a:pPr>
            <a:r>
              <a:rPr lang="pl-PL" dirty="0"/>
              <a:t>Spadkodawca pozostawił małżonka, jednego rodzica, siostrę oraz dwoje dzieci zmarłego przed otwarciem spadku brata. </a:t>
            </a:r>
          </a:p>
          <a:p>
            <a:pPr marL="0" indent="0">
              <a:buNone/>
            </a:pPr>
            <a:endParaRPr lang="pl-PL" dirty="0"/>
          </a:p>
          <a:p>
            <a:pPr marL="0" indent="0">
              <a:buNone/>
            </a:pPr>
            <a:r>
              <a:rPr lang="pl-PL" dirty="0"/>
              <a:t>• W jakiej części dojdą do spadku z ustawy poszczególni spadkobiercy?</a:t>
            </a:r>
          </a:p>
        </p:txBody>
      </p:sp>
    </p:spTree>
    <p:extLst>
      <p:ext uri="{BB962C8B-B14F-4D97-AF65-F5344CB8AC3E}">
        <p14:creationId xmlns:p14="http://schemas.microsoft.com/office/powerpoint/2010/main" val="2488622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9AE4CA-E4D5-428F-8131-A1A7581FE5A5}"/>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36F0E15E-DF95-4E98-9A34-1E576D7F5F6A}"/>
              </a:ext>
            </a:extLst>
          </p:cNvPr>
          <p:cNvSpPr>
            <a:spLocks noGrp="1"/>
          </p:cNvSpPr>
          <p:nvPr>
            <p:ph idx="1"/>
          </p:nvPr>
        </p:nvSpPr>
        <p:spPr/>
        <p:txBody>
          <a:bodyPr/>
          <a:lstStyle/>
          <a:p>
            <a:r>
              <a:rPr lang="pl-PL" dirty="0"/>
              <a:t>Małżonek dziedziczy w ½ (art. 933 § 1). </a:t>
            </a:r>
          </a:p>
          <a:p>
            <a:r>
              <a:rPr lang="pl-PL" dirty="0"/>
              <a:t>Rodzic, który przeżył spadkodawcę dziedziczy ¼ (art. 932 § 2). </a:t>
            </a:r>
          </a:p>
          <a:p>
            <a:r>
              <a:rPr lang="pl-PL" dirty="0"/>
              <a:t>Siostra dziedziczy ½ x ¼ = 1/8 (art. 932 § 4).</a:t>
            </a:r>
          </a:p>
          <a:p>
            <a:r>
              <a:rPr lang="pl-PL" dirty="0"/>
              <a:t> Dwójka dzieci brata dziedziczy każde po ½ x 1/8=1/16 (każde po 1/16). </a:t>
            </a:r>
          </a:p>
        </p:txBody>
      </p:sp>
    </p:spTree>
    <p:extLst>
      <p:ext uri="{BB962C8B-B14F-4D97-AF65-F5344CB8AC3E}">
        <p14:creationId xmlns:p14="http://schemas.microsoft.com/office/powerpoint/2010/main" val="3649700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FBE4C5-2D08-48AA-8B2E-D3CA58C0F9E7}"/>
              </a:ext>
            </a:extLst>
          </p:cNvPr>
          <p:cNvSpPr>
            <a:spLocks noGrp="1"/>
          </p:cNvSpPr>
          <p:nvPr>
            <p:ph type="title"/>
          </p:nvPr>
        </p:nvSpPr>
        <p:spPr/>
        <p:txBody>
          <a:bodyPr/>
          <a:lstStyle/>
          <a:p>
            <a:r>
              <a:rPr lang="pl-PL" dirty="0"/>
              <a:t>Grupa II – rozwód rodziców spadkodawcy</a:t>
            </a:r>
          </a:p>
        </p:txBody>
      </p:sp>
      <p:sp>
        <p:nvSpPr>
          <p:cNvPr id="3" name="Symbol zastępczy zawartości 2">
            <a:extLst>
              <a:ext uri="{FF2B5EF4-FFF2-40B4-BE49-F238E27FC236}">
                <a16:creationId xmlns:a16="http://schemas.microsoft.com/office/drawing/2014/main" id="{A8F3E531-CD78-443A-A554-102E1536CFB1}"/>
              </a:ext>
            </a:extLst>
          </p:cNvPr>
          <p:cNvSpPr>
            <a:spLocks noGrp="1"/>
          </p:cNvSpPr>
          <p:nvPr>
            <p:ph idx="1"/>
          </p:nvPr>
        </p:nvSpPr>
        <p:spPr/>
        <p:txBody>
          <a:bodyPr/>
          <a:lstStyle/>
          <a:p>
            <a:r>
              <a:rPr lang="pl-PL" b="1" dirty="0"/>
              <a:t>Uchwała Sądu Najwyższego z dnia 13 lipca 1984 r. III CZP 44/84 </a:t>
            </a:r>
          </a:p>
          <a:p>
            <a:r>
              <a:rPr lang="pl-PL" dirty="0"/>
              <a:t>Zofia Ż. pozostawała w związku małżeńskim z Eugeniuszem Ż. Z tego związku urodziło się dwoje dzieci: Teresa i Wiesław. Małżeństwo Ż. uległo rozwiązaniu przez rozwód. </a:t>
            </a:r>
          </a:p>
          <a:p>
            <a:r>
              <a:rPr lang="pl-PL" dirty="0"/>
              <a:t> W dniu 24.X.1981 r. zmarła Zofia Ż., a w dniu 26.IX.1982 r. - Teresa Ż. Była ona niezamężna i nie pozostawiła dzieci. </a:t>
            </a:r>
          </a:p>
          <a:p>
            <a:r>
              <a:rPr lang="pl-PL" dirty="0"/>
              <a:t>Sąd Rejonowy stwierdził, że na podstawie ustawy spadek po Zofii Ż. nabyły dzieci: Teresa i Wiesław po 1/2 części, a po Teresie Ż. - jej ojciec Eugeniusz i brat Wiesław po 1/2 części, przy czym następnie "sprostował" te podziały na 1/4 i 3/4, a w uzasadnieniu "sprostowanego" postanowienia wskazał, że wynoszą one 3/8 i 5/8. </a:t>
            </a:r>
          </a:p>
        </p:txBody>
      </p:sp>
    </p:spTree>
    <p:extLst>
      <p:ext uri="{BB962C8B-B14F-4D97-AF65-F5344CB8AC3E}">
        <p14:creationId xmlns:p14="http://schemas.microsoft.com/office/powerpoint/2010/main" val="1232914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E9C15E-23ED-4159-8C25-319E3D44517A}"/>
              </a:ext>
            </a:extLst>
          </p:cNvPr>
          <p:cNvSpPr>
            <a:spLocks noGrp="1"/>
          </p:cNvSpPr>
          <p:nvPr>
            <p:ph type="title"/>
          </p:nvPr>
        </p:nvSpPr>
        <p:spPr/>
        <p:txBody>
          <a:bodyPr/>
          <a:lstStyle/>
          <a:p>
            <a:r>
              <a:rPr lang="pl-PL" dirty="0"/>
              <a:t>Rozstrzygnięcie</a:t>
            </a:r>
          </a:p>
        </p:txBody>
      </p:sp>
      <p:sp>
        <p:nvSpPr>
          <p:cNvPr id="3" name="Symbol zastępczy zawartości 2">
            <a:extLst>
              <a:ext uri="{FF2B5EF4-FFF2-40B4-BE49-F238E27FC236}">
                <a16:creationId xmlns:a16="http://schemas.microsoft.com/office/drawing/2014/main" id="{849D8EF2-CB05-44EF-8CBE-A28CBA998694}"/>
              </a:ext>
            </a:extLst>
          </p:cNvPr>
          <p:cNvSpPr>
            <a:spLocks noGrp="1"/>
          </p:cNvSpPr>
          <p:nvPr>
            <p:ph idx="1"/>
          </p:nvPr>
        </p:nvSpPr>
        <p:spPr>
          <a:xfrm>
            <a:off x="685800" y="1709530"/>
            <a:ext cx="10820400" cy="4943061"/>
          </a:xfrm>
        </p:spPr>
        <p:txBody>
          <a:bodyPr>
            <a:normAutofit lnSpcReduction="10000"/>
          </a:bodyPr>
          <a:lstStyle/>
          <a:p>
            <a:r>
              <a:rPr lang="pl-PL" dirty="0"/>
              <a:t>Zagadnienie prawne:  "Czy w sytuacji, gdy jedno z rodziców nie dożyło otwarcia spadku, a został orzeczony rozwód ich małżeństwa, pozostałemu z rodziców w zbiegu z rodzeństwem przypada połowa udziału, który byłby przypadł wcześniej zmarłemu rodzicowi?" </a:t>
            </a:r>
          </a:p>
          <a:p>
            <a:r>
              <a:rPr lang="pl-PL" dirty="0"/>
              <a:t>Sąd Najwyższy zważył, co następuje: Krąg osób powołanych z ustawy do spadku jest wyznaczony przez związki rodzinne oparte bądź na więzi prawnej o charakterze rodzinnym, wypływającej z małżeństwa czy przysposobienia, bądź na pokrewieństwie. W szczególności małżonek spadkodawcy jest powołany do spadku, jeżeli w chwili otwarcia spadku małżeństwo istniało. </a:t>
            </a:r>
          </a:p>
          <a:p>
            <a:r>
              <a:rPr lang="pl-PL" dirty="0"/>
              <a:t>W rozważanej sytuacji nie chodzi jednak o powołanie do spadku małżonka spadkodawcy, lecz - jednego z jego rodziców i brata (…)</a:t>
            </a:r>
          </a:p>
          <a:p>
            <a:r>
              <a:rPr lang="pl-PL" b="1" dirty="0"/>
              <a:t>Również wtedy, kiedy małżeństwo rodziców spadkodawcy zostało rozwiązane przez rozwód, temu z tych rodziców, które dziedziczy w zbiegu z rodzeństwem spadkodawcy, przypada połowa udziału spadkowego, który przypadł temu z rodziców, które nie dożyło otwarcia spadku (art. 933 &amp; 2 k.c.). </a:t>
            </a:r>
          </a:p>
        </p:txBody>
      </p:sp>
    </p:spTree>
    <p:extLst>
      <p:ext uri="{BB962C8B-B14F-4D97-AF65-F5344CB8AC3E}">
        <p14:creationId xmlns:p14="http://schemas.microsoft.com/office/powerpoint/2010/main" val="616810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824105-4354-4C42-8D9C-25B996B94783}"/>
              </a:ext>
            </a:extLst>
          </p:cNvPr>
          <p:cNvSpPr>
            <a:spLocks noGrp="1"/>
          </p:cNvSpPr>
          <p:nvPr>
            <p:ph type="title"/>
          </p:nvPr>
        </p:nvSpPr>
        <p:spPr/>
        <p:txBody>
          <a:bodyPr/>
          <a:lstStyle/>
          <a:p>
            <a:r>
              <a:rPr lang="pl-PL" dirty="0"/>
              <a:t>Grupa II ORAZ iii Kazus</a:t>
            </a:r>
          </a:p>
        </p:txBody>
      </p:sp>
      <p:sp>
        <p:nvSpPr>
          <p:cNvPr id="3" name="Symbol zastępczy zawartości 2">
            <a:extLst>
              <a:ext uri="{FF2B5EF4-FFF2-40B4-BE49-F238E27FC236}">
                <a16:creationId xmlns:a16="http://schemas.microsoft.com/office/drawing/2014/main" id="{003E0F22-AB98-4CE7-A3A0-88B7BEDAD15B}"/>
              </a:ext>
            </a:extLst>
          </p:cNvPr>
          <p:cNvSpPr>
            <a:spLocks noGrp="1"/>
          </p:cNvSpPr>
          <p:nvPr>
            <p:ph idx="1"/>
          </p:nvPr>
        </p:nvSpPr>
        <p:spPr/>
        <p:txBody>
          <a:bodyPr/>
          <a:lstStyle/>
          <a:p>
            <a:r>
              <a:rPr lang="pl-PL" dirty="0"/>
              <a:t>Kazus: A zmarł i pozostawił żonę. Żyje także troje prawnuków jego jedynego brata. Dzieci brata i jego wnukowie zmarli przed otwarciem spadku. </a:t>
            </a:r>
          </a:p>
          <a:p>
            <a:endParaRPr lang="pl-PL" dirty="0"/>
          </a:p>
          <a:p>
            <a:r>
              <a:rPr lang="pl-PL" dirty="0"/>
              <a:t>Kto i w jakiej części dojdzie do dziedziczenia?</a:t>
            </a:r>
          </a:p>
        </p:txBody>
      </p:sp>
    </p:spTree>
    <p:extLst>
      <p:ext uri="{BB962C8B-B14F-4D97-AF65-F5344CB8AC3E}">
        <p14:creationId xmlns:p14="http://schemas.microsoft.com/office/powerpoint/2010/main" val="4278029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FBFC55-BE8B-4AC0-96D2-2F14C652947D}"/>
              </a:ext>
            </a:extLst>
          </p:cNvPr>
          <p:cNvSpPr>
            <a:spLocks noGrp="1"/>
          </p:cNvSpPr>
          <p:nvPr>
            <p:ph type="title"/>
          </p:nvPr>
        </p:nvSpPr>
        <p:spPr>
          <a:xfrm>
            <a:off x="2895600" y="393312"/>
            <a:ext cx="8610600" cy="1293028"/>
          </a:xfrm>
        </p:spPr>
        <p:txBody>
          <a:bodyPr/>
          <a:lstStyle/>
          <a:p>
            <a:r>
              <a:rPr lang="pl-PL" dirty="0"/>
              <a:t>Odpowiedź</a:t>
            </a:r>
          </a:p>
        </p:txBody>
      </p:sp>
      <p:sp>
        <p:nvSpPr>
          <p:cNvPr id="3" name="Symbol zastępczy zawartości 2">
            <a:extLst>
              <a:ext uri="{FF2B5EF4-FFF2-40B4-BE49-F238E27FC236}">
                <a16:creationId xmlns:a16="http://schemas.microsoft.com/office/drawing/2014/main" id="{B9EEB313-021F-49B4-B9CA-04D85C2B210F}"/>
              </a:ext>
            </a:extLst>
          </p:cNvPr>
          <p:cNvSpPr>
            <a:spLocks noGrp="1"/>
          </p:cNvSpPr>
          <p:nvPr>
            <p:ph idx="1"/>
          </p:nvPr>
        </p:nvSpPr>
        <p:spPr>
          <a:xfrm>
            <a:off x="685800" y="1577010"/>
            <a:ext cx="10820400" cy="4641676"/>
          </a:xfrm>
        </p:spPr>
        <p:txBody>
          <a:bodyPr>
            <a:normAutofit lnSpcReduction="10000"/>
          </a:bodyPr>
          <a:lstStyle/>
          <a:p>
            <a:r>
              <a:rPr lang="pl-PL" dirty="0"/>
              <a:t>Zgodnie z art. 933 § 1 żona dziedziczy połowę spadku. Do spadku dochodzą też prawnuki brata (art. 933 § 5). Każdy z nich (jest ich troje) dziedziczy 1/3 z ½ (brat dziedziczyłby na podstawie § 4 połowę - żadne z rodziców nie dożyło otwarcia spadku – a więc po każdym z rodziców ¼), czyli 1/3 x ½ = 1/6. </a:t>
            </a:r>
          </a:p>
          <a:p>
            <a:r>
              <a:rPr lang="pl-PL" b="1" dirty="0"/>
              <a:t>Postanowienie Sądu Najwyższego z dnia 21 czerwca 1968 r. III CRN 147/68 </a:t>
            </a:r>
          </a:p>
          <a:p>
            <a:pPr lvl="1"/>
            <a:r>
              <a:rPr lang="pl-PL" dirty="0"/>
              <a:t>W myśl art. 934 k.c. przypadający udział spadkowy temu z rodzeństwa spadkodawcy, który nie dożył otwarcia spadku, dziedziczą jego zstępni, a więc dzieci, wnukowie itd. Z przepisu tego nie wynikają żadne ograniczenia co do dziedziczenia zstępnych rodzeństwa. Gdyby zamiarem ustawodawcy było ograniczenie dziedziczenia zstępnych rodzeństwa spadkodawcy, to musiałby wprowadzić takie ograniczenie wyraźnym przepisem, jak to uczynił w stosunku do dziedziczenia gospodarstw rolnych w art. 1062 § 3 k.c. Z mocy tego szczególnego przepisu zstępni rodzeństwa nie są powołani z ustawy do dziedziczenia gospodarstwa rolnego. </a:t>
            </a:r>
          </a:p>
          <a:p>
            <a:pPr lvl="1"/>
            <a:r>
              <a:rPr lang="pl-PL" dirty="0"/>
              <a:t>LEX nr 6362</a:t>
            </a:r>
          </a:p>
        </p:txBody>
      </p:sp>
    </p:spTree>
    <p:extLst>
      <p:ext uri="{BB962C8B-B14F-4D97-AF65-F5344CB8AC3E}">
        <p14:creationId xmlns:p14="http://schemas.microsoft.com/office/powerpoint/2010/main" val="2618809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17A040-55A1-485E-B457-9B2DF081BD48}"/>
              </a:ext>
            </a:extLst>
          </p:cNvPr>
          <p:cNvSpPr>
            <a:spLocks noGrp="1"/>
          </p:cNvSpPr>
          <p:nvPr>
            <p:ph type="title"/>
          </p:nvPr>
        </p:nvSpPr>
        <p:spPr/>
        <p:txBody>
          <a:bodyPr/>
          <a:lstStyle/>
          <a:p>
            <a:r>
              <a:rPr lang="pl-PL" dirty="0"/>
              <a:t>GRUPA Iv - dziadkowie</a:t>
            </a:r>
          </a:p>
        </p:txBody>
      </p:sp>
      <p:sp>
        <p:nvSpPr>
          <p:cNvPr id="3" name="Symbol zastępczy zawartości 2">
            <a:extLst>
              <a:ext uri="{FF2B5EF4-FFF2-40B4-BE49-F238E27FC236}">
                <a16:creationId xmlns:a16="http://schemas.microsoft.com/office/drawing/2014/main" id="{24D56D6D-7353-4265-9B63-6AD8A52D3326}"/>
              </a:ext>
            </a:extLst>
          </p:cNvPr>
          <p:cNvSpPr>
            <a:spLocks noGrp="1"/>
          </p:cNvSpPr>
          <p:nvPr>
            <p:ph idx="1"/>
          </p:nvPr>
        </p:nvSpPr>
        <p:spPr/>
        <p:txBody>
          <a:bodyPr/>
          <a:lstStyle/>
          <a:p>
            <a:r>
              <a:rPr lang="pl-PL" b="1" dirty="0"/>
              <a:t>Art. 934 KC </a:t>
            </a:r>
          </a:p>
          <a:p>
            <a:r>
              <a:rPr lang="pl-PL" dirty="0"/>
              <a:t>w razie braku jakichkolwiek spadkobierców należących do grupy pierwszej i drugiej do spadku dochodzą dziadkowie, </a:t>
            </a:r>
          </a:p>
          <a:p>
            <a:r>
              <a:rPr lang="pl-PL" dirty="0"/>
              <a:t>a w razie śmierci jednego z dziadków jego zstępni według zasad dziedziczenia ustawowego. </a:t>
            </a:r>
          </a:p>
          <a:p>
            <a:r>
              <a:rPr lang="pl-PL" dirty="0"/>
              <a:t>W razie śmierci dziadka, który nie pozostawił zstępnych dziedziczą w częściach równych wszyscy dziadkowie – dziedziczenie według głów.</a:t>
            </a:r>
          </a:p>
          <a:p>
            <a:pPr marL="0" indent="0">
              <a:buNone/>
            </a:pPr>
            <a:r>
              <a:rPr lang="pl-PL" b="1" dirty="0"/>
              <a:t>Przykład: </a:t>
            </a:r>
            <a:r>
              <a:rPr lang="pl-PL" dirty="0"/>
              <a:t>Spadkodawca pozostawił oboje dziadków macierzystych i jedynie babcię od strony ojca, natomiast dziadek zmarł wcześniej bezpotomnie. Dziedziczą po 1/3 każde z nich. </a:t>
            </a:r>
            <a:endParaRPr lang="pl-PL" b="1" dirty="0"/>
          </a:p>
        </p:txBody>
      </p:sp>
    </p:spTree>
    <p:extLst>
      <p:ext uri="{BB962C8B-B14F-4D97-AF65-F5344CB8AC3E}">
        <p14:creationId xmlns:p14="http://schemas.microsoft.com/office/powerpoint/2010/main" val="1891644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3CEF6D-C892-4DCD-B64F-7AFB48BCDABA}"/>
              </a:ext>
            </a:extLst>
          </p:cNvPr>
          <p:cNvSpPr>
            <a:spLocks noGrp="1"/>
          </p:cNvSpPr>
          <p:nvPr>
            <p:ph type="title"/>
          </p:nvPr>
        </p:nvSpPr>
        <p:spPr/>
        <p:txBody>
          <a:bodyPr/>
          <a:lstStyle/>
          <a:p>
            <a:r>
              <a:rPr lang="pl-PL" dirty="0"/>
              <a:t>Dziedziczenie dziadków</a:t>
            </a:r>
          </a:p>
        </p:txBody>
      </p:sp>
      <p:sp>
        <p:nvSpPr>
          <p:cNvPr id="3" name="Symbol zastępczy zawartości 2">
            <a:extLst>
              <a:ext uri="{FF2B5EF4-FFF2-40B4-BE49-F238E27FC236}">
                <a16:creationId xmlns:a16="http://schemas.microsoft.com/office/drawing/2014/main" id="{67A95F99-D9B7-4AE7-ABA0-61065608258F}"/>
              </a:ext>
            </a:extLst>
          </p:cNvPr>
          <p:cNvSpPr>
            <a:spLocks noGrp="1"/>
          </p:cNvSpPr>
          <p:nvPr>
            <p:ph idx="1"/>
          </p:nvPr>
        </p:nvSpPr>
        <p:spPr/>
        <p:txBody>
          <a:bodyPr>
            <a:normAutofit fontScale="92500"/>
          </a:bodyPr>
          <a:lstStyle/>
          <a:p>
            <a:r>
              <a:rPr lang="pl-PL" dirty="0"/>
              <a:t>Jeśli spadkodawca ma więcej niż czworo dziadków np. w wyniku przysposobienia przez małżonka po śmierci drugiego rodzica, a sąd utrzymał prawa i obowiązki wynikające z pokrewieństwa między dzieckiem a krewnymi zmarłego rodzica (art. 121(1) KRO): spadkodawca ma zatem dziadków od strony rodziców naturalnych oraz przysposabiającego. Spadek przypada wszystkim dziadkom w częściach równych. </a:t>
            </a:r>
          </a:p>
          <a:p>
            <a:r>
              <a:rPr lang="pl-PL" dirty="0"/>
              <a:t>Jeśli któreś z dziadków nie dożyło otwarcia spadku, udział który by mu przypadał, przypada jego zstępnym – </a:t>
            </a:r>
            <a:r>
              <a:rPr lang="pl-PL" b="1" dirty="0"/>
              <a:t>dziedziczenie według szczepów </a:t>
            </a:r>
            <a:r>
              <a:rPr lang="pl-PL" dirty="0"/>
              <a:t>(do spadku mogą dojść dzieci dziadków, czyli rodzeństwo rodziców spadkodawcy, a także dalsi zstępni dziadków, czyli dzieci, wnuki, prawnuki rodzeństwa spadkodawcy)</a:t>
            </a:r>
          </a:p>
          <a:p>
            <a:r>
              <a:rPr lang="pl-PL" dirty="0"/>
              <a:t>W braku zstępnych tego z dziadków, który nie dożył otwarcia spadku, jego udział przypada </a:t>
            </a:r>
            <a:r>
              <a:rPr lang="pl-PL" b="1" dirty="0"/>
              <a:t>pozostałym dziadkom w częściach równych </a:t>
            </a:r>
            <a:r>
              <a:rPr lang="pl-PL" dirty="0"/>
              <a:t>(art. 934 par. 3 KC)</a:t>
            </a:r>
          </a:p>
        </p:txBody>
      </p:sp>
    </p:spTree>
    <p:extLst>
      <p:ext uri="{BB962C8B-B14F-4D97-AF65-F5344CB8AC3E}">
        <p14:creationId xmlns:p14="http://schemas.microsoft.com/office/powerpoint/2010/main" val="2945885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D57640-0ADF-4628-B736-71C879759D1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272466A-139C-41E2-8676-297BF32D2469}"/>
              </a:ext>
            </a:extLst>
          </p:cNvPr>
          <p:cNvSpPr>
            <a:spLocks noGrp="1"/>
          </p:cNvSpPr>
          <p:nvPr>
            <p:ph idx="1"/>
          </p:nvPr>
        </p:nvSpPr>
        <p:spPr/>
        <p:txBody>
          <a:bodyPr/>
          <a:lstStyle/>
          <a:p>
            <a:r>
              <a:rPr lang="pl-PL" b="1" dirty="0"/>
              <a:t>Przykład: </a:t>
            </a:r>
            <a:r>
              <a:rPr lang="pl-PL" dirty="0"/>
              <a:t>Rodzice matki spadkodawcy D1 i D2 mieli tylko jedno wspólne dziecko – matkę spadkodawcy. D1 miał jeszcze córkę A, a D2 miał syna B. Zarówno A i B są rodzeństwem przyrodnim matki spadkodawcy, choć sami nie są rodzeństwem, bo mają innych rodziców. Z kolei rodzice ojca spadkodawcy (D3 i D4) mieli jeszcze dwoje wspólnych dzieci C i D. W chwili śmierci spadkodawcy dziadkowie już nie żyli, nie żyli również A i C, którzy nie pozostawili dalszych zstępnych. Do kręgu spadkobierców ustawowych należą rodzeństwo rodziców tj. B i D, którzy dziedziczą w częściach: B-1/3 oraz D - 2/3. </a:t>
            </a:r>
            <a:endParaRPr lang="pl-PL" b="1" dirty="0"/>
          </a:p>
        </p:txBody>
      </p:sp>
    </p:spTree>
    <p:extLst>
      <p:ext uri="{BB962C8B-B14F-4D97-AF65-F5344CB8AC3E}">
        <p14:creationId xmlns:p14="http://schemas.microsoft.com/office/powerpoint/2010/main" val="1054448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DF41C4-3236-4622-AEE6-999F5FF6371D}"/>
              </a:ext>
            </a:extLst>
          </p:cNvPr>
          <p:cNvSpPr>
            <a:spLocks noGrp="1"/>
          </p:cNvSpPr>
          <p:nvPr>
            <p:ph type="title"/>
          </p:nvPr>
        </p:nvSpPr>
        <p:spPr/>
        <p:txBody>
          <a:bodyPr/>
          <a:lstStyle/>
          <a:p>
            <a:r>
              <a:rPr lang="pl-PL" dirty="0"/>
              <a:t>Grupa Iv - kazus</a:t>
            </a:r>
          </a:p>
        </p:txBody>
      </p:sp>
      <p:sp>
        <p:nvSpPr>
          <p:cNvPr id="3" name="Symbol zastępczy zawartości 2">
            <a:extLst>
              <a:ext uri="{FF2B5EF4-FFF2-40B4-BE49-F238E27FC236}">
                <a16:creationId xmlns:a16="http://schemas.microsoft.com/office/drawing/2014/main" id="{6000191A-61FE-4DFD-8398-14921C0CA299}"/>
              </a:ext>
            </a:extLst>
          </p:cNvPr>
          <p:cNvSpPr>
            <a:spLocks noGrp="1"/>
          </p:cNvSpPr>
          <p:nvPr>
            <p:ph idx="1"/>
          </p:nvPr>
        </p:nvSpPr>
        <p:spPr/>
        <p:txBody>
          <a:bodyPr>
            <a:normAutofit fontScale="92500"/>
          </a:bodyPr>
          <a:lstStyle/>
          <a:p>
            <a:r>
              <a:rPr lang="pl-PL" dirty="0"/>
              <a:t>Po śmierci spadkodawcy pozostało troje dziadków, po czwartym pozostało dwóch synów. Trzeci syn nie dożył otwarcia spadku, ale pozostawił trzy córki. Dziadek testamentem pozbawił dziedziczenia z ustawy jednego syna, który dożył otwarcia spadku. Kto i w jakim ułamku dojdzie do spadku?</a:t>
            </a:r>
          </a:p>
          <a:p>
            <a:r>
              <a:rPr lang="pl-PL" dirty="0"/>
              <a:t>Każdy z trójki dziadków powinien dziedziczyć w częściach równych – art. 934 § 1 in fine k.c. W miejsce zmarłego dziadka wchodzą jego zstępni według porządku dziedziczenia z ustawy (art. 934 § 2). Nie jest to jednak dziedziczenie ustawowe, a jedynie sposób wskazania udziału w spadku. Z tego powodu testament negatywny w tym stanie faktycznym nie ma znaczenia.</a:t>
            </a:r>
          </a:p>
          <a:p>
            <a:r>
              <a:rPr lang="pl-PL" dirty="0"/>
              <a:t>Dlatego każdy z żyjących dziadków dziedziczy w ¼. Pozostała część przypadająca na zstępnych dziadka – powinna zostać rozdzielona na trzy części. Dwóch żyjących synów dostanie zatem 1/3 x ¼ = 1/12. Żyjące trzy córki dostaną każda po: 1/3 x 1/12 = 1/36. </a:t>
            </a:r>
          </a:p>
        </p:txBody>
      </p:sp>
    </p:spTree>
    <p:extLst>
      <p:ext uri="{BB962C8B-B14F-4D97-AF65-F5344CB8AC3E}">
        <p14:creationId xmlns:p14="http://schemas.microsoft.com/office/powerpoint/2010/main" val="416198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34427C-9707-4511-BABC-14172130C959}"/>
              </a:ext>
            </a:extLst>
          </p:cNvPr>
          <p:cNvSpPr>
            <a:spLocks noGrp="1"/>
          </p:cNvSpPr>
          <p:nvPr>
            <p:ph type="title"/>
          </p:nvPr>
        </p:nvSpPr>
        <p:spPr/>
        <p:txBody>
          <a:bodyPr/>
          <a:lstStyle/>
          <a:p>
            <a:r>
              <a:rPr lang="pl-PL" dirty="0"/>
              <a:t>Ustalenie kręgu spadkobierców</a:t>
            </a:r>
          </a:p>
        </p:txBody>
      </p:sp>
      <p:sp>
        <p:nvSpPr>
          <p:cNvPr id="3" name="Symbol zastępczy zawartości 2">
            <a:extLst>
              <a:ext uri="{FF2B5EF4-FFF2-40B4-BE49-F238E27FC236}">
                <a16:creationId xmlns:a16="http://schemas.microsoft.com/office/drawing/2014/main" id="{9F0C2A51-4175-442B-A15B-032FE0913E04}"/>
              </a:ext>
            </a:extLst>
          </p:cNvPr>
          <p:cNvSpPr>
            <a:spLocks noGrp="1"/>
          </p:cNvSpPr>
          <p:nvPr>
            <p:ph idx="1"/>
          </p:nvPr>
        </p:nvSpPr>
        <p:spPr/>
        <p:txBody>
          <a:bodyPr>
            <a:normAutofit fontScale="92500"/>
          </a:bodyPr>
          <a:lstStyle/>
          <a:p>
            <a:r>
              <a:rPr lang="pl-PL" dirty="0"/>
              <a:t>Dowodem pokrewieństwa i powinowactwa są </a:t>
            </a:r>
            <a:r>
              <a:rPr lang="pl-PL" u="sng" dirty="0"/>
              <a:t>wyłącznie akty stanu cywilnego</a:t>
            </a:r>
            <a:r>
              <a:rPr lang="pl-PL" dirty="0"/>
              <a:t>, </a:t>
            </a:r>
          </a:p>
          <a:p>
            <a:r>
              <a:rPr lang="pl-PL" dirty="0"/>
              <a:t>Spadkobierca musi mieć zdolność dziedziczenia – art. 927 KC, natomiast obojętne są jego inne cechy np. zdolność do czynności prawnych, miejsce stałego pobytu, obywatelstwo itd. </a:t>
            </a:r>
          </a:p>
          <a:p>
            <a:pPr marL="0" indent="0">
              <a:buNone/>
            </a:pPr>
            <a:r>
              <a:rPr lang="pl-PL" b="1" dirty="0"/>
              <a:t>Art. 927 [Zdolność do dziedziczenia</a:t>
            </a:r>
            <a:r>
              <a:rPr lang="pl-PL" dirty="0"/>
              <a:t>]</a:t>
            </a:r>
          </a:p>
          <a:p>
            <a:r>
              <a:rPr lang="pl-PL" dirty="0"/>
              <a:t>§ 1. Nie może być spadkobiercą osoba fizyczna, która nie żyje w chwili otwarcia spadku, ani osoba prawna, która w tym czasie nie istnieje.</a:t>
            </a:r>
          </a:p>
          <a:p>
            <a:r>
              <a:rPr lang="pl-PL" dirty="0"/>
              <a:t>§ 2. Jednakże dziecko w chwili otwarcia spadku już poczęte może być spadkobiercą, jeżeli urodzi się żywe.</a:t>
            </a:r>
          </a:p>
          <a:p>
            <a:r>
              <a:rPr lang="pl-PL" dirty="0"/>
              <a:t>§ 3. Fundacja ustanowiona w testamencie przez spadkodawcę może być spadkobiercą, jeżeli zostanie wpisana do rejestru w ciągu dwóch lat od ogłoszenia testamentu.</a:t>
            </a:r>
          </a:p>
        </p:txBody>
      </p:sp>
    </p:spTree>
    <p:extLst>
      <p:ext uri="{BB962C8B-B14F-4D97-AF65-F5344CB8AC3E}">
        <p14:creationId xmlns:p14="http://schemas.microsoft.com/office/powerpoint/2010/main" val="897411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53CD1A-F8A3-467B-9476-F6250E4EAC79}"/>
              </a:ext>
            </a:extLst>
          </p:cNvPr>
          <p:cNvSpPr>
            <a:spLocks noGrp="1"/>
          </p:cNvSpPr>
          <p:nvPr>
            <p:ph type="title"/>
          </p:nvPr>
        </p:nvSpPr>
        <p:spPr/>
        <p:txBody>
          <a:bodyPr/>
          <a:lstStyle/>
          <a:p>
            <a:r>
              <a:rPr lang="pl-PL" dirty="0"/>
              <a:t>Grupa Iv</a:t>
            </a:r>
          </a:p>
        </p:txBody>
      </p:sp>
      <p:sp>
        <p:nvSpPr>
          <p:cNvPr id="3" name="Symbol zastępczy zawartości 2">
            <a:extLst>
              <a:ext uri="{FF2B5EF4-FFF2-40B4-BE49-F238E27FC236}">
                <a16:creationId xmlns:a16="http://schemas.microsoft.com/office/drawing/2014/main" id="{74203FEF-DBC8-4278-AEB5-20E8E02CB819}"/>
              </a:ext>
            </a:extLst>
          </p:cNvPr>
          <p:cNvSpPr>
            <a:spLocks noGrp="1"/>
          </p:cNvSpPr>
          <p:nvPr>
            <p:ph idx="1"/>
          </p:nvPr>
        </p:nvSpPr>
        <p:spPr/>
        <p:txBody>
          <a:bodyPr/>
          <a:lstStyle/>
          <a:p>
            <a:r>
              <a:rPr lang="pl-PL" dirty="0"/>
              <a:t>Spadkodawca pozostawił tylko trójkę dziadków. </a:t>
            </a:r>
          </a:p>
          <a:p>
            <a:pPr marL="0" indent="0">
              <a:buNone/>
            </a:pPr>
            <a:r>
              <a:rPr lang="pl-PL" b="1" dirty="0"/>
              <a:t>Art. 934 § 3</a:t>
            </a:r>
            <a:r>
              <a:rPr lang="pl-PL" dirty="0"/>
              <a:t>. W braku zstępnych tego z dziadków, który nie dożył otwarcia spadku, udział spadkowy, który by mu przypadał, przypada pozostałym dziadkom w częściach równych.</a:t>
            </a:r>
          </a:p>
          <a:p>
            <a:r>
              <a:rPr lang="pl-PL" dirty="0"/>
              <a:t>Stosownie do artykułu 934 § 3 każdy z nich dziedziczy w 1/3. (1/4+1/3x1/4 przypadająca na zmarłego dziadka/babcię= 1/3 </a:t>
            </a:r>
          </a:p>
          <a:p>
            <a:r>
              <a:rPr lang="pl-PL" dirty="0"/>
              <a:t>Nie ma znaczenia, że zmarły dziadek był w związku małżeńskim z babcią – nie ma tu żadnego uprzywilejowania – wszyscy dziadkowie po równo. </a:t>
            </a:r>
          </a:p>
        </p:txBody>
      </p:sp>
    </p:spTree>
    <p:extLst>
      <p:ext uri="{BB962C8B-B14F-4D97-AF65-F5344CB8AC3E}">
        <p14:creationId xmlns:p14="http://schemas.microsoft.com/office/powerpoint/2010/main" val="694483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9F0616-3E79-42E0-9D50-298A1334B997}"/>
              </a:ext>
            </a:extLst>
          </p:cNvPr>
          <p:cNvSpPr>
            <a:spLocks noGrp="1"/>
          </p:cNvSpPr>
          <p:nvPr>
            <p:ph type="title"/>
          </p:nvPr>
        </p:nvSpPr>
        <p:spPr/>
        <p:txBody>
          <a:bodyPr/>
          <a:lstStyle/>
          <a:p>
            <a:r>
              <a:rPr lang="pl-PL" dirty="0"/>
              <a:t>Grupa V – PASIERBOWIE – art. 934(1) KC</a:t>
            </a:r>
          </a:p>
        </p:txBody>
      </p:sp>
      <p:sp>
        <p:nvSpPr>
          <p:cNvPr id="3" name="Symbol zastępczy zawartości 2">
            <a:extLst>
              <a:ext uri="{FF2B5EF4-FFF2-40B4-BE49-F238E27FC236}">
                <a16:creationId xmlns:a16="http://schemas.microsoft.com/office/drawing/2014/main" id="{B923BD2C-450F-44E5-883C-62DA2C004C42}"/>
              </a:ext>
            </a:extLst>
          </p:cNvPr>
          <p:cNvSpPr>
            <a:spLocks noGrp="1"/>
          </p:cNvSpPr>
          <p:nvPr>
            <p:ph idx="1"/>
          </p:nvPr>
        </p:nvSpPr>
        <p:spPr/>
        <p:txBody>
          <a:bodyPr/>
          <a:lstStyle/>
          <a:p>
            <a:pPr marL="0" indent="0">
              <a:buNone/>
            </a:pPr>
            <a:r>
              <a:rPr lang="pl-PL" dirty="0"/>
              <a:t>Spadkodawca A zmarł. Wcześniej zmarła jego żona, która miała syna z poprzedniego małżeństwa. Jej poprzedni mąż umarł przed śmiercią A. Syn żony A także nie żyje, ale pozostawił dwoje dzieci. Czy dojdą one do spadku z ustawy? </a:t>
            </a:r>
          </a:p>
          <a:p>
            <a:pPr marL="0" indent="0">
              <a:buNone/>
            </a:pPr>
            <a:br>
              <a:rPr lang="pl-PL" b="1" dirty="0"/>
            </a:br>
            <a:r>
              <a:rPr lang="pl-PL" b="1" dirty="0"/>
              <a:t>Art. 934</a:t>
            </a:r>
            <a:r>
              <a:rPr lang="pl-PL" b="1" baseline="30000" dirty="0"/>
              <a:t>1</a:t>
            </a:r>
            <a:r>
              <a:rPr lang="pl-PL" b="1" dirty="0"/>
              <a:t> [Rozwinięcie] </a:t>
            </a:r>
            <a:r>
              <a:rPr lang="pl-PL" dirty="0"/>
              <a:t>W braku małżonka spadkodawcy i krewnych, powołanych do dziedziczenia z ustawy, spadek przypada w częściach równych tym dzieciom małżonka spadkodawcy, których żadne z rodziców nie dożyło chwili otwarcia spadku.</a:t>
            </a:r>
          </a:p>
        </p:txBody>
      </p:sp>
    </p:spTree>
    <p:extLst>
      <p:ext uri="{BB962C8B-B14F-4D97-AF65-F5344CB8AC3E}">
        <p14:creationId xmlns:p14="http://schemas.microsoft.com/office/powerpoint/2010/main" val="36847694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99EC8-89BB-4545-8578-4482845C454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B125AAF0-1354-47BA-A7FF-F7EFA0DE36B5}"/>
              </a:ext>
            </a:extLst>
          </p:cNvPr>
          <p:cNvSpPr>
            <a:spLocks noGrp="1"/>
          </p:cNvSpPr>
          <p:nvPr>
            <p:ph idx="1"/>
          </p:nvPr>
        </p:nvSpPr>
        <p:spPr/>
        <p:txBody>
          <a:bodyPr/>
          <a:lstStyle/>
          <a:p>
            <a:r>
              <a:rPr lang="pl-PL" dirty="0"/>
              <a:t>Należy udzielić odpowiedzi negatywnej. </a:t>
            </a:r>
          </a:p>
          <a:p>
            <a:r>
              <a:rPr lang="pl-PL" dirty="0"/>
              <a:t>W świetle art. 934(1) dziedziczenie pasierba, osoby niespokrewnionej, jest jednak wyjątkiem uzasadnionym szczególną więzią tego pasierba z ojczymem/macochą. </a:t>
            </a:r>
          </a:p>
          <a:p>
            <a:r>
              <a:rPr lang="pl-PL" dirty="0"/>
              <a:t>Przepis ten raczej nie może być wykładany rozszerzająco – nie ma podstaw do stosowania zasady reprezentacji. Zstępni pasierba nie dojdą zatem do spadku.</a:t>
            </a:r>
          </a:p>
        </p:txBody>
      </p:sp>
    </p:spTree>
    <p:extLst>
      <p:ext uri="{BB962C8B-B14F-4D97-AF65-F5344CB8AC3E}">
        <p14:creationId xmlns:p14="http://schemas.microsoft.com/office/powerpoint/2010/main" val="741492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75E0C2-4E4A-49CD-9723-86008F7C7E2F}"/>
              </a:ext>
            </a:extLst>
          </p:cNvPr>
          <p:cNvSpPr>
            <a:spLocks noGrp="1"/>
          </p:cNvSpPr>
          <p:nvPr>
            <p:ph type="title"/>
          </p:nvPr>
        </p:nvSpPr>
        <p:spPr/>
        <p:txBody>
          <a:bodyPr/>
          <a:lstStyle/>
          <a:p>
            <a:r>
              <a:rPr lang="pl-PL" dirty="0"/>
              <a:t>Grupa VI – Gmina i skarb Państwa</a:t>
            </a:r>
          </a:p>
        </p:txBody>
      </p:sp>
      <p:sp>
        <p:nvSpPr>
          <p:cNvPr id="3" name="Symbol zastępczy zawartości 2">
            <a:extLst>
              <a:ext uri="{FF2B5EF4-FFF2-40B4-BE49-F238E27FC236}">
                <a16:creationId xmlns:a16="http://schemas.microsoft.com/office/drawing/2014/main" id="{FBD44937-C91F-4528-A751-C51C6A3DFF0C}"/>
              </a:ext>
            </a:extLst>
          </p:cNvPr>
          <p:cNvSpPr>
            <a:spLocks noGrp="1"/>
          </p:cNvSpPr>
          <p:nvPr>
            <p:ph idx="1"/>
          </p:nvPr>
        </p:nvSpPr>
        <p:spPr/>
        <p:txBody>
          <a:bodyPr/>
          <a:lstStyle/>
          <a:p>
            <a:r>
              <a:rPr lang="pl-PL" dirty="0"/>
              <a:t>Zgodnie z art. 935 w razie braku spadkobierców z którejkolwiek poprzednich grup do spadku dojdzie jako spadkobierca przymusowy gmina, w której spadkobierca miał </a:t>
            </a:r>
            <a:r>
              <a:rPr lang="pl-PL" b="1" dirty="0"/>
              <a:t>ostatnie miejsce zamieszkania</a:t>
            </a:r>
            <a:r>
              <a:rPr lang="pl-PL" dirty="0"/>
              <a:t>. Jeżeli miejsca tego nie da się ustalić lub leży ono zagranica to dziedziczy Skarb Państwa. </a:t>
            </a:r>
          </a:p>
          <a:p>
            <a:r>
              <a:rPr lang="pl-PL" dirty="0"/>
              <a:t>Gmina ani Skarb Państwa </a:t>
            </a:r>
            <a:r>
              <a:rPr lang="pl-PL" b="1" dirty="0"/>
              <a:t>nie mogą odrzucić spadku, który im przypadł z mocy ustawy. </a:t>
            </a:r>
          </a:p>
          <a:p>
            <a:r>
              <a:rPr lang="pl-PL" dirty="0"/>
              <a:t>Nie istnieje możliwość by spadek był bezdziedziczny, </a:t>
            </a:r>
            <a:r>
              <a:rPr lang="pl-PL" dirty="0" err="1"/>
              <a:t>niczyyj</a:t>
            </a:r>
            <a:r>
              <a:rPr lang="pl-PL" dirty="0"/>
              <a:t>. </a:t>
            </a:r>
          </a:p>
        </p:txBody>
      </p:sp>
    </p:spTree>
    <p:extLst>
      <p:ext uri="{BB962C8B-B14F-4D97-AF65-F5344CB8AC3E}">
        <p14:creationId xmlns:p14="http://schemas.microsoft.com/office/powerpoint/2010/main" val="8613175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2E4DAC-E755-4587-9A0F-3D0FBC62B7EC}"/>
              </a:ext>
            </a:extLst>
          </p:cNvPr>
          <p:cNvSpPr>
            <a:spLocks noGrp="1"/>
          </p:cNvSpPr>
          <p:nvPr>
            <p:ph type="title"/>
          </p:nvPr>
        </p:nvSpPr>
        <p:spPr/>
        <p:txBody>
          <a:bodyPr/>
          <a:lstStyle/>
          <a:p>
            <a:r>
              <a:rPr lang="pl-PL" dirty="0"/>
              <a:t>Pozycja małżonka spadkodawcy</a:t>
            </a:r>
          </a:p>
        </p:txBody>
      </p:sp>
      <p:sp>
        <p:nvSpPr>
          <p:cNvPr id="3" name="Symbol zastępczy zawartości 2">
            <a:extLst>
              <a:ext uri="{FF2B5EF4-FFF2-40B4-BE49-F238E27FC236}">
                <a16:creationId xmlns:a16="http://schemas.microsoft.com/office/drawing/2014/main" id="{EB5164D2-798A-4AC1-B03A-20A501303C24}"/>
              </a:ext>
            </a:extLst>
          </p:cNvPr>
          <p:cNvSpPr>
            <a:spLocks noGrp="1"/>
          </p:cNvSpPr>
          <p:nvPr>
            <p:ph idx="1"/>
          </p:nvPr>
        </p:nvSpPr>
        <p:spPr/>
        <p:txBody>
          <a:bodyPr/>
          <a:lstStyle/>
          <a:p>
            <a:r>
              <a:rPr lang="pl-PL" dirty="0"/>
              <a:t>Traktowany jest w sposób szczególny – wzmocnienie pozycji: </a:t>
            </a:r>
          </a:p>
          <a:p>
            <a:pPr marL="457200" indent="-457200">
              <a:buAutoNum type="arabicPeriod"/>
            </a:pPr>
            <a:r>
              <a:rPr lang="pl-PL" dirty="0"/>
              <a:t>Jeśli do spadku powołani są małżonek i zstępni, część przypadająca małżonkowi nie może być mniejsza niż ¼ (art. 931 par. 1 KC),</a:t>
            </a:r>
          </a:p>
          <a:p>
            <a:pPr marL="457200" indent="-457200">
              <a:buAutoNum type="arabicPeriod"/>
            </a:pPr>
            <a:r>
              <a:rPr lang="pl-PL" dirty="0"/>
              <a:t>Udział spadkowy małżonka dziedziczącego w zbiegu z rodzicami i rodzeństwem i zstępnymi rodzeństwa spadkodawcy wynosi ½ (art. 933 par. 1 KC)</a:t>
            </a:r>
          </a:p>
          <a:p>
            <a:pPr marL="457200" indent="-457200">
              <a:buAutoNum type="arabicPeriod"/>
            </a:pPr>
            <a:r>
              <a:rPr lang="pl-PL" dirty="0"/>
              <a:t>W braku zstępnych spadkodawcy, rodziców, rodzeństwa i ich zstępnych cały spadek przypada małżonkowi (art. 933 par. 2 KC) Małżonek wyprzedza dalszych krewnych spadkodawcy tj. dziadków i ich zstępnych. </a:t>
            </a:r>
          </a:p>
          <a:p>
            <a:pPr marL="457200" indent="-457200">
              <a:buAutoNum type="arabicPeriod"/>
            </a:pPr>
            <a:endParaRPr lang="pl-PL" dirty="0"/>
          </a:p>
        </p:txBody>
      </p:sp>
    </p:spTree>
    <p:extLst>
      <p:ext uri="{BB962C8B-B14F-4D97-AF65-F5344CB8AC3E}">
        <p14:creationId xmlns:p14="http://schemas.microsoft.com/office/powerpoint/2010/main" val="3725074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DBDE7D-084A-497D-AECE-E3099D279D87}"/>
              </a:ext>
            </a:extLst>
          </p:cNvPr>
          <p:cNvSpPr>
            <a:spLocks noGrp="1"/>
          </p:cNvSpPr>
          <p:nvPr>
            <p:ph type="title"/>
          </p:nvPr>
        </p:nvSpPr>
        <p:spPr/>
        <p:txBody>
          <a:bodyPr>
            <a:normAutofit fontScale="90000"/>
          </a:bodyPr>
          <a:lstStyle/>
          <a:p>
            <a:r>
              <a:rPr lang="pl-PL" dirty="0"/>
              <a:t>Uprawnienie małżonka spadkodawcy do przedmiotów urządzenia domowego</a:t>
            </a:r>
          </a:p>
        </p:txBody>
      </p:sp>
      <p:sp>
        <p:nvSpPr>
          <p:cNvPr id="3" name="Symbol zastępczy zawartości 2">
            <a:extLst>
              <a:ext uri="{FF2B5EF4-FFF2-40B4-BE49-F238E27FC236}">
                <a16:creationId xmlns:a16="http://schemas.microsoft.com/office/drawing/2014/main" id="{D2962173-819F-441B-A9B0-84121608BF80}"/>
              </a:ext>
            </a:extLst>
          </p:cNvPr>
          <p:cNvSpPr>
            <a:spLocks noGrp="1"/>
          </p:cNvSpPr>
          <p:nvPr>
            <p:ph idx="1"/>
          </p:nvPr>
        </p:nvSpPr>
        <p:spPr/>
        <p:txBody>
          <a:bodyPr>
            <a:normAutofit fontScale="92500" lnSpcReduction="20000"/>
          </a:bodyPr>
          <a:lstStyle/>
          <a:p>
            <a:pPr marL="0" indent="0">
              <a:buNone/>
            </a:pPr>
            <a:r>
              <a:rPr lang="pl-PL" b="1" dirty="0"/>
              <a:t>Art. 939 [Przedmioty urządzenia domowego]</a:t>
            </a:r>
          </a:p>
          <a:p>
            <a:r>
              <a:rPr lang="pl-PL" dirty="0"/>
              <a:t>§ 1. Małżonek dziedziczący z ustawy w zbiegu z innymi spadkobiercami, </a:t>
            </a:r>
            <a:r>
              <a:rPr lang="pl-PL" u="sng" dirty="0"/>
              <a:t>wyjąwszy zstępnych spadkodawcy, którzy mieszkali z nim razem w chwili jego śmierci,</a:t>
            </a:r>
            <a:r>
              <a:rPr lang="pl-PL" dirty="0"/>
              <a:t> może żądać ze spadku ponad swój udział spadkowy przedmiotów urządzenia domowego, z których za życia spadkodawcy korzystał wspólnie z nim lub wyłącznie sam. Do roszczeń małżonka z tego tytułu stosuje się odpowiednio przepisy o zapisie zwykłym.</a:t>
            </a:r>
          </a:p>
          <a:p>
            <a:r>
              <a:rPr lang="pl-PL" dirty="0"/>
              <a:t>Dotyczy dziedziczenia ustawowego, </a:t>
            </a:r>
          </a:p>
          <a:p>
            <a:r>
              <a:rPr lang="pl-PL" dirty="0"/>
              <a:t>Uprawnienie, o którym mowa w art. 939 KC określa się jako </a:t>
            </a:r>
            <a:r>
              <a:rPr lang="pl-PL" b="1" dirty="0"/>
              <a:t>ustawowy zapis naddziałowy, </a:t>
            </a:r>
          </a:p>
          <a:p>
            <a:r>
              <a:rPr lang="pl-PL" dirty="0"/>
              <a:t>Brak definicji pojęcia przedmiotów urządzenia domowego – prawo własności ruchomości ściśle związanych z prowadzeniem gospodarstwa domowego oraz tego rodzaju prawa. </a:t>
            </a:r>
          </a:p>
          <a:p>
            <a:r>
              <a:rPr lang="pl-PL" dirty="0"/>
              <a:t>Uprawnienie dotyczy przedmiotów, z których korzystali wspólnie albo korzystał z nich wyłącznie małżonek uprawniony, </a:t>
            </a:r>
          </a:p>
        </p:txBody>
      </p:sp>
    </p:spTree>
    <p:extLst>
      <p:ext uri="{BB962C8B-B14F-4D97-AF65-F5344CB8AC3E}">
        <p14:creationId xmlns:p14="http://schemas.microsoft.com/office/powerpoint/2010/main" val="27902587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0D6E3-D8EE-44FC-8BAC-D39794C2C65C}"/>
              </a:ext>
            </a:extLst>
          </p:cNvPr>
          <p:cNvSpPr>
            <a:spLocks noGrp="1"/>
          </p:cNvSpPr>
          <p:nvPr>
            <p:ph type="title"/>
          </p:nvPr>
        </p:nvSpPr>
        <p:spPr/>
        <p:txBody>
          <a:bodyPr/>
          <a:lstStyle/>
          <a:p>
            <a:r>
              <a:rPr lang="pl-PL" dirty="0"/>
              <a:t>Wyłączenie Małżonka od dziedziczenia</a:t>
            </a:r>
          </a:p>
        </p:txBody>
      </p:sp>
      <p:sp>
        <p:nvSpPr>
          <p:cNvPr id="3" name="Symbol zastępczy zawartości 2">
            <a:extLst>
              <a:ext uri="{FF2B5EF4-FFF2-40B4-BE49-F238E27FC236}">
                <a16:creationId xmlns:a16="http://schemas.microsoft.com/office/drawing/2014/main" id="{C6E91518-EE45-4223-919E-F070F18A0DC3}"/>
              </a:ext>
            </a:extLst>
          </p:cNvPr>
          <p:cNvSpPr>
            <a:spLocks noGrp="1"/>
          </p:cNvSpPr>
          <p:nvPr>
            <p:ph idx="1"/>
          </p:nvPr>
        </p:nvSpPr>
        <p:spPr>
          <a:xfrm>
            <a:off x="685800" y="2194560"/>
            <a:ext cx="10820400" cy="4365266"/>
          </a:xfrm>
        </p:spPr>
        <p:txBody>
          <a:bodyPr>
            <a:normAutofit fontScale="92500" lnSpcReduction="20000"/>
          </a:bodyPr>
          <a:lstStyle/>
          <a:p>
            <a:r>
              <a:rPr lang="pl-PL" dirty="0"/>
              <a:t>Dziedziczy z ustawy </a:t>
            </a:r>
            <a:r>
              <a:rPr lang="pl-PL" b="1" dirty="0"/>
              <a:t>jeśli w chwili otwarcia spadku pozostawał w formalnym związku małżeńskim ze spadkodawcą, </a:t>
            </a:r>
          </a:p>
          <a:p>
            <a:pPr lvl="1"/>
            <a:r>
              <a:rPr lang="pl-PL" dirty="0"/>
              <a:t>Małżeństwo nieistniejące – brak przesłanek z 1 KRO – brak dziedziczenia z ustawy,</a:t>
            </a:r>
          </a:p>
          <a:p>
            <a:pPr lvl="1"/>
            <a:r>
              <a:rPr lang="pl-PL" dirty="0"/>
              <a:t>Małżeństwo nieważne – ustawowe przeszkody – 10-16 KRO – dziedzicznie z ustawy – wyjątki art. 18 KRO! (małżeństwo między krewnymi oraz bigamia – art. 14 par 1 i 13 par. 1 KRO)</a:t>
            </a:r>
          </a:p>
          <a:p>
            <a:pPr lvl="1"/>
            <a:r>
              <a:rPr lang="pl-PL" dirty="0"/>
              <a:t>Separacja faktyczna – nie wyłącza dziedziczenia z ustawy</a:t>
            </a:r>
          </a:p>
          <a:p>
            <a:pPr lvl="1"/>
            <a:r>
              <a:rPr lang="pl-PL" dirty="0"/>
              <a:t>Separacja prawna (art. 935(1) KC oraz 61(4) par. 1KRO) – brak dziedziczenia z ustawy </a:t>
            </a:r>
          </a:p>
          <a:p>
            <a:pPr lvl="1"/>
            <a:r>
              <a:rPr lang="pl-PL" dirty="0"/>
              <a:t>Wpływ postępowania rozwodowego na dziedziczenie ustawowe:</a:t>
            </a:r>
          </a:p>
          <a:p>
            <a:pPr lvl="2"/>
            <a:r>
              <a:rPr lang="pl-PL" dirty="0"/>
              <a:t>Toczące się postępowanie umarza się – art. 446 KPC</a:t>
            </a:r>
          </a:p>
          <a:p>
            <a:pPr lvl="2"/>
            <a:r>
              <a:rPr lang="pl-PL" dirty="0"/>
              <a:t>Ale art. </a:t>
            </a:r>
            <a:r>
              <a:rPr lang="pl-PL" b="1" dirty="0"/>
              <a:t>940 KC </a:t>
            </a:r>
            <a:r>
              <a:rPr lang="pl-PL" dirty="0"/>
              <a:t>- § 1. Małżonek jest wyłączony od dziedziczenia, jeżeli spadkodawca wystąpił o orzeczenie rozwodu lub separacji z jego winy, a żądanie to było uzasadnione.</a:t>
            </a:r>
          </a:p>
          <a:p>
            <a:pPr lvl="2"/>
            <a:r>
              <a:rPr lang="pl-PL" dirty="0"/>
              <a:t>§ 2. Wyłączenie małżonka od dziedziczenia następuje na mocy orzeczenia sądu. Wyłączenia może żądać każdy z pozostałych spadkobierców ustawowych powołanych do dziedziczenia w zbiegu z małżonkiem; termin do wytoczenia powództwa wynosi sześć miesięcy od dnia, w którym spadkobierca dowiedział się o otwarciu spadku, nie więcej jednak niż jeden rok od otwarcia spadku.</a:t>
            </a:r>
          </a:p>
          <a:p>
            <a:pPr marL="0" indent="0">
              <a:buNone/>
            </a:pPr>
            <a:endParaRPr lang="pl-PL" dirty="0"/>
          </a:p>
        </p:txBody>
      </p:sp>
    </p:spTree>
    <p:extLst>
      <p:ext uri="{BB962C8B-B14F-4D97-AF65-F5344CB8AC3E}">
        <p14:creationId xmlns:p14="http://schemas.microsoft.com/office/powerpoint/2010/main" val="9388374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A80FB5-07D1-407C-A02D-3FE6CB13A170}"/>
              </a:ext>
            </a:extLst>
          </p:cNvPr>
          <p:cNvSpPr>
            <a:spLocks noGrp="1"/>
          </p:cNvSpPr>
          <p:nvPr>
            <p:ph type="title"/>
          </p:nvPr>
        </p:nvSpPr>
        <p:spPr/>
        <p:txBody>
          <a:bodyPr/>
          <a:lstStyle/>
          <a:p>
            <a:r>
              <a:rPr lang="pl-PL" dirty="0"/>
              <a:t>Uprawnienia dziadków spadkodawcy</a:t>
            </a:r>
          </a:p>
        </p:txBody>
      </p:sp>
      <p:sp>
        <p:nvSpPr>
          <p:cNvPr id="3" name="Symbol zastępczy zawartości 2">
            <a:extLst>
              <a:ext uri="{FF2B5EF4-FFF2-40B4-BE49-F238E27FC236}">
                <a16:creationId xmlns:a16="http://schemas.microsoft.com/office/drawing/2014/main" id="{ED5D69E0-927F-4BF7-9EC4-9341919C1DB9}"/>
              </a:ext>
            </a:extLst>
          </p:cNvPr>
          <p:cNvSpPr>
            <a:spLocks noGrp="1"/>
          </p:cNvSpPr>
          <p:nvPr>
            <p:ph idx="1"/>
          </p:nvPr>
        </p:nvSpPr>
        <p:spPr/>
        <p:txBody>
          <a:bodyPr/>
          <a:lstStyle/>
          <a:p>
            <a:r>
              <a:rPr lang="pl-PL" dirty="0"/>
              <a:t>Art. 938  Dziadkowie spadkodawcy, jeżeli </a:t>
            </a:r>
            <a:r>
              <a:rPr lang="pl-PL" b="1" dirty="0"/>
              <a:t>znajdują się w niedostatku </a:t>
            </a:r>
            <a:r>
              <a:rPr lang="pl-PL" dirty="0"/>
              <a:t>i </a:t>
            </a:r>
            <a:r>
              <a:rPr lang="pl-PL" u="sng" dirty="0"/>
              <a:t>nie mogą otrzymać należnych im środków utrzymania od osób, na których ciąży względem nich ustawowy obowiązek alimentacyjny</a:t>
            </a:r>
            <a:r>
              <a:rPr lang="pl-PL" dirty="0"/>
              <a:t>, mogą żądać od spadkobiercy nieobciążonego takim obowiązkiem środków utrzymania w stosunku do swoich potrzeb i do wartości jego udziału spadkowego. Spadkobierca może uczynić zadość temu roszczeniu także w ten sposób, że zapłaci dziadkom spadkodawcy sumę pieniężną odpowiadającą wartości jednej czwartej części swojego udziału spadkowego.</a:t>
            </a:r>
          </a:p>
          <a:p>
            <a:r>
              <a:rPr lang="pl-PL" dirty="0"/>
              <a:t>Uprawnienie </a:t>
            </a:r>
            <a:r>
              <a:rPr lang="pl-PL" b="1" dirty="0"/>
              <a:t>quasi-alimentacyjne</a:t>
            </a:r>
          </a:p>
          <a:p>
            <a:r>
              <a:rPr lang="pl-PL" dirty="0"/>
              <a:t>Analogiczne uprawnienie przysługuje dziadkom spadkodawcy w razie dziedziczenia testamentowego (art. 966 KC). </a:t>
            </a:r>
          </a:p>
        </p:txBody>
      </p:sp>
    </p:spTree>
    <p:extLst>
      <p:ext uri="{BB962C8B-B14F-4D97-AF65-F5344CB8AC3E}">
        <p14:creationId xmlns:p14="http://schemas.microsoft.com/office/powerpoint/2010/main" val="36145059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EA7F26-1C4C-4DA9-8362-69A6FC56828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55ED283A-4BCD-4C1D-ABC2-C3265FABE77F}"/>
              </a:ext>
            </a:extLst>
          </p:cNvPr>
          <p:cNvSpPr>
            <a:spLocks noGrp="1"/>
          </p:cNvSpPr>
          <p:nvPr>
            <p:ph idx="1"/>
          </p:nvPr>
        </p:nvSpPr>
        <p:spPr/>
        <p:txBody>
          <a:bodyPr/>
          <a:lstStyle/>
          <a:p>
            <a:r>
              <a:rPr lang="pl-PL" dirty="0"/>
              <a:t>Ewa zmarła 12.12.2016 r. Nie pozostawiła testamentu. Jej rodzina to: ojciec, matka (która zmarła w 2008r.), siostra, brat przyrodni (wspólny tylko ojciec) oraz mąż. </a:t>
            </a:r>
          </a:p>
          <a:p>
            <a:endParaRPr lang="pl-PL" dirty="0"/>
          </a:p>
          <a:p>
            <a:r>
              <a:rPr lang="pl-PL" dirty="0"/>
              <a:t>Wskaż w jakich udziałach dziedziczą spadkobiercy ustawowi?</a:t>
            </a:r>
          </a:p>
        </p:txBody>
      </p:sp>
    </p:spTree>
    <p:extLst>
      <p:ext uri="{BB962C8B-B14F-4D97-AF65-F5344CB8AC3E}">
        <p14:creationId xmlns:p14="http://schemas.microsoft.com/office/powerpoint/2010/main" val="29166316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F50E06-B390-4567-A432-74E280BB721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E615644-79A2-42B2-BB2F-6AD75CDD83C6}"/>
              </a:ext>
            </a:extLst>
          </p:cNvPr>
          <p:cNvSpPr>
            <a:spLocks noGrp="1"/>
          </p:cNvSpPr>
          <p:nvPr>
            <p:ph idx="1"/>
          </p:nvPr>
        </p:nvSpPr>
        <p:spPr/>
        <p:txBody>
          <a:bodyPr/>
          <a:lstStyle/>
          <a:p>
            <a:r>
              <a:rPr lang="pl-PL" dirty="0"/>
              <a:t>Jan S. zmarł 13 marca 2017 r., w chwili śmierci był żonaty z Anną S. oraz miał dwóch synów Jerzego i Marka – oraz córkę Ewę. </a:t>
            </a:r>
          </a:p>
          <a:p>
            <a:r>
              <a:rPr lang="pl-PL" dirty="0"/>
              <a:t>Jan pozostawił testament własnoręczny w którym:</a:t>
            </a:r>
          </a:p>
          <a:p>
            <a:pPr lvl="1"/>
            <a:r>
              <a:rPr lang="pl-PL" dirty="0"/>
              <a:t>Wydziedziczył syna Jerzego ze względu na odmowę zawarcia przez niego związku małżeńskiego zgodnie z wolą ojca </a:t>
            </a:r>
          </a:p>
          <a:p>
            <a:pPr lvl="1"/>
            <a:r>
              <a:rPr lang="pl-PL" dirty="0"/>
              <a:t>Nałożył na drugiego syna Marka polecenia dotyczące pogrzebu. </a:t>
            </a:r>
          </a:p>
          <a:p>
            <a:pPr lvl="1"/>
            <a:endParaRPr lang="pl-PL" dirty="0"/>
          </a:p>
          <a:p>
            <a:pPr lvl="1"/>
            <a:endParaRPr lang="pl-PL" b="1" dirty="0"/>
          </a:p>
          <a:p>
            <a:r>
              <a:rPr lang="pl-PL" b="1" dirty="0"/>
              <a:t>Kto jest spadkobiercą Jana S?</a:t>
            </a:r>
          </a:p>
        </p:txBody>
      </p:sp>
    </p:spTree>
    <p:extLst>
      <p:ext uri="{BB962C8B-B14F-4D97-AF65-F5344CB8AC3E}">
        <p14:creationId xmlns:p14="http://schemas.microsoft.com/office/powerpoint/2010/main" val="278863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2AF4D3-E01E-4722-AD3F-4DD842285821}"/>
              </a:ext>
            </a:extLst>
          </p:cNvPr>
          <p:cNvSpPr>
            <a:spLocks noGrp="1"/>
          </p:cNvSpPr>
          <p:nvPr>
            <p:ph type="title"/>
          </p:nvPr>
        </p:nvSpPr>
        <p:spPr/>
        <p:txBody>
          <a:bodyPr/>
          <a:lstStyle/>
          <a:p>
            <a:r>
              <a:rPr lang="pl-PL" dirty="0"/>
              <a:t>Przejście do kolejnej grupy dziedziczenia</a:t>
            </a:r>
          </a:p>
        </p:txBody>
      </p:sp>
      <p:sp>
        <p:nvSpPr>
          <p:cNvPr id="3" name="Symbol zastępczy zawartości 2">
            <a:extLst>
              <a:ext uri="{FF2B5EF4-FFF2-40B4-BE49-F238E27FC236}">
                <a16:creationId xmlns:a16="http://schemas.microsoft.com/office/drawing/2014/main" id="{3A6B6AA7-D251-438F-AD2A-DCBFEBBAB572}"/>
              </a:ext>
            </a:extLst>
          </p:cNvPr>
          <p:cNvSpPr>
            <a:spLocks noGrp="1"/>
          </p:cNvSpPr>
          <p:nvPr>
            <p:ph idx="1"/>
          </p:nvPr>
        </p:nvSpPr>
        <p:spPr/>
        <p:txBody>
          <a:bodyPr>
            <a:normAutofit lnSpcReduction="10000"/>
          </a:bodyPr>
          <a:lstStyle/>
          <a:p>
            <a:r>
              <a:rPr lang="pl-PL" dirty="0"/>
              <a:t>Kolejna klasa dziedziczenia, albo dalsi zstępni w danej klasie dochodzą do dziedziczenia jeśli </a:t>
            </a:r>
            <a:r>
              <a:rPr lang="pl-PL" b="1" dirty="0"/>
              <a:t>bliżej powołany nie dożył otwarcia spadku </a:t>
            </a:r>
            <a:r>
              <a:rPr lang="pl-PL" dirty="0"/>
              <a:t>(art. 931 par. 2, 932 par. 4, 5 i 6, 934 par 2) </a:t>
            </a:r>
            <a:r>
              <a:rPr lang="pl-PL" b="1" dirty="0"/>
              <a:t>, albo w jego braku </a:t>
            </a:r>
            <a:r>
              <a:rPr lang="pl-PL" dirty="0"/>
              <a:t>(art.  932 par. 1 i 3, 933 par 2, 934 par. 1 i 3 934(1), 935)</a:t>
            </a:r>
          </a:p>
          <a:p>
            <a:r>
              <a:rPr lang="pl-PL" dirty="0"/>
              <a:t>Chodzi nie tylko o fizyczny brak danej osoby (śmierć przed otwarciem spadku), ale też o wszystkie sytuacje, zbiorczo określane pojęciem „</a:t>
            </a:r>
            <a:r>
              <a:rPr lang="pl-PL" b="1" u="sng" dirty="0"/>
              <a:t>nie chce lub nie może dziedziczyć”:</a:t>
            </a:r>
          </a:p>
          <a:p>
            <a:pPr lvl="1"/>
            <a:r>
              <a:rPr lang="pl-PL" dirty="0"/>
              <a:t>Nie ma zdolności do dziedziczenia – art. 927 KC,</a:t>
            </a:r>
          </a:p>
          <a:p>
            <a:pPr lvl="1"/>
            <a:r>
              <a:rPr lang="pl-PL" dirty="0"/>
              <a:t>Zrzekł się dziedziczenia lub jest zstępnym zrzekającego się dziedziczenia, chyba że umówiono się inaczej (art. 1049 KC),</a:t>
            </a:r>
          </a:p>
          <a:p>
            <a:pPr lvl="1"/>
            <a:r>
              <a:rPr lang="pl-PL" dirty="0"/>
              <a:t>Odrzucił spadek (art. 1020 KC),</a:t>
            </a:r>
          </a:p>
          <a:p>
            <a:pPr lvl="1"/>
            <a:r>
              <a:rPr lang="pl-PL" dirty="0"/>
              <a:t>Uznał uznany za niegodnego dziedziczenia (art. 928 par. 2 KC),</a:t>
            </a:r>
          </a:p>
          <a:p>
            <a:pPr lvl="1"/>
            <a:r>
              <a:rPr lang="pl-PL" dirty="0"/>
              <a:t>Został wyłączony od dziedziczenia orzeczeniem sądu (art. 940 KC) </a:t>
            </a:r>
          </a:p>
        </p:txBody>
      </p:sp>
    </p:spTree>
    <p:extLst>
      <p:ext uri="{BB962C8B-B14F-4D97-AF65-F5344CB8AC3E}">
        <p14:creationId xmlns:p14="http://schemas.microsoft.com/office/powerpoint/2010/main" val="34445659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2D8DA9-B842-48BF-9039-3F0D22F7CB5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5E5738B5-F7DA-48AA-B98A-0C7A52123CD5}"/>
              </a:ext>
            </a:extLst>
          </p:cNvPr>
          <p:cNvSpPr>
            <a:spLocks noGrp="1"/>
          </p:cNvSpPr>
          <p:nvPr>
            <p:ph idx="1"/>
          </p:nvPr>
        </p:nvSpPr>
        <p:spPr/>
        <p:txBody>
          <a:bodyPr/>
          <a:lstStyle/>
          <a:p>
            <a:r>
              <a:rPr lang="pl-PL" dirty="0"/>
              <a:t>Marek miał czworo dzieci: Mateusza, Tadeusza, Zenobiusza i Annę. </a:t>
            </a:r>
          </a:p>
          <a:p>
            <a:r>
              <a:rPr lang="pl-PL" dirty="0"/>
              <a:t>Marek zmarł 5 stycznia 2017r. jego syn Tadeusz zmarł 3 stycznia 2016r, pozostawiając żonę Natalię i dwoje dzieci Marię i Piotra, a córka Anna zmarła 9 lipca 2017r. jako bezdzietna panna. </a:t>
            </a:r>
          </a:p>
          <a:p>
            <a:r>
              <a:rPr lang="pl-PL" dirty="0"/>
              <a:t>W dniu 12 sierpnia żona Marka – Iwona, wniosła o stwierdzenie nabycia spadku po Marku, Tadeuszu i Annie. </a:t>
            </a:r>
          </a:p>
          <a:p>
            <a:r>
              <a:rPr lang="pl-PL" dirty="0"/>
              <a:t>Spadkodawcy nie sporządzili testamentów. </a:t>
            </a:r>
          </a:p>
          <a:p>
            <a:endParaRPr lang="pl-PL" dirty="0"/>
          </a:p>
          <a:p>
            <a:r>
              <a:rPr lang="pl-PL" b="1" dirty="0"/>
              <a:t>Na czyją rzecz i w jakich udziałach nastąpi stwierdzenie nabycia spadku po każdym ze spadkobierców? </a:t>
            </a:r>
          </a:p>
        </p:txBody>
      </p:sp>
    </p:spTree>
    <p:extLst>
      <p:ext uri="{BB962C8B-B14F-4D97-AF65-F5344CB8AC3E}">
        <p14:creationId xmlns:p14="http://schemas.microsoft.com/office/powerpoint/2010/main" val="302252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7617C0-12B1-4BB6-965F-B60808497C6F}"/>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760D5C6F-414A-4890-81F7-1E0EBA76A568}"/>
              </a:ext>
            </a:extLst>
          </p:cNvPr>
          <p:cNvSpPr>
            <a:spLocks noGrp="1"/>
          </p:cNvSpPr>
          <p:nvPr>
            <p:ph idx="1"/>
          </p:nvPr>
        </p:nvSpPr>
        <p:spPr/>
        <p:txBody>
          <a:bodyPr/>
          <a:lstStyle/>
          <a:p>
            <a:r>
              <a:rPr lang="pl-PL" dirty="0"/>
              <a:t>Jan zmarł jako bezdzietny kawaler. Jego rodzice zmarli przed nim. Jan miał 3 rodzeństwa, przy czym dwóch braci pochodziło od tych samych rodziców co spadkodawca (z drugiego małżeństwa), a siostra miała ze spadkodawcą jedynie wspólną matkę, pochodziła bowiem z małżeństwa z bratem jej drugiego męża. Sąd ustalił, że Jan nie pozostawił po sobie testamentu, a zatem dochodzi do dziedziczenia ustawowego. Ustalając porządek dziedziczenia sąd w jednakowy sposób potraktował rodzone i przyrodnie rodzeństwo spadkodawcy, niezależnie od tego czy było przyrodnie czy rodzone. Jeden z braci zakwestionował porządek dziedziczenia wskazując, że siostra przyrodnia nie może być spadkobiercą po Janie. </a:t>
            </a:r>
          </a:p>
          <a:p>
            <a:r>
              <a:rPr lang="pl-PL" dirty="0"/>
              <a:t>Czy brat Jana ma rację? Uzasadnij. </a:t>
            </a:r>
          </a:p>
        </p:txBody>
      </p:sp>
    </p:spTree>
    <p:extLst>
      <p:ext uri="{BB962C8B-B14F-4D97-AF65-F5344CB8AC3E}">
        <p14:creationId xmlns:p14="http://schemas.microsoft.com/office/powerpoint/2010/main" val="40891992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561AED-4583-4BAC-8151-1C90E8596A97}"/>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E98AF3ED-C245-4F17-B4BA-A2C94286637D}"/>
              </a:ext>
            </a:extLst>
          </p:cNvPr>
          <p:cNvSpPr>
            <a:spLocks noGrp="1"/>
          </p:cNvSpPr>
          <p:nvPr>
            <p:ph idx="1"/>
          </p:nvPr>
        </p:nvSpPr>
        <p:spPr>
          <a:xfrm>
            <a:off x="685800" y="1934818"/>
            <a:ext cx="10820400" cy="4283868"/>
          </a:xfrm>
        </p:spPr>
        <p:txBody>
          <a:bodyPr>
            <a:normAutofit fontScale="92500" lnSpcReduction="20000"/>
          </a:bodyPr>
          <a:lstStyle/>
          <a:p>
            <a:r>
              <a:rPr lang="pl-PL" dirty="0"/>
              <a:t>Janusz kilkanaście lat temu rozwiódł się z pierwszą żoną Lucyną. Małżeństwo nie miało dzieci. Janusz czuł się samotny i praktycznie nie miał rodziny. Nie miał rodzeństwa, a jego rodzice i dziadkowie od dawna nie żyli. Po pewnym czasie, w 2004 r. ożenił się ponownie z Magdaleną, która miała już 12 letnią córkę Annę, z poprzedniego związku. Magdalena zginęła w wypadku samochodowym. Po 3 latach w 2010 r. Janusz ożenił się natomiast z wdową Wandą, która z poprzedniego małżeństwa miała 15 letnią córkę Iwonę. Małżeństwo to nie było udane i zakończyło się rozwodem w 2012 r. W marcu 2013 r. zmarł Janusz. Nie pozostawił testamentu. Pretensje do dziedziczenia po nim zgłosiły Anna i Iwona, powołując się na fakt bycia pasierbicami. Wanda wraz z córką udały się do prawnika, który stwierdził, że po Januszu będzie dziedziczyć Anna, bo jej matka nie żyje. Rozczarowane tą informacją Wanda i Iwona postanowiły poradzić się jeszcze znajomego Andrzeja, który uchodził za znającego się na prawie. Jego zdaniem właśnie Iwona będzie dziedziczyć, gdyż do dziedziczenia dochodzą wyłącznie pasierbowie z ostatniego małżeństwa spadkodawcy. Anna poradziła się swojego kolegi studiującego prawo, który stwierdził, że w tym przypadku dziedziczyć będzie gmina ostatniego miejsca zamieszkania Janusza. Jak przedstawia się porządek dziedziczenia ustawowego? </a:t>
            </a:r>
          </a:p>
        </p:txBody>
      </p:sp>
    </p:spTree>
    <p:extLst>
      <p:ext uri="{BB962C8B-B14F-4D97-AF65-F5344CB8AC3E}">
        <p14:creationId xmlns:p14="http://schemas.microsoft.com/office/powerpoint/2010/main" val="28276668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77E4C1A-414B-4CEC-A950-4C383DFC5C10}"/>
              </a:ext>
            </a:extLst>
          </p:cNvPr>
          <p:cNvSpPr>
            <a:spLocks noGrp="1"/>
          </p:cNvSpPr>
          <p:nvPr>
            <p:ph type="title"/>
          </p:nvPr>
        </p:nvSpPr>
        <p:spPr/>
        <p:txBody>
          <a:bodyPr/>
          <a:lstStyle/>
          <a:p>
            <a:r>
              <a:rPr lang="pl-PL" dirty="0"/>
              <a:t>Dziękuję za uwagę </a:t>
            </a:r>
          </a:p>
        </p:txBody>
      </p:sp>
      <p:sp>
        <p:nvSpPr>
          <p:cNvPr id="5" name="Symbol zastępczy tekstu 4">
            <a:extLst>
              <a:ext uri="{FF2B5EF4-FFF2-40B4-BE49-F238E27FC236}">
                <a16:creationId xmlns:a16="http://schemas.microsoft.com/office/drawing/2014/main" id="{2C0DA5FC-9408-4FCB-B8DB-233340048FC4}"/>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421441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CC502B-37C9-493C-BFFA-355F38A4A2F8}"/>
              </a:ext>
            </a:extLst>
          </p:cNvPr>
          <p:cNvSpPr>
            <a:spLocks noGrp="1"/>
          </p:cNvSpPr>
          <p:nvPr>
            <p:ph type="title"/>
          </p:nvPr>
        </p:nvSpPr>
        <p:spPr/>
        <p:txBody>
          <a:bodyPr/>
          <a:lstStyle/>
          <a:p>
            <a:r>
              <a:rPr lang="pl-PL" dirty="0"/>
              <a:t>WYJĄTKI</a:t>
            </a:r>
          </a:p>
        </p:txBody>
      </p:sp>
      <p:sp>
        <p:nvSpPr>
          <p:cNvPr id="3" name="Symbol zastępczy zawartości 2">
            <a:extLst>
              <a:ext uri="{FF2B5EF4-FFF2-40B4-BE49-F238E27FC236}">
                <a16:creationId xmlns:a16="http://schemas.microsoft.com/office/drawing/2014/main" id="{C63D804B-4E74-41D6-80A1-A0EBD06D53F8}"/>
              </a:ext>
            </a:extLst>
          </p:cNvPr>
          <p:cNvSpPr>
            <a:spLocks noGrp="1"/>
          </p:cNvSpPr>
          <p:nvPr>
            <p:ph idx="1"/>
          </p:nvPr>
        </p:nvSpPr>
        <p:spPr/>
        <p:txBody>
          <a:bodyPr/>
          <a:lstStyle/>
          <a:p>
            <a:r>
              <a:rPr lang="pl-PL" dirty="0"/>
              <a:t>Nieustalenie ojcostwa rodzica spadkodawcy nie jest traktowane jako brak tego rodzica (czy niedożycie przez niego otwarcia spadku), lecz wywołuje inne skutki </a:t>
            </a:r>
            <a:r>
              <a:rPr lang="pl-PL" dirty="0">
                <a:sym typeface="Wingdings" panose="05000000000000000000" pitchFamily="2" charset="2"/>
              </a:rPr>
              <a:t> art. 932 par. 2 </a:t>
            </a:r>
            <a:r>
              <a:rPr lang="pl-PL" dirty="0" err="1">
                <a:sym typeface="Wingdings" panose="05000000000000000000" pitchFamily="2" charset="2"/>
              </a:rPr>
              <a:t>zd</a:t>
            </a:r>
            <a:r>
              <a:rPr lang="pl-PL" dirty="0">
                <a:sym typeface="Wingdings" panose="05000000000000000000" pitchFamily="2" charset="2"/>
              </a:rPr>
              <a:t>. 2 KC</a:t>
            </a:r>
          </a:p>
          <a:p>
            <a:r>
              <a:rPr lang="pl-PL" dirty="0">
                <a:sym typeface="Wingdings" panose="05000000000000000000" pitchFamily="2" charset="2"/>
              </a:rPr>
              <a:t>Pasierb dochodzi do dziedziczenia tylko wtedy, gdy żadne z jego rodziców nie dożyło chwili otwarcia spadku. W odniesieniu do rodzica niebędącego małżonkiem spadkodawcy, chodzi w tym wypadku o śmierć rozumianą ściśle – osoba ta bowiem w ogóle nie dochodzi do spadku. </a:t>
            </a:r>
            <a:r>
              <a:rPr lang="pl-PL" dirty="0"/>
              <a:t> </a:t>
            </a:r>
          </a:p>
        </p:txBody>
      </p:sp>
    </p:spTree>
    <p:extLst>
      <p:ext uri="{BB962C8B-B14F-4D97-AF65-F5344CB8AC3E}">
        <p14:creationId xmlns:p14="http://schemas.microsoft.com/office/powerpoint/2010/main" val="269533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6D8788-4695-4C9C-A077-C9D49ABDF25B}"/>
              </a:ext>
            </a:extLst>
          </p:cNvPr>
          <p:cNvSpPr>
            <a:spLocks noGrp="1"/>
          </p:cNvSpPr>
          <p:nvPr>
            <p:ph type="title"/>
          </p:nvPr>
        </p:nvSpPr>
        <p:spPr/>
        <p:txBody>
          <a:bodyPr/>
          <a:lstStyle/>
          <a:p>
            <a:r>
              <a:rPr lang="pl-PL" dirty="0"/>
              <a:t>Kolejność Dziedziczenia</a:t>
            </a:r>
          </a:p>
        </p:txBody>
      </p:sp>
      <p:graphicFrame>
        <p:nvGraphicFramePr>
          <p:cNvPr id="5" name="Symbol zastępczy zawartości 4">
            <a:extLst>
              <a:ext uri="{FF2B5EF4-FFF2-40B4-BE49-F238E27FC236}">
                <a16:creationId xmlns:a16="http://schemas.microsoft.com/office/drawing/2014/main" id="{1C74891A-4DED-48DB-AB68-5AE67534E0E1}"/>
              </a:ext>
            </a:extLst>
          </p:cNvPr>
          <p:cNvGraphicFramePr>
            <a:graphicFrameLocks noGrp="1"/>
          </p:cNvGraphicFramePr>
          <p:nvPr>
            <p:ph idx="1"/>
            <p:extLst>
              <p:ext uri="{D42A27DB-BD31-4B8C-83A1-F6EECF244321}">
                <p14:modId xmlns:p14="http://schemas.microsoft.com/office/powerpoint/2010/main" val="3701795194"/>
              </p:ext>
            </p:extLst>
          </p:nvPr>
        </p:nvGraphicFramePr>
        <p:xfrm>
          <a:off x="685800" y="2214247"/>
          <a:ext cx="10820400" cy="3657600"/>
        </p:xfrm>
        <a:graphic>
          <a:graphicData uri="http://schemas.openxmlformats.org/drawingml/2006/table">
            <a:tbl>
              <a:tblPr firstRow="1" bandRow="1">
                <a:tableStyleId>{0E3FDE45-AF77-4B5C-9715-49D594BDF05E}</a:tableStyleId>
              </a:tblPr>
              <a:tblGrid>
                <a:gridCol w="2136913">
                  <a:extLst>
                    <a:ext uri="{9D8B030D-6E8A-4147-A177-3AD203B41FA5}">
                      <a16:colId xmlns:a16="http://schemas.microsoft.com/office/drawing/2014/main" val="1756883040"/>
                    </a:ext>
                  </a:extLst>
                </a:gridCol>
                <a:gridCol w="8683487">
                  <a:extLst>
                    <a:ext uri="{9D8B030D-6E8A-4147-A177-3AD203B41FA5}">
                      <a16:colId xmlns:a16="http://schemas.microsoft.com/office/drawing/2014/main" val="843307159"/>
                    </a:ext>
                  </a:extLst>
                </a:gridCol>
              </a:tblGrid>
              <a:tr h="363190">
                <a:tc>
                  <a:txBody>
                    <a:bodyPr/>
                    <a:lstStyle/>
                    <a:p>
                      <a:pPr algn="ctr"/>
                      <a:r>
                        <a:rPr lang="pl-PL" b="1" dirty="0"/>
                        <a:t>Grupa</a:t>
                      </a:r>
                    </a:p>
                  </a:txBody>
                  <a:tcPr/>
                </a:tc>
                <a:tc>
                  <a:txBody>
                    <a:bodyPr/>
                    <a:lstStyle/>
                    <a:p>
                      <a:pPr algn="ctr"/>
                      <a:r>
                        <a:rPr lang="pl-PL" dirty="0"/>
                        <a:t>Zasady </a:t>
                      </a:r>
                    </a:p>
                  </a:txBody>
                  <a:tcPr/>
                </a:tc>
                <a:extLst>
                  <a:ext uri="{0D108BD9-81ED-4DB2-BD59-A6C34878D82A}">
                    <a16:rowId xmlns:a16="http://schemas.microsoft.com/office/drawing/2014/main" val="1972504332"/>
                  </a:ext>
                </a:extLst>
              </a:tr>
              <a:tr h="363190">
                <a:tc>
                  <a:txBody>
                    <a:bodyPr/>
                    <a:lstStyle/>
                    <a:p>
                      <a:pPr algn="ctr"/>
                      <a:r>
                        <a:rPr lang="pl-PL" b="1" dirty="0"/>
                        <a:t>I</a:t>
                      </a:r>
                    </a:p>
                  </a:txBody>
                  <a:tcPr/>
                </a:tc>
                <a:tc>
                  <a:txBody>
                    <a:bodyPr/>
                    <a:lstStyle/>
                    <a:p>
                      <a:r>
                        <a:rPr lang="pl-PL" dirty="0"/>
                        <a:t>Małżonek i dzieci (art. 931 par. 1 KC), a jeżeli dziecko nie dożyło otwarcia spadku w jego miejsce wchodzą jego zstępni (art. 932 par 2 KC)</a:t>
                      </a:r>
                    </a:p>
                  </a:txBody>
                  <a:tcPr/>
                </a:tc>
                <a:extLst>
                  <a:ext uri="{0D108BD9-81ED-4DB2-BD59-A6C34878D82A}">
                    <a16:rowId xmlns:a16="http://schemas.microsoft.com/office/drawing/2014/main" val="888022551"/>
                  </a:ext>
                </a:extLst>
              </a:tr>
              <a:tr h="363190">
                <a:tc>
                  <a:txBody>
                    <a:bodyPr/>
                    <a:lstStyle/>
                    <a:p>
                      <a:pPr algn="ctr"/>
                      <a:r>
                        <a:rPr lang="pl-PL" b="1" dirty="0"/>
                        <a:t>II</a:t>
                      </a:r>
                    </a:p>
                  </a:txBody>
                  <a:tcPr/>
                </a:tc>
                <a:tc>
                  <a:txBody>
                    <a:bodyPr/>
                    <a:lstStyle/>
                    <a:p>
                      <a:r>
                        <a:rPr lang="pl-PL" dirty="0"/>
                        <a:t>Małżonek i rodzice (art. 931 par 1), a jeśli w chwili śmierci nie pozostawał w związku małżeńskim tylko rodzice (art. 932 par. 3)</a:t>
                      </a:r>
                    </a:p>
                  </a:txBody>
                  <a:tcPr/>
                </a:tc>
                <a:extLst>
                  <a:ext uri="{0D108BD9-81ED-4DB2-BD59-A6C34878D82A}">
                    <a16:rowId xmlns:a16="http://schemas.microsoft.com/office/drawing/2014/main" val="3972620950"/>
                  </a:ext>
                </a:extLst>
              </a:tr>
              <a:tr h="363190">
                <a:tc>
                  <a:txBody>
                    <a:bodyPr/>
                    <a:lstStyle/>
                    <a:p>
                      <a:pPr algn="ctr"/>
                      <a:r>
                        <a:rPr lang="pl-PL" b="1" dirty="0"/>
                        <a:t>III</a:t>
                      </a:r>
                    </a:p>
                  </a:txBody>
                  <a:tcPr/>
                </a:tc>
                <a:tc>
                  <a:txBody>
                    <a:bodyPr/>
                    <a:lstStyle/>
                    <a:p>
                      <a:r>
                        <a:rPr lang="pl-PL" dirty="0"/>
                        <a:t>Małżonek i rodzeństwo spadkodawcy oraz ich zstępni (art. 932 par. 4 i 5)</a:t>
                      </a:r>
                    </a:p>
                  </a:txBody>
                  <a:tcPr/>
                </a:tc>
                <a:extLst>
                  <a:ext uri="{0D108BD9-81ED-4DB2-BD59-A6C34878D82A}">
                    <a16:rowId xmlns:a16="http://schemas.microsoft.com/office/drawing/2014/main" val="93174579"/>
                  </a:ext>
                </a:extLst>
              </a:tr>
              <a:tr h="358215">
                <a:tc>
                  <a:txBody>
                    <a:bodyPr/>
                    <a:lstStyle/>
                    <a:p>
                      <a:pPr algn="ctr"/>
                      <a:r>
                        <a:rPr lang="pl-PL" b="1" dirty="0"/>
                        <a:t>IV</a:t>
                      </a:r>
                    </a:p>
                  </a:txBody>
                  <a:tcPr/>
                </a:tc>
                <a:tc>
                  <a:txBody>
                    <a:bodyPr/>
                    <a:lstStyle/>
                    <a:p>
                      <a:r>
                        <a:rPr lang="pl-PL" dirty="0"/>
                        <a:t>Dziadkowie spadkodawcy oraz ich zstępni (art. 934)</a:t>
                      </a:r>
                    </a:p>
                  </a:txBody>
                  <a:tcPr/>
                </a:tc>
                <a:extLst>
                  <a:ext uri="{0D108BD9-81ED-4DB2-BD59-A6C34878D82A}">
                    <a16:rowId xmlns:a16="http://schemas.microsoft.com/office/drawing/2014/main" val="1320384087"/>
                  </a:ext>
                </a:extLst>
              </a:tr>
              <a:tr h="182880">
                <a:tc>
                  <a:txBody>
                    <a:bodyPr/>
                    <a:lstStyle/>
                    <a:p>
                      <a:pPr algn="ctr"/>
                      <a:r>
                        <a:rPr lang="pl-PL" b="1" dirty="0"/>
                        <a:t>V</a:t>
                      </a:r>
                    </a:p>
                  </a:txBody>
                  <a:tcPr/>
                </a:tc>
                <a:tc>
                  <a:txBody>
                    <a:bodyPr/>
                    <a:lstStyle/>
                    <a:p>
                      <a:r>
                        <a:rPr lang="pl-PL" dirty="0"/>
                        <a:t>Dzieci małżonka spadkodawcy (pasierbowie) </a:t>
                      </a:r>
                      <a:r>
                        <a:rPr lang="pl-PL" dirty="0">
                          <a:sym typeface="Wingdings" panose="05000000000000000000" pitchFamily="2" charset="2"/>
                        </a:rPr>
                        <a:t> pod warunkiem, że w chwili śmierci spadkodawcy ich rodzice już nie żyją (art. 934(1)KC)</a:t>
                      </a:r>
                      <a:endParaRPr lang="pl-PL" dirty="0"/>
                    </a:p>
                  </a:txBody>
                  <a:tcPr/>
                </a:tc>
                <a:extLst>
                  <a:ext uri="{0D108BD9-81ED-4DB2-BD59-A6C34878D82A}">
                    <a16:rowId xmlns:a16="http://schemas.microsoft.com/office/drawing/2014/main" val="750916069"/>
                  </a:ext>
                </a:extLst>
              </a:tr>
              <a:tr h="182880">
                <a:tc>
                  <a:txBody>
                    <a:bodyPr/>
                    <a:lstStyle/>
                    <a:p>
                      <a:pPr algn="ctr"/>
                      <a:r>
                        <a:rPr lang="pl-PL" b="1" dirty="0"/>
                        <a:t>VI</a:t>
                      </a:r>
                    </a:p>
                  </a:txBody>
                  <a:tcPr/>
                </a:tc>
                <a:tc>
                  <a:txBody>
                    <a:bodyPr/>
                    <a:lstStyle/>
                    <a:p>
                      <a:r>
                        <a:rPr lang="pl-PL" dirty="0"/>
                        <a:t>Gmina ostatniego miejsca zamieszkania spadkodawcy w Polsce, a gdy nie da się ustalić, albo miejsce to znajduje się zagranicą – Skarb Państwa</a:t>
                      </a:r>
                    </a:p>
                  </a:txBody>
                  <a:tcPr/>
                </a:tc>
                <a:extLst>
                  <a:ext uri="{0D108BD9-81ED-4DB2-BD59-A6C34878D82A}">
                    <a16:rowId xmlns:a16="http://schemas.microsoft.com/office/drawing/2014/main" val="2101079814"/>
                  </a:ext>
                </a:extLst>
              </a:tr>
            </a:tbl>
          </a:graphicData>
        </a:graphic>
      </p:graphicFrame>
    </p:spTree>
    <p:extLst>
      <p:ext uri="{BB962C8B-B14F-4D97-AF65-F5344CB8AC3E}">
        <p14:creationId xmlns:p14="http://schemas.microsoft.com/office/powerpoint/2010/main" val="64687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BC11206-56FE-4A2D-B87A-B3989A7368AD}"/>
              </a:ext>
            </a:extLst>
          </p:cNvPr>
          <p:cNvSpPr>
            <a:spLocks noGrp="1"/>
          </p:cNvSpPr>
          <p:nvPr>
            <p:ph type="title"/>
          </p:nvPr>
        </p:nvSpPr>
        <p:spPr/>
        <p:txBody>
          <a:bodyPr/>
          <a:lstStyle/>
          <a:p>
            <a:r>
              <a:rPr lang="pl-PL" dirty="0"/>
              <a:t>Porządek dziedziczenia ustawowego</a:t>
            </a:r>
          </a:p>
        </p:txBody>
      </p:sp>
      <p:sp>
        <p:nvSpPr>
          <p:cNvPr id="5" name="Symbol zastępczy tekstu 4">
            <a:extLst>
              <a:ext uri="{FF2B5EF4-FFF2-40B4-BE49-F238E27FC236}">
                <a16:creationId xmlns:a16="http://schemas.microsoft.com/office/drawing/2014/main" id="{CA234CAE-96F1-41BD-90A7-957AB511BDB8}"/>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88884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8FEC9B-1FEF-4A58-929D-C68962701418}"/>
              </a:ext>
            </a:extLst>
          </p:cNvPr>
          <p:cNvSpPr>
            <a:spLocks noGrp="1"/>
          </p:cNvSpPr>
          <p:nvPr>
            <p:ph type="title"/>
          </p:nvPr>
        </p:nvSpPr>
        <p:spPr/>
        <p:txBody>
          <a:bodyPr/>
          <a:lstStyle/>
          <a:p>
            <a:r>
              <a:rPr lang="pl-PL" dirty="0"/>
              <a:t>Dziedziczenie spadkobierców  I grupy</a:t>
            </a:r>
          </a:p>
        </p:txBody>
      </p:sp>
      <p:sp>
        <p:nvSpPr>
          <p:cNvPr id="3" name="Symbol zastępczy zawartości 2">
            <a:extLst>
              <a:ext uri="{FF2B5EF4-FFF2-40B4-BE49-F238E27FC236}">
                <a16:creationId xmlns:a16="http://schemas.microsoft.com/office/drawing/2014/main" id="{1120E24C-441F-4B74-A8B7-3211298FA1E8}"/>
              </a:ext>
            </a:extLst>
          </p:cNvPr>
          <p:cNvSpPr>
            <a:spLocks noGrp="1"/>
          </p:cNvSpPr>
          <p:nvPr>
            <p:ph idx="1"/>
          </p:nvPr>
        </p:nvSpPr>
        <p:spPr/>
        <p:txBody>
          <a:bodyPr>
            <a:normAutofit fontScale="92500" lnSpcReduction="20000"/>
          </a:bodyPr>
          <a:lstStyle/>
          <a:p>
            <a:pPr marL="0" indent="0">
              <a:buNone/>
            </a:pPr>
            <a:r>
              <a:rPr lang="pl-PL" dirty="0"/>
              <a:t>1) Grupa pierwsza: </a:t>
            </a:r>
            <a:r>
              <a:rPr lang="pl-PL" b="1" dirty="0"/>
              <a:t>małżonek i zstępni spadkodawcy</a:t>
            </a:r>
            <a:r>
              <a:rPr lang="pl-PL" dirty="0"/>
              <a:t>: </a:t>
            </a:r>
          </a:p>
          <a:p>
            <a:r>
              <a:rPr lang="pl-PL" dirty="0"/>
              <a:t>dziedziczą w częściach równych </a:t>
            </a:r>
            <a:r>
              <a:rPr lang="pl-PL" b="1" dirty="0"/>
              <a:t>(dziedziczenie według głów) </a:t>
            </a:r>
            <a:r>
              <a:rPr lang="pl-PL" dirty="0"/>
              <a:t>, jednak małżonek nie mniej niż jedną czwartą. </a:t>
            </a:r>
          </a:p>
          <a:p>
            <a:pPr marL="0" indent="0">
              <a:buNone/>
            </a:pPr>
            <a:br>
              <a:rPr lang="pl-PL" b="1" dirty="0"/>
            </a:br>
            <a:r>
              <a:rPr lang="pl-PL" b="1" dirty="0"/>
              <a:t>Art. 931 [Dziedziczenie zstępnych i małżonka]</a:t>
            </a:r>
            <a:endParaRPr lang="pl-PL" dirty="0"/>
          </a:p>
          <a:p>
            <a:r>
              <a:rPr lang="pl-PL" dirty="0"/>
              <a:t>§ 1. W pierwszej kolejności powołane są z ustawy do spadku dzieci spadkodawcy oraz jego małżonek; dziedziczą oni w częściach równych. Jednakże część przypadająca małżonkowi nie może być mniejsza niż jedna czwarta całości spadku.</a:t>
            </a:r>
          </a:p>
          <a:p>
            <a:pPr marL="0" indent="0">
              <a:buNone/>
            </a:pPr>
            <a:endParaRPr lang="pl-PL" dirty="0"/>
          </a:p>
          <a:p>
            <a:pPr marL="0" indent="0">
              <a:buNone/>
            </a:pPr>
            <a:r>
              <a:rPr lang="pl-PL" b="1" dirty="0"/>
              <a:t>Przykład: </a:t>
            </a:r>
            <a:r>
              <a:rPr lang="pl-PL" dirty="0"/>
              <a:t>Spadkodawca pozostawił małżonka i dwójkę dzieci. Dziedziczą w częściach równych po 1/3. </a:t>
            </a:r>
            <a:endParaRPr lang="pl-PL" b="1" dirty="0"/>
          </a:p>
          <a:p>
            <a:pPr marL="0" indent="0">
              <a:buNone/>
            </a:pPr>
            <a:endParaRPr lang="pl-PL" dirty="0"/>
          </a:p>
          <a:p>
            <a:r>
              <a:rPr lang="pl-PL" u="sng" dirty="0"/>
              <a:t>Kazus</a:t>
            </a:r>
            <a:r>
              <a:rPr lang="pl-PL" dirty="0"/>
              <a:t>: Spadkodawca pozostawił piątkę dzieci i małżonka. W jakich częściach osoby te dziedziczą z ustawy?</a:t>
            </a:r>
          </a:p>
        </p:txBody>
      </p:sp>
    </p:spTree>
    <p:extLst>
      <p:ext uri="{BB962C8B-B14F-4D97-AF65-F5344CB8AC3E}">
        <p14:creationId xmlns:p14="http://schemas.microsoft.com/office/powerpoint/2010/main" val="3157516214"/>
      </p:ext>
    </p:extLst>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TM04033937[[fn=Para]]</Template>
  <TotalTime>1370</TotalTime>
  <Words>5914</Words>
  <Application>Microsoft Office PowerPoint</Application>
  <PresentationFormat>Panoramiczny</PresentationFormat>
  <Paragraphs>268</Paragraphs>
  <Slides>53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53</vt:i4>
      </vt:variant>
    </vt:vector>
  </HeadingPairs>
  <TitlesOfParts>
    <vt:vector size="57" baseType="lpstr">
      <vt:lpstr>Arial</vt:lpstr>
      <vt:lpstr>Century Gothic</vt:lpstr>
      <vt:lpstr>Wingdings</vt:lpstr>
      <vt:lpstr>Para</vt:lpstr>
      <vt:lpstr>Dziedziczenie ustawowe</vt:lpstr>
      <vt:lpstr>Zasady ogólne</vt:lpstr>
      <vt:lpstr>Krąg spadkobierców</vt:lpstr>
      <vt:lpstr>Ustalenie kręgu spadkobierców</vt:lpstr>
      <vt:lpstr>Przejście do kolejnej grupy dziedziczenia</vt:lpstr>
      <vt:lpstr>WYJĄTKI</vt:lpstr>
      <vt:lpstr>Kolejność Dziedziczenia</vt:lpstr>
      <vt:lpstr>Porządek dziedziczenia ustawowego</vt:lpstr>
      <vt:lpstr>Dziedziczenie spadkobierców  I grupy</vt:lpstr>
      <vt:lpstr>Odpowiedź</vt:lpstr>
      <vt:lpstr>Zasada reprezentacji spadkobierców – Grupa I</vt:lpstr>
      <vt:lpstr>Dziedziczenie według szczepów</vt:lpstr>
      <vt:lpstr>Odpowiedź</vt:lpstr>
      <vt:lpstr>Skutki odrzucenia spadku przez spadkobiercę I Grupy</vt:lpstr>
      <vt:lpstr>Odpowiedź</vt:lpstr>
      <vt:lpstr>Skutki odrzucenia spadku</vt:lpstr>
      <vt:lpstr>Zstępni i przysposobieni</vt:lpstr>
      <vt:lpstr>Dziedziczenie przysposobionych</vt:lpstr>
      <vt:lpstr>Dziedziczenie przysposobionych - przykłady </vt:lpstr>
      <vt:lpstr>Dziedziczenie spadkobierców II oraz III grupy</vt:lpstr>
      <vt:lpstr>Grupa II oraz III</vt:lpstr>
      <vt:lpstr>Grupa II oraz III</vt:lpstr>
      <vt:lpstr>Rodzice spadkodawcy</vt:lpstr>
      <vt:lpstr>Skutki braku ustalenia ojcostwa</vt:lpstr>
      <vt:lpstr>Rodzeństwo Spadkodawcy</vt:lpstr>
      <vt:lpstr>Status rodzeństwa przyrodniego</vt:lpstr>
      <vt:lpstr>Rozstrzygnięcie</vt:lpstr>
      <vt:lpstr>Rozstrzygnięcie cz. 2</vt:lpstr>
      <vt:lpstr>Dziedziczenie w III Grupie</vt:lpstr>
      <vt:lpstr>Kazus – Grupa II ORAZ III</vt:lpstr>
      <vt:lpstr>Odpowiedź</vt:lpstr>
      <vt:lpstr>Grupa II – rozwód rodziców spadkodawcy</vt:lpstr>
      <vt:lpstr>Rozstrzygnięcie</vt:lpstr>
      <vt:lpstr>Grupa II ORAZ iii Kazus</vt:lpstr>
      <vt:lpstr>Odpowiedź</vt:lpstr>
      <vt:lpstr>GRUPA Iv - dziadkowie</vt:lpstr>
      <vt:lpstr>Dziedziczenie dziadków</vt:lpstr>
      <vt:lpstr>Prezentacja programu PowerPoint</vt:lpstr>
      <vt:lpstr>Grupa Iv - kazus</vt:lpstr>
      <vt:lpstr>Grupa Iv</vt:lpstr>
      <vt:lpstr>Grupa V – PASIERBOWIE – art. 934(1) KC</vt:lpstr>
      <vt:lpstr>Odpowiedź</vt:lpstr>
      <vt:lpstr>Grupa VI – Gmina i skarb Państwa</vt:lpstr>
      <vt:lpstr>Pozycja małżonka spadkodawcy</vt:lpstr>
      <vt:lpstr>Uprawnienie małżonka spadkodawcy do przedmiotów urządzenia domowego</vt:lpstr>
      <vt:lpstr>Wyłączenie Małżonka od dziedziczenia</vt:lpstr>
      <vt:lpstr>Uprawnienia dziadków spadkodawcy</vt:lpstr>
      <vt:lpstr>Kazus</vt:lpstr>
      <vt:lpstr>Kazus</vt:lpstr>
      <vt:lpstr>Kazus</vt:lpstr>
      <vt:lpstr>Kazus</vt:lpstr>
      <vt:lpstr>Kazus</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Dziedziczenie ustawowe</dc:title>
  <dc:creator>Agnieszka Agnieszka</dc:creator>
  <cp:lastModifiedBy>Agnieszka Agnieszka</cp:lastModifiedBy>
  <cp:revision>49</cp:revision>
  <dcterms:created xsi:type="dcterms:W3CDTF">2019-04-12T12:54:42Z</dcterms:created>
  <dcterms:modified xsi:type="dcterms:W3CDTF">2020-04-24T10:44:18Z</dcterms:modified>
</cp:coreProperties>
</file>