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6" r:id="rId3"/>
    <p:sldId id="383" r:id="rId4"/>
    <p:sldId id="384" r:id="rId5"/>
    <p:sldId id="379" r:id="rId6"/>
    <p:sldId id="380" r:id="rId7"/>
    <p:sldId id="285" r:id="rId8"/>
    <p:sldId id="436" r:id="rId9"/>
    <p:sldId id="437" r:id="rId10"/>
    <p:sldId id="439" r:id="rId11"/>
    <p:sldId id="438" r:id="rId12"/>
    <p:sldId id="284" r:id="rId13"/>
    <p:sldId id="440" r:id="rId14"/>
    <p:sldId id="382" r:id="rId15"/>
    <p:sldId id="277" r:id="rId16"/>
    <p:sldId id="278" r:id="rId17"/>
  </p:sldIdLst>
  <p:sldSz cx="9144000" cy="6858000" type="screen4x3"/>
  <p:notesSz cx="6881813" cy="9661525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8E5DFD65-18C1-44F5-9E1B-62DD0D79C2E2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2350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8182" y="4589225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98102" y="9176772"/>
            <a:ext cx="2982119" cy="483076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3B0BD047-F8B2-4E05-8259-15113F13078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1129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30657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3827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1350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5594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2459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9879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42586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7065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l-PL"/>
              <a:t>Zacznijmy od pytania czym jest prawoznawstwo.</a:t>
            </a:r>
          </a:p>
          <a:p>
            <a:pPr eaLnBrk="1" hangingPunct="1"/>
            <a:r>
              <a:rPr lang="pl-PL"/>
              <a:t>Prawoznawstwo</a:t>
            </a:r>
            <a:r>
              <a:rPr lang="pl-PL" b="1"/>
              <a:t> </a:t>
            </a:r>
            <a:r>
              <a:rPr lang="pl-PL"/>
              <a:t>– 1) w znaczeniu wąskim to nic innego jak nauki prawne, 2) w znaczeniu szerokim: wszelkie „znawstwo prawa”, obejmujące obok prawoznawstwa jako nauk prawnych również praktyczne umiejętności prawnicze, związane z argumentacją i negocjowaniem rozstrzygnięć, a więc tzw. metodykę wykonywania zawodu prawniczego (Z. Ziembiń­ski).</a:t>
            </a:r>
          </a:p>
          <a:p>
            <a:pPr eaLnBrk="1" hangingPunct="1"/>
            <a:r>
              <a:rPr lang="pl-PL"/>
              <a:t>Prawoznawstwo jest strukturą historycznie zmienną, choć zawsze było ono konstruowane wokół tradycyjnej problematyki dogmatycz­nej. </a:t>
            </a:r>
          </a:p>
        </p:txBody>
      </p:sp>
    </p:spTree>
    <p:extLst>
      <p:ext uri="{BB962C8B-B14F-4D97-AF65-F5344CB8AC3E}">
        <p14:creationId xmlns:p14="http://schemas.microsoft.com/office/powerpoint/2010/main" val="2196513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4950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4659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l-PL"/>
              <a:t>Zacznijmy od pytania czym jest prawoznawstwo.</a:t>
            </a:r>
          </a:p>
          <a:p>
            <a:pPr eaLnBrk="1" hangingPunct="1"/>
            <a:r>
              <a:rPr lang="pl-PL"/>
              <a:t>Prawoznawstwo</a:t>
            </a:r>
            <a:r>
              <a:rPr lang="pl-PL" b="1"/>
              <a:t> </a:t>
            </a:r>
            <a:r>
              <a:rPr lang="pl-PL"/>
              <a:t>– 1) w znaczeniu wąskim to nic innego jak nauki prawne, 2) w znaczeniu szerokim: wszelkie „znawstwo prawa”, obejmujące obok prawoznawstwa jako nauk prawnych również praktyczne umiejętności prawnicze, związane z argumentacją i negocjowaniem rozstrzygnięć, a więc tzw. metodykę wykonywania zawodu prawniczego (Z. Ziembiń­ski).</a:t>
            </a:r>
          </a:p>
          <a:p>
            <a:pPr eaLnBrk="1" hangingPunct="1"/>
            <a:r>
              <a:rPr lang="pl-PL"/>
              <a:t>Prawoznawstwo jest strukturą historycznie zmienną, choć zawsze było ono konstruowane wokół tradycyjnej problematyki dogmatycz­nej. </a:t>
            </a:r>
          </a:p>
        </p:txBody>
      </p:sp>
    </p:spTree>
    <p:extLst>
      <p:ext uri="{BB962C8B-B14F-4D97-AF65-F5344CB8AC3E}">
        <p14:creationId xmlns:p14="http://schemas.microsoft.com/office/powerpoint/2010/main" val="3971512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l-PL"/>
              <a:t>Zacznijmy od pytania czym jest prawoznawstwo.</a:t>
            </a:r>
          </a:p>
          <a:p>
            <a:pPr eaLnBrk="1" hangingPunct="1"/>
            <a:r>
              <a:rPr lang="pl-PL"/>
              <a:t>Prawoznawstwo</a:t>
            </a:r>
            <a:r>
              <a:rPr lang="pl-PL" b="1"/>
              <a:t> </a:t>
            </a:r>
            <a:r>
              <a:rPr lang="pl-PL"/>
              <a:t>– 1) w znaczeniu wąskim to nic innego jak nauki prawne, 2) w znaczeniu szerokim: wszelkie „znawstwo prawa”, obejmujące obok prawoznawstwa jako nauk prawnych również praktyczne umiejętności prawnicze, związane z argumentacją i negocjowaniem rozstrzygnięć, a więc tzw. metodykę wykonywania zawodu prawniczego (Z. Ziembiń­ski).</a:t>
            </a:r>
          </a:p>
          <a:p>
            <a:pPr eaLnBrk="1" hangingPunct="1"/>
            <a:r>
              <a:rPr lang="pl-PL"/>
              <a:t>Prawoznawstwo jest strukturą historycznie zmienną, choć zawsze było ono konstruowane wokół tradycyjnej problematyki dogmatycz­nej. </a:t>
            </a:r>
          </a:p>
        </p:txBody>
      </p:sp>
    </p:spTree>
    <p:extLst>
      <p:ext uri="{BB962C8B-B14F-4D97-AF65-F5344CB8AC3E}">
        <p14:creationId xmlns:p14="http://schemas.microsoft.com/office/powerpoint/2010/main" val="1921362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4059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3533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BD047-F8B2-4E05-8259-15113F13078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758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37A6D-3EE1-437A-81C9-D56DA86CDD70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43AE7-397E-460E-9C00-4D248BB24AA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F1A1B-06C9-40C6-BFCE-B1F489872E2C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6536B-EC31-4E3E-AD51-924F356391A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DBBCC-967D-431E-A1E3-E80F448701AB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F1A4B-A48C-4012-9114-B04819FB33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924E7-1590-4CD8-A778-6B044A22F648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0EC46-F51E-465C-93DE-9CE1FEBAF2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005FE-4B39-4749-B885-31FBB6EA8405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DDFD3-7A5E-46F8-8242-5F085C848E6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CC67D-3910-4260-ADEB-02DDBD2F0DFF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FECC4-A2DC-4834-AB0A-442E4F7904C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BBBA3-13CB-48AD-9830-7BB8B9AC84DE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BC8E0-D7C5-475A-9A1A-46AAA7E58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9CE45-88FC-4B4D-A92A-634FBEE7A5CA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6DE7C-27D0-43DD-8BA9-3C5F80AFBC1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9F3E3-AF1D-463B-9F3A-562D44BD595D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FFBDF-0E04-410B-AB25-64BE8CC24F2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5E7F-249A-47C6-88A4-D9219C4EE495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CF00-432C-46BF-B727-0F94BF06046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0357A-D914-4EB2-853A-6BE7BC701797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B34B6-9F1C-461D-978F-E9CA7BC0B74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5617823-F216-42E5-A5DF-0C705AC5FC86}" type="datetimeFigureOut">
              <a:rPr lang="pl-PL"/>
              <a:pPr>
                <a:defRPr/>
              </a:pPr>
              <a:t>03.11.2021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6FB8DF-90EA-42BE-A3A3-D816174A60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/>
          </a:p>
        </p:txBody>
      </p:sp>
      <p:pic>
        <p:nvPicPr>
          <p:cNvPr id="13315" name="Obraz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98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3317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pl-PL" altLang="pl-PL" sz="2800" b="1" dirty="0">
              <a:latin typeface="Calibri" pitchFamily="34" charset="0"/>
            </a:endParaRPr>
          </a:p>
          <a:p>
            <a:pPr algn="ctr"/>
            <a:endParaRPr lang="pl-PL" altLang="pl-PL" sz="2800" b="1" dirty="0">
              <a:latin typeface="Calibri" pitchFamily="34" charset="0"/>
            </a:endParaRPr>
          </a:p>
          <a:p>
            <a:pPr algn="ctr"/>
            <a:r>
              <a:rPr lang="pl-PL" altLang="pl-PL" sz="2800" b="1" dirty="0">
                <a:latin typeface="Calibri" pitchFamily="34" charset="0"/>
              </a:rPr>
              <a:t>EKONOMICZNA ANALIZA PRAWA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13318" name="Prostokąt 6"/>
          <p:cNvSpPr>
            <a:spLocks noChangeArrowheads="1"/>
          </p:cNvSpPr>
          <p:nvPr/>
        </p:nvSpPr>
        <p:spPr bwMode="auto">
          <a:xfrm>
            <a:off x="1547813" y="3141663"/>
            <a:ext cx="6840537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pl-PL" altLang="pl-PL" sz="2400" b="1" dirty="0">
                <a:latin typeface="Calibri" pitchFamily="34" charset="0"/>
              </a:rPr>
              <a:t>Wykład dla doktorantów</a:t>
            </a:r>
          </a:p>
          <a:p>
            <a:pPr algn="ctr">
              <a:lnSpc>
                <a:spcPct val="80000"/>
              </a:lnSpc>
            </a:pPr>
            <a:endParaRPr lang="pl-PL" altLang="pl-PL" dirty="0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pl-PL" altLang="pl-PL" sz="2400" b="1" dirty="0">
                <a:latin typeface="Calibri" pitchFamily="34" charset="0"/>
              </a:rPr>
              <a:t>rok akademicki 2021/2022</a:t>
            </a:r>
          </a:p>
          <a:p>
            <a:pPr>
              <a:lnSpc>
                <a:spcPct val="80000"/>
              </a:lnSpc>
            </a:pPr>
            <a:endParaRPr lang="pl-PL" altLang="pl-PL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endParaRPr lang="pl-PL" altLang="pl-PL" dirty="0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pl-PL" altLang="pl-PL" sz="2000" b="1" dirty="0">
                <a:latin typeface="Calibri" pitchFamily="34" charset="0"/>
              </a:rPr>
              <a:t>Dr hab. Włodzimierz Gromski</a:t>
            </a:r>
          </a:p>
          <a:p>
            <a:pPr algn="ctr">
              <a:lnSpc>
                <a:spcPct val="80000"/>
              </a:lnSpc>
            </a:pPr>
            <a:endParaRPr lang="pl-PL" altLang="pl-PL" sz="2000" b="1" dirty="0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sz="2000" b="1" dirty="0"/>
          </a:p>
          <a:p>
            <a:pPr algn="ctr">
              <a:lnSpc>
                <a:spcPct val="80000"/>
              </a:lnSpc>
            </a:pPr>
            <a:endParaRPr lang="pl-PL" altLang="pl-PL" sz="20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7651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7653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400" b="1" dirty="0">
                <a:latin typeface="Calibri" pitchFamily="34" charset="0"/>
              </a:rPr>
              <a:t>EKONOMICZNA ANALIZA PRAWA</a:t>
            </a:r>
            <a:endParaRPr lang="pl-PL" sz="2400" dirty="0">
              <a:latin typeface="Calibri" pitchFamily="34" charset="0"/>
            </a:endParaRPr>
          </a:p>
        </p:txBody>
      </p:sp>
      <p:sp>
        <p:nvSpPr>
          <p:cNvPr id="27654" name="Prostokąt 6"/>
          <p:cNvSpPr>
            <a:spLocks noChangeArrowheads="1"/>
          </p:cNvSpPr>
          <p:nvPr/>
        </p:nvSpPr>
        <p:spPr bwMode="auto">
          <a:xfrm>
            <a:off x="1619672" y="1754977"/>
            <a:ext cx="6985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2400" b="1" u="sng" dirty="0">
              <a:latin typeface="Calibri" pitchFamily="34" charset="0"/>
            </a:endParaRPr>
          </a:p>
          <a:p>
            <a:r>
              <a:rPr lang="pl-PL" altLang="pl-PL" sz="2400" b="1" u="sng" dirty="0">
                <a:latin typeface="Calibri" pitchFamily="34" charset="0"/>
              </a:rPr>
              <a:t>Problematyka teoretyczna</a:t>
            </a:r>
            <a:r>
              <a:rPr lang="pl-PL" altLang="pl-PL" sz="2400" b="1" dirty="0">
                <a:latin typeface="Calibri" pitchFamily="34" charset="0"/>
              </a:rPr>
              <a:t> dotyczy formułowania twierdzeń o obowiązującym prawie w różnych jego aspektach (np. formalnym i realnym).</a:t>
            </a:r>
          </a:p>
        </p:txBody>
      </p:sp>
    </p:spTree>
    <p:extLst>
      <p:ext uri="{BB962C8B-B14F-4D97-AF65-F5344CB8AC3E}">
        <p14:creationId xmlns:p14="http://schemas.microsoft.com/office/powerpoint/2010/main" val="2738186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7651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7653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400" b="1" dirty="0">
                <a:latin typeface="Calibri" pitchFamily="34" charset="0"/>
              </a:rPr>
              <a:t>EKONOMICZNA ANALIZA PRAWA</a:t>
            </a:r>
            <a:endParaRPr lang="pl-PL" sz="2400" dirty="0">
              <a:latin typeface="Calibri" pitchFamily="34" charset="0"/>
            </a:endParaRPr>
          </a:p>
        </p:txBody>
      </p:sp>
      <p:sp>
        <p:nvSpPr>
          <p:cNvPr id="27654" name="Prostokąt 6"/>
          <p:cNvSpPr>
            <a:spLocks noChangeArrowheads="1"/>
          </p:cNvSpPr>
          <p:nvPr/>
        </p:nvSpPr>
        <p:spPr bwMode="auto">
          <a:xfrm>
            <a:off x="1619672" y="1754977"/>
            <a:ext cx="6985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2400" b="1" u="sng" dirty="0">
              <a:latin typeface="Calibri" pitchFamily="34" charset="0"/>
            </a:endParaRPr>
          </a:p>
          <a:p>
            <a:endParaRPr lang="pl-PL" altLang="pl-PL" sz="2400" b="1" u="sng" dirty="0">
              <a:latin typeface="Calibri" pitchFamily="34" charset="0"/>
            </a:endParaRPr>
          </a:p>
          <a:p>
            <a:r>
              <a:rPr lang="pl-PL" altLang="pl-PL" sz="2400" b="1" u="sng" dirty="0">
                <a:latin typeface="Calibri" pitchFamily="34" charset="0"/>
              </a:rPr>
              <a:t>Problematyka metodologiczna</a:t>
            </a:r>
            <a:r>
              <a:rPr lang="pl-PL" altLang="pl-PL" sz="2400" b="1" dirty="0">
                <a:latin typeface="Calibri" pitchFamily="34" charset="0"/>
              </a:rPr>
              <a:t> zajmuje się opisem metod lub formułowaniem dyrektyw metodologicznych.</a:t>
            </a:r>
          </a:p>
        </p:txBody>
      </p:sp>
    </p:spTree>
    <p:extLst>
      <p:ext uri="{BB962C8B-B14F-4D97-AF65-F5344CB8AC3E}">
        <p14:creationId xmlns:p14="http://schemas.microsoft.com/office/powerpoint/2010/main" val="3235930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6627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6629" name="Prostokąt 5"/>
          <p:cNvSpPr>
            <a:spLocks noChangeArrowheads="1"/>
          </p:cNvSpPr>
          <p:nvPr/>
        </p:nvSpPr>
        <p:spPr bwMode="auto">
          <a:xfrm>
            <a:off x="2195513" y="1196975"/>
            <a:ext cx="5256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800" b="1">
                <a:latin typeface="Calibri" pitchFamily="34" charset="0"/>
              </a:rPr>
              <a:t>EKONOMICZNA ANALIZA PRAWA</a:t>
            </a:r>
            <a:endParaRPr lang="pl-PL" sz="2800">
              <a:latin typeface="Calibri" pitchFamily="34" charset="0"/>
            </a:endParaRPr>
          </a:p>
        </p:txBody>
      </p:sp>
      <p:sp>
        <p:nvSpPr>
          <p:cNvPr id="26630" name="Prostokąt 6"/>
          <p:cNvSpPr>
            <a:spLocks noChangeArrowheads="1"/>
          </p:cNvSpPr>
          <p:nvPr/>
        </p:nvSpPr>
        <p:spPr bwMode="auto">
          <a:xfrm>
            <a:off x="1371600" y="2133600"/>
            <a:ext cx="723265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altLang="pl-PL" sz="2400" b="1" u="sng" dirty="0">
                <a:latin typeface="Calibri" pitchFamily="34" charset="0"/>
              </a:rPr>
              <a:t>Zagadnienia prawoznawstwa w ujęciu analitycznym (1):</a:t>
            </a:r>
          </a:p>
          <a:p>
            <a:pPr>
              <a:spcBef>
                <a:spcPct val="25000"/>
              </a:spcBef>
            </a:pPr>
            <a:r>
              <a:rPr lang="pl-PL" altLang="pl-PL" sz="2400" b="1" dirty="0">
                <a:latin typeface="Calibri" pitchFamily="34" charset="0"/>
              </a:rPr>
              <a:t>(A) wypracowanie aparatu pojęciowego, systematyzacja oraz opis systemu prawa;</a:t>
            </a:r>
          </a:p>
          <a:p>
            <a:pPr algn="ctr">
              <a:spcBef>
                <a:spcPct val="25000"/>
              </a:spcBef>
            </a:pPr>
            <a:r>
              <a:rPr lang="pl-PL" altLang="pl-PL" sz="2400" b="1" i="1" dirty="0">
                <a:latin typeface="Calibri" pitchFamily="34" charset="0"/>
              </a:rPr>
              <a:t>Norma N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 obowiązuje w systemie S w czasie T.</a:t>
            </a:r>
          </a:p>
          <a:p>
            <a:pPr>
              <a:spcBef>
                <a:spcPct val="25000"/>
              </a:spcBef>
            </a:pPr>
            <a:endParaRPr lang="pl-PL" altLang="pl-PL" sz="2400" b="1" dirty="0">
              <a:latin typeface="Calibri" pitchFamily="34" charset="0"/>
            </a:endParaRPr>
          </a:p>
          <a:p>
            <a:pPr>
              <a:spcBef>
                <a:spcPct val="25000"/>
              </a:spcBef>
            </a:pPr>
            <a:r>
              <a:rPr lang="pl-PL" altLang="pl-PL" sz="2400" b="1" dirty="0">
                <a:latin typeface="Calibri" pitchFamily="34" charset="0"/>
              </a:rPr>
              <a:t>(B) wykładnia i stosowanie prawa;</a:t>
            </a:r>
          </a:p>
          <a:p>
            <a:pPr algn="ctr">
              <a:spcBef>
                <a:spcPct val="25000"/>
              </a:spcBef>
            </a:pPr>
            <a:r>
              <a:rPr lang="pl-PL" altLang="pl-PL" sz="2400" b="1" i="1" dirty="0">
                <a:latin typeface="Calibri" pitchFamily="34" charset="0"/>
              </a:rPr>
              <a:t>Wyrażenie językowe J ma znaczenie Z w normie N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.</a:t>
            </a:r>
            <a:endParaRPr lang="pl-PL" altLang="pl-PL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428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6627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6629" name="Prostokąt 5"/>
          <p:cNvSpPr>
            <a:spLocks noChangeArrowheads="1"/>
          </p:cNvSpPr>
          <p:nvPr/>
        </p:nvSpPr>
        <p:spPr bwMode="auto">
          <a:xfrm>
            <a:off x="2195513" y="1196975"/>
            <a:ext cx="5256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800" b="1">
                <a:latin typeface="Calibri" pitchFamily="34" charset="0"/>
              </a:rPr>
              <a:t>EKONOMICZNA ANALIZA PRAWA</a:t>
            </a:r>
            <a:endParaRPr lang="pl-PL" sz="2800">
              <a:latin typeface="Calibri" pitchFamily="34" charset="0"/>
            </a:endParaRPr>
          </a:p>
        </p:txBody>
      </p:sp>
      <p:sp>
        <p:nvSpPr>
          <p:cNvPr id="26630" name="Prostokąt 6"/>
          <p:cNvSpPr>
            <a:spLocks noChangeArrowheads="1"/>
          </p:cNvSpPr>
          <p:nvPr/>
        </p:nvSpPr>
        <p:spPr bwMode="auto">
          <a:xfrm>
            <a:off x="1371600" y="2133600"/>
            <a:ext cx="723265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altLang="pl-PL" sz="2400" b="1" u="sng" dirty="0">
                <a:latin typeface="Calibri" pitchFamily="34" charset="0"/>
              </a:rPr>
              <a:t>Zagadnienia prawoznawstwa w ujęciu analitycznym (2):</a:t>
            </a:r>
          </a:p>
          <a:p>
            <a:pPr>
              <a:spcBef>
                <a:spcPct val="25000"/>
              </a:spcBef>
            </a:pPr>
            <a:r>
              <a:rPr lang="pl-PL" altLang="pl-PL" sz="2400" b="1" dirty="0">
                <a:latin typeface="Calibri" pitchFamily="34" charset="0"/>
              </a:rPr>
              <a:t>(C) funkcjonowaniem prawa jako zjawiska społecznego;</a:t>
            </a:r>
          </a:p>
          <a:p>
            <a:pPr algn="ctr">
              <a:spcBef>
                <a:spcPct val="25000"/>
              </a:spcBef>
            </a:pPr>
            <a:r>
              <a:rPr lang="pl-PL" altLang="pl-PL" sz="2400" b="1" i="1" dirty="0">
                <a:latin typeface="Calibri" pitchFamily="34" charset="0"/>
              </a:rPr>
              <a:t>Norma N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 w warunkach W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 wywołuje konsekwencje SK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.</a:t>
            </a:r>
          </a:p>
          <a:p>
            <a:pPr>
              <a:spcBef>
                <a:spcPct val="25000"/>
              </a:spcBef>
            </a:pPr>
            <a:endParaRPr lang="pl-PL" altLang="pl-PL" sz="2400" b="1" dirty="0">
              <a:latin typeface="Calibri" pitchFamily="34" charset="0"/>
            </a:endParaRPr>
          </a:p>
          <a:p>
            <a:pPr>
              <a:spcBef>
                <a:spcPct val="25000"/>
              </a:spcBef>
            </a:pPr>
            <a:r>
              <a:rPr lang="pl-PL" altLang="pl-PL" sz="2400" b="1" dirty="0">
                <a:latin typeface="Calibri" pitchFamily="34" charset="0"/>
              </a:rPr>
              <a:t>(D) Problemy </a:t>
            </a:r>
            <a:r>
              <a:rPr lang="pl-PL" altLang="pl-PL" sz="2400" b="1" i="1" dirty="0">
                <a:latin typeface="Calibri" pitchFamily="34" charset="0"/>
              </a:rPr>
              <a:t>de lege </a:t>
            </a:r>
            <a:r>
              <a:rPr lang="pl-PL" altLang="pl-PL" sz="2400" b="1" i="1" dirty="0" err="1">
                <a:latin typeface="Calibri" pitchFamily="34" charset="0"/>
              </a:rPr>
              <a:t>ferenda</a:t>
            </a:r>
            <a:r>
              <a:rPr lang="pl-PL" altLang="pl-PL" sz="2400" b="1" dirty="0">
                <a:latin typeface="Calibri" pitchFamily="34" charset="0"/>
              </a:rPr>
              <a:t> (polityka prawa);</a:t>
            </a:r>
          </a:p>
          <a:p>
            <a:pPr algn="ctr">
              <a:spcBef>
                <a:spcPct val="25000"/>
              </a:spcBef>
            </a:pPr>
            <a:r>
              <a:rPr lang="pl-PL" altLang="pl-PL" sz="2400" b="1" i="1" dirty="0">
                <a:latin typeface="Calibri" pitchFamily="34" charset="0"/>
              </a:rPr>
              <a:t>Jeśli chcemy wpłynąć na adresatów w sposób B w warunkach W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, to powinniśmy ustanowić normę N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6039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6627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6629" name="Prostokąt 5"/>
          <p:cNvSpPr>
            <a:spLocks noChangeArrowheads="1"/>
          </p:cNvSpPr>
          <p:nvPr/>
        </p:nvSpPr>
        <p:spPr bwMode="auto">
          <a:xfrm>
            <a:off x="2195513" y="1196975"/>
            <a:ext cx="5256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800" b="1">
                <a:latin typeface="Calibri" pitchFamily="34" charset="0"/>
              </a:rPr>
              <a:t>EKONOMICZNA ANALIZA PRAWA</a:t>
            </a:r>
            <a:endParaRPr lang="pl-PL" sz="2800">
              <a:latin typeface="Calibri" pitchFamily="34" charset="0"/>
            </a:endParaRPr>
          </a:p>
        </p:txBody>
      </p:sp>
      <p:sp>
        <p:nvSpPr>
          <p:cNvPr id="26630" name="Prostokąt 6"/>
          <p:cNvSpPr>
            <a:spLocks noChangeArrowheads="1"/>
          </p:cNvSpPr>
          <p:nvPr/>
        </p:nvSpPr>
        <p:spPr bwMode="auto">
          <a:xfrm>
            <a:off x="1371600" y="2133600"/>
            <a:ext cx="723265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l-PL" altLang="pl-PL" sz="2400" b="1" u="sng" dirty="0">
                <a:latin typeface="Calibri" pitchFamily="34" charset="0"/>
              </a:rPr>
              <a:t>Zagadnienia prawoznawstwa w ujęciu analitycznym (3):</a:t>
            </a:r>
          </a:p>
          <a:p>
            <a:pPr>
              <a:spcBef>
                <a:spcPct val="25000"/>
              </a:spcBef>
            </a:pPr>
            <a:r>
              <a:rPr lang="pl-PL" altLang="pl-PL" sz="2400" b="1" dirty="0">
                <a:latin typeface="Calibri" pitchFamily="34" charset="0"/>
              </a:rPr>
              <a:t>(E) </a:t>
            </a:r>
            <a:r>
              <a:rPr lang="pl-PL" altLang="pl-PL" sz="2400" b="1" dirty="0" err="1">
                <a:latin typeface="Calibri" pitchFamily="34" charset="0"/>
              </a:rPr>
              <a:t>pozasystemowa</a:t>
            </a:r>
            <a:r>
              <a:rPr lang="pl-PL" altLang="pl-PL" sz="2400" b="1" dirty="0">
                <a:latin typeface="Calibri" pitchFamily="34" charset="0"/>
              </a:rPr>
              <a:t> ocena prawa;</a:t>
            </a:r>
          </a:p>
          <a:p>
            <a:pPr algn="ctr">
              <a:spcBef>
                <a:spcPct val="25000"/>
              </a:spcBef>
            </a:pPr>
            <a:r>
              <a:rPr lang="pl-PL" altLang="pl-PL" sz="2400" b="1" i="1" dirty="0">
                <a:latin typeface="Calibri" pitchFamily="34" charset="0"/>
              </a:rPr>
              <a:t>Norma N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 ma wartość </a:t>
            </a:r>
            <a:r>
              <a:rPr lang="pl-PL" altLang="pl-PL" sz="2400" b="1" i="1" dirty="0" err="1">
                <a:latin typeface="Calibri" pitchFamily="34" charset="0"/>
              </a:rPr>
              <a:t>W</a:t>
            </a:r>
            <a:r>
              <a:rPr lang="pl-PL" altLang="pl-PL" sz="2400" b="1" i="1" baseline="-25000" dirty="0" err="1">
                <a:latin typeface="Calibri" pitchFamily="34" charset="0"/>
              </a:rPr>
              <a:t>s</a:t>
            </a:r>
            <a:r>
              <a:rPr lang="pl-PL" altLang="pl-PL" sz="2400" b="1" i="1" dirty="0">
                <a:latin typeface="Calibri" pitchFamily="34" charset="0"/>
              </a:rPr>
              <a:t> (np. sprawiedliwość).</a:t>
            </a:r>
          </a:p>
          <a:p>
            <a:pPr algn="ctr">
              <a:spcBef>
                <a:spcPct val="25000"/>
              </a:spcBef>
            </a:pPr>
            <a:r>
              <a:rPr lang="pl-PL" altLang="pl-PL" sz="2400" b="1" i="1" dirty="0">
                <a:latin typeface="Calibri" pitchFamily="34" charset="0"/>
              </a:rPr>
              <a:t>Norma N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 ma wartość </a:t>
            </a:r>
            <a:r>
              <a:rPr lang="pl-PL" altLang="pl-PL" sz="2400" b="1" i="1" dirty="0" err="1">
                <a:latin typeface="Calibri" pitchFamily="34" charset="0"/>
              </a:rPr>
              <a:t>W</a:t>
            </a:r>
            <a:r>
              <a:rPr lang="pl-PL" altLang="pl-PL" sz="2400" b="1" i="1" baseline="-25000" dirty="0" err="1">
                <a:latin typeface="Calibri" pitchFamily="34" charset="0"/>
              </a:rPr>
              <a:t>i</a:t>
            </a:r>
            <a:r>
              <a:rPr lang="pl-PL" altLang="pl-PL" sz="2400" b="1" i="1" dirty="0">
                <a:latin typeface="Calibri" pitchFamily="34" charset="0"/>
              </a:rPr>
              <a:t> jako środek do osiągnięcia celu C.</a:t>
            </a:r>
            <a:endParaRPr lang="pl-PL" altLang="pl-PL" sz="2400" b="1" dirty="0">
              <a:latin typeface="Calibri" pitchFamily="34" charset="0"/>
            </a:endParaRPr>
          </a:p>
          <a:p>
            <a:pPr>
              <a:spcBef>
                <a:spcPct val="25000"/>
              </a:spcBef>
            </a:pPr>
            <a:r>
              <a:rPr lang="pl-PL" altLang="pl-PL" sz="2400" b="1" dirty="0">
                <a:latin typeface="Calibri" pitchFamily="34" charset="0"/>
              </a:rPr>
              <a:t>(F) zagadnienia filozoficzne i metodologiczne;</a:t>
            </a:r>
          </a:p>
          <a:p>
            <a:pPr algn="ctr">
              <a:spcBef>
                <a:spcPct val="25000"/>
              </a:spcBef>
            </a:pPr>
            <a:r>
              <a:rPr lang="pl-PL" altLang="pl-PL" sz="2400" b="1" i="1" dirty="0">
                <a:latin typeface="Calibri" pitchFamily="34" charset="0"/>
              </a:rPr>
              <a:t>Prawo jest przedmiotem typu PO.</a:t>
            </a:r>
          </a:p>
          <a:p>
            <a:pPr algn="ctr">
              <a:spcBef>
                <a:spcPct val="25000"/>
              </a:spcBef>
            </a:pPr>
            <a:r>
              <a:rPr lang="pl-PL" altLang="pl-PL" sz="2400" b="1" i="1" dirty="0">
                <a:latin typeface="Calibri" pitchFamily="34" charset="0"/>
              </a:rPr>
              <a:t>Prawo jest poznawalne w sposób SE.</a:t>
            </a:r>
          </a:p>
          <a:p>
            <a:pPr algn="ctr">
              <a:spcBef>
                <a:spcPct val="25000"/>
              </a:spcBef>
            </a:pPr>
            <a:r>
              <a:rPr lang="pl-PL" altLang="pl-PL" sz="2400" b="1" i="1" dirty="0">
                <a:latin typeface="Calibri" pitchFamily="34" charset="0"/>
              </a:rPr>
              <a:t>Prawo jest badane za pomocą metod i technik MT</a:t>
            </a:r>
            <a:r>
              <a:rPr lang="pl-PL" altLang="pl-PL" sz="2400" b="1" i="1" baseline="-25000" dirty="0">
                <a:latin typeface="Calibri" pitchFamily="34" charset="0"/>
              </a:rPr>
              <a:t>1</a:t>
            </a:r>
            <a:r>
              <a:rPr lang="pl-PL" altLang="pl-PL" sz="2400" b="1" i="1" dirty="0">
                <a:latin typeface="Calibri" pitchFamily="34" charset="0"/>
              </a:rPr>
              <a:t>, MT</a:t>
            </a:r>
            <a:r>
              <a:rPr lang="pl-PL" altLang="pl-PL" sz="2400" b="1" i="1" baseline="-25000" dirty="0">
                <a:latin typeface="Calibri" pitchFamily="34" charset="0"/>
              </a:rPr>
              <a:t>2 </a:t>
            </a:r>
            <a:r>
              <a:rPr lang="pl-PL" altLang="pl-PL" sz="2400" b="1" i="1" dirty="0">
                <a:latin typeface="Calibri" pitchFamily="34" charset="0"/>
              </a:rPr>
              <a:t>...</a:t>
            </a:r>
            <a:r>
              <a:rPr lang="pl-PL" altLang="pl-PL" sz="2400" b="1" i="1" dirty="0" err="1">
                <a:latin typeface="Calibri" pitchFamily="34" charset="0"/>
              </a:rPr>
              <a:t>MT</a:t>
            </a:r>
            <a:r>
              <a:rPr lang="pl-PL" altLang="pl-PL" sz="2400" b="1" i="1" baseline="-25000" dirty="0" err="1">
                <a:latin typeface="Calibri" pitchFamily="34" charset="0"/>
              </a:rPr>
              <a:t>n</a:t>
            </a:r>
            <a:r>
              <a:rPr lang="pl-PL" altLang="pl-PL" sz="2400" b="1" i="1" dirty="0"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69405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8435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8437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800" b="1">
                <a:latin typeface="Calibri" pitchFamily="34" charset="0"/>
              </a:rPr>
              <a:t>EKONOMICZNA ANALIZA PRAWA</a:t>
            </a:r>
            <a:endParaRPr lang="pl-PL" sz="2800">
              <a:latin typeface="Calibri" pitchFamily="34" charset="0"/>
            </a:endParaRPr>
          </a:p>
        </p:txBody>
      </p:sp>
      <p:sp>
        <p:nvSpPr>
          <p:cNvPr id="18438" name="Prostokąt 6"/>
          <p:cNvSpPr>
            <a:spLocks noChangeArrowheads="1"/>
          </p:cNvSpPr>
          <p:nvPr/>
        </p:nvSpPr>
        <p:spPr bwMode="auto">
          <a:xfrm>
            <a:off x="1258888" y="2565400"/>
            <a:ext cx="7634287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l-PL" altLang="pl-PL" sz="2400" b="1">
                <a:latin typeface="Calibri" pitchFamily="34" charset="0"/>
              </a:rPr>
              <a:t>Centralnym polem badawczym determinującym specyfikę całego prawoznawstwa jako nauki jest problematyka dogmatyczno­prawna (dogmatyka prawa).</a:t>
            </a:r>
          </a:p>
        </p:txBody>
      </p:sp>
    </p:spTree>
    <p:extLst>
      <p:ext uri="{BB962C8B-B14F-4D97-AF65-F5344CB8AC3E}">
        <p14:creationId xmlns:p14="http://schemas.microsoft.com/office/powerpoint/2010/main" val="3930227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0483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588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0485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800" b="1">
                <a:latin typeface="Calibri" pitchFamily="34" charset="0"/>
              </a:rPr>
              <a:t>EKONOMICZNA ANALIZA PRAWA</a:t>
            </a:r>
            <a:endParaRPr lang="pl-PL" sz="2800">
              <a:latin typeface="Calibri" pitchFamily="34" charset="0"/>
            </a:endParaRPr>
          </a:p>
        </p:txBody>
      </p:sp>
      <p:sp>
        <p:nvSpPr>
          <p:cNvPr id="20486" name="Prostokąt 6"/>
          <p:cNvSpPr>
            <a:spLocks noChangeArrowheads="1"/>
          </p:cNvSpPr>
          <p:nvPr/>
        </p:nvSpPr>
        <p:spPr bwMode="auto">
          <a:xfrm>
            <a:off x="1619250" y="2565400"/>
            <a:ext cx="6985000" cy="219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l-PL" altLang="pl-PL" sz="2400" b="1">
                <a:latin typeface="Calibri" pitchFamily="34" charset="0"/>
              </a:rPr>
              <a:t>DOGMATYKA PRAWA (według G. Radbrucha</a:t>
            </a:r>
            <a:r>
              <a:rPr lang="pl-PL" altLang="pl-PL" sz="2400">
                <a:latin typeface="Calibri" pitchFamily="34" charset="0"/>
              </a:rPr>
              <a:t>)</a:t>
            </a:r>
            <a:r>
              <a:rPr lang="pl-PL" altLang="pl-PL" sz="2400" b="1">
                <a:latin typeface="Calibri" pitchFamily="34" charset="0"/>
              </a:rPr>
              <a:t>:</a:t>
            </a:r>
          </a:p>
          <a:p>
            <a:pPr>
              <a:spcBef>
                <a:spcPct val="25000"/>
              </a:spcBef>
            </a:pPr>
            <a:r>
              <a:rPr lang="pl-PL" altLang="pl-PL" sz="2400" b="1">
                <a:latin typeface="Calibri" pitchFamily="34" charset="0"/>
              </a:rPr>
              <a:t>nauka prawa obowiązującego zajmująca się interpretacją tekstu, konstrukcją pojęć umożliwiających tę interpretację oraz systematyzacją tekstów prawnych.</a:t>
            </a:r>
          </a:p>
        </p:txBody>
      </p:sp>
    </p:spTree>
    <p:extLst>
      <p:ext uri="{BB962C8B-B14F-4D97-AF65-F5344CB8AC3E}">
        <p14:creationId xmlns:p14="http://schemas.microsoft.com/office/powerpoint/2010/main" val="3166805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89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800" b="1">
                <a:latin typeface="Calibri" pitchFamily="34" charset="0"/>
              </a:rPr>
              <a:t>EKONOMICZNA ANALIZA PRAWA</a:t>
            </a:r>
            <a:endParaRPr lang="pl-PL" sz="2800">
              <a:latin typeface="Calibri" pitchFamily="34" charset="0"/>
            </a:endParaRPr>
          </a:p>
        </p:txBody>
      </p:sp>
      <p:sp>
        <p:nvSpPr>
          <p:cNvPr id="14342" name="Prostokąt 6"/>
          <p:cNvSpPr>
            <a:spLocks noChangeArrowheads="1"/>
          </p:cNvSpPr>
          <p:nvPr/>
        </p:nvSpPr>
        <p:spPr bwMode="auto">
          <a:xfrm>
            <a:off x="1258888" y="2349500"/>
            <a:ext cx="7634287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pl-PL" altLang="pl-PL" sz="2400" b="1" u="sng" dirty="0">
                <a:latin typeface="Calibri" pitchFamily="34" charset="0"/>
              </a:rPr>
              <a:t>Co rozumiemy przez prawoznawstwo?</a:t>
            </a:r>
          </a:p>
          <a:p>
            <a:pPr marL="800100" lvl="1" indent="-342900">
              <a:buFontTx/>
              <a:buAutoNum type="arabicParenR"/>
            </a:pPr>
            <a:r>
              <a:rPr lang="pl-PL" altLang="pl-PL" sz="2400" b="1" dirty="0">
                <a:latin typeface="Calibri" pitchFamily="34" charset="0"/>
              </a:rPr>
              <a:t>w znaczeniu szerokim: wszelkie „znawstwo prawa”, obejmujące obok prawoznawstwa jako nauk prawnych również praktyczne umiejętności prawnicze, związane z argumentacją i negocjowaniem rozstrzygnięć, a więc tzw. metodykę wykonywania zawodu prawniczego;</a:t>
            </a:r>
          </a:p>
          <a:p>
            <a:pPr marL="800100" lvl="1" indent="-342900">
              <a:buFontTx/>
              <a:buAutoNum type="arabicParenR"/>
            </a:pPr>
            <a:r>
              <a:rPr lang="pl-PL" altLang="pl-PL" sz="2400" b="1" dirty="0">
                <a:latin typeface="Calibri" pitchFamily="34" charset="0"/>
              </a:rPr>
              <a:t>w znaczeniu wąskim to nic innego jak nauki prawne (K. Opałek, Z. Ziembiński).</a:t>
            </a:r>
            <a:endParaRPr lang="pl-PL" altLang="pl-PL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84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7651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 dirty="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7653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400" b="1" dirty="0">
                <a:latin typeface="Calibri" pitchFamily="34" charset="0"/>
              </a:rPr>
              <a:t>EKONOMICZNA ANALIZA PRAWA</a:t>
            </a:r>
            <a:endParaRPr lang="pl-PL" sz="2400" dirty="0">
              <a:latin typeface="Calibri" pitchFamily="34" charset="0"/>
            </a:endParaRPr>
          </a:p>
        </p:txBody>
      </p:sp>
      <p:sp>
        <p:nvSpPr>
          <p:cNvPr id="27654" name="Prostokąt 6"/>
          <p:cNvSpPr>
            <a:spLocks noChangeArrowheads="1"/>
          </p:cNvSpPr>
          <p:nvPr/>
        </p:nvSpPr>
        <p:spPr bwMode="auto">
          <a:xfrm>
            <a:off x="1619672" y="1754977"/>
            <a:ext cx="6985000" cy="4933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l-PL" altLang="pl-PL" sz="2200" b="1" u="sng" dirty="0">
                <a:latin typeface="Calibri" pitchFamily="34" charset="0"/>
              </a:rPr>
              <a:t>STANOWISKA W SPORZE O METODĘ PRAWNICZĄ (1):</a:t>
            </a:r>
            <a:endParaRPr lang="pl-PL" altLang="pl-PL" sz="1200" b="1" u="sng" dirty="0">
              <a:latin typeface="Calibri" pitchFamily="34" charset="0"/>
            </a:endParaRPr>
          </a:p>
          <a:p>
            <a:pPr marL="72000">
              <a:buFontTx/>
              <a:buChar char="-"/>
            </a:pPr>
            <a:r>
              <a:rPr lang="pl-PL" altLang="pl-PL" sz="2200" b="1" dirty="0">
                <a:latin typeface="Calibri" pitchFamily="34" charset="0"/>
              </a:rPr>
              <a:t> odrzucenie metody </a:t>
            </a:r>
            <a:r>
              <a:rPr lang="pl-PL" dirty="0"/>
              <a:t>(„trzy słowa zmienione przez prawodawcę, a całe biblioteki idą na śmieci”; </a:t>
            </a:r>
            <a:r>
              <a:rPr lang="pl-PL" dirty="0" err="1"/>
              <a:t>Hutcheson</a:t>
            </a:r>
            <a:r>
              <a:rPr lang="pl-PL" dirty="0"/>
              <a:t> – ”</a:t>
            </a:r>
            <a:r>
              <a:rPr lang="pl-PL" dirty="0" err="1"/>
              <a:t>huntch</a:t>
            </a:r>
            <a:r>
              <a:rPr lang="pl-PL" dirty="0"/>
              <a:t>”, odwołanie do intuicji; Critical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Studies</a:t>
            </a:r>
            <a:r>
              <a:rPr lang="pl-PL" dirty="0"/>
              <a:t> – dekonstrukcja tradycyjnej metodologii prawoznawstwa)</a:t>
            </a:r>
            <a:r>
              <a:rPr lang="pl-PL" sz="2400" dirty="0"/>
              <a:t> </a:t>
            </a:r>
            <a:endParaRPr lang="pl-PL" altLang="pl-PL" sz="2200" b="1" dirty="0">
              <a:latin typeface="Calibri" pitchFamily="34" charset="0"/>
            </a:endParaRPr>
          </a:p>
          <a:p>
            <a:pPr marL="72000">
              <a:buFontTx/>
              <a:buChar char="-"/>
            </a:pPr>
            <a:r>
              <a:rPr lang="pl-PL" altLang="pl-PL" sz="2200" b="1" dirty="0">
                <a:latin typeface="Calibri" pitchFamily="34" charset="0"/>
              </a:rPr>
              <a:t> heteronomia metodologiczna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 (analityczna filozofia prawa – recepcja metod matematycznych, logicznych i lingwistycznych; realizm prawny – oparcie na metodologii nauk empirycznych:  szkoła wolnego prawa, realizm amerykański: W.O. Holmes, K. </a:t>
            </a:r>
            <a:r>
              <a:rPr lang="pl-PL" altLang="pl-PL" dirty="0" err="1">
                <a:latin typeface="Arial" panose="020B0604020202020204" pitchFamily="34" charset="0"/>
                <a:cs typeface="Arial" panose="020B0604020202020204" pitchFamily="34" charset="0"/>
              </a:rPr>
              <a:t>Llewellyn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; socjologiczna jurysprudencja: R. </a:t>
            </a:r>
            <a:r>
              <a:rPr lang="pl-PL" altLang="pl-PL" dirty="0" err="1">
                <a:latin typeface="Arial" panose="020B0604020202020204" pitchFamily="34" charset="0"/>
                <a:cs typeface="Arial" panose="020B0604020202020204" pitchFamily="34" charset="0"/>
              </a:rPr>
              <a:t>Pound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; psychologia: L. </a:t>
            </a:r>
            <a:r>
              <a:rPr lang="pl-PL" altLang="pl-PL" dirty="0" err="1">
                <a:latin typeface="Arial" panose="020B0604020202020204" pitchFamily="34" charset="0"/>
                <a:cs typeface="Arial" panose="020B0604020202020204" pitchFamily="34" charset="0"/>
              </a:rPr>
              <a:t>Petrażycki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, realizm skandynawski: K. </a:t>
            </a:r>
            <a:r>
              <a:rPr lang="pl-PL" altLang="pl-PL" dirty="0" err="1">
                <a:latin typeface="Arial" panose="020B0604020202020204" pitchFamily="34" charset="0"/>
                <a:cs typeface="Arial" panose="020B0604020202020204" pitchFamily="34" charset="0"/>
              </a:rPr>
              <a:t>Olivecrona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; metody innych nauk – teoria systemowa N. </a:t>
            </a:r>
            <a:r>
              <a:rPr lang="pl-PL" altLang="pl-PL" dirty="0" err="1">
                <a:latin typeface="Arial" panose="020B0604020202020204" pitchFamily="34" charset="0"/>
                <a:cs typeface="Arial" panose="020B0604020202020204" pitchFamily="34" charset="0"/>
              </a:rPr>
              <a:t>Luhmann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, G. </a:t>
            </a:r>
            <a:r>
              <a:rPr lang="pl-PL" altLang="pl-PL" dirty="0" err="1">
                <a:latin typeface="Arial" panose="020B0604020202020204" pitchFamily="34" charset="0"/>
                <a:cs typeface="Arial" panose="020B0604020202020204" pitchFamily="34" charset="0"/>
              </a:rPr>
              <a:t>Teubner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; ekonomiczna analiza prawa: R.A. Posner; teoria argumentacji; hermeneutyka prawnicza)</a:t>
            </a:r>
            <a:endParaRPr lang="pl-PL" altLang="pl-PL" sz="2200" b="1" dirty="0">
              <a:latin typeface="Calibri" pitchFamily="34" charset="0"/>
            </a:endParaRPr>
          </a:p>
          <a:p>
            <a:pPr algn="r"/>
            <a:r>
              <a:rPr lang="pl-PL" altLang="pl-PL" b="1" dirty="0">
                <a:latin typeface="Calibri" pitchFamily="34" charset="0"/>
              </a:rPr>
              <a:t>(</a:t>
            </a:r>
            <a:r>
              <a:rPr lang="pl-PL" altLang="pl-PL" b="1" i="1" dirty="0">
                <a:latin typeface="Calibri" pitchFamily="34" charset="0"/>
              </a:rPr>
              <a:t>za J. Stelmachem i B. Brożkiem</a:t>
            </a:r>
            <a:r>
              <a:rPr lang="pl-PL" altLang="pl-PL" b="1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2063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7651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 dirty="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7653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400" b="1" dirty="0">
                <a:latin typeface="Calibri" pitchFamily="34" charset="0"/>
              </a:rPr>
              <a:t>EKONOMICZNA ANALIZA PRAWA</a:t>
            </a:r>
            <a:endParaRPr lang="pl-PL" sz="2400" dirty="0">
              <a:latin typeface="Calibri" pitchFamily="34" charset="0"/>
            </a:endParaRPr>
          </a:p>
        </p:txBody>
      </p:sp>
      <p:sp>
        <p:nvSpPr>
          <p:cNvPr id="27654" name="Prostokąt 6"/>
          <p:cNvSpPr>
            <a:spLocks noChangeArrowheads="1"/>
          </p:cNvSpPr>
          <p:nvPr/>
        </p:nvSpPr>
        <p:spPr bwMode="auto">
          <a:xfrm>
            <a:off x="1619672" y="1754977"/>
            <a:ext cx="6985000" cy="367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pl-PL" altLang="pl-PL" sz="2200" b="1" u="sng" dirty="0">
                <a:latin typeface="Calibri" pitchFamily="34" charset="0"/>
              </a:rPr>
              <a:t>STANOWISKA W SPORZE O METODĘ PRAWNICZĄ (2):</a:t>
            </a:r>
            <a:endParaRPr lang="pl-PL" altLang="pl-PL" sz="1200" b="1" u="sng" dirty="0">
              <a:latin typeface="Calibri" pitchFamily="34" charset="0"/>
            </a:endParaRPr>
          </a:p>
          <a:p>
            <a:pPr marL="72000">
              <a:buFontTx/>
              <a:buChar char="-"/>
            </a:pPr>
            <a:r>
              <a:rPr lang="pl-PL" altLang="pl-PL" sz="2200" b="1" dirty="0">
                <a:latin typeface="Calibri" pitchFamily="34" charset="0"/>
              </a:rPr>
              <a:t> autonomia metodologiczna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 (jurysprudencja rzymska – budowa podstaw metodyki i teorii wykładni: znane i stosowane </a:t>
            </a:r>
            <a:r>
              <a:rPr lang="pl-PL" altLang="pl-PL" dirty="0" err="1">
                <a:latin typeface="Arial" panose="020B0604020202020204" pitchFamily="34" charset="0"/>
                <a:cs typeface="Arial" panose="020B0604020202020204" pitchFamily="34" charset="0"/>
              </a:rPr>
              <a:t>paremie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 i topiki prawnicze; szkoła historyczna: F.C. von </a:t>
            </a:r>
            <a:r>
              <a:rPr lang="pl-PL" altLang="pl-PL" dirty="0" err="1">
                <a:latin typeface="Arial" panose="020B0604020202020204" pitchFamily="34" charset="0"/>
                <a:cs typeface="Arial" panose="020B0604020202020204" pitchFamily="34" charset="0"/>
              </a:rPr>
              <a:t>Savigny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; pozytywizm prawniczy – obrona naukowości prawoznawstwa przez wykazanie istnienia specyficznie prawniczych metod, gwarantujących rozstrzygnięciom prawniczym konieczne minimum intersubiektywnej komunikowalności i sprawdzalności, tzw. sylogizm prawniczy: J. Austin; normatywizm – „czysta metoda prawnicza”: H. </a:t>
            </a:r>
            <a:r>
              <a:rPr lang="pl-PL" altLang="pl-PL" dirty="0" err="1">
                <a:latin typeface="Arial" panose="020B0604020202020204" pitchFamily="34" charset="0"/>
                <a:cs typeface="Arial" panose="020B0604020202020204" pitchFamily="34" charset="0"/>
              </a:rPr>
              <a:t>Kelsen</a:t>
            </a:r>
            <a:r>
              <a:rPr lang="pl-PL" altLang="pl-PL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altLang="pl-PL" sz="2200" b="1" dirty="0">
              <a:latin typeface="Calibri" pitchFamily="34" charset="0"/>
            </a:endParaRPr>
          </a:p>
          <a:p>
            <a:pPr algn="r">
              <a:lnSpc>
                <a:spcPct val="150000"/>
              </a:lnSpc>
            </a:pPr>
            <a:r>
              <a:rPr lang="pl-PL" altLang="pl-PL" sz="2200" b="1" dirty="0">
                <a:latin typeface="Calibri" pitchFamily="34" charset="0"/>
              </a:rPr>
              <a:t>(</a:t>
            </a:r>
            <a:r>
              <a:rPr lang="pl-PL" altLang="pl-PL" sz="2200" b="1" i="1" dirty="0">
                <a:latin typeface="Calibri" pitchFamily="34" charset="0"/>
              </a:rPr>
              <a:t>za J. Stelmachem i B. Brożkiem</a:t>
            </a:r>
            <a:r>
              <a:rPr lang="pl-PL" altLang="pl-PL" sz="2200" b="1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15173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89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800" b="1" dirty="0">
                <a:latin typeface="Calibri" pitchFamily="34" charset="0"/>
              </a:rPr>
              <a:t>EKONOMICZNA ANALIZA PRAWA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14342" name="Prostokąt 6"/>
          <p:cNvSpPr>
            <a:spLocks noChangeArrowheads="1"/>
          </p:cNvSpPr>
          <p:nvPr/>
        </p:nvSpPr>
        <p:spPr bwMode="auto">
          <a:xfrm>
            <a:off x="1258888" y="2349500"/>
            <a:ext cx="7634287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pl-PL" altLang="pl-PL" sz="2400" b="1" u="sng" dirty="0">
                <a:latin typeface="Calibri" pitchFamily="34" charset="0"/>
              </a:rPr>
              <a:t>Tezy modelu nauki empirycznej:</a:t>
            </a:r>
          </a:p>
          <a:p>
            <a:pPr marL="342900" indent="-342900"/>
            <a:endParaRPr lang="pl-PL" altLang="pl-PL" sz="2400" b="1" dirty="0">
              <a:latin typeface="Calibri" pitchFamily="34" charset="0"/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altLang="pl-PL" sz="2400" b="1" dirty="0">
                <a:latin typeface="Calibri" pitchFamily="34" charset="0"/>
              </a:rPr>
              <a:t>przedmiotem nauki jest opis rzeczywistości, sprowadzonej do niezależnych od człowieka faktów;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altLang="pl-PL" sz="2400" b="1" dirty="0">
                <a:latin typeface="Calibri" pitchFamily="34" charset="0"/>
              </a:rPr>
              <a:t>opis ten jest dokonywany w zdaniach prawdziwych albo fałszywych w języku danej teorii;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altLang="pl-PL" sz="2400" b="1" dirty="0">
                <a:latin typeface="Calibri" pitchFamily="34" charset="0"/>
              </a:rPr>
              <a:t>prowadzi do ustalenia określonych hipotez, które służą wyjaśnianiu i/lub przewidywaniu zjawisk;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altLang="pl-PL" sz="2400" b="1" dirty="0">
                <a:latin typeface="Calibri" pitchFamily="34" charset="0"/>
              </a:rPr>
              <a:t>hipotezy te są weryfikowane i/lub falsyfikowane.</a:t>
            </a:r>
          </a:p>
        </p:txBody>
      </p:sp>
    </p:spTree>
    <p:extLst>
      <p:ext uri="{BB962C8B-B14F-4D97-AF65-F5344CB8AC3E}">
        <p14:creationId xmlns:p14="http://schemas.microsoft.com/office/powerpoint/2010/main" val="2549422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35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89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800" b="1" dirty="0">
                <a:latin typeface="Calibri" pitchFamily="34" charset="0"/>
              </a:rPr>
              <a:t>EKONOMICZNA ANALIZA PRAWA</a:t>
            </a:r>
            <a:endParaRPr lang="pl-PL" sz="2800" dirty="0">
              <a:latin typeface="Calibri" pitchFamily="34" charset="0"/>
            </a:endParaRPr>
          </a:p>
        </p:txBody>
      </p:sp>
      <p:sp>
        <p:nvSpPr>
          <p:cNvPr id="14342" name="Prostokąt 6"/>
          <p:cNvSpPr>
            <a:spLocks noChangeArrowheads="1"/>
          </p:cNvSpPr>
          <p:nvPr/>
        </p:nvSpPr>
        <p:spPr bwMode="auto">
          <a:xfrm>
            <a:off x="1259632" y="2250873"/>
            <a:ext cx="7634287" cy="4224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pl-PL" altLang="pl-PL" sz="2100" b="1" u="sng" dirty="0">
                <a:latin typeface="Calibri" pitchFamily="34" charset="0"/>
              </a:rPr>
              <a:t>Tezy modelu nauki humanistycznej:</a:t>
            </a:r>
          </a:p>
          <a:p>
            <a:pPr marL="342900" indent="-342900">
              <a:lnSpc>
                <a:spcPct val="150000"/>
              </a:lnSpc>
            </a:pPr>
            <a:endParaRPr lang="pl-PL" altLang="pl-PL" sz="1200" b="1" u="sng" dirty="0">
              <a:latin typeface="Calibri" pitchFamily="34" charset="0"/>
            </a:endParaRPr>
          </a:p>
          <a:p>
            <a:pPr marL="457200" indent="-457200">
              <a:spcAft>
                <a:spcPts val="1200"/>
              </a:spcAft>
              <a:buAutoNum type="alphaLcParenBoth"/>
            </a:pPr>
            <a:r>
              <a:rPr lang="pl-PL" altLang="pl-PL" sz="2100" b="1" dirty="0">
                <a:latin typeface="Calibri" pitchFamily="34" charset="0"/>
              </a:rPr>
              <a:t>przedmiotem nauki jest zrozumienie faktów;</a:t>
            </a:r>
          </a:p>
          <a:p>
            <a:pPr marL="457200" indent="-457200">
              <a:spcAft>
                <a:spcPts val="1200"/>
              </a:spcAft>
              <a:buAutoNum type="alphaLcParenBoth"/>
            </a:pPr>
            <a:r>
              <a:rPr lang="pl-PL" altLang="pl-PL" sz="2100" b="1" dirty="0">
                <a:latin typeface="Calibri" pitchFamily="34" charset="0"/>
              </a:rPr>
              <a:t>zrozumienie polega na przypisaniu materialnemu substratowi tych faktów sensu, znaczenia lub wartości, co wyraża się w wypowiedziach niekoniecznie będących zdaniami prawdziwymi albo fałszywymi w języku danej teorii;</a:t>
            </a:r>
          </a:p>
          <a:p>
            <a:pPr marL="457200" indent="-457200">
              <a:spcAft>
                <a:spcPts val="1200"/>
              </a:spcAft>
              <a:buAutoNum type="alphaLcParenBoth"/>
            </a:pPr>
            <a:r>
              <a:rPr lang="pl-PL" altLang="pl-PL" sz="2100" b="1" dirty="0">
                <a:latin typeface="Calibri" pitchFamily="34" charset="0"/>
              </a:rPr>
              <a:t>rozumienie prowadzi do rekonstruowania lub tworzenia przedmiotów kulturowych;</a:t>
            </a:r>
          </a:p>
          <a:p>
            <a:pPr marL="457200" indent="-457200">
              <a:spcAft>
                <a:spcPts val="1200"/>
              </a:spcAft>
              <a:buAutoNum type="alphaLcParenBoth"/>
            </a:pPr>
            <a:r>
              <a:rPr lang="pl-PL" altLang="pl-PL" sz="2100" b="1" dirty="0">
                <a:latin typeface="Calibri" pitchFamily="34" charset="0"/>
              </a:rPr>
              <a:t>zdania są weryfikowane i/lub falsyfikowane inne wypowiedzi są uzasadniane ze względu na przyjęte przesłanki.</a:t>
            </a:r>
          </a:p>
        </p:txBody>
      </p:sp>
    </p:spTree>
    <p:extLst>
      <p:ext uri="{BB962C8B-B14F-4D97-AF65-F5344CB8AC3E}">
        <p14:creationId xmlns:p14="http://schemas.microsoft.com/office/powerpoint/2010/main" val="29392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3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3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3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3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7651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7653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400" b="1" dirty="0">
                <a:latin typeface="Calibri" pitchFamily="34" charset="0"/>
              </a:rPr>
              <a:t>EKONOMICZNA ANALIZA PRAWA</a:t>
            </a:r>
            <a:endParaRPr lang="pl-PL" sz="2400" dirty="0">
              <a:latin typeface="Calibri" pitchFamily="34" charset="0"/>
            </a:endParaRPr>
          </a:p>
        </p:txBody>
      </p:sp>
      <p:sp>
        <p:nvSpPr>
          <p:cNvPr id="27654" name="Prostokąt 6"/>
          <p:cNvSpPr>
            <a:spLocks noChangeArrowheads="1"/>
          </p:cNvSpPr>
          <p:nvPr/>
        </p:nvSpPr>
        <p:spPr bwMode="auto">
          <a:xfrm>
            <a:off x="1619672" y="1754977"/>
            <a:ext cx="69850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2200" b="1" u="sng" dirty="0">
              <a:latin typeface="Calibri" pitchFamily="34" charset="0"/>
            </a:endParaRPr>
          </a:p>
          <a:p>
            <a:r>
              <a:rPr lang="pl-PL" altLang="pl-PL" sz="2400" b="1" u="sng" dirty="0">
                <a:latin typeface="Calibri" pitchFamily="34" charset="0"/>
              </a:rPr>
              <a:t>Podział problematyki prawoznawstwa według Z. Ziembińskiego:</a:t>
            </a:r>
          </a:p>
          <a:p>
            <a:pPr marL="342900" indent="-342900">
              <a:buFontTx/>
              <a:buChar char="-"/>
            </a:pPr>
            <a:endParaRPr lang="pl-PL" altLang="pl-PL" sz="2400" b="1" dirty="0">
              <a:latin typeface="Calibri" pitchFamily="34" charset="0"/>
            </a:endParaRPr>
          </a:p>
          <a:p>
            <a:pPr marL="342900" indent="-342900">
              <a:buFontTx/>
              <a:buChar char="-"/>
            </a:pPr>
            <a:r>
              <a:rPr lang="pl-PL" altLang="pl-PL" sz="2400" b="1" dirty="0">
                <a:latin typeface="Calibri" pitchFamily="34" charset="0"/>
              </a:rPr>
              <a:t>dogmatyczna,</a:t>
            </a:r>
          </a:p>
          <a:p>
            <a:pPr marL="342900" indent="-342900">
              <a:buFontTx/>
              <a:buChar char="-"/>
            </a:pPr>
            <a:endParaRPr lang="pl-PL" altLang="pl-PL" sz="2400" b="1" dirty="0">
              <a:latin typeface="Calibri" pitchFamily="34" charset="0"/>
            </a:endParaRPr>
          </a:p>
          <a:p>
            <a:pPr marL="342900" indent="-342900">
              <a:buFontTx/>
              <a:buChar char="-"/>
            </a:pPr>
            <a:r>
              <a:rPr lang="pl-PL" altLang="pl-PL" sz="2400" b="1" dirty="0">
                <a:latin typeface="Calibri" pitchFamily="34" charset="0"/>
              </a:rPr>
              <a:t>socjotechniczna, </a:t>
            </a:r>
          </a:p>
          <a:p>
            <a:pPr marL="342900" indent="-342900">
              <a:buFontTx/>
              <a:buChar char="-"/>
            </a:pPr>
            <a:endParaRPr lang="pl-PL" altLang="pl-PL" sz="2400" b="1" dirty="0">
              <a:latin typeface="Calibri" pitchFamily="34" charset="0"/>
            </a:endParaRPr>
          </a:p>
          <a:p>
            <a:pPr marL="342900" indent="-342900">
              <a:buFontTx/>
              <a:buChar char="-"/>
            </a:pPr>
            <a:r>
              <a:rPr lang="pl-PL" altLang="pl-PL" sz="2400" b="1" dirty="0">
                <a:latin typeface="Calibri" pitchFamily="34" charset="0"/>
              </a:rPr>
              <a:t>teoretyczna,</a:t>
            </a:r>
          </a:p>
          <a:p>
            <a:pPr marL="342900" indent="-342900">
              <a:buFontTx/>
              <a:buChar char="-"/>
            </a:pPr>
            <a:endParaRPr lang="pl-PL" altLang="pl-PL" sz="2400" b="1" dirty="0">
              <a:latin typeface="Calibri" pitchFamily="34" charset="0"/>
            </a:endParaRPr>
          </a:p>
          <a:p>
            <a:pPr marL="342900" indent="-342900">
              <a:buFontTx/>
              <a:buChar char="-"/>
            </a:pPr>
            <a:r>
              <a:rPr lang="pl-PL" altLang="pl-PL" sz="2400" b="1" dirty="0">
                <a:latin typeface="Calibri" pitchFamily="34" charset="0"/>
              </a:rPr>
              <a:t>metodologiczna.</a:t>
            </a:r>
          </a:p>
        </p:txBody>
      </p:sp>
    </p:spTree>
    <p:extLst>
      <p:ext uri="{BB962C8B-B14F-4D97-AF65-F5344CB8AC3E}">
        <p14:creationId xmlns:p14="http://schemas.microsoft.com/office/powerpoint/2010/main" val="1615221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7651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7653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400" b="1" dirty="0">
                <a:latin typeface="Calibri" pitchFamily="34" charset="0"/>
              </a:rPr>
              <a:t>EKONOMICZNA ANALIZA PRAWA</a:t>
            </a:r>
            <a:endParaRPr lang="pl-PL" sz="2400" dirty="0">
              <a:latin typeface="Calibri" pitchFamily="34" charset="0"/>
            </a:endParaRPr>
          </a:p>
        </p:txBody>
      </p:sp>
      <p:sp>
        <p:nvSpPr>
          <p:cNvPr id="27654" name="Prostokąt 6"/>
          <p:cNvSpPr>
            <a:spLocks noChangeArrowheads="1"/>
          </p:cNvSpPr>
          <p:nvPr/>
        </p:nvSpPr>
        <p:spPr bwMode="auto">
          <a:xfrm>
            <a:off x="1619672" y="1754977"/>
            <a:ext cx="6985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2400" b="1" u="sng" dirty="0">
              <a:latin typeface="Calibri" pitchFamily="34" charset="0"/>
            </a:endParaRPr>
          </a:p>
          <a:p>
            <a:r>
              <a:rPr lang="pl-PL" altLang="pl-PL" sz="2400" b="1" u="sng" dirty="0">
                <a:latin typeface="Calibri" pitchFamily="34" charset="0"/>
              </a:rPr>
              <a:t>Problematyka dogmatyczna</a:t>
            </a:r>
            <a:r>
              <a:rPr lang="pl-PL" altLang="pl-PL" sz="2400" b="1" dirty="0">
                <a:latin typeface="Calibri" pitchFamily="34" charset="0"/>
              </a:rPr>
              <a:t> dotyczy tego, jakie normy należą w danym czasie do rozważanego systemu prawnego. Wtórnie dotyczy rozstrzygania o kwalifikacji prawnej określonych czynów, zdarzeń i sytuacji.</a:t>
            </a:r>
          </a:p>
        </p:txBody>
      </p:sp>
    </p:spTree>
    <p:extLst>
      <p:ext uri="{BB962C8B-B14F-4D97-AF65-F5344CB8AC3E}">
        <p14:creationId xmlns:p14="http://schemas.microsoft.com/office/powerpoint/2010/main" val="2005180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ytuł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pl-PL">
              <a:solidFill>
                <a:schemeClr val="tx1">
                  <a:tint val="75000"/>
                </a:schemeClr>
              </a:solidFill>
            </a:endParaRPr>
          </a:p>
        </p:txBody>
      </p:sp>
      <p:pic>
        <p:nvPicPr>
          <p:cNvPr id="27651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2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27653" name="Prostokąt 5"/>
          <p:cNvSpPr>
            <a:spLocks noChangeArrowheads="1"/>
          </p:cNvSpPr>
          <p:nvPr/>
        </p:nvSpPr>
        <p:spPr bwMode="auto">
          <a:xfrm>
            <a:off x="2195513" y="1268413"/>
            <a:ext cx="525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l-PL" altLang="pl-PL" sz="2400" b="1" dirty="0">
                <a:latin typeface="Calibri" pitchFamily="34" charset="0"/>
              </a:rPr>
              <a:t>EKONOMICZNA ANALIZA PRAWA</a:t>
            </a:r>
            <a:endParaRPr lang="pl-PL" sz="2400" dirty="0">
              <a:latin typeface="Calibri" pitchFamily="34" charset="0"/>
            </a:endParaRPr>
          </a:p>
        </p:txBody>
      </p:sp>
      <p:sp>
        <p:nvSpPr>
          <p:cNvPr id="27654" name="Prostokąt 6"/>
          <p:cNvSpPr>
            <a:spLocks noChangeArrowheads="1"/>
          </p:cNvSpPr>
          <p:nvPr/>
        </p:nvSpPr>
        <p:spPr bwMode="auto">
          <a:xfrm>
            <a:off x="1619672" y="1754977"/>
            <a:ext cx="6985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 altLang="pl-PL" sz="2200" b="1" u="sng" dirty="0">
              <a:latin typeface="Calibri" pitchFamily="34" charset="0"/>
            </a:endParaRPr>
          </a:p>
          <a:p>
            <a:endParaRPr lang="pl-PL" altLang="pl-PL" sz="2200" b="1" u="sng" dirty="0">
              <a:latin typeface="Calibri" pitchFamily="34" charset="0"/>
            </a:endParaRPr>
          </a:p>
          <a:p>
            <a:r>
              <a:rPr lang="pl-PL" altLang="pl-PL" sz="2400" b="1" u="sng" dirty="0">
                <a:latin typeface="Calibri" pitchFamily="34" charset="0"/>
              </a:rPr>
              <a:t>Problematyka socjotechniczna</a:t>
            </a:r>
            <a:r>
              <a:rPr lang="pl-PL" altLang="pl-PL" sz="2400" b="1" dirty="0">
                <a:latin typeface="Calibri" pitchFamily="34" charset="0"/>
              </a:rPr>
              <a:t> polega na tym, jak przez stanowienie prawa lub jego stosowanie uzyskiwać zamierzone skutki społeczne.</a:t>
            </a:r>
          </a:p>
        </p:txBody>
      </p:sp>
    </p:spTree>
    <p:extLst>
      <p:ext uri="{BB962C8B-B14F-4D97-AF65-F5344CB8AC3E}">
        <p14:creationId xmlns:p14="http://schemas.microsoft.com/office/powerpoint/2010/main" val="31173891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1160</Words>
  <Application>Microsoft Macintosh PowerPoint</Application>
  <PresentationFormat>Pokaz na ekranie (4:3)</PresentationFormat>
  <Paragraphs>127</Paragraphs>
  <Slides>16</Slides>
  <Notes>16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Arial</vt:lpstr>
      <vt:lpstr>Calibri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Wlodek Gromski</cp:lastModifiedBy>
  <cp:revision>135</cp:revision>
  <cp:lastPrinted>2018-11-27T15:15:39Z</cp:lastPrinted>
  <dcterms:created xsi:type="dcterms:W3CDTF">2014-01-18T14:20:26Z</dcterms:created>
  <dcterms:modified xsi:type="dcterms:W3CDTF">2021-11-03T17:48:57Z</dcterms:modified>
</cp:coreProperties>
</file>