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4" r:id="rId8"/>
    <p:sldId id="265" r:id="rId9"/>
    <p:sldId id="266" r:id="rId10"/>
    <p:sldId id="259" r:id="rId11"/>
    <p:sldId id="263" r:id="rId12"/>
    <p:sldId id="267" r:id="rId13"/>
    <p:sldId id="268" r:id="rId1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B2412-44D5-4640-832E-4C3102741EE1}" type="datetimeFigureOut">
              <a:rPr lang="pl-PL" smtClean="0"/>
              <a:t>06.11.2020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9368CC5-C9E5-4D6E-A6EC-ABEA5E71D8D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5348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B2412-44D5-4640-832E-4C3102741EE1}" type="datetimeFigureOut">
              <a:rPr lang="pl-PL" smtClean="0"/>
              <a:t>06.11.2020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9368CC5-C9E5-4D6E-A6EC-ABEA5E71D8D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4733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B2412-44D5-4640-832E-4C3102741EE1}" type="datetimeFigureOut">
              <a:rPr lang="pl-PL" smtClean="0"/>
              <a:t>06.11.2020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9368CC5-C9E5-4D6E-A6EC-ABEA5E71D8DB}" type="slidenum">
              <a:rPr lang="pl-PL" smtClean="0"/>
              <a:t>‹#›</a:t>
            </a:fld>
            <a:endParaRPr lang="pl-P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989057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B2412-44D5-4640-832E-4C3102741EE1}" type="datetimeFigureOut">
              <a:rPr lang="pl-PL" smtClean="0"/>
              <a:t>06.11.2020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9368CC5-C9E5-4D6E-A6EC-ABEA5E71D8D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03067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B2412-44D5-4640-832E-4C3102741EE1}" type="datetimeFigureOut">
              <a:rPr lang="pl-PL" smtClean="0"/>
              <a:t>06.11.2020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9368CC5-C9E5-4D6E-A6EC-ABEA5E71D8DB}" type="slidenum">
              <a:rPr lang="pl-PL" smtClean="0"/>
              <a:t>‹#›</a:t>
            </a:fld>
            <a:endParaRPr lang="pl-P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93295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B2412-44D5-4640-832E-4C3102741EE1}" type="datetimeFigureOut">
              <a:rPr lang="pl-PL" smtClean="0"/>
              <a:t>06.11.2020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9368CC5-C9E5-4D6E-A6EC-ABEA5E71D8D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068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B2412-44D5-4640-832E-4C3102741EE1}" type="datetimeFigureOut">
              <a:rPr lang="pl-PL" smtClean="0"/>
              <a:t>06.11.2020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68CC5-C9E5-4D6E-A6EC-ABEA5E71D8D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268080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B2412-44D5-4640-832E-4C3102741EE1}" type="datetimeFigureOut">
              <a:rPr lang="pl-PL" smtClean="0"/>
              <a:t>06.11.2020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68CC5-C9E5-4D6E-A6EC-ABEA5E71D8D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95647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B2412-44D5-4640-832E-4C3102741EE1}" type="datetimeFigureOut">
              <a:rPr lang="pl-PL" smtClean="0"/>
              <a:t>06.11.2020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68CC5-C9E5-4D6E-A6EC-ABEA5E71D8D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89731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B2412-44D5-4640-832E-4C3102741EE1}" type="datetimeFigureOut">
              <a:rPr lang="pl-PL" smtClean="0"/>
              <a:t>06.11.2020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9368CC5-C9E5-4D6E-A6EC-ABEA5E71D8D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2052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B2412-44D5-4640-832E-4C3102741EE1}" type="datetimeFigureOut">
              <a:rPr lang="pl-PL" smtClean="0"/>
              <a:t>06.11.2020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9368CC5-C9E5-4D6E-A6EC-ABEA5E71D8D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6217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B2412-44D5-4640-832E-4C3102741EE1}" type="datetimeFigureOut">
              <a:rPr lang="pl-PL" smtClean="0"/>
              <a:t>06.11.2020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9368CC5-C9E5-4D6E-A6EC-ABEA5E71D8D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517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B2412-44D5-4640-832E-4C3102741EE1}" type="datetimeFigureOut">
              <a:rPr lang="pl-PL" smtClean="0"/>
              <a:t>06.11.2020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68CC5-C9E5-4D6E-A6EC-ABEA5E71D8D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8494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B2412-44D5-4640-832E-4C3102741EE1}" type="datetimeFigureOut">
              <a:rPr lang="pl-PL" smtClean="0"/>
              <a:t>06.11.2020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68CC5-C9E5-4D6E-A6EC-ABEA5E71D8D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7870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B2412-44D5-4640-832E-4C3102741EE1}" type="datetimeFigureOut">
              <a:rPr lang="pl-PL" smtClean="0"/>
              <a:t>06.11.2020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68CC5-C9E5-4D6E-A6EC-ABEA5E71D8D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6033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B2412-44D5-4640-832E-4C3102741EE1}" type="datetimeFigureOut">
              <a:rPr lang="pl-PL" smtClean="0"/>
              <a:t>06.11.2020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9368CC5-C9E5-4D6E-A6EC-ABEA5E71D8D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465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B2412-44D5-4640-832E-4C3102741EE1}" type="datetimeFigureOut">
              <a:rPr lang="pl-PL" smtClean="0"/>
              <a:t>06.11.2020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9368CC5-C9E5-4D6E-A6EC-ABEA5E71D8D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5214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681019" y="417945"/>
            <a:ext cx="10372436" cy="2262781"/>
          </a:xfrm>
        </p:spPr>
        <p:txBody>
          <a:bodyPr/>
          <a:lstStyle/>
          <a:p>
            <a:r>
              <a:rPr lang="pl-PL" dirty="0" smtClean="0"/>
              <a:t>Etyka zawodów prawniczych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961140" y="4269379"/>
            <a:ext cx="8915399" cy="1126283"/>
          </a:xfrm>
        </p:spPr>
        <p:txBody>
          <a:bodyPr>
            <a:normAutofit lnSpcReduction="10000"/>
          </a:bodyPr>
          <a:lstStyle/>
          <a:p>
            <a:r>
              <a:rPr lang="pl-PL" dirty="0" smtClean="0"/>
              <a:t>Ćwiczenia nr 3</a:t>
            </a:r>
          </a:p>
          <a:p>
            <a:r>
              <a:rPr lang="pl-PL" dirty="0" smtClean="0"/>
              <a:t>mgr Martyna Stępień</a:t>
            </a:r>
          </a:p>
          <a:p>
            <a:r>
              <a:rPr lang="pl-PL" dirty="0" smtClean="0"/>
              <a:t>Katedra </a:t>
            </a:r>
            <a:r>
              <a:rPr lang="pl-PL" dirty="0"/>
              <a:t>Teorii i Filozofii Prawa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766127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30231" y="624110"/>
            <a:ext cx="9774382" cy="1280890"/>
          </a:xfrm>
        </p:spPr>
        <p:txBody>
          <a:bodyPr/>
          <a:lstStyle/>
          <a:p>
            <a:pPr algn="ctr"/>
            <a:r>
              <a:rPr lang="pl-PL" dirty="0" smtClean="0"/>
              <a:t>Naruszenie zasad etyki zawodowej prawników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30231" y="2466108"/>
            <a:ext cx="8915400" cy="3777622"/>
          </a:xfrm>
        </p:spPr>
        <p:txBody>
          <a:bodyPr>
            <a:normAutofit/>
          </a:bodyPr>
          <a:lstStyle/>
          <a:p>
            <a:r>
              <a:rPr lang="pl-PL" sz="2400" dirty="0" smtClean="0"/>
              <a:t>Kodeksy etyki zawodowej prawników traktowane są podobnie do aktów prawnych, naruszenie zasad w nich zawartych pociąga za sobą </a:t>
            </a:r>
            <a:r>
              <a:rPr lang="pl-PL" sz="2400" b="1" dirty="0" smtClean="0"/>
              <a:t>odpowiedzialność dyscyplinarną</a:t>
            </a:r>
            <a:r>
              <a:rPr lang="pl-PL" sz="2400" dirty="0" smtClean="0"/>
              <a:t>.</a:t>
            </a:r>
          </a:p>
          <a:p>
            <a:endParaRPr lang="pl-PL" sz="2400" dirty="0"/>
          </a:p>
          <a:p>
            <a:r>
              <a:rPr lang="pl-PL" sz="2400" dirty="0" smtClean="0"/>
              <a:t>W sprawach dyscyplinarnych orzekają </a:t>
            </a:r>
            <a:r>
              <a:rPr lang="pl-PL" sz="2400" b="1" dirty="0" smtClean="0"/>
              <a:t>sądy dyscyplinarne</a:t>
            </a:r>
            <a:r>
              <a:rPr lang="pl-PL" sz="2400" dirty="0" smtClean="0"/>
              <a:t> korporacji zawodowych.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2922785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8597" y="642583"/>
            <a:ext cx="8911687" cy="1280890"/>
          </a:xfrm>
        </p:spPr>
        <p:txBody>
          <a:bodyPr/>
          <a:lstStyle/>
          <a:p>
            <a:pPr algn="ctr"/>
            <a:r>
              <a:rPr lang="pl-PL" dirty="0"/>
              <a:t>Odpowiedzialność dyscyplinarna 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447636" y="2133600"/>
            <a:ext cx="9056976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 smtClean="0"/>
              <a:t>Art</a:t>
            </a:r>
            <a:r>
              <a:rPr lang="pl-PL" sz="2400" dirty="0"/>
              <a:t>. </a:t>
            </a:r>
            <a:r>
              <a:rPr lang="pl-PL" sz="2400" dirty="0" smtClean="0"/>
              <a:t>80 ustawy - Prawo </a:t>
            </a:r>
            <a:r>
              <a:rPr lang="pl-PL" sz="2400" dirty="0"/>
              <a:t>o adwokaturze (t. j. Dz. U. z 2020 r. poz. </a:t>
            </a:r>
            <a:r>
              <a:rPr lang="pl-PL" sz="2400" dirty="0" smtClean="0"/>
              <a:t>1651):</a:t>
            </a:r>
          </a:p>
          <a:p>
            <a:pPr marL="0" indent="0">
              <a:buNone/>
            </a:pPr>
            <a:r>
              <a:rPr lang="pl-PL" sz="2400" dirty="0" smtClean="0"/>
              <a:t> </a:t>
            </a:r>
            <a:r>
              <a:rPr lang="pl-PL" sz="2400" dirty="0"/>
              <a:t>Adwokaci i aplikanci adwokaccy podlegają </a:t>
            </a:r>
            <a:r>
              <a:rPr lang="pl-PL" sz="2400" b="1" dirty="0"/>
              <a:t>odpowiedzialności dyscyplinarnej </a:t>
            </a:r>
            <a:r>
              <a:rPr lang="pl-PL" sz="2400" dirty="0"/>
              <a:t>za postępowanie sprzeczne z prawem, </a:t>
            </a:r>
            <a:r>
              <a:rPr lang="pl-PL" sz="2400" b="1" dirty="0"/>
              <a:t>zasadami etyki </a:t>
            </a:r>
            <a:r>
              <a:rPr lang="pl-PL" sz="2400" dirty="0"/>
              <a:t>lub godnością zawodu bądź za naruszenie swych obowiązków </a:t>
            </a:r>
            <a:r>
              <a:rPr lang="pl-PL" sz="2400" dirty="0" smtClean="0"/>
              <a:t>zawodowych…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6840860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KARY DYSCYPLINARNE: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Art. </a:t>
            </a:r>
            <a:r>
              <a:rPr lang="pl-PL" dirty="0" smtClean="0"/>
              <a:t>81 ust. 1 ustawy – Prawo o adwokaturze</a:t>
            </a:r>
          </a:p>
          <a:p>
            <a:pPr marL="0" indent="0">
              <a:buNone/>
            </a:pPr>
            <a:r>
              <a:rPr lang="pl-PL" dirty="0" smtClean="0"/>
              <a:t>Kary </a:t>
            </a:r>
            <a:r>
              <a:rPr lang="pl-PL" dirty="0"/>
              <a:t>dyscyplinarne są następujące: </a:t>
            </a:r>
            <a:endParaRPr lang="pl-PL" dirty="0" smtClean="0"/>
          </a:p>
          <a:p>
            <a:pPr>
              <a:buAutoNum type="arabicParenR"/>
            </a:pPr>
            <a:r>
              <a:rPr lang="pl-PL" dirty="0" smtClean="0"/>
              <a:t>upomnienie</a:t>
            </a:r>
            <a:r>
              <a:rPr lang="pl-PL" dirty="0"/>
              <a:t>; </a:t>
            </a:r>
            <a:endParaRPr lang="pl-PL" dirty="0" smtClean="0"/>
          </a:p>
          <a:p>
            <a:pPr>
              <a:buAutoNum type="arabicParenR"/>
            </a:pPr>
            <a:r>
              <a:rPr lang="pl-PL" dirty="0" smtClean="0"/>
              <a:t>nagana</a:t>
            </a:r>
            <a:r>
              <a:rPr lang="pl-PL" dirty="0"/>
              <a:t>; </a:t>
            </a:r>
            <a:endParaRPr lang="pl-PL" dirty="0" smtClean="0"/>
          </a:p>
          <a:p>
            <a:pPr>
              <a:buAutoNum type="arabicParenR"/>
            </a:pPr>
            <a:r>
              <a:rPr lang="pl-PL" dirty="0" smtClean="0"/>
              <a:t>kara </a:t>
            </a:r>
            <a:r>
              <a:rPr lang="pl-PL" dirty="0"/>
              <a:t>pieniężna; </a:t>
            </a:r>
            <a:endParaRPr lang="pl-PL" dirty="0" smtClean="0"/>
          </a:p>
          <a:p>
            <a:pPr>
              <a:buAutoNum type="arabicParenR"/>
            </a:pPr>
            <a:r>
              <a:rPr lang="pl-PL" dirty="0" smtClean="0"/>
              <a:t>zawieszenie </a:t>
            </a:r>
            <a:r>
              <a:rPr lang="pl-PL" dirty="0"/>
              <a:t>w czynnościach zawodowych na czas od trzech miesięcy do pięciu lat</a:t>
            </a:r>
            <a:r>
              <a:rPr lang="pl-PL" dirty="0" smtClean="0"/>
              <a:t>; </a:t>
            </a:r>
          </a:p>
          <a:p>
            <a:pPr>
              <a:buAutoNum type="arabicParenR"/>
            </a:pPr>
            <a:r>
              <a:rPr lang="pl-PL" dirty="0" smtClean="0"/>
              <a:t>(</a:t>
            </a:r>
            <a:r>
              <a:rPr lang="pl-PL" dirty="0"/>
              <a:t>uchylony) </a:t>
            </a:r>
            <a:endParaRPr lang="pl-PL" dirty="0" smtClean="0"/>
          </a:p>
          <a:p>
            <a:pPr>
              <a:buAutoNum type="arabicParenR"/>
            </a:pPr>
            <a:r>
              <a:rPr lang="pl-PL" dirty="0" smtClean="0"/>
              <a:t>wydalenie </a:t>
            </a:r>
            <a:r>
              <a:rPr lang="pl-PL" dirty="0"/>
              <a:t>z adwokatury. </a:t>
            </a:r>
          </a:p>
        </p:txBody>
      </p:sp>
    </p:spTree>
    <p:extLst>
      <p:ext uri="{BB962C8B-B14F-4D97-AF65-F5344CB8AC3E}">
        <p14:creationId xmlns:p14="http://schemas.microsoft.com/office/powerpoint/2010/main" val="20430619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25601" y="624110"/>
            <a:ext cx="9879012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Postanowienie Trybunału </a:t>
            </a:r>
            <a:r>
              <a:rPr lang="pl-PL" dirty="0"/>
              <a:t>Konstytucyjnego</a:t>
            </a:r>
            <a:br>
              <a:rPr lang="pl-PL" dirty="0"/>
            </a:br>
            <a:r>
              <a:rPr lang="pl-PL" dirty="0"/>
              <a:t>z dnia 7 października 1992 </a:t>
            </a:r>
            <a:r>
              <a:rPr lang="pl-PL" dirty="0" smtClean="0"/>
              <a:t>r. U </a:t>
            </a:r>
            <a:r>
              <a:rPr lang="pl-PL" dirty="0"/>
              <a:t>1/92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68218" y="2133600"/>
            <a:ext cx="10636394" cy="4525818"/>
          </a:xfrm>
        </p:spPr>
        <p:txBody>
          <a:bodyPr>
            <a:noAutofit/>
          </a:bodyPr>
          <a:lstStyle/>
          <a:p>
            <a:r>
              <a:rPr lang="pl-PL" sz="2200" dirty="0"/>
              <a:t>Trybunał Konstytucyjny zaliczył kodeksy etyki zawodowej do </a:t>
            </a:r>
            <a:r>
              <a:rPr lang="pl-PL" sz="2200" b="1" i="1" dirty="0"/>
              <a:t>sfery norm deontologicznych</a:t>
            </a:r>
            <a:r>
              <a:rPr lang="pl-PL" sz="2200" dirty="0"/>
              <a:t>, tworzonych w </a:t>
            </a:r>
            <a:r>
              <a:rPr lang="pl-PL" sz="2200" b="1" i="1" dirty="0"/>
              <a:t>sferze autonomii korporacyjnej </a:t>
            </a:r>
            <a:r>
              <a:rPr lang="pl-PL" sz="2200" dirty="0"/>
              <a:t>oraz </a:t>
            </a:r>
            <a:r>
              <a:rPr lang="pl-PL" sz="2200" u="sng" dirty="0"/>
              <a:t>dookreślających normy ustawowe</a:t>
            </a:r>
            <a:r>
              <a:rPr lang="pl-PL" sz="2200" dirty="0"/>
              <a:t> tam, gdzie kodeksy owe mają wpływ na ich stosowanie</a:t>
            </a:r>
            <a:r>
              <a:rPr lang="pl-PL" sz="2200" dirty="0" smtClean="0"/>
              <a:t>.</a:t>
            </a:r>
          </a:p>
          <a:p>
            <a:r>
              <a:rPr lang="pl-PL" sz="2200" dirty="0"/>
              <a:t>Normy deontologiczne, same przez się charakteru prawnego nie posiadają. Należą </a:t>
            </a:r>
            <a:r>
              <a:rPr lang="pl-PL" sz="2200" dirty="0" smtClean="0"/>
              <a:t>do </a:t>
            </a:r>
            <a:r>
              <a:rPr lang="pl-PL" sz="2200" dirty="0"/>
              <a:t>niezależnego od prawa zbioru norm etycznych</a:t>
            </a:r>
            <a:r>
              <a:rPr lang="pl-PL" sz="2200" dirty="0" smtClean="0"/>
              <a:t>.</a:t>
            </a:r>
          </a:p>
          <a:p>
            <a:r>
              <a:rPr lang="pl-PL" sz="2200" dirty="0"/>
              <a:t>Zbiory norm </a:t>
            </a:r>
            <a:r>
              <a:rPr lang="pl-PL" sz="2200" dirty="0" smtClean="0"/>
              <a:t>prawnych </a:t>
            </a:r>
            <a:r>
              <a:rPr lang="pl-PL" sz="2200" dirty="0"/>
              <a:t>i norm etycznych nie pokrywają się jednak i tworzą dwa względnie niezależnie od siebie kręgi. Nieuprawnione jest więc twierdzenie, że norma etyczna musi być zgodna z normą prawną. Twierdzenie takie zakładałoby priorytet norm prawnych nad normami etycznymi. To raczej prawo powinno mieć legitymację etyczną. Etyka nie wymaga legitymacji legislacyjnej.</a:t>
            </a:r>
            <a:endParaRPr lang="pl-PL" sz="2200" dirty="0"/>
          </a:p>
          <a:p>
            <a:pPr marL="0" indent="0">
              <a:buNone/>
            </a:pP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3243786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14764" y="2499091"/>
            <a:ext cx="10353962" cy="1280890"/>
          </a:xfrm>
        </p:spPr>
        <p:txBody>
          <a:bodyPr/>
          <a:lstStyle/>
          <a:p>
            <a:r>
              <a:rPr lang="pl-PL" dirty="0" smtClean="0"/>
              <a:t>Jakie są argumenty za i przeciw kodyfikacji?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31022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77289" y="633347"/>
            <a:ext cx="8911687" cy="1280890"/>
          </a:xfrm>
        </p:spPr>
        <p:txBody>
          <a:bodyPr/>
          <a:lstStyle/>
          <a:p>
            <a:pPr algn="ctr"/>
            <a:r>
              <a:rPr lang="pl-PL" dirty="0" smtClean="0"/>
              <a:t>ŹRÓDŁA etyki zawodowej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w znaczeniu </a:t>
            </a:r>
            <a:r>
              <a:rPr lang="pl-PL" sz="2400" b="1" dirty="0" smtClean="0"/>
              <a:t>formalnym</a:t>
            </a:r>
            <a:r>
              <a:rPr lang="pl-PL" sz="2400" dirty="0" smtClean="0"/>
              <a:t>;</a:t>
            </a:r>
          </a:p>
          <a:p>
            <a:endParaRPr lang="pl-PL" sz="2400" dirty="0"/>
          </a:p>
          <a:p>
            <a:r>
              <a:rPr lang="pl-PL" sz="2400" dirty="0" smtClean="0"/>
              <a:t>W znaczeniu </a:t>
            </a:r>
            <a:r>
              <a:rPr lang="pl-PL" sz="2400" b="1" dirty="0" smtClean="0"/>
              <a:t>materialnym</a:t>
            </a:r>
            <a:r>
              <a:rPr lang="pl-PL" sz="2400" dirty="0" smtClean="0"/>
              <a:t>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474784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80489" y="624110"/>
            <a:ext cx="8911687" cy="1280890"/>
          </a:xfrm>
        </p:spPr>
        <p:txBody>
          <a:bodyPr/>
          <a:lstStyle/>
          <a:p>
            <a:r>
              <a:rPr lang="pl-PL" dirty="0" smtClean="0"/>
              <a:t>Oficjalne regulacje etyki prawniczej: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376776" y="2078181"/>
            <a:ext cx="8915400" cy="3777622"/>
          </a:xfrm>
        </p:spPr>
        <p:txBody>
          <a:bodyPr>
            <a:normAutofit/>
          </a:bodyPr>
          <a:lstStyle/>
          <a:p>
            <a:r>
              <a:rPr lang="pl-PL" altLang="pl-PL" sz="2400" dirty="0"/>
              <a:t>Zbiór Zasad Etyki Adwokackiej i Godności </a:t>
            </a:r>
            <a:r>
              <a:rPr lang="pl-PL" altLang="pl-PL" sz="2400" dirty="0" smtClean="0"/>
              <a:t>Zawodu</a:t>
            </a:r>
          </a:p>
          <a:p>
            <a:r>
              <a:rPr lang="pl-PL" altLang="pl-PL" sz="2400" dirty="0" smtClean="0"/>
              <a:t>Zbiór </a:t>
            </a:r>
            <a:r>
              <a:rPr lang="pl-PL" altLang="pl-PL" sz="2400" dirty="0"/>
              <a:t>Zasad Etyki Zawodowej Sędziów </a:t>
            </a:r>
            <a:r>
              <a:rPr lang="pl-PL" altLang="pl-PL" sz="2400" dirty="0" smtClean="0"/>
              <a:t>KRS</a:t>
            </a:r>
          </a:p>
          <a:p>
            <a:r>
              <a:rPr lang="pl-PL" altLang="pl-PL" sz="2400" dirty="0" smtClean="0"/>
              <a:t>Kodeks </a:t>
            </a:r>
            <a:r>
              <a:rPr lang="pl-PL" altLang="pl-PL" sz="2400" dirty="0"/>
              <a:t>Etyki Radcy </a:t>
            </a:r>
            <a:r>
              <a:rPr lang="pl-PL" altLang="pl-PL" sz="2400" dirty="0" smtClean="0"/>
              <a:t>Prawnego</a:t>
            </a:r>
          </a:p>
          <a:p>
            <a:r>
              <a:rPr lang="pl-PL" altLang="pl-PL" sz="2400" dirty="0" smtClean="0"/>
              <a:t>Kodeks </a:t>
            </a:r>
            <a:r>
              <a:rPr lang="pl-PL" altLang="pl-PL" sz="2400" dirty="0"/>
              <a:t>Etyki Doradców </a:t>
            </a:r>
            <a:r>
              <a:rPr lang="pl-PL" altLang="pl-PL" sz="2400" dirty="0" smtClean="0"/>
              <a:t>Podatkowych</a:t>
            </a:r>
          </a:p>
          <a:p>
            <a:r>
              <a:rPr lang="pl-PL" altLang="pl-PL" sz="2400" dirty="0" smtClean="0"/>
              <a:t>Zbiór </a:t>
            </a:r>
            <a:r>
              <a:rPr lang="pl-PL" altLang="pl-PL" sz="2400" dirty="0"/>
              <a:t>Zasad Etycznych </a:t>
            </a:r>
            <a:r>
              <a:rPr lang="pl-PL" altLang="pl-PL" sz="2400" dirty="0" smtClean="0"/>
              <a:t>Prokuratora</a:t>
            </a:r>
          </a:p>
          <a:p>
            <a:r>
              <a:rPr lang="pl-PL" altLang="pl-PL" sz="2400" dirty="0" smtClean="0"/>
              <a:t>Kodeks </a:t>
            </a:r>
            <a:r>
              <a:rPr lang="pl-PL" altLang="pl-PL" sz="2400" dirty="0"/>
              <a:t>Etyki Zawodowej </a:t>
            </a:r>
            <a:r>
              <a:rPr lang="pl-PL" altLang="pl-PL" sz="2400" dirty="0" smtClean="0"/>
              <a:t>Notariusza</a:t>
            </a:r>
          </a:p>
          <a:p>
            <a:r>
              <a:rPr lang="pl-PL" altLang="pl-PL" sz="2400" dirty="0" smtClean="0"/>
              <a:t>Kodeks </a:t>
            </a:r>
            <a:r>
              <a:rPr lang="pl-PL" altLang="pl-PL" sz="2400" dirty="0"/>
              <a:t>Etyki Zawodowej Komornika Sądowego</a:t>
            </a:r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995394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81725" y="698001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Jakie jest miejsce kodeksów etycznych wśród źródeł prawa?</a:t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Jaki jest ich stosunek do innych aktów prawnych obowiązujących w państwie?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309091" y="3454400"/>
            <a:ext cx="9066212" cy="3315804"/>
          </a:xfrm>
        </p:spPr>
        <p:txBody>
          <a:bodyPr/>
          <a:lstStyle/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24422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Samorządy zawodowe tworzą kodeksy </a:t>
            </a:r>
            <a:r>
              <a:rPr lang="pl-PL" sz="2400" dirty="0"/>
              <a:t>etyki </a:t>
            </a:r>
            <a:r>
              <a:rPr lang="pl-PL" sz="2400" b="1" dirty="0" smtClean="0"/>
              <a:t>na mocy upoważnienia ustawowego</a:t>
            </a:r>
            <a:r>
              <a:rPr lang="pl-PL" sz="2400" dirty="0" smtClean="0"/>
              <a:t>.</a:t>
            </a:r>
            <a:endParaRPr lang="pl-PL" sz="2400" dirty="0"/>
          </a:p>
          <a:p>
            <a:endParaRPr lang="pl-PL" sz="2400" dirty="0" smtClean="0"/>
          </a:p>
          <a:p>
            <a:r>
              <a:rPr lang="pl-PL" sz="2400" dirty="0" smtClean="0"/>
              <a:t>Np. na mocy </a:t>
            </a:r>
            <a:r>
              <a:rPr lang="pl-PL" sz="2400" b="1" dirty="0" smtClean="0"/>
              <a:t>art. </a:t>
            </a:r>
            <a:r>
              <a:rPr lang="pl-PL" sz="2400" b="1" dirty="0"/>
              <a:t>57 pkt 7 </a:t>
            </a:r>
            <a:r>
              <a:rPr lang="pl-PL" sz="2400" dirty="0" smtClean="0"/>
              <a:t>ustawy z </a:t>
            </a:r>
            <a:r>
              <a:rPr lang="pl-PL" sz="2400" dirty="0"/>
              <a:t>dnia 6 lipca 1982 r. o radcach </a:t>
            </a:r>
            <a:r>
              <a:rPr lang="pl-PL" sz="2400" dirty="0" smtClean="0"/>
              <a:t>prawnych (</a:t>
            </a:r>
            <a:r>
              <a:rPr lang="pl-PL" sz="2400" dirty="0" err="1" smtClean="0"/>
              <a:t>t.j</a:t>
            </a:r>
            <a:r>
              <a:rPr lang="pl-PL" sz="2400" dirty="0" smtClean="0"/>
              <a:t>. Dz. U. 2020 poz. 75</a:t>
            </a:r>
            <a:r>
              <a:rPr lang="pl-PL" sz="2400" dirty="0"/>
              <a:t>) </a:t>
            </a:r>
            <a:endParaRPr lang="pl-PL" sz="2400" dirty="0" smtClean="0"/>
          </a:p>
          <a:p>
            <a:pPr marL="0" indent="0">
              <a:buNone/>
            </a:pPr>
            <a:r>
              <a:rPr lang="pl-PL" sz="2400" dirty="0" smtClean="0"/>
              <a:t>„Do </a:t>
            </a:r>
            <a:r>
              <a:rPr lang="pl-PL" sz="2400" b="1" dirty="0"/>
              <a:t>Krajowego Zjazdu Radców Prawnych </a:t>
            </a:r>
            <a:r>
              <a:rPr lang="pl-PL" sz="2400" dirty="0"/>
              <a:t>należy: (…) uchwalanie </a:t>
            </a:r>
            <a:r>
              <a:rPr lang="pl-PL" sz="2400" b="1" dirty="0"/>
              <a:t>zasad etyki radców </a:t>
            </a:r>
            <a:r>
              <a:rPr lang="pl-PL" sz="2400" b="1" dirty="0" smtClean="0"/>
              <a:t>prawnych</a:t>
            </a:r>
            <a:r>
              <a:rPr lang="pl-PL" sz="2400" dirty="0" smtClean="0"/>
              <a:t>”.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153879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54909" y="624110"/>
            <a:ext cx="9749703" cy="1280890"/>
          </a:xfrm>
        </p:spPr>
        <p:txBody>
          <a:bodyPr/>
          <a:lstStyle/>
          <a:p>
            <a:pPr algn="ctr"/>
            <a:r>
              <a:rPr lang="pl-PL" dirty="0" smtClean="0"/>
              <a:t>Art. 27 ust. 1 ustawy o radcach prawnych: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"Ślubuję uroczyście w wykonywaniu zawodu radcy prawnego przyczyniać się do ochrony i umacniania porządku prawnego Rzeczypospolitej Polskiej, obowiązki zawodowe wypełniać sumiennie i zgodnie z przepisami prawa, zachować tajemnicę zawodową, postępować godnie i uczciwie, kierując się </a:t>
            </a:r>
            <a:r>
              <a:rPr lang="pl-PL" sz="2400" b="1" dirty="0"/>
              <a:t>zasadami etyki </a:t>
            </a:r>
            <a:r>
              <a:rPr lang="pl-PL" sz="2400" dirty="0"/>
              <a:t>radcy prawnego i sprawiedliwości</a:t>
            </a:r>
            <a:r>
              <a:rPr lang="pl-PL" sz="2400" dirty="0" smtClean="0"/>
              <a:t>"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97568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99491" y="624110"/>
            <a:ext cx="9805121" cy="1280890"/>
          </a:xfrm>
        </p:spPr>
        <p:txBody>
          <a:bodyPr>
            <a:normAutofit/>
          </a:bodyPr>
          <a:lstStyle/>
          <a:p>
            <a:pPr algn="ctr"/>
            <a:r>
              <a:rPr lang="pl-PL" dirty="0" smtClean="0"/>
              <a:t>Art. 117 ust. 5 ustawy o </a:t>
            </a:r>
            <a:r>
              <a:rPr lang="pl-PL" dirty="0"/>
              <a:t>komornikach sądowych (</a:t>
            </a:r>
            <a:r>
              <a:rPr lang="pl-PL" dirty="0" err="1"/>
              <a:t>t.j</a:t>
            </a:r>
            <a:r>
              <a:rPr lang="pl-PL" dirty="0"/>
              <a:t>. Dz. U</a:t>
            </a:r>
            <a:r>
              <a:rPr lang="pl-PL" dirty="0" smtClean="0"/>
              <a:t>. </a:t>
            </a:r>
            <a:r>
              <a:rPr lang="pl-PL" dirty="0"/>
              <a:t>2020 r. poz. 121, </a:t>
            </a:r>
            <a:r>
              <a:rPr lang="pl-PL" dirty="0" smtClean="0"/>
              <a:t>288):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5818" y="2142836"/>
            <a:ext cx="9444903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/>
              <a:t>Czwarta część </a:t>
            </a:r>
            <a:r>
              <a:rPr lang="pl-PL" sz="2400" b="1" dirty="0"/>
              <a:t>egzaminu komorniczego </a:t>
            </a:r>
            <a:r>
              <a:rPr lang="pl-PL" sz="2400" dirty="0"/>
              <a:t>obejmuje rozwiązanie zadania z zakresu zasad wykonywania zawodu i </a:t>
            </a:r>
            <a:r>
              <a:rPr lang="pl-PL" sz="2400" b="1" dirty="0"/>
              <a:t>zasad etyki </a:t>
            </a:r>
            <a:r>
              <a:rPr lang="pl-PL" sz="2400" dirty="0"/>
              <a:t>polegającego na przygotowaniu opinii prawnej w oparciu o akta lub przedstawiony stan faktyczny opracowane na potrzeby egzaminu.</a:t>
            </a:r>
          </a:p>
        </p:txBody>
      </p:sp>
    </p:spTree>
    <p:extLst>
      <p:ext uri="{BB962C8B-B14F-4D97-AF65-F5344CB8AC3E}">
        <p14:creationId xmlns:p14="http://schemas.microsoft.com/office/powerpoint/2010/main" val="8749886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82619" y="624110"/>
            <a:ext cx="9721994" cy="1280890"/>
          </a:xfrm>
        </p:spPr>
        <p:txBody>
          <a:bodyPr/>
          <a:lstStyle/>
          <a:p>
            <a:pPr algn="ctr"/>
            <a:r>
              <a:rPr lang="pl-PL" dirty="0"/>
              <a:t>Art. </a:t>
            </a:r>
            <a:r>
              <a:rPr lang="pl-PL" dirty="0" smtClean="0"/>
              <a:t>36</a:t>
            </a:r>
            <a:r>
              <a:rPr lang="pl-PL" dirty="0"/>
              <a:t> </a:t>
            </a:r>
            <a:r>
              <a:rPr lang="pl-PL" dirty="0" smtClean="0"/>
              <a:t>ustawy o </a:t>
            </a:r>
            <a:r>
              <a:rPr lang="pl-PL" dirty="0"/>
              <a:t>doradztwie podatkowym </a:t>
            </a:r>
            <a:r>
              <a:rPr lang="pl-PL" dirty="0" smtClean="0"/>
              <a:t>(</a:t>
            </a:r>
            <a:r>
              <a:rPr lang="pl-PL" dirty="0" err="1" smtClean="0"/>
              <a:t>t.j</a:t>
            </a:r>
            <a:r>
              <a:rPr lang="pl-PL" dirty="0"/>
              <a:t>. Dz. U. z 2020 r. poz. </a:t>
            </a:r>
            <a:r>
              <a:rPr lang="pl-PL" dirty="0" smtClean="0"/>
              <a:t>130):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24194" y="2244437"/>
            <a:ext cx="891540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 smtClean="0"/>
              <a:t>Doradca </a:t>
            </a:r>
            <a:r>
              <a:rPr lang="pl-PL" sz="2400" dirty="0"/>
              <a:t>podatkowy obowiązany jest w szczególności: </a:t>
            </a:r>
            <a:endParaRPr lang="pl-PL" sz="2400" dirty="0" smtClean="0"/>
          </a:p>
          <a:p>
            <a:pPr marL="0" indent="0">
              <a:buNone/>
            </a:pPr>
            <a:r>
              <a:rPr lang="pl-PL" sz="2400" dirty="0" smtClean="0"/>
              <a:t>1</a:t>
            </a:r>
            <a:r>
              <a:rPr lang="pl-PL" sz="2400" dirty="0"/>
              <a:t>) postępować zgodnie z przepisami prawa, ze złożonym ślubowaniem i z </a:t>
            </a:r>
            <a:r>
              <a:rPr lang="pl-PL" sz="2400" b="1" dirty="0"/>
              <a:t>zasadami etyki zawodowej</a:t>
            </a:r>
            <a:r>
              <a:rPr lang="pl-PL" sz="24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565098392"/>
      </p:ext>
    </p:extLst>
  </p:cSld>
  <p:clrMapOvr>
    <a:masterClrMapping/>
  </p:clrMapOvr>
</p:sld>
</file>

<file path=ppt/theme/theme1.xml><?xml version="1.0" encoding="utf-8"?>
<a:theme xmlns:a="http://schemas.openxmlformats.org/drawingml/2006/main" name="Smuga">
  <a:themeElements>
    <a:clrScheme name="Smug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mug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mug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Smuga</Template>
  <TotalTime>752</TotalTime>
  <Words>548</Words>
  <Application>Microsoft Office PowerPoint</Application>
  <PresentationFormat>Panoramiczny</PresentationFormat>
  <Paragraphs>49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Smuga</vt:lpstr>
      <vt:lpstr>Etyka zawodów prawniczych</vt:lpstr>
      <vt:lpstr>Jakie są argumenty za i przeciw kodyfikacji?</vt:lpstr>
      <vt:lpstr>ŹRÓDŁA etyki zawodowej</vt:lpstr>
      <vt:lpstr>Oficjalne regulacje etyki prawniczej:</vt:lpstr>
      <vt:lpstr>Jakie jest miejsce kodeksów etycznych wśród źródeł prawa?  Jaki jest ich stosunek do innych aktów prawnych obowiązujących w państwie?</vt:lpstr>
      <vt:lpstr>Prezentacja programu PowerPoint</vt:lpstr>
      <vt:lpstr>Art. 27 ust. 1 ustawy o radcach prawnych:</vt:lpstr>
      <vt:lpstr>Art. 117 ust. 5 ustawy o komornikach sądowych (t.j. Dz. U. 2020 r. poz. 121, 288):</vt:lpstr>
      <vt:lpstr>Art. 36 ustawy o doradztwie podatkowym (t.j. Dz. U. z 2020 r. poz. 130):</vt:lpstr>
      <vt:lpstr>Naruszenie zasad etyki zawodowej prawników</vt:lpstr>
      <vt:lpstr>Odpowiedzialność dyscyplinarna  </vt:lpstr>
      <vt:lpstr>KARY DYSCYPLINARNE:</vt:lpstr>
      <vt:lpstr>Postanowienie Trybunału Konstytucyjnego z dnia 7 października 1992 r. U 1/92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Etyka zawodów prawniczych</dc:title>
  <dc:creator>PC</dc:creator>
  <cp:lastModifiedBy>PC</cp:lastModifiedBy>
  <cp:revision>16</cp:revision>
  <dcterms:created xsi:type="dcterms:W3CDTF">2020-11-06T09:47:02Z</dcterms:created>
  <dcterms:modified xsi:type="dcterms:W3CDTF">2020-11-06T22:19:28Z</dcterms:modified>
</cp:coreProperties>
</file>