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80"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26" r:id="rId39"/>
    <p:sldId id="257" r:id="rId40"/>
    <p:sldId id="258" r:id="rId41"/>
    <p:sldId id="259" r:id="rId42"/>
    <p:sldId id="260" r:id="rId43"/>
    <p:sldId id="261" r:id="rId44"/>
    <p:sldId id="262" r:id="rId45"/>
    <p:sldId id="263" r:id="rId46"/>
    <p:sldId id="264" r:id="rId47"/>
    <p:sldId id="265" r:id="rId48"/>
    <p:sldId id="267" r:id="rId49"/>
    <p:sldId id="268" r:id="rId50"/>
    <p:sldId id="266" r:id="rId51"/>
    <p:sldId id="269" r:id="rId52"/>
    <p:sldId id="270" r:id="rId53"/>
    <p:sldId id="271" r:id="rId54"/>
    <p:sldId id="272" r:id="rId55"/>
    <p:sldId id="274" r:id="rId56"/>
    <p:sldId id="275" r:id="rId57"/>
    <p:sldId id="273" r:id="rId58"/>
    <p:sldId id="278" r:id="rId59"/>
    <p:sldId id="276" r:id="rId60"/>
    <p:sldId id="277" r:id="rId61"/>
    <p:sldId id="279" r:id="rId62"/>
    <p:sldId id="327" r:id="rId63"/>
    <p:sldId id="328" r:id="rId64"/>
    <p:sldId id="329" r:id="rId65"/>
    <p:sldId id="330" r:id="rId66"/>
    <p:sldId id="331" r:id="rId67"/>
    <p:sldId id="332" r:id="rId68"/>
    <p:sldId id="333" r:id="rId69"/>
    <p:sldId id="334" r:id="rId70"/>
    <p:sldId id="335" r:id="rId71"/>
    <p:sldId id="336" r:id="rId72"/>
    <p:sldId id="337" r:id="rId73"/>
    <p:sldId id="318" r:id="rId74"/>
    <p:sldId id="319" r:id="rId75"/>
    <p:sldId id="320" r:id="rId76"/>
    <p:sldId id="321" r:id="rId77"/>
    <p:sldId id="322" r:id="rId78"/>
    <p:sldId id="323" r:id="rId79"/>
    <p:sldId id="324" r:id="rId80"/>
    <p:sldId id="325" r:id="rId81"/>
    <p:sldId id="338" r:id="rId82"/>
    <p:sldId id="339" r:id="rId83"/>
    <p:sldId id="340" r:id="rId84"/>
    <p:sldId id="341" r:id="rId85"/>
    <p:sldId id="342" r:id="rId8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660"/>
  </p:normalViewPr>
  <p:slideViewPr>
    <p:cSldViewPr>
      <p:cViewPr varScale="1">
        <p:scale>
          <a:sx n="79" d="100"/>
          <a:sy n="79" d="100"/>
        </p:scale>
        <p:origin x="-1344" y="-55"/>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C5546F-58DB-4F29-86D8-116CAD2F437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l-PL"/>
        </a:p>
      </dgm:t>
    </dgm:pt>
    <dgm:pt modelId="{7EAB0D50-DB7F-4C8F-9C14-EB24B6EFA1F4}">
      <dgm:prSet phldrT="[Tekst]"/>
      <dgm:spPr/>
      <dgm:t>
        <a:bodyPr/>
        <a:lstStyle/>
        <a:p>
          <a:r>
            <a:rPr lang="pl-PL" dirty="0" smtClean="0"/>
            <a:t>Egzekucja z ruchomości</a:t>
          </a:r>
          <a:endParaRPr lang="pl-PL" dirty="0"/>
        </a:p>
      </dgm:t>
    </dgm:pt>
    <dgm:pt modelId="{32C5C4B5-4D35-4875-B96A-F84A48D3EB9C}" type="parTrans" cxnId="{72E8BEC9-B784-447C-AFB9-C26F621D6AEC}">
      <dgm:prSet/>
      <dgm:spPr/>
      <dgm:t>
        <a:bodyPr/>
        <a:lstStyle/>
        <a:p>
          <a:endParaRPr lang="pl-PL"/>
        </a:p>
      </dgm:t>
    </dgm:pt>
    <dgm:pt modelId="{7C5975FF-CBC2-445C-BF87-EBBBFE2E44D7}" type="sibTrans" cxnId="{72E8BEC9-B784-447C-AFB9-C26F621D6AEC}">
      <dgm:prSet/>
      <dgm:spPr/>
      <dgm:t>
        <a:bodyPr/>
        <a:lstStyle/>
        <a:p>
          <a:endParaRPr lang="pl-PL"/>
        </a:p>
      </dgm:t>
    </dgm:pt>
    <dgm:pt modelId="{6AA40517-8954-42B4-92D7-5EA1A52AF4B3}">
      <dgm:prSet phldrT="[Tekst]"/>
      <dgm:spPr/>
      <dgm:t>
        <a:bodyPr/>
        <a:lstStyle/>
        <a:p>
          <a:r>
            <a:rPr lang="pl-PL" dirty="0" smtClean="0"/>
            <a:t>Zajęcie</a:t>
          </a:r>
          <a:endParaRPr lang="pl-PL" dirty="0"/>
        </a:p>
      </dgm:t>
    </dgm:pt>
    <dgm:pt modelId="{79C14ABB-5918-4420-A7C2-657745C4848E}" type="parTrans" cxnId="{65238A0D-7615-420A-AD02-F1245A5DA8A8}">
      <dgm:prSet/>
      <dgm:spPr/>
      <dgm:t>
        <a:bodyPr/>
        <a:lstStyle/>
        <a:p>
          <a:endParaRPr lang="pl-PL"/>
        </a:p>
      </dgm:t>
    </dgm:pt>
    <dgm:pt modelId="{E9C28948-844B-47DA-959B-8A88FA1F0B9E}" type="sibTrans" cxnId="{65238A0D-7615-420A-AD02-F1245A5DA8A8}">
      <dgm:prSet/>
      <dgm:spPr/>
      <dgm:t>
        <a:bodyPr/>
        <a:lstStyle/>
        <a:p>
          <a:endParaRPr lang="pl-PL"/>
        </a:p>
      </dgm:t>
    </dgm:pt>
    <dgm:pt modelId="{BE5DEB24-C78D-4FBB-80EF-A08F3E0457DD}">
      <dgm:prSet phldrT="[Tekst]"/>
      <dgm:spPr/>
      <dgm:t>
        <a:bodyPr/>
        <a:lstStyle/>
        <a:p>
          <a:r>
            <a:rPr lang="pl-PL" dirty="0" smtClean="0"/>
            <a:t>Sprzedaż</a:t>
          </a:r>
          <a:endParaRPr lang="pl-PL" dirty="0"/>
        </a:p>
      </dgm:t>
    </dgm:pt>
    <dgm:pt modelId="{1689C6AA-C6C7-449F-BEDB-3028B3834319}" type="parTrans" cxnId="{07BCFA50-3C4E-48E7-BD01-ABB23A068F64}">
      <dgm:prSet/>
      <dgm:spPr/>
      <dgm:t>
        <a:bodyPr/>
        <a:lstStyle/>
        <a:p>
          <a:endParaRPr lang="pl-PL"/>
        </a:p>
      </dgm:t>
    </dgm:pt>
    <dgm:pt modelId="{07CCAC67-5B0A-4C88-A8F3-2CF803A5930B}" type="sibTrans" cxnId="{07BCFA50-3C4E-48E7-BD01-ABB23A068F64}">
      <dgm:prSet/>
      <dgm:spPr/>
      <dgm:t>
        <a:bodyPr/>
        <a:lstStyle/>
        <a:p>
          <a:endParaRPr lang="pl-PL"/>
        </a:p>
      </dgm:t>
    </dgm:pt>
    <dgm:pt modelId="{834A5CA8-7F09-4923-A706-8A949A5F2FFE}">
      <dgm:prSet phldrT="[Tekst]"/>
      <dgm:spPr/>
      <dgm:t>
        <a:bodyPr/>
        <a:lstStyle/>
        <a:p>
          <a:r>
            <a:rPr lang="pl-PL" dirty="0" smtClean="0"/>
            <a:t>Sprzedaż</a:t>
          </a:r>
          <a:endParaRPr lang="pl-PL" dirty="0"/>
        </a:p>
      </dgm:t>
    </dgm:pt>
    <dgm:pt modelId="{B07A3F95-4E6A-4194-9C89-A98BABA05377}" type="parTrans" cxnId="{9E750B25-4F3F-4518-9990-B94D5776E95A}">
      <dgm:prSet/>
      <dgm:spPr/>
      <dgm:t>
        <a:bodyPr/>
        <a:lstStyle/>
        <a:p>
          <a:endParaRPr lang="pl-PL"/>
        </a:p>
      </dgm:t>
    </dgm:pt>
    <dgm:pt modelId="{A106E631-4FD6-4299-947C-6842FAA69F78}" type="sibTrans" cxnId="{9E750B25-4F3F-4518-9990-B94D5776E95A}">
      <dgm:prSet/>
      <dgm:spPr/>
      <dgm:t>
        <a:bodyPr/>
        <a:lstStyle/>
        <a:p>
          <a:endParaRPr lang="pl-PL"/>
        </a:p>
      </dgm:t>
    </dgm:pt>
    <dgm:pt modelId="{8B4B5EA4-DBC4-4723-8058-74ED961FB129}">
      <dgm:prSet phldrT="[Tekst]"/>
      <dgm:spPr/>
      <dgm:t>
        <a:bodyPr/>
        <a:lstStyle/>
        <a:p>
          <a:r>
            <a:rPr lang="pl-PL" dirty="0" smtClean="0"/>
            <a:t>Sprzedaż w drodze licytacji elektronicznej</a:t>
          </a:r>
          <a:endParaRPr lang="pl-PL" dirty="0"/>
        </a:p>
      </dgm:t>
    </dgm:pt>
    <dgm:pt modelId="{1556A666-8630-4974-82F6-6CA82CE91C4C}" type="parTrans" cxnId="{24A1E13B-20C9-44DB-A41D-E01C314521B5}">
      <dgm:prSet/>
      <dgm:spPr/>
      <dgm:t>
        <a:bodyPr/>
        <a:lstStyle/>
        <a:p>
          <a:endParaRPr lang="pl-PL"/>
        </a:p>
      </dgm:t>
    </dgm:pt>
    <dgm:pt modelId="{2E76C03A-E5FC-4F4C-9C92-FEDFF9B9D5DD}" type="sibTrans" cxnId="{24A1E13B-20C9-44DB-A41D-E01C314521B5}">
      <dgm:prSet/>
      <dgm:spPr/>
    </dgm:pt>
    <dgm:pt modelId="{3E573577-6582-431F-A200-AC80E815E028}" type="pres">
      <dgm:prSet presAssocID="{DFC5546F-58DB-4F29-86D8-116CAD2F4370}" presName="diagram" presStyleCnt="0">
        <dgm:presLayoutVars>
          <dgm:chPref val="1"/>
          <dgm:dir/>
          <dgm:animOne val="branch"/>
          <dgm:animLvl val="lvl"/>
          <dgm:resizeHandles val="exact"/>
        </dgm:presLayoutVars>
      </dgm:prSet>
      <dgm:spPr/>
      <dgm:t>
        <a:bodyPr/>
        <a:lstStyle/>
        <a:p>
          <a:endParaRPr lang="pl-PL"/>
        </a:p>
      </dgm:t>
    </dgm:pt>
    <dgm:pt modelId="{4920BB6B-0675-434F-8B43-A702034D5759}" type="pres">
      <dgm:prSet presAssocID="{7EAB0D50-DB7F-4C8F-9C14-EB24B6EFA1F4}" presName="root1" presStyleCnt="0"/>
      <dgm:spPr/>
    </dgm:pt>
    <dgm:pt modelId="{1A562C48-3944-4D6C-BF0F-95B5B6897D25}" type="pres">
      <dgm:prSet presAssocID="{7EAB0D50-DB7F-4C8F-9C14-EB24B6EFA1F4}" presName="LevelOneTextNode" presStyleLbl="node0" presStyleIdx="0" presStyleCnt="1">
        <dgm:presLayoutVars>
          <dgm:chPref val="3"/>
        </dgm:presLayoutVars>
      </dgm:prSet>
      <dgm:spPr/>
      <dgm:t>
        <a:bodyPr/>
        <a:lstStyle/>
        <a:p>
          <a:endParaRPr lang="pl-PL"/>
        </a:p>
      </dgm:t>
    </dgm:pt>
    <dgm:pt modelId="{DCDE587C-BDF4-4572-BB13-955357CCE64B}" type="pres">
      <dgm:prSet presAssocID="{7EAB0D50-DB7F-4C8F-9C14-EB24B6EFA1F4}" presName="level2hierChild" presStyleCnt="0"/>
      <dgm:spPr/>
    </dgm:pt>
    <dgm:pt modelId="{77BD037F-D5B4-47DE-B6A3-4239A7F0A753}" type="pres">
      <dgm:prSet presAssocID="{79C14ABB-5918-4420-A7C2-657745C4848E}" presName="conn2-1" presStyleLbl="parChTrans1D2" presStyleIdx="0" presStyleCnt="2"/>
      <dgm:spPr/>
      <dgm:t>
        <a:bodyPr/>
        <a:lstStyle/>
        <a:p>
          <a:endParaRPr lang="pl-PL"/>
        </a:p>
      </dgm:t>
    </dgm:pt>
    <dgm:pt modelId="{36CEA273-217D-4FC7-BE40-2A1E5C0A3C17}" type="pres">
      <dgm:prSet presAssocID="{79C14ABB-5918-4420-A7C2-657745C4848E}" presName="connTx" presStyleLbl="parChTrans1D2" presStyleIdx="0" presStyleCnt="2"/>
      <dgm:spPr/>
      <dgm:t>
        <a:bodyPr/>
        <a:lstStyle/>
        <a:p>
          <a:endParaRPr lang="pl-PL"/>
        </a:p>
      </dgm:t>
    </dgm:pt>
    <dgm:pt modelId="{BEC1984E-BE7B-4A87-92AD-2574CAB1CE81}" type="pres">
      <dgm:prSet presAssocID="{6AA40517-8954-42B4-92D7-5EA1A52AF4B3}" presName="root2" presStyleCnt="0"/>
      <dgm:spPr/>
    </dgm:pt>
    <dgm:pt modelId="{E4DAE871-0A08-433A-98C5-7872277ADEA8}" type="pres">
      <dgm:prSet presAssocID="{6AA40517-8954-42B4-92D7-5EA1A52AF4B3}" presName="LevelTwoTextNode" presStyleLbl="node2" presStyleIdx="0" presStyleCnt="2">
        <dgm:presLayoutVars>
          <dgm:chPref val="3"/>
        </dgm:presLayoutVars>
      </dgm:prSet>
      <dgm:spPr/>
      <dgm:t>
        <a:bodyPr/>
        <a:lstStyle/>
        <a:p>
          <a:endParaRPr lang="pl-PL"/>
        </a:p>
      </dgm:t>
    </dgm:pt>
    <dgm:pt modelId="{8BA3C64F-DB61-4330-814E-EA93219F343B}" type="pres">
      <dgm:prSet presAssocID="{6AA40517-8954-42B4-92D7-5EA1A52AF4B3}" presName="level3hierChild" presStyleCnt="0"/>
      <dgm:spPr/>
    </dgm:pt>
    <dgm:pt modelId="{548C204C-BE36-4A4F-ACB3-F1484317A2B2}" type="pres">
      <dgm:prSet presAssocID="{1689C6AA-C6C7-449F-BEDB-3028B3834319}" presName="conn2-1" presStyleLbl="parChTrans1D2" presStyleIdx="1" presStyleCnt="2"/>
      <dgm:spPr/>
      <dgm:t>
        <a:bodyPr/>
        <a:lstStyle/>
        <a:p>
          <a:endParaRPr lang="pl-PL"/>
        </a:p>
      </dgm:t>
    </dgm:pt>
    <dgm:pt modelId="{D78EA2D0-2D78-410B-9D92-B3162A6401BD}" type="pres">
      <dgm:prSet presAssocID="{1689C6AA-C6C7-449F-BEDB-3028B3834319}" presName="connTx" presStyleLbl="parChTrans1D2" presStyleIdx="1" presStyleCnt="2"/>
      <dgm:spPr/>
      <dgm:t>
        <a:bodyPr/>
        <a:lstStyle/>
        <a:p>
          <a:endParaRPr lang="pl-PL"/>
        </a:p>
      </dgm:t>
    </dgm:pt>
    <dgm:pt modelId="{899D3282-46F9-4D5B-9BC4-CFA00BF91ED5}" type="pres">
      <dgm:prSet presAssocID="{BE5DEB24-C78D-4FBB-80EF-A08F3E0457DD}" presName="root2" presStyleCnt="0"/>
      <dgm:spPr/>
    </dgm:pt>
    <dgm:pt modelId="{D43CB5BF-8B59-4729-A1FC-5B7BD49FE731}" type="pres">
      <dgm:prSet presAssocID="{BE5DEB24-C78D-4FBB-80EF-A08F3E0457DD}" presName="LevelTwoTextNode" presStyleLbl="node2" presStyleIdx="1" presStyleCnt="2">
        <dgm:presLayoutVars>
          <dgm:chPref val="3"/>
        </dgm:presLayoutVars>
      </dgm:prSet>
      <dgm:spPr/>
      <dgm:t>
        <a:bodyPr/>
        <a:lstStyle/>
        <a:p>
          <a:endParaRPr lang="pl-PL"/>
        </a:p>
      </dgm:t>
    </dgm:pt>
    <dgm:pt modelId="{A5F563B4-4794-49D5-97E4-8BE4D8A9A72B}" type="pres">
      <dgm:prSet presAssocID="{BE5DEB24-C78D-4FBB-80EF-A08F3E0457DD}" presName="level3hierChild" presStyleCnt="0"/>
      <dgm:spPr/>
    </dgm:pt>
    <dgm:pt modelId="{6B7D7F53-A7A0-49AC-ABA3-70465D85F7C6}" type="pres">
      <dgm:prSet presAssocID="{B07A3F95-4E6A-4194-9C89-A98BABA05377}" presName="conn2-1" presStyleLbl="parChTrans1D3" presStyleIdx="0" presStyleCnt="2"/>
      <dgm:spPr/>
      <dgm:t>
        <a:bodyPr/>
        <a:lstStyle/>
        <a:p>
          <a:endParaRPr lang="pl-PL"/>
        </a:p>
      </dgm:t>
    </dgm:pt>
    <dgm:pt modelId="{89085D2E-4F66-4B15-9FF4-FA3F45AEEDC9}" type="pres">
      <dgm:prSet presAssocID="{B07A3F95-4E6A-4194-9C89-A98BABA05377}" presName="connTx" presStyleLbl="parChTrans1D3" presStyleIdx="0" presStyleCnt="2"/>
      <dgm:spPr/>
      <dgm:t>
        <a:bodyPr/>
        <a:lstStyle/>
        <a:p>
          <a:endParaRPr lang="pl-PL"/>
        </a:p>
      </dgm:t>
    </dgm:pt>
    <dgm:pt modelId="{96255F1A-7D52-41EA-805D-2CFAC1FEAD88}" type="pres">
      <dgm:prSet presAssocID="{834A5CA8-7F09-4923-A706-8A949A5F2FFE}" presName="root2" presStyleCnt="0"/>
      <dgm:spPr/>
    </dgm:pt>
    <dgm:pt modelId="{9736FBE8-D551-4DE2-86DA-F8A1AE04B734}" type="pres">
      <dgm:prSet presAssocID="{834A5CA8-7F09-4923-A706-8A949A5F2FFE}" presName="LevelTwoTextNode" presStyleLbl="node3" presStyleIdx="0" presStyleCnt="2">
        <dgm:presLayoutVars>
          <dgm:chPref val="3"/>
        </dgm:presLayoutVars>
      </dgm:prSet>
      <dgm:spPr/>
      <dgm:t>
        <a:bodyPr/>
        <a:lstStyle/>
        <a:p>
          <a:endParaRPr lang="pl-PL"/>
        </a:p>
      </dgm:t>
    </dgm:pt>
    <dgm:pt modelId="{780FD3E8-EBF3-446F-BB4A-DBF7BC593F25}" type="pres">
      <dgm:prSet presAssocID="{834A5CA8-7F09-4923-A706-8A949A5F2FFE}" presName="level3hierChild" presStyleCnt="0"/>
      <dgm:spPr/>
    </dgm:pt>
    <dgm:pt modelId="{3BB2F15C-4DCC-4E5F-B2A0-C108E1B91236}" type="pres">
      <dgm:prSet presAssocID="{1556A666-8630-4974-82F6-6CA82CE91C4C}" presName="conn2-1" presStyleLbl="parChTrans1D3" presStyleIdx="1" presStyleCnt="2"/>
      <dgm:spPr/>
      <dgm:t>
        <a:bodyPr/>
        <a:lstStyle/>
        <a:p>
          <a:endParaRPr lang="pl-PL"/>
        </a:p>
      </dgm:t>
    </dgm:pt>
    <dgm:pt modelId="{3D6F74DB-BD35-4D5C-A754-2370C60D0815}" type="pres">
      <dgm:prSet presAssocID="{1556A666-8630-4974-82F6-6CA82CE91C4C}" presName="connTx" presStyleLbl="parChTrans1D3" presStyleIdx="1" presStyleCnt="2"/>
      <dgm:spPr/>
      <dgm:t>
        <a:bodyPr/>
        <a:lstStyle/>
        <a:p>
          <a:endParaRPr lang="pl-PL"/>
        </a:p>
      </dgm:t>
    </dgm:pt>
    <dgm:pt modelId="{96511452-C1EF-4112-B8A8-9DCC3567CCCD}" type="pres">
      <dgm:prSet presAssocID="{8B4B5EA4-DBC4-4723-8058-74ED961FB129}" presName="root2" presStyleCnt="0"/>
      <dgm:spPr/>
    </dgm:pt>
    <dgm:pt modelId="{9ED460DD-0E40-4057-99DB-90240B734460}" type="pres">
      <dgm:prSet presAssocID="{8B4B5EA4-DBC4-4723-8058-74ED961FB129}" presName="LevelTwoTextNode" presStyleLbl="node3" presStyleIdx="1" presStyleCnt="2">
        <dgm:presLayoutVars>
          <dgm:chPref val="3"/>
        </dgm:presLayoutVars>
      </dgm:prSet>
      <dgm:spPr/>
      <dgm:t>
        <a:bodyPr/>
        <a:lstStyle/>
        <a:p>
          <a:endParaRPr lang="pl-PL"/>
        </a:p>
      </dgm:t>
    </dgm:pt>
    <dgm:pt modelId="{D104471D-497C-457C-9AD4-902437A62AB9}" type="pres">
      <dgm:prSet presAssocID="{8B4B5EA4-DBC4-4723-8058-74ED961FB129}" presName="level3hierChild" presStyleCnt="0"/>
      <dgm:spPr/>
    </dgm:pt>
  </dgm:ptLst>
  <dgm:cxnLst>
    <dgm:cxn modelId="{24A1E13B-20C9-44DB-A41D-E01C314521B5}" srcId="{BE5DEB24-C78D-4FBB-80EF-A08F3E0457DD}" destId="{8B4B5EA4-DBC4-4723-8058-74ED961FB129}" srcOrd="1" destOrd="0" parTransId="{1556A666-8630-4974-82F6-6CA82CE91C4C}" sibTransId="{2E76C03A-E5FC-4F4C-9C92-FEDFF9B9D5DD}"/>
    <dgm:cxn modelId="{61B2B54E-9733-4C9F-B4BB-F9A4B64B498E}" type="presOf" srcId="{1689C6AA-C6C7-449F-BEDB-3028B3834319}" destId="{D78EA2D0-2D78-410B-9D92-B3162A6401BD}" srcOrd="1" destOrd="0" presId="urn:microsoft.com/office/officeart/2005/8/layout/hierarchy2"/>
    <dgm:cxn modelId="{036F0901-6A68-4A63-B5D3-75B9699CF691}" type="presOf" srcId="{7EAB0D50-DB7F-4C8F-9C14-EB24B6EFA1F4}" destId="{1A562C48-3944-4D6C-BF0F-95B5B6897D25}" srcOrd="0" destOrd="0" presId="urn:microsoft.com/office/officeart/2005/8/layout/hierarchy2"/>
    <dgm:cxn modelId="{37BE4C9B-696C-4CB7-81BB-2CA51AF89F6E}" type="presOf" srcId="{1689C6AA-C6C7-449F-BEDB-3028B3834319}" destId="{548C204C-BE36-4A4F-ACB3-F1484317A2B2}" srcOrd="0" destOrd="0" presId="urn:microsoft.com/office/officeart/2005/8/layout/hierarchy2"/>
    <dgm:cxn modelId="{07BCFA50-3C4E-48E7-BD01-ABB23A068F64}" srcId="{7EAB0D50-DB7F-4C8F-9C14-EB24B6EFA1F4}" destId="{BE5DEB24-C78D-4FBB-80EF-A08F3E0457DD}" srcOrd="1" destOrd="0" parTransId="{1689C6AA-C6C7-449F-BEDB-3028B3834319}" sibTransId="{07CCAC67-5B0A-4C88-A8F3-2CF803A5930B}"/>
    <dgm:cxn modelId="{4F7F93ED-FC0D-4647-B6A5-33D870AB09F2}" type="presOf" srcId="{8B4B5EA4-DBC4-4723-8058-74ED961FB129}" destId="{9ED460DD-0E40-4057-99DB-90240B734460}" srcOrd="0" destOrd="0" presId="urn:microsoft.com/office/officeart/2005/8/layout/hierarchy2"/>
    <dgm:cxn modelId="{C181A794-BA6D-4FC2-87B7-710F5FDE55D2}" type="presOf" srcId="{79C14ABB-5918-4420-A7C2-657745C4848E}" destId="{36CEA273-217D-4FC7-BE40-2A1E5C0A3C17}" srcOrd="1" destOrd="0" presId="urn:microsoft.com/office/officeart/2005/8/layout/hierarchy2"/>
    <dgm:cxn modelId="{ED486784-4425-4803-8F8C-B9B722FBA88B}" type="presOf" srcId="{834A5CA8-7F09-4923-A706-8A949A5F2FFE}" destId="{9736FBE8-D551-4DE2-86DA-F8A1AE04B734}" srcOrd="0" destOrd="0" presId="urn:microsoft.com/office/officeart/2005/8/layout/hierarchy2"/>
    <dgm:cxn modelId="{36C86AC4-FCAB-4B2C-A10C-B73AF71F7B16}" type="presOf" srcId="{1556A666-8630-4974-82F6-6CA82CE91C4C}" destId="{3BB2F15C-4DCC-4E5F-B2A0-C108E1B91236}" srcOrd="0" destOrd="0" presId="urn:microsoft.com/office/officeart/2005/8/layout/hierarchy2"/>
    <dgm:cxn modelId="{72E8BEC9-B784-447C-AFB9-C26F621D6AEC}" srcId="{DFC5546F-58DB-4F29-86D8-116CAD2F4370}" destId="{7EAB0D50-DB7F-4C8F-9C14-EB24B6EFA1F4}" srcOrd="0" destOrd="0" parTransId="{32C5C4B5-4D35-4875-B96A-F84A48D3EB9C}" sibTransId="{7C5975FF-CBC2-445C-BF87-EBBBFE2E44D7}"/>
    <dgm:cxn modelId="{9E750B25-4F3F-4518-9990-B94D5776E95A}" srcId="{BE5DEB24-C78D-4FBB-80EF-A08F3E0457DD}" destId="{834A5CA8-7F09-4923-A706-8A949A5F2FFE}" srcOrd="0" destOrd="0" parTransId="{B07A3F95-4E6A-4194-9C89-A98BABA05377}" sibTransId="{A106E631-4FD6-4299-947C-6842FAA69F78}"/>
    <dgm:cxn modelId="{A82CB1E6-D0AD-41B7-A8ED-56AB0F791870}" type="presOf" srcId="{B07A3F95-4E6A-4194-9C89-A98BABA05377}" destId="{6B7D7F53-A7A0-49AC-ABA3-70465D85F7C6}" srcOrd="0" destOrd="0" presId="urn:microsoft.com/office/officeart/2005/8/layout/hierarchy2"/>
    <dgm:cxn modelId="{B9C89E80-EDC0-4F10-9049-30EEE97B4750}" type="presOf" srcId="{BE5DEB24-C78D-4FBB-80EF-A08F3E0457DD}" destId="{D43CB5BF-8B59-4729-A1FC-5B7BD49FE731}" srcOrd="0" destOrd="0" presId="urn:microsoft.com/office/officeart/2005/8/layout/hierarchy2"/>
    <dgm:cxn modelId="{3ADD80C5-D30C-4DF5-9FC7-53ADB996153C}" type="presOf" srcId="{DFC5546F-58DB-4F29-86D8-116CAD2F4370}" destId="{3E573577-6582-431F-A200-AC80E815E028}" srcOrd="0" destOrd="0" presId="urn:microsoft.com/office/officeart/2005/8/layout/hierarchy2"/>
    <dgm:cxn modelId="{65238A0D-7615-420A-AD02-F1245A5DA8A8}" srcId="{7EAB0D50-DB7F-4C8F-9C14-EB24B6EFA1F4}" destId="{6AA40517-8954-42B4-92D7-5EA1A52AF4B3}" srcOrd="0" destOrd="0" parTransId="{79C14ABB-5918-4420-A7C2-657745C4848E}" sibTransId="{E9C28948-844B-47DA-959B-8A88FA1F0B9E}"/>
    <dgm:cxn modelId="{BC4BF47A-5809-464E-9532-B18DCF6757C9}" type="presOf" srcId="{1556A666-8630-4974-82F6-6CA82CE91C4C}" destId="{3D6F74DB-BD35-4D5C-A754-2370C60D0815}" srcOrd="1" destOrd="0" presId="urn:microsoft.com/office/officeart/2005/8/layout/hierarchy2"/>
    <dgm:cxn modelId="{A59D13C6-D6B1-4DA5-A133-74673686E3B3}" type="presOf" srcId="{79C14ABB-5918-4420-A7C2-657745C4848E}" destId="{77BD037F-D5B4-47DE-B6A3-4239A7F0A753}" srcOrd="0" destOrd="0" presId="urn:microsoft.com/office/officeart/2005/8/layout/hierarchy2"/>
    <dgm:cxn modelId="{A2F0F72B-2C81-4264-86C6-449B4C107147}" type="presOf" srcId="{B07A3F95-4E6A-4194-9C89-A98BABA05377}" destId="{89085D2E-4F66-4B15-9FF4-FA3F45AEEDC9}" srcOrd="1" destOrd="0" presId="urn:microsoft.com/office/officeart/2005/8/layout/hierarchy2"/>
    <dgm:cxn modelId="{D12671D3-54CA-4BB3-BCC3-DBDDF25EF54F}" type="presOf" srcId="{6AA40517-8954-42B4-92D7-5EA1A52AF4B3}" destId="{E4DAE871-0A08-433A-98C5-7872277ADEA8}" srcOrd="0" destOrd="0" presId="urn:microsoft.com/office/officeart/2005/8/layout/hierarchy2"/>
    <dgm:cxn modelId="{F662D8B7-8C03-4F2E-B909-F77C572331B4}" type="presParOf" srcId="{3E573577-6582-431F-A200-AC80E815E028}" destId="{4920BB6B-0675-434F-8B43-A702034D5759}" srcOrd="0" destOrd="0" presId="urn:microsoft.com/office/officeart/2005/8/layout/hierarchy2"/>
    <dgm:cxn modelId="{99741595-931E-40F9-80C5-3B189831BBA9}" type="presParOf" srcId="{4920BB6B-0675-434F-8B43-A702034D5759}" destId="{1A562C48-3944-4D6C-BF0F-95B5B6897D25}" srcOrd="0" destOrd="0" presId="urn:microsoft.com/office/officeart/2005/8/layout/hierarchy2"/>
    <dgm:cxn modelId="{A4612820-2656-4DCB-8CD9-4A140E802F42}" type="presParOf" srcId="{4920BB6B-0675-434F-8B43-A702034D5759}" destId="{DCDE587C-BDF4-4572-BB13-955357CCE64B}" srcOrd="1" destOrd="0" presId="urn:microsoft.com/office/officeart/2005/8/layout/hierarchy2"/>
    <dgm:cxn modelId="{D2A76F8D-6500-486E-A0FB-0D91BD944152}" type="presParOf" srcId="{DCDE587C-BDF4-4572-BB13-955357CCE64B}" destId="{77BD037F-D5B4-47DE-B6A3-4239A7F0A753}" srcOrd="0" destOrd="0" presId="urn:microsoft.com/office/officeart/2005/8/layout/hierarchy2"/>
    <dgm:cxn modelId="{63908F9B-949F-46B3-AE57-C1EC27AB37C4}" type="presParOf" srcId="{77BD037F-D5B4-47DE-B6A3-4239A7F0A753}" destId="{36CEA273-217D-4FC7-BE40-2A1E5C0A3C17}" srcOrd="0" destOrd="0" presId="urn:microsoft.com/office/officeart/2005/8/layout/hierarchy2"/>
    <dgm:cxn modelId="{E2D93B4B-9E02-40A5-9426-4498ACF8C4EF}" type="presParOf" srcId="{DCDE587C-BDF4-4572-BB13-955357CCE64B}" destId="{BEC1984E-BE7B-4A87-92AD-2574CAB1CE81}" srcOrd="1" destOrd="0" presId="urn:microsoft.com/office/officeart/2005/8/layout/hierarchy2"/>
    <dgm:cxn modelId="{345B633A-0546-4368-94D3-1CB4DAB08D89}" type="presParOf" srcId="{BEC1984E-BE7B-4A87-92AD-2574CAB1CE81}" destId="{E4DAE871-0A08-433A-98C5-7872277ADEA8}" srcOrd="0" destOrd="0" presId="urn:microsoft.com/office/officeart/2005/8/layout/hierarchy2"/>
    <dgm:cxn modelId="{7B321DC1-F194-4B67-85AC-E03C7289A12C}" type="presParOf" srcId="{BEC1984E-BE7B-4A87-92AD-2574CAB1CE81}" destId="{8BA3C64F-DB61-4330-814E-EA93219F343B}" srcOrd="1" destOrd="0" presId="urn:microsoft.com/office/officeart/2005/8/layout/hierarchy2"/>
    <dgm:cxn modelId="{06CC15FE-37D1-4FEE-A0EE-8DA3631D4157}" type="presParOf" srcId="{DCDE587C-BDF4-4572-BB13-955357CCE64B}" destId="{548C204C-BE36-4A4F-ACB3-F1484317A2B2}" srcOrd="2" destOrd="0" presId="urn:microsoft.com/office/officeart/2005/8/layout/hierarchy2"/>
    <dgm:cxn modelId="{5ED81243-84D0-4535-B67B-A9D5EA57F4E4}" type="presParOf" srcId="{548C204C-BE36-4A4F-ACB3-F1484317A2B2}" destId="{D78EA2D0-2D78-410B-9D92-B3162A6401BD}" srcOrd="0" destOrd="0" presId="urn:microsoft.com/office/officeart/2005/8/layout/hierarchy2"/>
    <dgm:cxn modelId="{7F578F80-B83C-4699-B517-E027D871DCFB}" type="presParOf" srcId="{DCDE587C-BDF4-4572-BB13-955357CCE64B}" destId="{899D3282-46F9-4D5B-9BC4-CFA00BF91ED5}" srcOrd="3" destOrd="0" presId="urn:microsoft.com/office/officeart/2005/8/layout/hierarchy2"/>
    <dgm:cxn modelId="{BFBFC163-CBC9-48C0-91B9-2EB918947A46}" type="presParOf" srcId="{899D3282-46F9-4D5B-9BC4-CFA00BF91ED5}" destId="{D43CB5BF-8B59-4729-A1FC-5B7BD49FE731}" srcOrd="0" destOrd="0" presId="urn:microsoft.com/office/officeart/2005/8/layout/hierarchy2"/>
    <dgm:cxn modelId="{33F87192-58AA-40A3-A8E8-98F55F528ACC}" type="presParOf" srcId="{899D3282-46F9-4D5B-9BC4-CFA00BF91ED5}" destId="{A5F563B4-4794-49D5-97E4-8BE4D8A9A72B}" srcOrd="1" destOrd="0" presId="urn:microsoft.com/office/officeart/2005/8/layout/hierarchy2"/>
    <dgm:cxn modelId="{5ECBF1A1-EBFC-4E1F-9CB4-BCC5C2094025}" type="presParOf" srcId="{A5F563B4-4794-49D5-97E4-8BE4D8A9A72B}" destId="{6B7D7F53-A7A0-49AC-ABA3-70465D85F7C6}" srcOrd="0" destOrd="0" presId="urn:microsoft.com/office/officeart/2005/8/layout/hierarchy2"/>
    <dgm:cxn modelId="{2283B290-0ECD-4F16-ABDA-F6E34B215259}" type="presParOf" srcId="{6B7D7F53-A7A0-49AC-ABA3-70465D85F7C6}" destId="{89085D2E-4F66-4B15-9FF4-FA3F45AEEDC9}" srcOrd="0" destOrd="0" presId="urn:microsoft.com/office/officeart/2005/8/layout/hierarchy2"/>
    <dgm:cxn modelId="{04AA09E9-69F9-42B5-A32D-F7C9868828EB}" type="presParOf" srcId="{A5F563B4-4794-49D5-97E4-8BE4D8A9A72B}" destId="{96255F1A-7D52-41EA-805D-2CFAC1FEAD88}" srcOrd="1" destOrd="0" presId="urn:microsoft.com/office/officeart/2005/8/layout/hierarchy2"/>
    <dgm:cxn modelId="{3C34A101-9AD1-4565-8CE4-015A1A6DACCC}" type="presParOf" srcId="{96255F1A-7D52-41EA-805D-2CFAC1FEAD88}" destId="{9736FBE8-D551-4DE2-86DA-F8A1AE04B734}" srcOrd="0" destOrd="0" presId="urn:microsoft.com/office/officeart/2005/8/layout/hierarchy2"/>
    <dgm:cxn modelId="{939E92AD-2FA3-4DF8-8FF1-3B99D0B4A470}" type="presParOf" srcId="{96255F1A-7D52-41EA-805D-2CFAC1FEAD88}" destId="{780FD3E8-EBF3-446F-BB4A-DBF7BC593F25}" srcOrd="1" destOrd="0" presId="urn:microsoft.com/office/officeart/2005/8/layout/hierarchy2"/>
    <dgm:cxn modelId="{D162F9E5-D2C4-4871-B9C8-D8C345FFC35B}" type="presParOf" srcId="{A5F563B4-4794-49D5-97E4-8BE4D8A9A72B}" destId="{3BB2F15C-4DCC-4E5F-B2A0-C108E1B91236}" srcOrd="2" destOrd="0" presId="urn:microsoft.com/office/officeart/2005/8/layout/hierarchy2"/>
    <dgm:cxn modelId="{B748EFAA-E574-4F85-8BEE-45EA2FCEE18C}" type="presParOf" srcId="{3BB2F15C-4DCC-4E5F-B2A0-C108E1B91236}" destId="{3D6F74DB-BD35-4D5C-A754-2370C60D0815}" srcOrd="0" destOrd="0" presId="urn:microsoft.com/office/officeart/2005/8/layout/hierarchy2"/>
    <dgm:cxn modelId="{637D7908-88EA-4F8A-8FFE-0CE1BDC57DF8}" type="presParOf" srcId="{A5F563B4-4794-49D5-97E4-8BE4D8A9A72B}" destId="{96511452-C1EF-4112-B8A8-9DCC3567CCCD}" srcOrd="3" destOrd="0" presId="urn:microsoft.com/office/officeart/2005/8/layout/hierarchy2"/>
    <dgm:cxn modelId="{CFE9A792-E723-4C3F-BAB0-91E7B3C696E4}" type="presParOf" srcId="{96511452-C1EF-4112-B8A8-9DCC3567CCCD}" destId="{9ED460DD-0E40-4057-99DB-90240B734460}" srcOrd="0" destOrd="0" presId="urn:microsoft.com/office/officeart/2005/8/layout/hierarchy2"/>
    <dgm:cxn modelId="{B1471D56-EA7A-4BD8-AF12-10F58FC3E51F}" type="presParOf" srcId="{96511452-C1EF-4112-B8A8-9DCC3567CCCD}" destId="{D104471D-497C-457C-9AD4-902437A62AB9}"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19A563-CB83-489C-B353-7666D6D9889E}" type="doc">
      <dgm:prSet loTypeId="urn:microsoft.com/office/officeart/2005/8/layout/arrow2" loCatId="process" qsTypeId="urn:microsoft.com/office/officeart/2005/8/quickstyle/simple1" qsCatId="simple" csTypeId="urn:microsoft.com/office/officeart/2005/8/colors/accent1_2" csCatId="accent1" phldr="1"/>
      <dgm:spPr/>
    </dgm:pt>
    <dgm:pt modelId="{91A64D1A-D943-4CAE-8700-11D042D63C61}">
      <dgm:prSet phldrT="[Tekst]"/>
      <dgm:spPr/>
      <dgm:t>
        <a:bodyPr/>
        <a:lstStyle/>
        <a:p>
          <a:r>
            <a:rPr lang="pl-PL" b="1" u="sng" dirty="0" smtClean="0"/>
            <a:t>uprawomocnienie </a:t>
          </a:r>
          <a:r>
            <a:rPr lang="pl-PL" b="1" dirty="0" smtClean="0"/>
            <a:t>się zajęcia</a:t>
          </a:r>
          <a:endParaRPr lang="pl-PL" b="1" dirty="0"/>
        </a:p>
      </dgm:t>
    </dgm:pt>
    <dgm:pt modelId="{ADE83D3E-4C75-48EA-ACC7-E452AFD3D4A5}" type="parTrans" cxnId="{23C6B3A3-5A6E-4780-B622-F2812EB4A3E7}">
      <dgm:prSet/>
      <dgm:spPr/>
      <dgm:t>
        <a:bodyPr/>
        <a:lstStyle/>
        <a:p>
          <a:endParaRPr lang="pl-PL"/>
        </a:p>
      </dgm:t>
    </dgm:pt>
    <dgm:pt modelId="{B85EC20C-8008-42B3-8771-EFB0A503BBDA}" type="sibTrans" cxnId="{23C6B3A3-5A6E-4780-B622-F2812EB4A3E7}">
      <dgm:prSet/>
      <dgm:spPr/>
      <dgm:t>
        <a:bodyPr/>
        <a:lstStyle/>
        <a:p>
          <a:endParaRPr lang="pl-PL"/>
        </a:p>
      </dgm:t>
    </dgm:pt>
    <dgm:pt modelId="{1371E6F2-B085-4BED-A89A-5929338B8B8A}">
      <dgm:prSet phldrT="[Tekst]"/>
      <dgm:spPr/>
      <dgm:t>
        <a:bodyPr/>
        <a:lstStyle/>
        <a:p>
          <a:r>
            <a:rPr lang="pl-PL" dirty="0" smtClean="0"/>
            <a:t>nie wcześniej niż </a:t>
          </a:r>
          <a:r>
            <a:rPr lang="pl-PL" b="1" dirty="0" smtClean="0"/>
            <a:t>2 tygodnie</a:t>
          </a:r>
          <a:endParaRPr lang="pl-PL" b="1" dirty="0"/>
        </a:p>
      </dgm:t>
    </dgm:pt>
    <dgm:pt modelId="{6E81404D-CB45-4CEA-A57F-566FCEBBE5D1}" type="parTrans" cxnId="{DC0E5E67-9B6C-4E6F-AF54-DEF156608AF1}">
      <dgm:prSet/>
      <dgm:spPr/>
      <dgm:t>
        <a:bodyPr/>
        <a:lstStyle/>
        <a:p>
          <a:endParaRPr lang="pl-PL"/>
        </a:p>
      </dgm:t>
    </dgm:pt>
    <dgm:pt modelId="{72AC9B9B-577C-4B57-A608-B700A682A1F4}" type="sibTrans" cxnId="{DC0E5E67-9B6C-4E6F-AF54-DEF156608AF1}">
      <dgm:prSet/>
      <dgm:spPr/>
      <dgm:t>
        <a:bodyPr/>
        <a:lstStyle/>
        <a:p>
          <a:endParaRPr lang="pl-PL"/>
        </a:p>
      </dgm:t>
    </dgm:pt>
    <dgm:pt modelId="{1C68571E-7082-41E5-97E0-816C51128D86}">
      <dgm:prSet phldrT="[Tekst]"/>
      <dgm:spPr/>
      <dgm:t>
        <a:bodyPr/>
        <a:lstStyle/>
        <a:p>
          <a:r>
            <a:rPr lang="pl-PL" dirty="0" smtClean="0"/>
            <a:t>sprzedaż zajętych ruchomości</a:t>
          </a:r>
          <a:endParaRPr lang="pl-PL" dirty="0"/>
        </a:p>
      </dgm:t>
    </dgm:pt>
    <dgm:pt modelId="{13F9DEAB-25D7-4925-961C-5B1376FB3796}" type="parTrans" cxnId="{02542B70-1EAB-4427-900A-E0B573CAC16B}">
      <dgm:prSet/>
      <dgm:spPr/>
      <dgm:t>
        <a:bodyPr/>
        <a:lstStyle/>
        <a:p>
          <a:endParaRPr lang="pl-PL"/>
        </a:p>
      </dgm:t>
    </dgm:pt>
    <dgm:pt modelId="{F785C2FA-3688-4BD6-B3FF-2C193C07F0BA}" type="sibTrans" cxnId="{02542B70-1EAB-4427-900A-E0B573CAC16B}">
      <dgm:prSet/>
      <dgm:spPr/>
      <dgm:t>
        <a:bodyPr/>
        <a:lstStyle/>
        <a:p>
          <a:endParaRPr lang="pl-PL"/>
        </a:p>
      </dgm:t>
    </dgm:pt>
    <dgm:pt modelId="{1CC9D14F-3BE5-4046-A3D2-77686F143088}" type="pres">
      <dgm:prSet presAssocID="{9619A563-CB83-489C-B353-7666D6D9889E}" presName="arrowDiagram" presStyleCnt="0">
        <dgm:presLayoutVars>
          <dgm:chMax val="5"/>
          <dgm:dir/>
          <dgm:resizeHandles val="exact"/>
        </dgm:presLayoutVars>
      </dgm:prSet>
      <dgm:spPr/>
    </dgm:pt>
    <dgm:pt modelId="{B7187237-070B-4FA9-8F60-003D23710E50}" type="pres">
      <dgm:prSet presAssocID="{9619A563-CB83-489C-B353-7666D6D9889E}" presName="arrow" presStyleLbl="bgShp" presStyleIdx="0" presStyleCnt="1" custLinFactNeighborX="-312" custLinFactNeighborY="-4315"/>
      <dgm:spPr/>
    </dgm:pt>
    <dgm:pt modelId="{8130891B-D424-44DB-B84E-8F6E368C1B85}" type="pres">
      <dgm:prSet presAssocID="{9619A563-CB83-489C-B353-7666D6D9889E}" presName="arrowDiagram3" presStyleCnt="0"/>
      <dgm:spPr/>
    </dgm:pt>
    <dgm:pt modelId="{AECE9070-9FFE-4BF6-9B73-80A452120090}" type="pres">
      <dgm:prSet presAssocID="{91A64D1A-D943-4CAE-8700-11D042D63C61}" presName="bullet3a" presStyleLbl="node1" presStyleIdx="0" presStyleCnt="3"/>
      <dgm:spPr/>
    </dgm:pt>
    <dgm:pt modelId="{309464C8-BD78-4A5B-A1CE-5EBACD7DF93D}" type="pres">
      <dgm:prSet presAssocID="{91A64D1A-D943-4CAE-8700-11D042D63C61}" presName="textBox3a" presStyleLbl="revTx" presStyleIdx="0" presStyleCnt="3" custScaleX="141270" custScaleY="68390">
        <dgm:presLayoutVars>
          <dgm:bulletEnabled val="1"/>
        </dgm:presLayoutVars>
      </dgm:prSet>
      <dgm:spPr/>
      <dgm:t>
        <a:bodyPr/>
        <a:lstStyle/>
        <a:p>
          <a:endParaRPr lang="pl-PL"/>
        </a:p>
      </dgm:t>
    </dgm:pt>
    <dgm:pt modelId="{5A40E57F-03AA-409E-9331-2588FAB65604}" type="pres">
      <dgm:prSet presAssocID="{1371E6F2-B085-4BED-A89A-5929338B8B8A}" presName="bullet3b" presStyleLbl="node1" presStyleIdx="1" presStyleCnt="3"/>
      <dgm:spPr/>
    </dgm:pt>
    <dgm:pt modelId="{3261A3E7-4952-4CAF-BD75-0F8388EC0F37}" type="pres">
      <dgm:prSet presAssocID="{1371E6F2-B085-4BED-A89A-5929338B8B8A}" presName="textBox3b" presStyleLbl="revTx" presStyleIdx="1" presStyleCnt="3" custScaleX="139755" custScaleY="35653" custLinFactNeighborX="4111" custLinFactNeighborY="-16574">
        <dgm:presLayoutVars>
          <dgm:bulletEnabled val="1"/>
        </dgm:presLayoutVars>
      </dgm:prSet>
      <dgm:spPr/>
      <dgm:t>
        <a:bodyPr/>
        <a:lstStyle/>
        <a:p>
          <a:endParaRPr lang="pl-PL"/>
        </a:p>
      </dgm:t>
    </dgm:pt>
    <dgm:pt modelId="{5F44C2EA-C4C2-4BED-9231-931FD1F3F001}" type="pres">
      <dgm:prSet presAssocID="{1C68571E-7082-41E5-97E0-816C51128D86}" presName="bullet3c" presStyleLbl="node1" presStyleIdx="2" presStyleCnt="3"/>
      <dgm:spPr/>
    </dgm:pt>
    <dgm:pt modelId="{33E79B57-F746-47E9-91E6-1855F12A4BAC}" type="pres">
      <dgm:prSet presAssocID="{1C68571E-7082-41E5-97E0-816C51128D86}" presName="textBox3c" presStyleLbl="revTx" presStyleIdx="2" presStyleCnt="3">
        <dgm:presLayoutVars>
          <dgm:bulletEnabled val="1"/>
        </dgm:presLayoutVars>
      </dgm:prSet>
      <dgm:spPr/>
      <dgm:t>
        <a:bodyPr/>
        <a:lstStyle/>
        <a:p>
          <a:endParaRPr lang="pl-PL"/>
        </a:p>
      </dgm:t>
    </dgm:pt>
  </dgm:ptLst>
  <dgm:cxnLst>
    <dgm:cxn modelId="{23C6B3A3-5A6E-4780-B622-F2812EB4A3E7}" srcId="{9619A563-CB83-489C-B353-7666D6D9889E}" destId="{91A64D1A-D943-4CAE-8700-11D042D63C61}" srcOrd="0" destOrd="0" parTransId="{ADE83D3E-4C75-48EA-ACC7-E452AFD3D4A5}" sibTransId="{B85EC20C-8008-42B3-8771-EFB0A503BBDA}"/>
    <dgm:cxn modelId="{00116E8C-B94D-4E8E-943C-F9833B07FF04}" type="presOf" srcId="{1C68571E-7082-41E5-97E0-816C51128D86}" destId="{33E79B57-F746-47E9-91E6-1855F12A4BAC}" srcOrd="0" destOrd="0" presId="urn:microsoft.com/office/officeart/2005/8/layout/arrow2"/>
    <dgm:cxn modelId="{32D963CE-B9BD-4AFE-872D-DF3F79732820}" type="presOf" srcId="{1371E6F2-B085-4BED-A89A-5929338B8B8A}" destId="{3261A3E7-4952-4CAF-BD75-0F8388EC0F37}" srcOrd="0" destOrd="0" presId="urn:microsoft.com/office/officeart/2005/8/layout/arrow2"/>
    <dgm:cxn modelId="{DC0E5E67-9B6C-4E6F-AF54-DEF156608AF1}" srcId="{9619A563-CB83-489C-B353-7666D6D9889E}" destId="{1371E6F2-B085-4BED-A89A-5929338B8B8A}" srcOrd="1" destOrd="0" parTransId="{6E81404D-CB45-4CEA-A57F-566FCEBBE5D1}" sibTransId="{72AC9B9B-577C-4B57-A608-B700A682A1F4}"/>
    <dgm:cxn modelId="{07AD59A4-2E67-48DF-8091-D47D3A617A6C}" type="presOf" srcId="{9619A563-CB83-489C-B353-7666D6D9889E}" destId="{1CC9D14F-3BE5-4046-A3D2-77686F143088}" srcOrd="0" destOrd="0" presId="urn:microsoft.com/office/officeart/2005/8/layout/arrow2"/>
    <dgm:cxn modelId="{02542B70-1EAB-4427-900A-E0B573CAC16B}" srcId="{9619A563-CB83-489C-B353-7666D6D9889E}" destId="{1C68571E-7082-41E5-97E0-816C51128D86}" srcOrd="2" destOrd="0" parTransId="{13F9DEAB-25D7-4925-961C-5B1376FB3796}" sibTransId="{F785C2FA-3688-4BD6-B3FF-2C193C07F0BA}"/>
    <dgm:cxn modelId="{DEBDC668-B46D-43D3-8B72-B3C5C224004E}" type="presOf" srcId="{91A64D1A-D943-4CAE-8700-11D042D63C61}" destId="{309464C8-BD78-4A5B-A1CE-5EBACD7DF93D}" srcOrd="0" destOrd="0" presId="urn:microsoft.com/office/officeart/2005/8/layout/arrow2"/>
    <dgm:cxn modelId="{E998D9F8-8A28-449C-AC6E-BA61C4A0004A}" type="presParOf" srcId="{1CC9D14F-3BE5-4046-A3D2-77686F143088}" destId="{B7187237-070B-4FA9-8F60-003D23710E50}" srcOrd="0" destOrd="0" presId="urn:microsoft.com/office/officeart/2005/8/layout/arrow2"/>
    <dgm:cxn modelId="{EFF7CED8-0B85-4A2F-87CC-F5764E1F1B38}" type="presParOf" srcId="{1CC9D14F-3BE5-4046-A3D2-77686F143088}" destId="{8130891B-D424-44DB-B84E-8F6E368C1B85}" srcOrd="1" destOrd="0" presId="urn:microsoft.com/office/officeart/2005/8/layout/arrow2"/>
    <dgm:cxn modelId="{ECDE020E-7EE9-4049-960A-7B9E68CF8CEE}" type="presParOf" srcId="{8130891B-D424-44DB-B84E-8F6E368C1B85}" destId="{AECE9070-9FFE-4BF6-9B73-80A452120090}" srcOrd="0" destOrd="0" presId="urn:microsoft.com/office/officeart/2005/8/layout/arrow2"/>
    <dgm:cxn modelId="{18BDD503-81F1-4227-8B32-4DB85B82FA90}" type="presParOf" srcId="{8130891B-D424-44DB-B84E-8F6E368C1B85}" destId="{309464C8-BD78-4A5B-A1CE-5EBACD7DF93D}" srcOrd="1" destOrd="0" presId="urn:microsoft.com/office/officeart/2005/8/layout/arrow2"/>
    <dgm:cxn modelId="{DB6BA7C5-1560-41C5-8A96-834376B77DAC}" type="presParOf" srcId="{8130891B-D424-44DB-B84E-8F6E368C1B85}" destId="{5A40E57F-03AA-409E-9331-2588FAB65604}" srcOrd="2" destOrd="0" presId="urn:microsoft.com/office/officeart/2005/8/layout/arrow2"/>
    <dgm:cxn modelId="{45231DA8-97EA-4DD6-81E4-2996410B4A94}" type="presParOf" srcId="{8130891B-D424-44DB-B84E-8F6E368C1B85}" destId="{3261A3E7-4952-4CAF-BD75-0F8388EC0F37}" srcOrd="3" destOrd="0" presId="urn:microsoft.com/office/officeart/2005/8/layout/arrow2"/>
    <dgm:cxn modelId="{7F6FA8DD-EB46-4C97-861B-E55E95FDBD3F}" type="presParOf" srcId="{8130891B-D424-44DB-B84E-8F6E368C1B85}" destId="{5F44C2EA-C4C2-4BED-9231-931FD1F3F001}" srcOrd="4" destOrd="0" presId="urn:microsoft.com/office/officeart/2005/8/layout/arrow2"/>
    <dgm:cxn modelId="{B33E79AD-1158-4669-8D90-E144C34FAB1B}" type="presParOf" srcId="{8130891B-D424-44DB-B84E-8F6E368C1B85}" destId="{33E79B57-F746-47E9-91E6-1855F12A4BAC}" srcOrd="5"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DD8D28-8A9D-4C82-ACFD-B822DAC3B9C5}" type="doc">
      <dgm:prSet loTypeId="urn:microsoft.com/office/officeart/2005/8/layout/hChevron3" loCatId="process" qsTypeId="urn:microsoft.com/office/officeart/2005/8/quickstyle/simple1" qsCatId="simple" csTypeId="urn:microsoft.com/office/officeart/2005/8/colors/accent1_2" csCatId="accent1" phldr="1"/>
      <dgm:spPr/>
    </dgm:pt>
    <dgm:pt modelId="{1477731B-6B8A-4BF2-B7E0-3C6C7C63FE51}">
      <dgm:prSet phldrT="[Tekst]"/>
      <dgm:spPr/>
      <dgm:t>
        <a:bodyPr/>
        <a:lstStyle/>
        <a:p>
          <a:r>
            <a:rPr lang="pl-PL" dirty="0" smtClean="0"/>
            <a:t>zajęcie</a:t>
          </a:r>
          <a:endParaRPr lang="pl-PL" dirty="0"/>
        </a:p>
      </dgm:t>
    </dgm:pt>
    <dgm:pt modelId="{8D48DF82-F553-4A71-B766-1BE2B395BF3A}" type="parTrans" cxnId="{B21D7838-D889-41D7-83B6-CFDB1B0E73E2}">
      <dgm:prSet/>
      <dgm:spPr/>
      <dgm:t>
        <a:bodyPr/>
        <a:lstStyle/>
        <a:p>
          <a:endParaRPr lang="pl-PL"/>
        </a:p>
      </dgm:t>
    </dgm:pt>
    <dgm:pt modelId="{EE436BB6-98BC-4BD1-A316-879AE102F42D}" type="sibTrans" cxnId="{B21D7838-D889-41D7-83B6-CFDB1B0E73E2}">
      <dgm:prSet/>
      <dgm:spPr/>
      <dgm:t>
        <a:bodyPr/>
        <a:lstStyle/>
        <a:p>
          <a:endParaRPr lang="pl-PL"/>
        </a:p>
      </dgm:t>
    </dgm:pt>
    <dgm:pt modelId="{5266E483-2896-49C5-AFB2-91F13FF2FE44}">
      <dgm:prSet phldrT="[Tekst]"/>
      <dgm:spPr/>
      <dgm:t>
        <a:bodyPr/>
        <a:lstStyle/>
        <a:p>
          <a:r>
            <a:rPr lang="pl-PL" dirty="0" smtClean="0"/>
            <a:t>sprzedaż ruchomości</a:t>
          </a:r>
          <a:endParaRPr lang="pl-PL" dirty="0"/>
        </a:p>
      </dgm:t>
    </dgm:pt>
    <dgm:pt modelId="{2297D132-8FBD-4DEA-91A5-98E169A2FB04}" type="parTrans" cxnId="{CC57C147-C1F9-4F4B-904F-59DBF2CF4FAD}">
      <dgm:prSet/>
      <dgm:spPr/>
      <dgm:t>
        <a:bodyPr/>
        <a:lstStyle/>
        <a:p>
          <a:endParaRPr lang="pl-PL"/>
        </a:p>
      </dgm:t>
    </dgm:pt>
    <dgm:pt modelId="{66878883-A09F-4D4C-83F6-947F9A17F9B2}" type="sibTrans" cxnId="{CC57C147-C1F9-4F4B-904F-59DBF2CF4FAD}">
      <dgm:prSet/>
      <dgm:spPr/>
      <dgm:t>
        <a:bodyPr/>
        <a:lstStyle/>
        <a:p>
          <a:endParaRPr lang="pl-PL"/>
        </a:p>
      </dgm:t>
    </dgm:pt>
    <dgm:pt modelId="{44E2B134-6A13-40DA-9753-76E7E652B233}" type="pres">
      <dgm:prSet presAssocID="{90DD8D28-8A9D-4C82-ACFD-B822DAC3B9C5}" presName="Name0" presStyleCnt="0">
        <dgm:presLayoutVars>
          <dgm:dir/>
          <dgm:resizeHandles val="exact"/>
        </dgm:presLayoutVars>
      </dgm:prSet>
      <dgm:spPr/>
    </dgm:pt>
    <dgm:pt modelId="{A618C546-CEFB-446A-9F92-5EC57E629050}" type="pres">
      <dgm:prSet presAssocID="{1477731B-6B8A-4BF2-B7E0-3C6C7C63FE51}" presName="parTxOnly" presStyleLbl="node1" presStyleIdx="0" presStyleCnt="2">
        <dgm:presLayoutVars>
          <dgm:bulletEnabled val="1"/>
        </dgm:presLayoutVars>
      </dgm:prSet>
      <dgm:spPr/>
      <dgm:t>
        <a:bodyPr/>
        <a:lstStyle/>
        <a:p>
          <a:endParaRPr lang="pl-PL"/>
        </a:p>
      </dgm:t>
    </dgm:pt>
    <dgm:pt modelId="{E34FF5D1-DB3C-44A8-AA05-2BE7CE5958AE}" type="pres">
      <dgm:prSet presAssocID="{EE436BB6-98BC-4BD1-A316-879AE102F42D}" presName="parSpace" presStyleCnt="0"/>
      <dgm:spPr/>
    </dgm:pt>
    <dgm:pt modelId="{6697E1B8-0C7B-47D8-AD4C-2C2AC4C9216D}" type="pres">
      <dgm:prSet presAssocID="{5266E483-2896-49C5-AFB2-91F13FF2FE44}" presName="parTxOnly" presStyleLbl="node1" presStyleIdx="1" presStyleCnt="2">
        <dgm:presLayoutVars>
          <dgm:bulletEnabled val="1"/>
        </dgm:presLayoutVars>
      </dgm:prSet>
      <dgm:spPr/>
      <dgm:t>
        <a:bodyPr/>
        <a:lstStyle/>
        <a:p>
          <a:endParaRPr lang="pl-PL"/>
        </a:p>
      </dgm:t>
    </dgm:pt>
  </dgm:ptLst>
  <dgm:cxnLst>
    <dgm:cxn modelId="{8CFE2F58-9B93-4397-BE8D-2817F38BC791}" type="presOf" srcId="{1477731B-6B8A-4BF2-B7E0-3C6C7C63FE51}" destId="{A618C546-CEFB-446A-9F92-5EC57E629050}" srcOrd="0" destOrd="0" presId="urn:microsoft.com/office/officeart/2005/8/layout/hChevron3"/>
    <dgm:cxn modelId="{B21D7838-D889-41D7-83B6-CFDB1B0E73E2}" srcId="{90DD8D28-8A9D-4C82-ACFD-B822DAC3B9C5}" destId="{1477731B-6B8A-4BF2-B7E0-3C6C7C63FE51}" srcOrd="0" destOrd="0" parTransId="{8D48DF82-F553-4A71-B766-1BE2B395BF3A}" sibTransId="{EE436BB6-98BC-4BD1-A316-879AE102F42D}"/>
    <dgm:cxn modelId="{3077F4A2-52A0-4D91-9AC3-7354EDC08C90}" type="presOf" srcId="{90DD8D28-8A9D-4C82-ACFD-B822DAC3B9C5}" destId="{44E2B134-6A13-40DA-9753-76E7E652B233}" srcOrd="0" destOrd="0" presId="urn:microsoft.com/office/officeart/2005/8/layout/hChevron3"/>
    <dgm:cxn modelId="{CC57C147-C1F9-4F4B-904F-59DBF2CF4FAD}" srcId="{90DD8D28-8A9D-4C82-ACFD-B822DAC3B9C5}" destId="{5266E483-2896-49C5-AFB2-91F13FF2FE44}" srcOrd="1" destOrd="0" parTransId="{2297D132-8FBD-4DEA-91A5-98E169A2FB04}" sibTransId="{66878883-A09F-4D4C-83F6-947F9A17F9B2}"/>
    <dgm:cxn modelId="{3D240DCC-A00C-44E0-83E2-409916C44CD7}" type="presOf" srcId="{5266E483-2896-49C5-AFB2-91F13FF2FE44}" destId="{6697E1B8-0C7B-47D8-AD4C-2C2AC4C9216D}" srcOrd="0" destOrd="0" presId="urn:microsoft.com/office/officeart/2005/8/layout/hChevron3"/>
    <dgm:cxn modelId="{310C87E5-117C-4E68-BABF-912D52763E39}" type="presParOf" srcId="{44E2B134-6A13-40DA-9753-76E7E652B233}" destId="{A618C546-CEFB-446A-9F92-5EC57E629050}" srcOrd="0" destOrd="0" presId="urn:microsoft.com/office/officeart/2005/8/layout/hChevron3"/>
    <dgm:cxn modelId="{5AC777B6-37A5-44D2-A71B-A45C7F7C4541}" type="presParOf" srcId="{44E2B134-6A13-40DA-9753-76E7E652B233}" destId="{E34FF5D1-DB3C-44A8-AA05-2BE7CE5958AE}" srcOrd="1" destOrd="0" presId="urn:microsoft.com/office/officeart/2005/8/layout/hChevron3"/>
    <dgm:cxn modelId="{7F6A5470-4D86-4E56-A303-9D1E691A5670}" type="presParOf" srcId="{44E2B134-6A13-40DA-9753-76E7E652B233}" destId="{6697E1B8-0C7B-47D8-AD4C-2C2AC4C9216D}" srcOrd="2" destOrd="0" presId="urn:microsoft.com/office/officeart/2005/8/layout/hChevro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398B1A-F559-4B20-AAA4-ACEE2353DDF7}" type="doc">
      <dgm:prSet loTypeId="urn:microsoft.com/office/officeart/2005/8/layout/bProcess3" loCatId="process" qsTypeId="urn:microsoft.com/office/officeart/2005/8/quickstyle/simple1" qsCatId="simple" csTypeId="urn:microsoft.com/office/officeart/2005/8/colors/accent1_2" csCatId="accent1" phldr="1"/>
      <dgm:spPr/>
    </dgm:pt>
    <dgm:pt modelId="{BB48F314-DAA9-4C60-BE85-7131C4D58240}">
      <dgm:prSet phldrT="[Tekst]"/>
      <dgm:spPr/>
      <dgm:t>
        <a:bodyPr/>
        <a:lstStyle/>
        <a:p>
          <a:r>
            <a:rPr lang="pl-PL" dirty="0" smtClean="0"/>
            <a:t>Wyznaczenie dłużnikowi </a:t>
          </a:r>
          <a:r>
            <a:rPr lang="pl-PL" b="1" dirty="0" smtClean="0"/>
            <a:t>tygodniowego terminu </a:t>
          </a:r>
          <a:r>
            <a:rPr lang="pl-PL" b="0" dirty="0" smtClean="0"/>
            <a:t>do wskazania banku</a:t>
          </a:r>
          <a:endParaRPr lang="pl-PL" dirty="0"/>
        </a:p>
      </dgm:t>
    </dgm:pt>
    <dgm:pt modelId="{30975842-7890-44AF-9DD5-07B4AB7CB114}" type="parTrans" cxnId="{4D54C179-2EC1-44E8-BDD5-F827537B9F00}">
      <dgm:prSet/>
      <dgm:spPr/>
      <dgm:t>
        <a:bodyPr/>
        <a:lstStyle/>
        <a:p>
          <a:endParaRPr lang="pl-PL"/>
        </a:p>
      </dgm:t>
    </dgm:pt>
    <dgm:pt modelId="{1DC82DED-9F99-47E3-9B5C-B0DC737DB927}" type="sibTrans" cxnId="{4D54C179-2EC1-44E8-BDD5-F827537B9F00}">
      <dgm:prSet/>
      <dgm:spPr/>
      <dgm:t>
        <a:bodyPr/>
        <a:lstStyle/>
        <a:p>
          <a:endParaRPr lang="pl-PL"/>
        </a:p>
      </dgm:t>
    </dgm:pt>
    <dgm:pt modelId="{AAFA9453-000A-41DA-A51D-202D1248357D}">
      <dgm:prSet phldrT="[Tekst]"/>
      <dgm:spPr/>
      <dgm:t>
        <a:bodyPr/>
        <a:lstStyle/>
        <a:p>
          <a:r>
            <a:rPr lang="pl-PL" dirty="0" smtClean="0"/>
            <a:t>Bezskuteczny upływ terminu</a:t>
          </a:r>
          <a:endParaRPr lang="pl-PL" dirty="0"/>
        </a:p>
      </dgm:t>
    </dgm:pt>
    <dgm:pt modelId="{5171F8D7-BD45-4908-9FCD-C5A79F51911E}" type="parTrans" cxnId="{44AFF6A6-1444-4348-8512-D5F74AA4B5E6}">
      <dgm:prSet/>
      <dgm:spPr/>
      <dgm:t>
        <a:bodyPr/>
        <a:lstStyle/>
        <a:p>
          <a:endParaRPr lang="pl-PL"/>
        </a:p>
      </dgm:t>
    </dgm:pt>
    <dgm:pt modelId="{34310E2D-1A5E-49A5-B9A0-0EC4574495AE}" type="sibTrans" cxnId="{44AFF6A6-1444-4348-8512-D5F74AA4B5E6}">
      <dgm:prSet/>
      <dgm:spPr/>
      <dgm:t>
        <a:bodyPr/>
        <a:lstStyle/>
        <a:p>
          <a:endParaRPr lang="pl-PL"/>
        </a:p>
      </dgm:t>
    </dgm:pt>
    <dgm:pt modelId="{20B35F86-03AE-4F39-8763-D6EBA36805DB}">
      <dgm:prSet phldrT="[Tekst]"/>
      <dgm:spPr/>
      <dgm:t>
        <a:bodyPr/>
        <a:lstStyle/>
        <a:p>
          <a:r>
            <a:rPr lang="pl-PL" dirty="0" smtClean="0"/>
            <a:t>Wezwanie wierzyciela do wskazania banku w </a:t>
          </a:r>
          <a:r>
            <a:rPr lang="pl-PL" b="1" dirty="0" smtClean="0"/>
            <a:t>terminie tygodniowym</a:t>
          </a:r>
          <a:endParaRPr lang="pl-PL" dirty="0"/>
        </a:p>
      </dgm:t>
    </dgm:pt>
    <dgm:pt modelId="{89F62F53-7959-461F-A9DA-EEA68714EE33}" type="parTrans" cxnId="{C73F890E-D55E-4A91-8461-A885D68B5A7C}">
      <dgm:prSet/>
      <dgm:spPr/>
      <dgm:t>
        <a:bodyPr/>
        <a:lstStyle/>
        <a:p>
          <a:endParaRPr lang="pl-PL"/>
        </a:p>
      </dgm:t>
    </dgm:pt>
    <dgm:pt modelId="{627D1AFA-0F15-4093-9A79-CB3A6EE4C75A}" type="sibTrans" cxnId="{C73F890E-D55E-4A91-8461-A885D68B5A7C}">
      <dgm:prSet/>
      <dgm:spPr/>
      <dgm:t>
        <a:bodyPr/>
        <a:lstStyle/>
        <a:p>
          <a:endParaRPr lang="pl-PL"/>
        </a:p>
      </dgm:t>
    </dgm:pt>
    <dgm:pt modelId="{83867946-2EED-4DB0-8236-734EC29B6618}">
      <dgm:prSet phldrT="[Tekst]"/>
      <dgm:spPr/>
      <dgm:t>
        <a:bodyPr/>
        <a:lstStyle/>
        <a:p>
          <a:r>
            <a:rPr lang="pl-PL" dirty="0" smtClean="0"/>
            <a:t>Bezskuteczny upływ terminu</a:t>
          </a:r>
          <a:endParaRPr lang="pl-PL" dirty="0"/>
        </a:p>
      </dgm:t>
    </dgm:pt>
    <dgm:pt modelId="{8CADFE51-40FE-4461-8560-174AE084D3EB}" type="parTrans" cxnId="{F1F1928B-55C1-4BCF-9074-4B2BD8A18005}">
      <dgm:prSet/>
      <dgm:spPr/>
      <dgm:t>
        <a:bodyPr/>
        <a:lstStyle/>
        <a:p>
          <a:endParaRPr lang="pl-PL"/>
        </a:p>
      </dgm:t>
    </dgm:pt>
    <dgm:pt modelId="{5B068159-3B00-469A-8CB8-A0CE11BA8196}" type="sibTrans" cxnId="{F1F1928B-55C1-4BCF-9074-4B2BD8A18005}">
      <dgm:prSet/>
      <dgm:spPr/>
      <dgm:t>
        <a:bodyPr/>
        <a:lstStyle/>
        <a:p>
          <a:endParaRPr lang="pl-PL"/>
        </a:p>
      </dgm:t>
    </dgm:pt>
    <dgm:pt modelId="{F8171939-10B4-41C3-86DA-FA0E7041D80A}">
      <dgm:prSet phldrT="[Tekst]"/>
      <dgm:spPr/>
      <dgm:t>
        <a:bodyPr/>
        <a:lstStyle/>
        <a:p>
          <a:r>
            <a:rPr lang="pl-PL" smtClean="0"/>
            <a:t>Bank wskazuje komornik</a:t>
          </a:r>
          <a:endParaRPr lang="pl-PL" dirty="0"/>
        </a:p>
      </dgm:t>
    </dgm:pt>
    <dgm:pt modelId="{444A5F70-EF9C-416E-8F2F-B69F4B077BC4}" type="parTrans" cxnId="{025739B0-2B55-47EF-86A5-5EA7D6C29E5A}">
      <dgm:prSet/>
      <dgm:spPr/>
      <dgm:t>
        <a:bodyPr/>
        <a:lstStyle/>
        <a:p>
          <a:endParaRPr lang="pl-PL"/>
        </a:p>
      </dgm:t>
    </dgm:pt>
    <dgm:pt modelId="{5C9CF666-A84E-4DEB-88CC-14BD8FD3BD80}" type="sibTrans" cxnId="{025739B0-2B55-47EF-86A5-5EA7D6C29E5A}">
      <dgm:prSet/>
      <dgm:spPr/>
      <dgm:t>
        <a:bodyPr/>
        <a:lstStyle/>
        <a:p>
          <a:endParaRPr lang="pl-PL"/>
        </a:p>
      </dgm:t>
    </dgm:pt>
    <dgm:pt modelId="{CE5A690F-B706-4404-9579-5F5E8A21E7AD}" type="pres">
      <dgm:prSet presAssocID="{3E398B1A-F559-4B20-AAA4-ACEE2353DDF7}" presName="Name0" presStyleCnt="0">
        <dgm:presLayoutVars>
          <dgm:dir/>
          <dgm:resizeHandles val="exact"/>
        </dgm:presLayoutVars>
      </dgm:prSet>
      <dgm:spPr/>
    </dgm:pt>
    <dgm:pt modelId="{0B271430-72D6-498F-88EA-31D75C3E3E76}" type="pres">
      <dgm:prSet presAssocID="{BB48F314-DAA9-4C60-BE85-7131C4D58240}" presName="node" presStyleLbl="node1" presStyleIdx="0" presStyleCnt="5">
        <dgm:presLayoutVars>
          <dgm:bulletEnabled val="1"/>
        </dgm:presLayoutVars>
      </dgm:prSet>
      <dgm:spPr/>
      <dgm:t>
        <a:bodyPr/>
        <a:lstStyle/>
        <a:p>
          <a:endParaRPr lang="pl-PL"/>
        </a:p>
      </dgm:t>
    </dgm:pt>
    <dgm:pt modelId="{8DB02964-4B4B-407F-9EA2-3F113DE8277C}" type="pres">
      <dgm:prSet presAssocID="{1DC82DED-9F99-47E3-9B5C-B0DC737DB927}" presName="sibTrans" presStyleLbl="sibTrans1D1" presStyleIdx="0" presStyleCnt="4"/>
      <dgm:spPr/>
      <dgm:t>
        <a:bodyPr/>
        <a:lstStyle/>
        <a:p>
          <a:endParaRPr lang="pl-PL"/>
        </a:p>
      </dgm:t>
    </dgm:pt>
    <dgm:pt modelId="{E44AC588-5F03-4E4B-AE8F-589C80DA06E0}" type="pres">
      <dgm:prSet presAssocID="{1DC82DED-9F99-47E3-9B5C-B0DC737DB927}" presName="connectorText" presStyleLbl="sibTrans1D1" presStyleIdx="0" presStyleCnt="4"/>
      <dgm:spPr/>
      <dgm:t>
        <a:bodyPr/>
        <a:lstStyle/>
        <a:p>
          <a:endParaRPr lang="pl-PL"/>
        </a:p>
      </dgm:t>
    </dgm:pt>
    <dgm:pt modelId="{1E8721ED-DA60-4C1B-90E8-233E23C68AAC}" type="pres">
      <dgm:prSet presAssocID="{AAFA9453-000A-41DA-A51D-202D1248357D}" presName="node" presStyleLbl="node1" presStyleIdx="1" presStyleCnt="5">
        <dgm:presLayoutVars>
          <dgm:bulletEnabled val="1"/>
        </dgm:presLayoutVars>
      </dgm:prSet>
      <dgm:spPr/>
      <dgm:t>
        <a:bodyPr/>
        <a:lstStyle/>
        <a:p>
          <a:endParaRPr lang="pl-PL"/>
        </a:p>
      </dgm:t>
    </dgm:pt>
    <dgm:pt modelId="{E4FEC463-F8D1-4438-9D5B-FED36499AE3F}" type="pres">
      <dgm:prSet presAssocID="{34310E2D-1A5E-49A5-B9A0-0EC4574495AE}" presName="sibTrans" presStyleLbl="sibTrans1D1" presStyleIdx="1" presStyleCnt="4"/>
      <dgm:spPr/>
      <dgm:t>
        <a:bodyPr/>
        <a:lstStyle/>
        <a:p>
          <a:endParaRPr lang="pl-PL"/>
        </a:p>
      </dgm:t>
    </dgm:pt>
    <dgm:pt modelId="{46D7F703-A570-46A1-8BE8-5911CD607D20}" type="pres">
      <dgm:prSet presAssocID="{34310E2D-1A5E-49A5-B9A0-0EC4574495AE}" presName="connectorText" presStyleLbl="sibTrans1D1" presStyleIdx="1" presStyleCnt="4"/>
      <dgm:spPr/>
      <dgm:t>
        <a:bodyPr/>
        <a:lstStyle/>
        <a:p>
          <a:endParaRPr lang="pl-PL"/>
        </a:p>
      </dgm:t>
    </dgm:pt>
    <dgm:pt modelId="{9E28E84D-8D73-4957-A70A-8EB2941086E8}" type="pres">
      <dgm:prSet presAssocID="{20B35F86-03AE-4F39-8763-D6EBA36805DB}" presName="node" presStyleLbl="node1" presStyleIdx="2" presStyleCnt="5">
        <dgm:presLayoutVars>
          <dgm:bulletEnabled val="1"/>
        </dgm:presLayoutVars>
      </dgm:prSet>
      <dgm:spPr/>
      <dgm:t>
        <a:bodyPr/>
        <a:lstStyle/>
        <a:p>
          <a:endParaRPr lang="pl-PL"/>
        </a:p>
      </dgm:t>
    </dgm:pt>
    <dgm:pt modelId="{B3D85D93-8796-4DD1-B14F-0E4AB656F75A}" type="pres">
      <dgm:prSet presAssocID="{627D1AFA-0F15-4093-9A79-CB3A6EE4C75A}" presName="sibTrans" presStyleLbl="sibTrans1D1" presStyleIdx="2" presStyleCnt="4"/>
      <dgm:spPr/>
      <dgm:t>
        <a:bodyPr/>
        <a:lstStyle/>
        <a:p>
          <a:endParaRPr lang="pl-PL"/>
        </a:p>
      </dgm:t>
    </dgm:pt>
    <dgm:pt modelId="{F2FBBD07-2500-44E7-94BF-652E98720BFC}" type="pres">
      <dgm:prSet presAssocID="{627D1AFA-0F15-4093-9A79-CB3A6EE4C75A}" presName="connectorText" presStyleLbl="sibTrans1D1" presStyleIdx="2" presStyleCnt="4"/>
      <dgm:spPr/>
      <dgm:t>
        <a:bodyPr/>
        <a:lstStyle/>
        <a:p>
          <a:endParaRPr lang="pl-PL"/>
        </a:p>
      </dgm:t>
    </dgm:pt>
    <dgm:pt modelId="{3279F91A-1F7B-4CF5-BD4A-AE82CE68DF1A}" type="pres">
      <dgm:prSet presAssocID="{83867946-2EED-4DB0-8236-734EC29B6618}" presName="node" presStyleLbl="node1" presStyleIdx="3" presStyleCnt="5">
        <dgm:presLayoutVars>
          <dgm:bulletEnabled val="1"/>
        </dgm:presLayoutVars>
      </dgm:prSet>
      <dgm:spPr/>
      <dgm:t>
        <a:bodyPr/>
        <a:lstStyle/>
        <a:p>
          <a:endParaRPr lang="pl-PL"/>
        </a:p>
      </dgm:t>
    </dgm:pt>
    <dgm:pt modelId="{9C50D07D-46A7-4357-8974-7D82AFD45707}" type="pres">
      <dgm:prSet presAssocID="{5B068159-3B00-469A-8CB8-A0CE11BA8196}" presName="sibTrans" presStyleLbl="sibTrans1D1" presStyleIdx="3" presStyleCnt="4"/>
      <dgm:spPr/>
      <dgm:t>
        <a:bodyPr/>
        <a:lstStyle/>
        <a:p>
          <a:endParaRPr lang="pl-PL"/>
        </a:p>
      </dgm:t>
    </dgm:pt>
    <dgm:pt modelId="{D70524A9-F05D-49D8-80FC-9889D5B6F259}" type="pres">
      <dgm:prSet presAssocID="{5B068159-3B00-469A-8CB8-A0CE11BA8196}" presName="connectorText" presStyleLbl="sibTrans1D1" presStyleIdx="3" presStyleCnt="4"/>
      <dgm:spPr/>
      <dgm:t>
        <a:bodyPr/>
        <a:lstStyle/>
        <a:p>
          <a:endParaRPr lang="pl-PL"/>
        </a:p>
      </dgm:t>
    </dgm:pt>
    <dgm:pt modelId="{9C284C4D-1004-4BE0-8E96-1DA05EAA34CD}" type="pres">
      <dgm:prSet presAssocID="{F8171939-10B4-41C3-86DA-FA0E7041D80A}" presName="node" presStyleLbl="node1" presStyleIdx="4" presStyleCnt="5">
        <dgm:presLayoutVars>
          <dgm:bulletEnabled val="1"/>
        </dgm:presLayoutVars>
      </dgm:prSet>
      <dgm:spPr/>
      <dgm:t>
        <a:bodyPr/>
        <a:lstStyle/>
        <a:p>
          <a:endParaRPr lang="pl-PL"/>
        </a:p>
      </dgm:t>
    </dgm:pt>
  </dgm:ptLst>
  <dgm:cxnLst>
    <dgm:cxn modelId="{C73F890E-D55E-4A91-8461-A885D68B5A7C}" srcId="{3E398B1A-F559-4B20-AAA4-ACEE2353DDF7}" destId="{20B35F86-03AE-4F39-8763-D6EBA36805DB}" srcOrd="2" destOrd="0" parTransId="{89F62F53-7959-461F-A9DA-EEA68714EE33}" sibTransId="{627D1AFA-0F15-4093-9A79-CB3A6EE4C75A}"/>
    <dgm:cxn modelId="{145B9F69-26EB-4D8D-93E0-CF53F6E8C9C8}" type="presOf" srcId="{5B068159-3B00-469A-8CB8-A0CE11BA8196}" destId="{D70524A9-F05D-49D8-80FC-9889D5B6F259}" srcOrd="1" destOrd="0" presId="urn:microsoft.com/office/officeart/2005/8/layout/bProcess3"/>
    <dgm:cxn modelId="{025739B0-2B55-47EF-86A5-5EA7D6C29E5A}" srcId="{3E398B1A-F559-4B20-AAA4-ACEE2353DDF7}" destId="{F8171939-10B4-41C3-86DA-FA0E7041D80A}" srcOrd="4" destOrd="0" parTransId="{444A5F70-EF9C-416E-8F2F-B69F4B077BC4}" sibTransId="{5C9CF666-A84E-4DEB-88CC-14BD8FD3BD80}"/>
    <dgm:cxn modelId="{EDCDB850-F238-4E4B-83BB-87CCD8F99FCE}" type="presOf" srcId="{34310E2D-1A5E-49A5-B9A0-0EC4574495AE}" destId="{46D7F703-A570-46A1-8BE8-5911CD607D20}" srcOrd="1" destOrd="0" presId="urn:microsoft.com/office/officeart/2005/8/layout/bProcess3"/>
    <dgm:cxn modelId="{0C1D8CEE-4E0A-4B05-A485-8464D68DB51C}" type="presOf" srcId="{20B35F86-03AE-4F39-8763-D6EBA36805DB}" destId="{9E28E84D-8D73-4957-A70A-8EB2941086E8}" srcOrd="0" destOrd="0" presId="urn:microsoft.com/office/officeart/2005/8/layout/bProcess3"/>
    <dgm:cxn modelId="{44AFF6A6-1444-4348-8512-D5F74AA4B5E6}" srcId="{3E398B1A-F559-4B20-AAA4-ACEE2353DDF7}" destId="{AAFA9453-000A-41DA-A51D-202D1248357D}" srcOrd="1" destOrd="0" parTransId="{5171F8D7-BD45-4908-9FCD-C5A79F51911E}" sibTransId="{34310E2D-1A5E-49A5-B9A0-0EC4574495AE}"/>
    <dgm:cxn modelId="{08069A06-D6AA-433E-918D-8B45F89520AC}" type="presOf" srcId="{F8171939-10B4-41C3-86DA-FA0E7041D80A}" destId="{9C284C4D-1004-4BE0-8E96-1DA05EAA34CD}" srcOrd="0" destOrd="0" presId="urn:microsoft.com/office/officeart/2005/8/layout/bProcess3"/>
    <dgm:cxn modelId="{EBF97179-967C-48C2-99D8-45EBC75FF282}" type="presOf" srcId="{83867946-2EED-4DB0-8236-734EC29B6618}" destId="{3279F91A-1F7B-4CF5-BD4A-AE82CE68DF1A}" srcOrd="0" destOrd="0" presId="urn:microsoft.com/office/officeart/2005/8/layout/bProcess3"/>
    <dgm:cxn modelId="{6EAB9F20-11D4-4310-A337-B3D280BCADFE}" type="presOf" srcId="{34310E2D-1A5E-49A5-B9A0-0EC4574495AE}" destId="{E4FEC463-F8D1-4438-9D5B-FED36499AE3F}" srcOrd="0" destOrd="0" presId="urn:microsoft.com/office/officeart/2005/8/layout/bProcess3"/>
    <dgm:cxn modelId="{A1BA9CCF-8AA4-40DB-BE87-00C3FF71B925}" type="presOf" srcId="{627D1AFA-0F15-4093-9A79-CB3A6EE4C75A}" destId="{B3D85D93-8796-4DD1-B14F-0E4AB656F75A}" srcOrd="0" destOrd="0" presId="urn:microsoft.com/office/officeart/2005/8/layout/bProcess3"/>
    <dgm:cxn modelId="{04065708-45AB-4D19-B1EE-169EDBF7FCF8}" type="presOf" srcId="{1DC82DED-9F99-47E3-9B5C-B0DC737DB927}" destId="{8DB02964-4B4B-407F-9EA2-3F113DE8277C}" srcOrd="0" destOrd="0" presId="urn:microsoft.com/office/officeart/2005/8/layout/bProcess3"/>
    <dgm:cxn modelId="{3308B8B2-D6E0-4810-AFAE-56811384DCE6}" type="presOf" srcId="{3E398B1A-F559-4B20-AAA4-ACEE2353DDF7}" destId="{CE5A690F-B706-4404-9579-5F5E8A21E7AD}" srcOrd="0" destOrd="0" presId="urn:microsoft.com/office/officeart/2005/8/layout/bProcess3"/>
    <dgm:cxn modelId="{C5450FC5-D515-424F-9674-DAFBE2E5108B}" type="presOf" srcId="{627D1AFA-0F15-4093-9A79-CB3A6EE4C75A}" destId="{F2FBBD07-2500-44E7-94BF-652E98720BFC}" srcOrd="1" destOrd="0" presId="urn:microsoft.com/office/officeart/2005/8/layout/bProcess3"/>
    <dgm:cxn modelId="{22BE2527-E5AC-471F-B315-40F3FAAFF18D}" type="presOf" srcId="{BB48F314-DAA9-4C60-BE85-7131C4D58240}" destId="{0B271430-72D6-498F-88EA-31D75C3E3E76}" srcOrd="0" destOrd="0" presId="urn:microsoft.com/office/officeart/2005/8/layout/bProcess3"/>
    <dgm:cxn modelId="{3D8D73A5-A1C5-4008-BB8B-CB3999423A38}" type="presOf" srcId="{1DC82DED-9F99-47E3-9B5C-B0DC737DB927}" destId="{E44AC588-5F03-4E4B-AE8F-589C80DA06E0}" srcOrd="1" destOrd="0" presId="urn:microsoft.com/office/officeart/2005/8/layout/bProcess3"/>
    <dgm:cxn modelId="{7DC84CC0-9862-43F9-8AC3-E9281C362CB3}" type="presOf" srcId="{5B068159-3B00-469A-8CB8-A0CE11BA8196}" destId="{9C50D07D-46A7-4357-8974-7D82AFD45707}" srcOrd="0" destOrd="0" presId="urn:microsoft.com/office/officeart/2005/8/layout/bProcess3"/>
    <dgm:cxn modelId="{D188B0BD-13AB-486E-A47F-75C4DEE97FC4}" type="presOf" srcId="{AAFA9453-000A-41DA-A51D-202D1248357D}" destId="{1E8721ED-DA60-4C1B-90E8-233E23C68AAC}" srcOrd="0" destOrd="0" presId="urn:microsoft.com/office/officeart/2005/8/layout/bProcess3"/>
    <dgm:cxn modelId="{F1F1928B-55C1-4BCF-9074-4B2BD8A18005}" srcId="{3E398B1A-F559-4B20-AAA4-ACEE2353DDF7}" destId="{83867946-2EED-4DB0-8236-734EC29B6618}" srcOrd="3" destOrd="0" parTransId="{8CADFE51-40FE-4461-8560-174AE084D3EB}" sibTransId="{5B068159-3B00-469A-8CB8-A0CE11BA8196}"/>
    <dgm:cxn modelId="{4D54C179-2EC1-44E8-BDD5-F827537B9F00}" srcId="{3E398B1A-F559-4B20-AAA4-ACEE2353DDF7}" destId="{BB48F314-DAA9-4C60-BE85-7131C4D58240}" srcOrd="0" destOrd="0" parTransId="{30975842-7890-44AF-9DD5-07B4AB7CB114}" sibTransId="{1DC82DED-9F99-47E3-9B5C-B0DC737DB927}"/>
    <dgm:cxn modelId="{14F4B5FD-5BA5-40B3-9B66-F77BB40C48C5}" type="presParOf" srcId="{CE5A690F-B706-4404-9579-5F5E8A21E7AD}" destId="{0B271430-72D6-498F-88EA-31D75C3E3E76}" srcOrd="0" destOrd="0" presId="urn:microsoft.com/office/officeart/2005/8/layout/bProcess3"/>
    <dgm:cxn modelId="{605BF611-7882-4A44-A660-2FFC90996C6A}" type="presParOf" srcId="{CE5A690F-B706-4404-9579-5F5E8A21E7AD}" destId="{8DB02964-4B4B-407F-9EA2-3F113DE8277C}" srcOrd="1" destOrd="0" presId="urn:microsoft.com/office/officeart/2005/8/layout/bProcess3"/>
    <dgm:cxn modelId="{9B80A67B-4C00-4B66-A0F1-DD3A4B7CA385}" type="presParOf" srcId="{8DB02964-4B4B-407F-9EA2-3F113DE8277C}" destId="{E44AC588-5F03-4E4B-AE8F-589C80DA06E0}" srcOrd="0" destOrd="0" presId="urn:microsoft.com/office/officeart/2005/8/layout/bProcess3"/>
    <dgm:cxn modelId="{52CF603E-FEAA-46D3-93B3-0833066EF91F}" type="presParOf" srcId="{CE5A690F-B706-4404-9579-5F5E8A21E7AD}" destId="{1E8721ED-DA60-4C1B-90E8-233E23C68AAC}" srcOrd="2" destOrd="0" presId="urn:microsoft.com/office/officeart/2005/8/layout/bProcess3"/>
    <dgm:cxn modelId="{7A82DE3F-7F0C-4269-A20E-76E29DB1FEB1}" type="presParOf" srcId="{CE5A690F-B706-4404-9579-5F5E8A21E7AD}" destId="{E4FEC463-F8D1-4438-9D5B-FED36499AE3F}" srcOrd="3" destOrd="0" presId="urn:microsoft.com/office/officeart/2005/8/layout/bProcess3"/>
    <dgm:cxn modelId="{89247AF8-77F9-4496-A1B0-50E881768F96}" type="presParOf" srcId="{E4FEC463-F8D1-4438-9D5B-FED36499AE3F}" destId="{46D7F703-A570-46A1-8BE8-5911CD607D20}" srcOrd="0" destOrd="0" presId="urn:microsoft.com/office/officeart/2005/8/layout/bProcess3"/>
    <dgm:cxn modelId="{97A95585-EAB5-40E6-B014-0637B46238B1}" type="presParOf" srcId="{CE5A690F-B706-4404-9579-5F5E8A21E7AD}" destId="{9E28E84D-8D73-4957-A70A-8EB2941086E8}" srcOrd="4" destOrd="0" presId="urn:microsoft.com/office/officeart/2005/8/layout/bProcess3"/>
    <dgm:cxn modelId="{4F517512-9F4A-4CDB-89FB-EE255051A808}" type="presParOf" srcId="{CE5A690F-B706-4404-9579-5F5E8A21E7AD}" destId="{B3D85D93-8796-4DD1-B14F-0E4AB656F75A}" srcOrd="5" destOrd="0" presId="urn:microsoft.com/office/officeart/2005/8/layout/bProcess3"/>
    <dgm:cxn modelId="{60DA037A-12F7-4C81-A191-F502F71BF73C}" type="presParOf" srcId="{B3D85D93-8796-4DD1-B14F-0E4AB656F75A}" destId="{F2FBBD07-2500-44E7-94BF-652E98720BFC}" srcOrd="0" destOrd="0" presId="urn:microsoft.com/office/officeart/2005/8/layout/bProcess3"/>
    <dgm:cxn modelId="{7746C1BD-EC9D-49B5-909B-A814F45325D7}" type="presParOf" srcId="{CE5A690F-B706-4404-9579-5F5E8A21E7AD}" destId="{3279F91A-1F7B-4CF5-BD4A-AE82CE68DF1A}" srcOrd="6" destOrd="0" presId="urn:microsoft.com/office/officeart/2005/8/layout/bProcess3"/>
    <dgm:cxn modelId="{C6A9F9BD-166A-4B4F-B814-29AE72579BFF}" type="presParOf" srcId="{CE5A690F-B706-4404-9579-5F5E8A21E7AD}" destId="{9C50D07D-46A7-4357-8974-7D82AFD45707}" srcOrd="7" destOrd="0" presId="urn:microsoft.com/office/officeart/2005/8/layout/bProcess3"/>
    <dgm:cxn modelId="{16921306-1D33-41D3-8F43-3E99C45FAC87}" type="presParOf" srcId="{9C50D07D-46A7-4357-8974-7D82AFD45707}" destId="{D70524A9-F05D-49D8-80FC-9889D5B6F259}" srcOrd="0" destOrd="0" presId="urn:microsoft.com/office/officeart/2005/8/layout/bProcess3"/>
    <dgm:cxn modelId="{BC3C0854-672B-4983-8C58-C626C243F20E}" type="presParOf" srcId="{CE5A690F-B706-4404-9579-5F5E8A21E7AD}" destId="{9C284C4D-1004-4BE0-8E96-1DA05EAA34CD}" srcOrd="8"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562C48-3944-4D6C-BF0F-95B5B6897D25}">
      <dsp:nvSpPr>
        <dsp:cNvPr id="0" name=""/>
        <dsp:cNvSpPr/>
      </dsp:nvSpPr>
      <dsp:spPr>
        <a:xfrm>
          <a:off x="4085" y="1411089"/>
          <a:ext cx="2163534" cy="108176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l-PL" sz="1800" kern="1200" dirty="0" smtClean="0"/>
            <a:t>Egzekucja z ruchomości</a:t>
          </a:r>
          <a:endParaRPr lang="pl-PL" sz="1800" kern="1200" dirty="0"/>
        </a:p>
      </dsp:txBody>
      <dsp:txXfrm>
        <a:off x="4085" y="1411089"/>
        <a:ext cx="2163534" cy="1081767"/>
      </dsp:txXfrm>
    </dsp:sp>
    <dsp:sp modelId="{77BD037F-D5B4-47DE-B6A3-4239A7F0A753}">
      <dsp:nvSpPr>
        <dsp:cNvPr id="0" name=""/>
        <dsp:cNvSpPr/>
      </dsp:nvSpPr>
      <dsp:spPr>
        <a:xfrm rot="19457599">
          <a:off x="2067446" y="1619454"/>
          <a:ext cx="1065760" cy="43022"/>
        </a:xfrm>
        <a:custGeom>
          <a:avLst/>
          <a:gdLst/>
          <a:ahLst/>
          <a:cxnLst/>
          <a:rect l="0" t="0" r="0" b="0"/>
          <a:pathLst>
            <a:path>
              <a:moveTo>
                <a:pt x="0" y="21511"/>
              </a:moveTo>
              <a:lnTo>
                <a:pt x="1065760" y="2151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rot="19457599">
        <a:off x="2573682" y="1614321"/>
        <a:ext cx="53288" cy="53288"/>
      </dsp:txXfrm>
    </dsp:sp>
    <dsp:sp modelId="{E4DAE871-0A08-433A-98C5-7872277ADEA8}">
      <dsp:nvSpPr>
        <dsp:cNvPr id="0" name=""/>
        <dsp:cNvSpPr/>
      </dsp:nvSpPr>
      <dsp:spPr>
        <a:xfrm>
          <a:off x="3033032" y="789073"/>
          <a:ext cx="2163534" cy="108176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l-PL" sz="1800" kern="1200" dirty="0" smtClean="0"/>
            <a:t>Zajęcie</a:t>
          </a:r>
          <a:endParaRPr lang="pl-PL" sz="1800" kern="1200" dirty="0"/>
        </a:p>
      </dsp:txBody>
      <dsp:txXfrm>
        <a:off x="3033032" y="789073"/>
        <a:ext cx="2163534" cy="1081767"/>
      </dsp:txXfrm>
    </dsp:sp>
    <dsp:sp modelId="{548C204C-BE36-4A4F-ACB3-F1484317A2B2}">
      <dsp:nvSpPr>
        <dsp:cNvPr id="0" name=""/>
        <dsp:cNvSpPr/>
      </dsp:nvSpPr>
      <dsp:spPr>
        <a:xfrm rot="2142401">
          <a:off x="2067446" y="2241470"/>
          <a:ext cx="1065760" cy="43022"/>
        </a:xfrm>
        <a:custGeom>
          <a:avLst/>
          <a:gdLst/>
          <a:ahLst/>
          <a:cxnLst/>
          <a:rect l="0" t="0" r="0" b="0"/>
          <a:pathLst>
            <a:path>
              <a:moveTo>
                <a:pt x="0" y="21511"/>
              </a:moveTo>
              <a:lnTo>
                <a:pt x="1065760" y="2151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rot="2142401">
        <a:off x="2573682" y="2236337"/>
        <a:ext cx="53288" cy="53288"/>
      </dsp:txXfrm>
    </dsp:sp>
    <dsp:sp modelId="{D43CB5BF-8B59-4729-A1FC-5B7BD49FE731}">
      <dsp:nvSpPr>
        <dsp:cNvPr id="0" name=""/>
        <dsp:cNvSpPr/>
      </dsp:nvSpPr>
      <dsp:spPr>
        <a:xfrm>
          <a:off x="3033032" y="2033106"/>
          <a:ext cx="2163534" cy="108176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l-PL" sz="1800" kern="1200" dirty="0" smtClean="0"/>
            <a:t>Sprzedaż</a:t>
          </a:r>
          <a:endParaRPr lang="pl-PL" sz="1800" kern="1200" dirty="0"/>
        </a:p>
      </dsp:txBody>
      <dsp:txXfrm>
        <a:off x="3033032" y="2033106"/>
        <a:ext cx="2163534" cy="1081767"/>
      </dsp:txXfrm>
    </dsp:sp>
    <dsp:sp modelId="{6B7D7F53-A7A0-49AC-ABA3-70465D85F7C6}">
      <dsp:nvSpPr>
        <dsp:cNvPr id="0" name=""/>
        <dsp:cNvSpPr/>
      </dsp:nvSpPr>
      <dsp:spPr>
        <a:xfrm rot="19457599">
          <a:off x="5096393" y="2241470"/>
          <a:ext cx="1065760" cy="43022"/>
        </a:xfrm>
        <a:custGeom>
          <a:avLst/>
          <a:gdLst/>
          <a:ahLst/>
          <a:cxnLst/>
          <a:rect l="0" t="0" r="0" b="0"/>
          <a:pathLst>
            <a:path>
              <a:moveTo>
                <a:pt x="0" y="21511"/>
              </a:moveTo>
              <a:lnTo>
                <a:pt x="1065760" y="21511"/>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rot="19457599">
        <a:off x="5602629" y="2236337"/>
        <a:ext cx="53288" cy="53288"/>
      </dsp:txXfrm>
    </dsp:sp>
    <dsp:sp modelId="{9736FBE8-D551-4DE2-86DA-F8A1AE04B734}">
      <dsp:nvSpPr>
        <dsp:cNvPr id="0" name=""/>
        <dsp:cNvSpPr/>
      </dsp:nvSpPr>
      <dsp:spPr>
        <a:xfrm>
          <a:off x="6061980" y="1411089"/>
          <a:ext cx="2163534" cy="108176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l-PL" sz="1800" kern="1200" dirty="0" smtClean="0"/>
            <a:t>Sprzedaż</a:t>
          </a:r>
          <a:endParaRPr lang="pl-PL" sz="1800" kern="1200" dirty="0"/>
        </a:p>
      </dsp:txBody>
      <dsp:txXfrm>
        <a:off x="6061980" y="1411089"/>
        <a:ext cx="2163534" cy="1081767"/>
      </dsp:txXfrm>
    </dsp:sp>
    <dsp:sp modelId="{3BB2F15C-4DCC-4E5F-B2A0-C108E1B91236}">
      <dsp:nvSpPr>
        <dsp:cNvPr id="0" name=""/>
        <dsp:cNvSpPr/>
      </dsp:nvSpPr>
      <dsp:spPr>
        <a:xfrm rot="2142401">
          <a:off x="5096393" y="2863486"/>
          <a:ext cx="1065760" cy="43022"/>
        </a:xfrm>
        <a:custGeom>
          <a:avLst/>
          <a:gdLst/>
          <a:ahLst/>
          <a:cxnLst/>
          <a:rect l="0" t="0" r="0" b="0"/>
          <a:pathLst>
            <a:path>
              <a:moveTo>
                <a:pt x="0" y="21511"/>
              </a:moveTo>
              <a:lnTo>
                <a:pt x="1065760" y="21511"/>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rot="2142401">
        <a:off x="5602629" y="2858353"/>
        <a:ext cx="53288" cy="53288"/>
      </dsp:txXfrm>
    </dsp:sp>
    <dsp:sp modelId="{9ED460DD-0E40-4057-99DB-90240B734460}">
      <dsp:nvSpPr>
        <dsp:cNvPr id="0" name=""/>
        <dsp:cNvSpPr/>
      </dsp:nvSpPr>
      <dsp:spPr>
        <a:xfrm>
          <a:off x="6061980" y="2655122"/>
          <a:ext cx="2163534" cy="108176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l-PL" sz="1800" kern="1200" dirty="0" smtClean="0"/>
            <a:t>Sprzedaż w drodze licytacji elektronicznej</a:t>
          </a:r>
          <a:endParaRPr lang="pl-PL" sz="1800" kern="1200" dirty="0"/>
        </a:p>
      </dsp:txBody>
      <dsp:txXfrm>
        <a:off x="6061980" y="2655122"/>
        <a:ext cx="2163534" cy="108176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187237-070B-4FA9-8F60-003D23710E50}">
      <dsp:nvSpPr>
        <dsp:cNvPr id="0" name=""/>
        <dsp:cNvSpPr/>
      </dsp:nvSpPr>
      <dsp:spPr>
        <a:xfrm>
          <a:off x="471436" y="0"/>
          <a:ext cx="7241539" cy="452596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CE9070-9FFE-4BF6-9B73-80A452120090}">
      <dsp:nvSpPr>
        <dsp:cNvPr id="0" name=""/>
        <dsp:cNvSpPr/>
      </dsp:nvSpPr>
      <dsp:spPr>
        <a:xfrm>
          <a:off x="1413705" y="3123818"/>
          <a:ext cx="188280" cy="18828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9464C8-BD78-4A5B-A1CE-5EBACD7DF93D}">
      <dsp:nvSpPr>
        <dsp:cNvPr id="0" name=""/>
        <dsp:cNvSpPr/>
      </dsp:nvSpPr>
      <dsp:spPr>
        <a:xfrm>
          <a:off x="1159675" y="3424688"/>
          <a:ext cx="2383618" cy="894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lvl="0" algn="l" defTabSz="889000">
            <a:lnSpc>
              <a:spcPct val="90000"/>
            </a:lnSpc>
            <a:spcBef>
              <a:spcPct val="0"/>
            </a:spcBef>
            <a:spcAft>
              <a:spcPct val="35000"/>
            </a:spcAft>
          </a:pPr>
          <a:r>
            <a:rPr lang="pl-PL" sz="2000" b="1" u="sng" kern="1200" dirty="0" smtClean="0"/>
            <a:t>uprawomocnienie </a:t>
          </a:r>
          <a:r>
            <a:rPr lang="pl-PL" sz="2000" b="1" kern="1200" dirty="0" smtClean="0"/>
            <a:t>się zajęcia</a:t>
          </a:r>
          <a:endParaRPr lang="pl-PL" sz="2000" b="1" kern="1200" dirty="0"/>
        </a:p>
      </dsp:txBody>
      <dsp:txXfrm>
        <a:off x="1159675" y="3424688"/>
        <a:ext cx="2383618" cy="894543"/>
      </dsp:txXfrm>
    </dsp:sp>
    <dsp:sp modelId="{5A40E57F-03AA-409E-9331-2588FAB65604}">
      <dsp:nvSpPr>
        <dsp:cNvPr id="0" name=""/>
        <dsp:cNvSpPr/>
      </dsp:nvSpPr>
      <dsp:spPr>
        <a:xfrm>
          <a:off x="3075639" y="1893662"/>
          <a:ext cx="340352" cy="340352"/>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61A3E7-4952-4CAF-BD75-0F8388EC0F37}">
      <dsp:nvSpPr>
        <dsp:cNvPr id="0" name=""/>
        <dsp:cNvSpPr/>
      </dsp:nvSpPr>
      <dsp:spPr>
        <a:xfrm>
          <a:off x="2971798" y="2447917"/>
          <a:ext cx="2428899" cy="877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lvl="0" algn="l" defTabSz="889000">
            <a:lnSpc>
              <a:spcPct val="90000"/>
            </a:lnSpc>
            <a:spcBef>
              <a:spcPct val="0"/>
            </a:spcBef>
            <a:spcAft>
              <a:spcPct val="35000"/>
            </a:spcAft>
          </a:pPr>
          <a:r>
            <a:rPr lang="pl-PL" sz="2000" kern="1200" dirty="0" smtClean="0"/>
            <a:t>nie wcześniej niż </a:t>
          </a:r>
          <a:r>
            <a:rPr lang="pl-PL" sz="2000" b="1" kern="1200" dirty="0" smtClean="0"/>
            <a:t>2 tygodnie</a:t>
          </a:r>
          <a:endParaRPr lang="pl-PL" sz="2000" b="1" kern="1200" dirty="0"/>
        </a:p>
      </dsp:txBody>
      <dsp:txXfrm>
        <a:off x="2971798" y="2447917"/>
        <a:ext cx="2428899" cy="877820"/>
      </dsp:txXfrm>
    </dsp:sp>
    <dsp:sp modelId="{5F44C2EA-C4C2-4BED-9231-931FD1F3F001}">
      <dsp:nvSpPr>
        <dsp:cNvPr id="0" name=""/>
        <dsp:cNvSpPr/>
      </dsp:nvSpPr>
      <dsp:spPr>
        <a:xfrm>
          <a:off x="5074303" y="1145068"/>
          <a:ext cx="470700" cy="47070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E79B57-F746-47E9-91E6-1855F12A4BAC}">
      <dsp:nvSpPr>
        <dsp:cNvPr id="0" name=""/>
        <dsp:cNvSpPr/>
      </dsp:nvSpPr>
      <dsp:spPr>
        <a:xfrm>
          <a:off x="5309653" y="1380418"/>
          <a:ext cx="1737969" cy="314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lvl="0" algn="l" defTabSz="889000">
            <a:lnSpc>
              <a:spcPct val="90000"/>
            </a:lnSpc>
            <a:spcBef>
              <a:spcPct val="0"/>
            </a:spcBef>
            <a:spcAft>
              <a:spcPct val="35000"/>
            </a:spcAft>
          </a:pPr>
          <a:r>
            <a:rPr lang="pl-PL" sz="2000" kern="1200" dirty="0" smtClean="0"/>
            <a:t>sprzedaż zajętych ruchomości</a:t>
          </a:r>
          <a:endParaRPr lang="pl-PL" sz="2000" kern="1200" dirty="0"/>
        </a:p>
      </dsp:txBody>
      <dsp:txXfrm>
        <a:off x="5309653" y="1380418"/>
        <a:ext cx="1737969" cy="314554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18C546-CEFB-446A-9F92-5EC57E629050}">
      <dsp:nvSpPr>
        <dsp:cNvPr id="0" name=""/>
        <dsp:cNvSpPr/>
      </dsp:nvSpPr>
      <dsp:spPr>
        <a:xfrm>
          <a:off x="6429" y="0"/>
          <a:ext cx="4564856" cy="857256"/>
        </a:xfrm>
        <a:prstGeom prst="homePlat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72009" rIns="36005" bIns="72009" numCol="1" spcCol="1270" anchor="ctr" anchorCtr="0">
          <a:noAutofit/>
        </a:bodyPr>
        <a:lstStyle/>
        <a:p>
          <a:pPr lvl="0" algn="ctr" defTabSz="1200150">
            <a:lnSpc>
              <a:spcPct val="90000"/>
            </a:lnSpc>
            <a:spcBef>
              <a:spcPct val="0"/>
            </a:spcBef>
            <a:spcAft>
              <a:spcPct val="35000"/>
            </a:spcAft>
          </a:pPr>
          <a:r>
            <a:rPr lang="pl-PL" sz="2700" kern="1200" dirty="0" smtClean="0"/>
            <a:t>zajęcie</a:t>
          </a:r>
          <a:endParaRPr lang="pl-PL" sz="2700" kern="1200" dirty="0"/>
        </a:p>
      </dsp:txBody>
      <dsp:txXfrm>
        <a:off x="6429" y="0"/>
        <a:ext cx="4564856" cy="857256"/>
      </dsp:txXfrm>
    </dsp:sp>
    <dsp:sp modelId="{6697E1B8-0C7B-47D8-AD4C-2C2AC4C9216D}">
      <dsp:nvSpPr>
        <dsp:cNvPr id="0" name=""/>
        <dsp:cNvSpPr/>
      </dsp:nvSpPr>
      <dsp:spPr>
        <a:xfrm>
          <a:off x="3658314" y="0"/>
          <a:ext cx="4564856" cy="857256"/>
        </a:xfrm>
        <a:prstGeom prst="chevron">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pl-PL" sz="2700" kern="1200" dirty="0" smtClean="0"/>
            <a:t>sprzedaż ruchomości</a:t>
          </a:r>
          <a:endParaRPr lang="pl-PL" sz="2700" kern="1200" dirty="0"/>
        </a:p>
      </dsp:txBody>
      <dsp:txXfrm>
        <a:off x="3658314" y="0"/>
        <a:ext cx="4564856" cy="85725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B02964-4B4B-407F-9EA2-3F113DE8277C}">
      <dsp:nvSpPr>
        <dsp:cNvPr id="0" name=""/>
        <dsp:cNvSpPr/>
      </dsp:nvSpPr>
      <dsp:spPr>
        <a:xfrm>
          <a:off x="2258800" y="479286"/>
          <a:ext cx="371295" cy="91440"/>
        </a:xfrm>
        <a:custGeom>
          <a:avLst/>
          <a:gdLst/>
          <a:ahLst/>
          <a:cxnLst/>
          <a:rect l="0" t="0" r="0" b="0"/>
          <a:pathLst>
            <a:path>
              <a:moveTo>
                <a:pt x="0" y="45720"/>
              </a:moveTo>
              <a:lnTo>
                <a:pt x="37129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434400" y="522996"/>
        <a:ext cx="20094" cy="4018"/>
      </dsp:txXfrm>
    </dsp:sp>
    <dsp:sp modelId="{0B271430-72D6-498F-88EA-31D75C3E3E76}">
      <dsp:nvSpPr>
        <dsp:cNvPr id="0" name=""/>
        <dsp:cNvSpPr/>
      </dsp:nvSpPr>
      <dsp:spPr>
        <a:xfrm>
          <a:off x="513229" y="794"/>
          <a:ext cx="1747370" cy="104842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pl-PL" sz="1100" kern="1200" dirty="0" smtClean="0"/>
            <a:t>Wyznaczenie dłużnikowi </a:t>
          </a:r>
          <a:r>
            <a:rPr lang="pl-PL" sz="1100" b="1" kern="1200" dirty="0" smtClean="0"/>
            <a:t>tygodniowego terminu </a:t>
          </a:r>
          <a:r>
            <a:rPr lang="pl-PL" sz="1100" b="0" kern="1200" dirty="0" smtClean="0"/>
            <a:t>do wskazania banku</a:t>
          </a:r>
          <a:endParaRPr lang="pl-PL" sz="1100" kern="1200" dirty="0"/>
        </a:p>
      </dsp:txBody>
      <dsp:txXfrm>
        <a:off x="513229" y="794"/>
        <a:ext cx="1747370" cy="1048422"/>
      </dsp:txXfrm>
    </dsp:sp>
    <dsp:sp modelId="{E4FEC463-F8D1-4438-9D5B-FED36499AE3F}">
      <dsp:nvSpPr>
        <dsp:cNvPr id="0" name=""/>
        <dsp:cNvSpPr/>
      </dsp:nvSpPr>
      <dsp:spPr>
        <a:xfrm>
          <a:off x="4408066" y="479286"/>
          <a:ext cx="371295" cy="91440"/>
        </a:xfrm>
        <a:custGeom>
          <a:avLst/>
          <a:gdLst/>
          <a:ahLst/>
          <a:cxnLst/>
          <a:rect l="0" t="0" r="0" b="0"/>
          <a:pathLst>
            <a:path>
              <a:moveTo>
                <a:pt x="0" y="45720"/>
              </a:moveTo>
              <a:lnTo>
                <a:pt x="37129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4583666" y="522996"/>
        <a:ext cx="20094" cy="4018"/>
      </dsp:txXfrm>
    </dsp:sp>
    <dsp:sp modelId="{1E8721ED-DA60-4C1B-90E8-233E23C68AAC}">
      <dsp:nvSpPr>
        <dsp:cNvPr id="0" name=""/>
        <dsp:cNvSpPr/>
      </dsp:nvSpPr>
      <dsp:spPr>
        <a:xfrm>
          <a:off x="2662495" y="794"/>
          <a:ext cx="1747370" cy="104842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pl-PL" sz="1100" kern="1200" dirty="0" smtClean="0"/>
            <a:t>Bezskuteczny upływ terminu</a:t>
          </a:r>
          <a:endParaRPr lang="pl-PL" sz="1100" kern="1200" dirty="0"/>
        </a:p>
      </dsp:txBody>
      <dsp:txXfrm>
        <a:off x="2662495" y="794"/>
        <a:ext cx="1747370" cy="1048422"/>
      </dsp:txXfrm>
    </dsp:sp>
    <dsp:sp modelId="{B3D85D93-8796-4DD1-B14F-0E4AB656F75A}">
      <dsp:nvSpPr>
        <dsp:cNvPr id="0" name=""/>
        <dsp:cNvSpPr/>
      </dsp:nvSpPr>
      <dsp:spPr>
        <a:xfrm>
          <a:off x="1386915" y="1047417"/>
          <a:ext cx="4298531" cy="371295"/>
        </a:xfrm>
        <a:custGeom>
          <a:avLst/>
          <a:gdLst/>
          <a:ahLst/>
          <a:cxnLst/>
          <a:rect l="0" t="0" r="0" b="0"/>
          <a:pathLst>
            <a:path>
              <a:moveTo>
                <a:pt x="4298531" y="0"/>
              </a:moveTo>
              <a:lnTo>
                <a:pt x="4298531" y="202747"/>
              </a:lnTo>
              <a:lnTo>
                <a:pt x="0" y="202747"/>
              </a:lnTo>
              <a:lnTo>
                <a:pt x="0" y="371295"/>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3428249" y="1231055"/>
        <a:ext cx="215863" cy="4018"/>
      </dsp:txXfrm>
    </dsp:sp>
    <dsp:sp modelId="{9E28E84D-8D73-4957-A70A-8EB2941086E8}">
      <dsp:nvSpPr>
        <dsp:cNvPr id="0" name=""/>
        <dsp:cNvSpPr/>
      </dsp:nvSpPr>
      <dsp:spPr>
        <a:xfrm>
          <a:off x="4811761" y="794"/>
          <a:ext cx="1747370" cy="104842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pl-PL" sz="1100" kern="1200" dirty="0" smtClean="0"/>
            <a:t>Wezwanie wierzyciela do wskazania banku w </a:t>
          </a:r>
          <a:r>
            <a:rPr lang="pl-PL" sz="1100" b="1" kern="1200" dirty="0" smtClean="0"/>
            <a:t>terminie tygodniowym</a:t>
          </a:r>
          <a:endParaRPr lang="pl-PL" sz="1100" kern="1200" dirty="0"/>
        </a:p>
      </dsp:txBody>
      <dsp:txXfrm>
        <a:off x="4811761" y="794"/>
        <a:ext cx="1747370" cy="1048422"/>
      </dsp:txXfrm>
    </dsp:sp>
    <dsp:sp modelId="{9C50D07D-46A7-4357-8974-7D82AFD45707}">
      <dsp:nvSpPr>
        <dsp:cNvPr id="0" name=""/>
        <dsp:cNvSpPr/>
      </dsp:nvSpPr>
      <dsp:spPr>
        <a:xfrm>
          <a:off x="2258800" y="1929603"/>
          <a:ext cx="371295" cy="91440"/>
        </a:xfrm>
        <a:custGeom>
          <a:avLst/>
          <a:gdLst/>
          <a:ahLst/>
          <a:cxnLst/>
          <a:rect l="0" t="0" r="0" b="0"/>
          <a:pathLst>
            <a:path>
              <a:moveTo>
                <a:pt x="0" y="45720"/>
              </a:moveTo>
              <a:lnTo>
                <a:pt x="37129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434400" y="1973314"/>
        <a:ext cx="20094" cy="4018"/>
      </dsp:txXfrm>
    </dsp:sp>
    <dsp:sp modelId="{3279F91A-1F7B-4CF5-BD4A-AE82CE68DF1A}">
      <dsp:nvSpPr>
        <dsp:cNvPr id="0" name=""/>
        <dsp:cNvSpPr/>
      </dsp:nvSpPr>
      <dsp:spPr>
        <a:xfrm>
          <a:off x="513229" y="1451112"/>
          <a:ext cx="1747370" cy="104842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pl-PL" sz="1100" kern="1200" dirty="0" smtClean="0"/>
            <a:t>Bezskuteczny upływ terminu</a:t>
          </a:r>
          <a:endParaRPr lang="pl-PL" sz="1100" kern="1200" dirty="0"/>
        </a:p>
      </dsp:txBody>
      <dsp:txXfrm>
        <a:off x="513229" y="1451112"/>
        <a:ext cx="1747370" cy="1048422"/>
      </dsp:txXfrm>
    </dsp:sp>
    <dsp:sp modelId="{9C284C4D-1004-4BE0-8E96-1DA05EAA34CD}">
      <dsp:nvSpPr>
        <dsp:cNvPr id="0" name=""/>
        <dsp:cNvSpPr/>
      </dsp:nvSpPr>
      <dsp:spPr>
        <a:xfrm>
          <a:off x="2662495" y="1451112"/>
          <a:ext cx="1747370" cy="104842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pl-PL" sz="1100" kern="1200" smtClean="0"/>
            <a:t>Bank wskazuje komornik</a:t>
          </a:r>
          <a:endParaRPr lang="pl-PL" sz="1100" kern="1200" dirty="0"/>
        </a:p>
      </dsp:txBody>
      <dsp:txXfrm>
        <a:off x="2662495" y="1451112"/>
        <a:ext cx="1747370" cy="104842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Trójkąt prostokątny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ytuł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17" name="Podtytuł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grpSp>
        <p:nvGrpSpPr>
          <p:cNvPr id="2" name="Grupa 1"/>
          <p:cNvGrpSpPr/>
          <p:nvPr/>
        </p:nvGrpSpPr>
        <p:grpSpPr>
          <a:xfrm>
            <a:off x="-3765" y="4953000"/>
            <a:ext cx="9147765" cy="1912088"/>
            <a:chOff x="-3765" y="4832896"/>
            <a:chExt cx="9147765" cy="2032192"/>
          </a:xfrm>
        </p:grpSpPr>
        <p:sp>
          <p:nvSpPr>
            <p:cNvPr id="7" name="Dowolny kształt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Dowolny kształt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Dowolny kształt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Łącznik prosty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ymbol zastępczy daty 29"/>
          <p:cNvSpPr>
            <a:spLocks noGrp="1"/>
          </p:cNvSpPr>
          <p:nvPr>
            <p:ph type="dt" sz="half" idx="10"/>
          </p:nvPr>
        </p:nvSpPr>
        <p:spPr/>
        <p:txBody>
          <a:bodyPr/>
          <a:lstStyle>
            <a:lvl1pPr>
              <a:defRPr>
                <a:solidFill>
                  <a:srgbClr val="FFFFFF"/>
                </a:solidFill>
              </a:defRPr>
            </a:lvl1pPr>
            <a:extLst/>
          </a:lstStyle>
          <a:p>
            <a:fld id="{8380BB84-83C8-41F7-9F21-47B1FD2FBEAC}" type="datetimeFigureOut">
              <a:rPr lang="pl-PL" smtClean="0"/>
              <a:pPr/>
              <a:t>02.03.2021</a:t>
            </a:fld>
            <a:endParaRPr lang="pl-PL"/>
          </a:p>
        </p:txBody>
      </p:sp>
      <p:sp>
        <p:nvSpPr>
          <p:cNvPr id="19" name="Symbol zastępczy stopki 18"/>
          <p:cNvSpPr>
            <a:spLocks noGrp="1"/>
          </p:cNvSpPr>
          <p:nvPr>
            <p:ph type="ftr" sz="quarter" idx="11"/>
          </p:nvPr>
        </p:nvSpPr>
        <p:spPr/>
        <p:txBody>
          <a:bodyPr/>
          <a:lstStyle>
            <a:lvl1pPr>
              <a:defRPr>
                <a:solidFill>
                  <a:schemeClr val="accent1">
                    <a:tint val="20000"/>
                  </a:schemeClr>
                </a:solidFill>
              </a:defRPr>
            </a:lvl1pPr>
            <a:extLst/>
          </a:lstStyle>
          <a:p>
            <a:endParaRPr lang="pl-PL"/>
          </a:p>
        </p:txBody>
      </p:sp>
      <p:sp>
        <p:nvSpPr>
          <p:cNvPr id="27" name="Symbol zastępczy numeru slajdu 26"/>
          <p:cNvSpPr>
            <a:spLocks noGrp="1"/>
          </p:cNvSpPr>
          <p:nvPr>
            <p:ph type="sldNum" sz="quarter" idx="12"/>
          </p:nvPr>
        </p:nvSpPr>
        <p:spPr/>
        <p:txBody>
          <a:bodyPr/>
          <a:lstStyle>
            <a:lvl1pPr>
              <a:defRPr>
                <a:solidFill>
                  <a:srgbClr val="FFFFFF"/>
                </a:solidFill>
              </a:defRPr>
            </a:lvl1pPr>
            <a:extLst/>
          </a:lstStyle>
          <a:p>
            <a:fld id="{CD423EEF-C489-41B3-B96A-AEBBD894FC0B}"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1481329"/>
            <a:ext cx="8229600" cy="4386071"/>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8380BB84-83C8-41F7-9F21-47B1FD2FBEAC}" type="datetimeFigureOut">
              <a:rPr lang="pl-PL" smtClean="0"/>
              <a:pPr/>
              <a:t>02.03.2021</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CD423EEF-C489-41B3-B96A-AEBBD894FC0B}"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44013" y="274640"/>
            <a:ext cx="1777470" cy="5592761"/>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41"/>
            <a:ext cx="6324600" cy="5592760"/>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8380BB84-83C8-41F7-9F21-47B1FD2FBEAC}" type="datetimeFigureOut">
              <a:rPr lang="pl-PL" smtClean="0"/>
              <a:pPr/>
              <a:t>02.03.2021</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CD423EEF-C489-41B3-B96A-AEBBD894FC0B}"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8380BB84-83C8-41F7-9F21-47B1FD2FBEAC}" type="datetimeFigureOut">
              <a:rPr lang="pl-PL" smtClean="0"/>
              <a:pPr/>
              <a:t>02.03.2021</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CD423EEF-C489-41B3-B96A-AEBBD894FC0B}" type="slidenum">
              <a:rPr lang="pl-PL" smtClean="0"/>
              <a:pPr/>
              <a:t>‹#›</a:t>
            </a:fld>
            <a:endParaRPr lang="pl-PL"/>
          </a:p>
        </p:txBody>
      </p:sp>
      <p:sp>
        <p:nvSpPr>
          <p:cNvPr id="7" name="Tytuł 6"/>
          <p:cNvSpPr>
            <a:spLocks noGrp="1"/>
          </p:cNvSpPr>
          <p:nvPr>
            <p:ph type="title"/>
          </p:nvPr>
        </p:nvSpPr>
        <p:spPr/>
        <p:txBody>
          <a:bodyPr rtlCol="0"/>
          <a:lstStyle>
            <a:extLst/>
          </a:lstStyle>
          <a:p>
            <a:r>
              <a:rPr kumimoji="0" lang="pl-PL" smtClean="0"/>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8380BB84-83C8-41F7-9F21-47B1FD2FBEAC}" type="datetimeFigureOut">
              <a:rPr lang="pl-PL" smtClean="0"/>
              <a:pPr/>
              <a:t>02.03.2021</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CD423EEF-C489-41B3-B96A-AEBBD894FC0B}" type="slidenum">
              <a:rPr lang="pl-PL" smtClean="0"/>
              <a:pPr/>
              <a:t>‹#›</a:t>
            </a:fld>
            <a:endParaRPr lang="pl-PL"/>
          </a:p>
        </p:txBody>
      </p:sp>
      <p:sp>
        <p:nvSpPr>
          <p:cNvPr id="7" name="Pag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Pag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2">
        <a:schemeClr val="bg1"/>
      </p:bgRef>
    </p:bg>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8380BB84-83C8-41F7-9F21-47B1FD2FBEAC}" type="datetimeFigureOut">
              <a:rPr lang="pl-PL" smtClean="0"/>
              <a:pPr/>
              <a:t>02.03.2021</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CD423EEF-C489-41B3-B96A-AEBBD894FC0B}" type="slidenum">
              <a:rPr lang="pl-PL" smtClean="0"/>
              <a:pPr/>
              <a:t>‹#›</a:t>
            </a:fld>
            <a:endParaRPr lang="pl-PL"/>
          </a:p>
        </p:txBody>
      </p:sp>
      <p:sp>
        <p:nvSpPr>
          <p:cNvPr id="8" name="Tytuł 7"/>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8380BB84-83C8-41F7-9F21-47B1FD2FBEAC}" type="datetimeFigureOut">
              <a:rPr lang="pl-PL" smtClean="0"/>
              <a:pPr/>
              <a:t>02.03.2021</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CD423EEF-C489-41B3-B96A-AEBBD894FC0B}"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bg>
      <p:bgRef idx="1002">
        <a:schemeClr val="bg1"/>
      </p:bgRef>
    </p:bg>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extLst/>
          </a:lstStyle>
          <a:p>
            <a:fld id="{8380BB84-83C8-41F7-9F21-47B1FD2FBEAC}" type="datetimeFigureOut">
              <a:rPr lang="pl-PL" smtClean="0"/>
              <a:pPr/>
              <a:t>02.03.2021</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CD423EEF-C489-41B3-B96A-AEBBD894FC0B}" type="slidenum">
              <a:rPr lang="pl-PL" smtClean="0"/>
              <a:pPr/>
              <a:t>‹#›</a:t>
            </a:fld>
            <a:endParaRPr lang="pl-PL"/>
          </a:p>
        </p:txBody>
      </p:sp>
      <p:sp>
        <p:nvSpPr>
          <p:cNvPr id="6" name="Tytuł 5"/>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fld id="{8380BB84-83C8-41F7-9F21-47B1FD2FBEAC}" type="datetimeFigureOut">
              <a:rPr lang="pl-PL" smtClean="0"/>
              <a:pPr/>
              <a:t>02.03.2021</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CD423EEF-C489-41B3-B96A-AEBBD894FC0B}"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727032" y="6407944"/>
            <a:ext cx="1920240" cy="365760"/>
          </a:xfrm>
        </p:spPr>
        <p:txBody>
          <a:bodyPr/>
          <a:lstStyle>
            <a:extLst/>
          </a:lstStyle>
          <a:p>
            <a:fld id="{8380BB84-83C8-41F7-9F21-47B1FD2FBEAC}" type="datetimeFigureOut">
              <a:rPr lang="pl-PL" smtClean="0"/>
              <a:pPr/>
              <a:t>02.03.2021</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CD423EEF-C489-41B3-B96A-AEBBD894FC0B}"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
        <p:nvSpPr>
          <p:cNvPr id="3" name="Symbol zastępczy obraz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l-PL" smtClean="0"/>
              <a:t>Kliknij ikonę, aby dodać obraz</a:t>
            </a:r>
            <a:endParaRPr kumimoji="0" lang="en-US" dirty="0"/>
          </a:p>
        </p:txBody>
      </p:sp>
      <p:sp>
        <p:nvSpPr>
          <p:cNvPr id="5" name="Symbol zastępczy daty 4"/>
          <p:cNvSpPr>
            <a:spLocks noGrp="1"/>
          </p:cNvSpPr>
          <p:nvPr>
            <p:ph type="dt" sz="half" idx="10"/>
          </p:nvPr>
        </p:nvSpPr>
        <p:spPr/>
        <p:txBody>
          <a:bodyPr/>
          <a:lstStyle>
            <a:lvl1pPr>
              <a:defRPr>
                <a:solidFill>
                  <a:schemeClr val="tx1"/>
                </a:solidFill>
              </a:defRPr>
            </a:lvl1pPr>
            <a:extLst/>
          </a:lstStyle>
          <a:p>
            <a:fld id="{8380BB84-83C8-41F7-9F21-47B1FD2FBEAC}" type="datetimeFigureOut">
              <a:rPr lang="pl-PL" smtClean="0"/>
              <a:pPr/>
              <a:t>02.03.2021</a:t>
            </a:fld>
            <a:endParaRPr lang="pl-PL"/>
          </a:p>
        </p:txBody>
      </p:sp>
      <p:sp>
        <p:nvSpPr>
          <p:cNvPr id="6" name="Symbol zastępczy stopki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l-PL"/>
          </a:p>
        </p:txBody>
      </p:sp>
      <p:sp>
        <p:nvSpPr>
          <p:cNvPr id="7" name="Symbol zastępczy numeru slajdu 6"/>
          <p:cNvSpPr>
            <a:spLocks noGrp="1"/>
          </p:cNvSpPr>
          <p:nvPr>
            <p:ph type="sldNum" sz="quarter" idx="12"/>
          </p:nvPr>
        </p:nvSpPr>
        <p:spPr/>
        <p:txBody>
          <a:bodyPr/>
          <a:lstStyle>
            <a:lvl1pPr>
              <a:defRPr>
                <a:solidFill>
                  <a:schemeClr val="tx1"/>
                </a:solidFill>
              </a:defRPr>
            </a:lvl1pPr>
            <a:extLst/>
          </a:lstStyle>
          <a:p>
            <a:fld id="{CD423EEF-C489-41B3-B96A-AEBBD894FC0B}" type="slidenum">
              <a:rPr lang="pl-PL" smtClean="0"/>
              <a:pPr/>
              <a:t>‹#›</a:t>
            </a:fld>
            <a:endParaRPr lang="pl-PL"/>
          </a:p>
        </p:txBody>
      </p:sp>
      <p:sp>
        <p:nvSpPr>
          <p:cNvPr id="2" name="Tytuł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l-PL" smtClean="0"/>
              <a:t>Kliknij, aby edytować styl</a:t>
            </a:r>
            <a:endParaRPr kumimoji="0" lang="en-US"/>
          </a:p>
        </p:txBody>
      </p:sp>
      <p:sp>
        <p:nvSpPr>
          <p:cNvPr id="8" name="Dowolny kształt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Dowolny kształt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ójkąt prostokątny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Łącznik prosty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ag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Pag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Dowolny kształt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Dowolny kształt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ójkąt prostokątny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Łącznik prosty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ymbol zastępczy tytuł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380BB84-83C8-41F7-9F21-47B1FD2FBEAC}" type="datetimeFigureOut">
              <a:rPr lang="pl-PL" smtClean="0"/>
              <a:pPr/>
              <a:t>02.03.2021</a:t>
            </a:fld>
            <a:endParaRPr lang="pl-PL"/>
          </a:p>
        </p:txBody>
      </p:sp>
      <p:sp>
        <p:nvSpPr>
          <p:cNvPr id="22" name="Symbol zastępczy stopki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l-PL"/>
          </a:p>
        </p:txBody>
      </p:sp>
      <p:sp>
        <p:nvSpPr>
          <p:cNvPr id="18" name="Symbol zastępczy numeru slajd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D423EEF-C489-41B3-B96A-AEBBD894FC0B}"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sip.lex.p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image" Target="../media/image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Egzekucja z ruchomości</a:t>
            </a:r>
            <a:endParaRPr lang="pl-PL" dirty="0"/>
          </a:p>
        </p:txBody>
      </p:sp>
      <p:sp>
        <p:nvSpPr>
          <p:cNvPr id="3" name="Podtytuł 2"/>
          <p:cNvSpPr>
            <a:spLocks noGrp="1"/>
          </p:cNvSpPr>
          <p:nvPr>
            <p:ph type="subTitle" idx="1"/>
          </p:nvPr>
        </p:nvSpPr>
        <p:spPr/>
        <p:txBody>
          <a:bodyPr/>
          <a:lstStyle/>
          <a:p>
            <a:r>
              <a:rPr lang="pl-PL" dirty="0" smtClean="0"/>
              <a:t>Alicja Adamczyk</a:t>
            </a:r>
          </a:p>
          <a:p>
            <a:r>
              <a:rPr lang="pl-PL" dirty="0" smtClean="0"/>
              <a:t>Marcin </a:t>
            </a:r>
            <a:r>
              <a:rPr lang="pl-PL" dirty="0" err="1" smtClean="0"/>
              <a:t>Kopacki</a:t>
            </a:r>
            <a:endParaRPr lang="pl-PL"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pl-PL" dirty="0" smtClean="0"/>
              <a:t>Komornik może przeprowadzić egzekucję z ruchomości od nabywcy bez uzyskiwania osobnego tytułu wykonalności przeciwko nabywcy.</a:t>
            </a:r>
          </a:p>
          <a:p>
            <a:endParaRPr lang="pl-P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endParaRPr lang="pl-PL"/>
          </a:p>
        </p:txBody>
      </p:sp>
      <p:sp>
        <p:nvSpPr>
          <p:cNvPr id="5" name="Symbol zastępczy zawartości 4"/>
          <p:cNvSpPr>
            <a:spLocks noGrp="1"/>
          </p:cNvSpPr>
          <p:nvPr>
            <p:ph sz="half" idx="1"/>
          </p:nvPr>
        </p:nvSpPr>
        <p:spPr/>
        <p:txBody>
          <a:bodyPr>
            <a:normAutofit fontScale="85000" lnSpcReduction="10000"/>
          </a:bodyPr>
          <a:lstStyle/>
          <a:p>
            <a:r>
              <a:rPr lang="pl-PL" dirty="0" smtClean="0"/>
              <a:t>Art. 169 k.c. § 1:</a:t>
            </a:r>
            <a:br>
              <a:rPr lang="pl-PL" dirty="0" smtClean="0"/>
            </a:br>
            <a:r>
              <a:rPr lang="pl-PL" dirty="0" smtClean="0"/>
              <a:t>Jeżeli osoba nieuprawniona do rozporządzania rzeczą ruchomą zbywa rzecz i wydaje ją nabywcy, nabywca uzyskuje własność z chwilą objęcia rzeczy w posiadanie, chyba że działa w złej wierze.</a:t>
            </a:r>
            <a:endParaRPr lang="pl-PL" dirty="0"/>
          </a:p>
        </p:txBody>
      </p:sp>
      <p:sp>
        <p:nvSpPr>
          <p:cNvPr id="6" name="Symbol zastępczy zawartości 5"/>
          <p:cNvSpPr>
            <a:spLocks noGrp="1"/>
          </p:cNvSpPr>
          <p:nvPr>
            <p:ph sz="half" idx="2"/>
          </p:nvPr>
        </p:nvSpPr>
        <p:spPr/>
        <p:txBody>
          <a:bodyPr>
            <a:normAutofit fontScale="85000" lnSpcReduction="10000"/>
          </a:bodyPr>
          <a:lstStyle/>
          <a:p>
            <a:r>
              <a:rPr lang="pl-PL" dirty="0" smtClean="0"/>
              <a:t>Komornik nie jest uprawniony do badania dobre wiary nabywcy.</a:t>
            </a:r>
          </a:p>
          <a:p>
            <a:r>
              <a:rPr lang="pl-PL" dirty="0" smtClean="0"/>
              <a:t>Nabywcy w dobrej wierze pozostaje wytoczenie przeciwko wierzycielowi powództwa o zwolnienie rzeczy ruchomej od egzekucji zgodnie z art. 841 KPC</a:t>
            </a:r>
          </a:p>
          <a:p>
            <a:endParaRPr lang="pl-P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Co można zająć?</a:t>
            </a:r>
            <a:endParaRPr lang="pl-PL" dirty="0"/>
          </a:p>
        </p:txBody>
      </p:sp>
      <p:sp>
        <p:nvSpPr>
          <p:cNvPr id="3" name="Symbol zastępczy zawartości 2"/>
          <p:cNvSpPr>
            <a:spLocks noGrp="1"/>
          </p:cNvSpPr>
          <p:nvPr>
            <p:ph sz="half" idx="1"/>
          </p:nvPr>
        </p:nvSpPr>
        <p:spPr/>
        <p:txBody>
          <a:bodyPr>
            <a:normAutofit fontScale="92500" lnSpcReduction="10000"/>
          </a:bodyPr>
          <a:lstStyle/>
          <a:p>
            <a:r>
              <a:rPr lang="pl-PL" dirty="0" smtClean="0"/>
              <a:t>Zajęciu podlegają ruchomości stanowiące własność dłużnika, które posiada dłużnik lub wierzyciel.</a:t>
            </a:r>
          </a:p>
          <a:p>
            <a:endParaRPr lang="pl-PL" dirty="0"/>
          </a:p>
        </p:txBody>
      </p:sp>
      <p:sp>
        <p:nvSpPr>
          <p:cNvPr id="4" name="Symbol zastępczy zawartości 3"/>
          <p:cNvSpPr>
            <a:spLocks noGrp="1"/>
          </p:cNvSpPr>
          <p:nvPr>
            <p:ph sz="half" idx="2"/>
          </p:nvPr>
        </p:nvSpPr>
        <p:spPr/>
        <p:txBody>
          <a:bodyPr>
            <a:normAutofit fontScale="92500" lnSpcReduction="10000"/>
          </a:bodyPr>
          <a:lstStyle/>
          <a:p>
            <a:r>
              <a:rPr lang="pl-PL" dirty="0" smtClean="0"/>
              <a:t>Ruchomości dłużnika będące we władaniu osoby trzeciej można zająć tylko wówczas, gdy osoba ta zgadza się na ich zajęcie albo przyznaje, że stanowią one własność dłużnika, oraz w przypadkach wskazanych w ustawie.</a:t>
            </a:r>
            <a:endParaRPr lang="pl-P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half" idx="1"/>
          </p:nvPr>
        </p:nvSpPr>
        <p:spPr/>
        <p:txBody>
          <a:bodyPr>
            <a:normAutofit fontScale="92500" lnSpcReduction="10000"/>
          </a:bodyPr>
          <a:lstStyle/>
          <a:p>
            <a:r>
              <a:rPr lang="pl-PL" dirty="0" smtClean="0"/>
              <a:t>Zgoda wierzyciela albo przyznanie powinno być zaprotokołowane. </a:t>
            </a:r>
          </a:p>
        </p:txBody>
      </p:sp>
      <p:sp>
        <p:nvSpPr>
          <p:cNvPr id="4" name="Symbol zastępczy zawartości 3"/>
          <p:cNvSpPr>
            <a:spLocks noGrp="1"/>
          </p:cNvSpPr>
          <p:nvPr>
            <p:ph sz="half" idx="2"/>
          </p:nvPr>
        </p:nvSpPr>
        <p:spPr/>
        <p:txBody>
          <a:bodyPr>
            <a:normAutofit fontScale="92500" lnSpcReduction="10000"/>
          </a:bodyPr>
          <a:lstStyle/>
          <a:p>
            <a:r>
              <a:rPr lang="pl-PL" dirty="0" smtClean="0"/>
              <a:t>Bez zgody/przyznania komornik może zająć ruchomości będące w posiadaniu osoby trzeciej gdy ustawa tak stanowi (np.: w razie prawomocnego uznania czynności zbycia za bezskuteczną wobec wierzyciela)</a:t>
            </a:r>
            <a:endParaRPr lang="pl-P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Egzekucja świadczeń alimentacyjnych</a:t>
            </a:r>
            <a:endParaRPr lang="pl-PL" dirty="0"/>
          </a:p>
        </p:txBody>
      </p:sp>
      <p:sp>
        <p:nvSpPr>
          <p:cNvPr id="3" name="Symbol zastępczy zawartości 2"/>
          <p:cNvSpPr>
            <a:spLocks noGrp="1"/>
          </p:cNvSpPr>
          <p:nvPr>
            <p:ph sz="half" idx="1"/>
          </p:nvPr>
        </p:nvSpPr>
        <p:spPr/>
        <p:txBody>
          <a:bodyPr>
            <a:normAutofit fontScale="70000" lnSpcReduction="20000"/>
          </a:bodyPr>
          <a:lstStyle/>
          <a:p>
            <a:r>
              <a:rPr lang="pl-PL" dirty="0" smtClean="0"/>
              <a:t>W przypadku egzekucji świadczeń alimentacyjnych komornik może zająć także ruchomości będące we władaniu osoby zamieszkującej wspólnie z dłużnikiem bez zgody tej osoby, chyba że przedstawi ona dowód, że ruchomości są jej własnością. </a:t>
            </a:r>
            <a:endParaRPr lang="pl-PL" dirty="0"/>
          </a:p>
        </p:txBody>
      </p:sp>
      <p:sp>
        <p:nvSpPr>
          <p:cNvPr id="4" name="Symbol zastępczy zawartości 3"/>
          <p:cNvSpPr>
            <a:spLocks noGrp="1"/>
          </p:cNvSpPr>
          <p:nvPr>
            <p:ph sz="half" idx="2"/>
          </p:nvPr>
        </p:nvSpPr>
        <p:spPr/>
        <p:txBody>
          <a:bodyPr>
            <a:normAutofit fontScale="70000" lnSpcReduction="20000"/>
          </a:bodyPr>
          <a:lstStyle/>
          <a:p>
            <a:r>
              <a:rPr lang="pl-PL" dirty="0" smtClean="0"/>
              <a:t>Tytuł wykonawczy wystawiony przeciwko osobie pozostającej w związku małżeńskim stanowi podstawę do zajęcia ruchomości wchodzącej w skład majątku wspólnego. Jeżeli zajęta ruchomość wchodzi w skład majątku wspólnego, dalsze czynności egzekucyjne dopuszczalne są na podstawie tytułu wykonawczego wystawionego przeciwko obojgu małżonkom. </a:t>
            </a:r>
            <a:endParaRPr lang="pl-P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half" idx="1"/>
          </p:nvPr>
        </p:nvSpPr>
        <p:spPr/>
        <p:txBody>
          <a:bodyPr>
            <a:normAutofit fontScale="70000" lnSpcReduction="20000"/>
          </a:bodyPr>
          <a:lstStyle/>
          <a:p>
            <a:r>
              <a:rPr lang="pl-PL" dirty="0" smtClean="0"/>
              <a:t>tytuł wykonawczy wystawiony przeciwko osobie pozostającej w związku małżeńskim stanowi podstawę do zajęcia ruchomości wchodzącej w skład majątku wspólnego. Jeżeli zajęta ruchomość wchodzi w skład majątku wspólnego, dalsze czynności egzekucyjne dopuszczalne są na podstawie tytułu wykonawczego wystawionego przeciwko obojgu małżonkom</a:t>
            </a:r>
            <a:endParaRPr lang="pl-PL" dirty="0"/>
          </a:p>
        </p:txBody>
      </p:sp>
      <p:sp>
        <p:nvSpPr>
          <p:cNvPr id="4" name="Symbol zastępczy zawartości 3"/>
          <p:cNvSpPr>
            <a:spLocks noGrp="1"/>
          </p:cNvSpPr>
          <p:nvPr>
            <p:ph sz="half" idx="2"/>
          </p:nvPr>
        </p:nvSpPr>
        <p:spPr/>
        <p:txBody>
          <a:bodyPr>
            <a:normAutofit fontScale="70000" lnSpcReduction="20000"/>
          </a:bodyPr>
          <a:lstStyle/>
          <a:p>
            <a:r>
              <a:rPr lang="pl-PL" dirty="0" smtClean="0"/>
              <a:t>Zajęciu ruchomości będących we władaniu (</a:t>
            </a:r>
            <a:r>
              <a:rPr lang="pl-PL" dirty="0" err="1" smtClean="0"/>
              <a:t>współwładaniu</a:t>
            </a:r>
            <a:r>
              <a:rPr lang="pl-PL" dirty="0" smtClean="0"/>
              <a:t>) dłużnika (art. 845 § 2 KPC), wchodzących w skład majątku wspólnego dłużnika i jego małżonka, nie stoi na przeszkodzie okoliczność, że tytułowi egzekucyjnemu wydanemu przeciwko dłużnikowi nie została nadana klauzula wykonalności także przeciwko jego małżonkowi (</a:t>
            </a:r>
          </a:p>
          <a:p>
            <a:r>
              <a:rPr lang="pl-PL" b="1" dirty="0" smtClean="0"/>
              <a:t>(SN III </a:t>
            </a:r>
            <a:r>
              <a:rPr lang="pl-PL" b="1" dirty="0"/>
              <a:t>CZP </a:t>
            </a:r>
            <a:r>
              <a:rPr lang="pl-PL" b="1" dirty="0" smtClean="0"/>
              <a:t>41/86)</a:t>
            </a:r>
            <a:endParaRPr lang="pl-PL" b="1" dirty="0"/>
          </a:p>
          <a:p>
            <a:endParaRPr lang="pl-P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half" idx="1"/>
          </p:nvPr>
        </p:nvSpPr>
        <p:spPr/>
        <p:txBody>
          <a:bodyPr>
            <a:normAutofit fontScale="85000" lnSpcReduction="10000"/>
          </a:bodyPr>
          <a:lstStyle/>
          <a:p>
            <a:r>
              <a:rPr lang="pl-PL" dirty="0" smtClean="0"/>
              <a:t>Komornik umarza postępowanie w niezbędnym zakresie, jeżeli przedstawiono niebudzący wątpliwości dowód na piśmie, że zajęte ruchomości nie stanowią własności dłużnika. Nie dotyczy to sytuacji, w której sam dłużnik dokonał zbycia ruchomości na rzecz osoby trzeciej. </a:t>
            </a:r>
            <a:endParaRPr lang="pl-PL" dirty="0"/>
          </a:p>
        </p:txBody>
      </p:sp>
      <p:sp>
        <p:nvSpPr>
          <p:cNvPr id="4" name="Symbol zastępczy zawartości 3"/>
          <p:cNvSpPr>
            <a:spLocks noGrp="1"/>
          </p:cNvSpPr>
          <p:nvPr>
            <p:ph sz="half" idx="2"/>
          </p:nvPr>
        </p:nvSpPr>
        <p:spPr/>
        <p:txBody>
          <a:bodyPr>
            <a:normAutofit fontScale="85000" lnSpcReduction="10000"/>
          </a:bodyPr>
          <a:lstStyle/>
          <a:p>
            <a:r>
              <a:rPr lang="pl-PL" dirty="0" smtClean="0"/>
              <a:t>W przypadku złożenia przez osobę trzecią skargi na zajęcie, miesięczny termin do wniesienia powództwa o zwolnienie od egzekucji zaczyna biec dla tej osoby od dnia doręczenia jej postanowienia oddalającego skargę. </a:t>
            </a:r>
            <a:endParaRPr lang="pl-P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half" idx="1"/>
          </p:nvPr>
        </p:nvSpPr>
        <p:spPr/>
        <p:txBody>
          <a:bodyPr/>
          <a:lstStyle/>
          <a:p>
            <a:r>
              <a:rPr lang="pl-PL" dirty="0" smtClean="0"/>
              <a:t>Nie należy zajmować więcej ruchomości ponad te, które są potrzebne do zaspokojenia należności i kosztów egzekucyjnych.</a:t>
            </a:r>
            <a:endParaRPr lang="pl-PL" dirty="0"/>
          </a:p>
        </p:txBody>
      </p:sp>
      <p:sp>
        <p:nvSpPr>
          <p:cNvPr id="4" name="Symbol zastępczy zawartości 3"/>
          <p:cNvSpPr>
            <a:spLocks noGrp="1"/>
          </p:cNvSpPr>
          <p:nvPr>
            <p:ph sz="half" idx="2"/>
          </p:nvPr>
        </p:nvSpPr>
        <p:spPr/>
        <p:txBody>
          <a:bodyPr/>
          <a:lstStyle/>
          <a:p>
            <a:endParaRPr lang="pl-PL"/>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Art.  846.  Egzekucja z ułamkowej części ruchomości</a:t>
            </a:r>
            <a:endParaRPr lang="pl-PL" dirty="0"/>
          </a:p>
        </p:txBody>
      </p:sp>
      <p:sp>
        <p:nvSpPr>
          <p:cNvPr id="3" name="Symbol zastępczy zawartości 2"/>
          <p:cNvSpPr>
            <a:spLocks noGrp="1"/>
          </p:cNvSpPr>
          <p:nvPr>
            <p:ph idx="1"/>
          </p:nvPr>
        </p:nvSpPr>
        <p:spPr/>
        <p:txBody>
          <a:bodyPr/>
          <a:lstStyle/>
          <a:p>
            <a:r>
              <a:rPr lang="pl-PL" dirty="0" smtClean="0"/>
              <a:t>W razie współwłasności ułamkowej egzekucja jest prowadzona tylko z ułamka dłużnika.</a:t>
            </a:r>
          </a:p>
          <a:p>
            <a:r>
              <a:rPr lang="pl-PL" dirty="0" smtClean="0"/>
              <a:t>Inni współwłaściciele mogą łącznie złożyć wniosek, aby cała rzecz została sprzedana.</a:t>
            </a:r>
          </a:p>
          <a:p>
            <a:r>
              <a:rPr lang="pl-PL" dirty="0" smtClean="0"/>
              <a:t>Co w razie braku zgody innych współwłaścicieli? – art. 199 k.c.</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Obecność wierzyciela</a:t>
            </a:r>
            <a:endParaRPr lang="pl-PL" dirty="0"/>
          </a:p>
        </p:txBody>
      </p:sp>
      <p:sp>
        <p:nvSpPr>
          <p:cNvPr id="3" name="Symbol zastępczy zawartości 2"/>
          <p:cNvSpPr>
            <a:spLocks noGrp="1"/>
          </p:cNvSpPr>
          <p:nvPr>
            <p:ph idx="1"/>
          </p:nvPr>
        </p:nvSpPr>
        <p:spPr/>
        <p:txBody>
          <a:bodyPr>
            <a:normAutofit/>
          </a:bodyPr>
          <a:lstStyle/>
          <a:p>
            <a:r>
              <a:rPr lang="pl-PL" dirty="0" smtClean="0"/>
              <a:t>Wierzyciel może żądać, aby zajęcie nastąpiło w jego obecności. </a:t>
            </a:r>
          </a:p>
          <a:p>
            <a:r>
              <a:rPr lang="pl-PL" dirty="0" smtClean="0"/>
              <a:t>Komornik zawiadamia wtedy wierzyciela o terminie, w którym zajęcie ma być dokonane.</a:t>
            </a:r>
          </a:p>
          <a:p>
            <a:r>
              <a:rPr lang="pl-PL" dirty="0" smtClean="0"/>
              <a:t>Nieobecnoś</a:t>
            </a:r>
            <a:r>
              <a:rPr lang="pl-PL" dirty="0"/>
              <a:t>ć</a:t>
            </a:r>
            <a:r>
              <a:rPr lang="pl-PL" dirty="0" smtClean="0"/>
              <a:t> wierzyciela nie blokuje zajęcia.</a:t>
            </a:r>
          </a:p>
          <a:p>
            <a:r>
              <a:rPr lang="pl-PL" dirty="0" smtClean="0"/>
              <a:t>Dokonanie zajęcia pod nieobecność wierzyciela bez zawiadomienia o terminie daje wierzycielowi uprawnienie sprawdzenia zajęcia z jego udziałem.</a:t>
            </a:r>
            <a:endParaRPr lang="pl-P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Egzekucja świadczeń pieniężnych:</a:t>
            </a:r>
            <a:endParaRPr lang="pl-PL" dirty="0"/>
          </a:p>
        </p:txBody>
      </p:sp>
      <p:sp>
        <p:nvSpPr>
          <p:cNvPr id="5" name="Symbol zastępczy zawartości 4"/>
          <p:cNvSpPr>
            <a:spLocks noGrp="1"/>
          </p:cNvSpPr>
          <p:nvPr>
            <p:ph idx="1"/>
          </p:nvPr>
        </p:nvSpPr>
        <p:spPr/>
        <p:txBody>
          <a:bodyPr>
            <a:normAutofit/>
          </a:bodyPr>
          <a:lstStyle/>
          <a:p>
            <a:r>
              <a:rPr lang="pl-PL" dirty="0" smtClean="0">
                <a:hlinkClick r:id="rId2" tooltip="DZIAŁ  I Egzekucja z ruchomości"/>
              </a:rPr>
              <a:t>Egzekucja z ruchomości </a:t>
            </a:r>
            <a:endParaRPr lang="pl-PL" dirty="0" smtClean="0"/>
          </a:p>
          <a:p>
            <a:r>
              <a:rPr lang="pl-PL" dirty="0" smtClean="0">
                <a:hlinkClick r:id="rId2" tooltip="DZIAŁ  II Egzekucja z wynagrodzenia za pracę"/>
              </a:rPr>
              <a:t>Egzekucja z wynagrodzenia za pracę </a:t>
            </a:r>
            <a:endParaRPr lang="pl-PL" dirty="0" smtClean="0"/>
          </a:p>
          <a:p>
            <a:r>
              <a:rPr lang="pl-PL" dirty="0" smtClean="0">
                <a:hlinkClick r:id="rId2" tooltip="DZIAŁ  III Egzekucja z rachunków bankowych"/>
              </a:rPr>
              <a:t>Egzekucja z rachunków bankowych </a:t>
            </a:r>
            <a:endParaRPr lang="pl-PL" dirty="0" smtClean="0"/>
          </a:p>
          <a:p>
            <a:r>
              <a:rPr lang="pl-PL" dirty="0" smtClean="0">
                <a:hlinkClick r:id="rId2" tooltip="DZIAŁ  IV Egzekucja z innych wierzytelności"/>
              </a:rPr>
              <a:t>Egzekucja z innych wierzytelności </a:t>
            </a:r>
            <a:endParaRPr lang="pl-PL" dirty="0" smtClean="0"/>
          </a:p>
          <a:p>
            <a:r>
              <a:rPr lang="pl-PL" dirty="0" smtClean="0">
                <a:hlinkClick r:id="rId2" tooltip="DZIAŁ  IVa Egzekucja z innych praw majątkowych"/>
              </a:rPr>
              <a:t>Egzekucja z innych praw majątkowych </a:t>
            </a:r>
            <a:endParaRPr lang="pl-PL" dirty="0" smtClean="0"/>
          </a:p>
          <a:p>
            <a:r>
              <a:rPr lang="pl-PL" dirty="0" smtClean="0">
                <a:hlinkClick r:id="rId2" tooltip="DZIAŁ  VI Egzekucja z nieruchomości"/>
              </a:rPr>
              <a:t>Egzekucja z nieruchomości </a:t>
            </a:r>
            <a:endParaRPr lang="pl-PL" dirty="0" smtClean="0"/>
          </a:p>
          <a:p>
            <a:r>
              <a:rPr lang="pl-PL" dirty="0" smtClean="0">
                <a:hlinkClick r:id="rId2" tooltip="DZIAŁ  VII Egzekucja ze statków morskich"/>
              </a:rPr>
              <a:t>Egzekucja ze statków morskich </a:t>
            </a:r>
            <a:endParaRPr lang="pl-PL" dirty="0" smtClean="0"/>
          </a:p>
          <a:p>
            <a:endParaRPr lang="pl-P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Sprawdzenie zajęcia</a:t>
            </a:r>
            <a:endParaRPr lang="pl-PL" dirty="0"/>
          </a:p>
        </p:txBody>
      </p:sp>
      <p:sp>
        <p:nvSpPr>
          <p:cNvPr id="3" name="Symbol zastępczy zawartości 2"/>
          <p:cNvSpPr>
            <a:spLocks noGrp="1"/>
          </p:cNvSpPr>
          <p:nvPr>
            <p:ph idx="1"/>
          </p:nvPr>
        </p:nvSpPr>
        <p:spPr/>
        <p:txBody>
          <a:bodyPr>
            <a:normAutofit/>
          </a:bodyPr>
          <a:lstStyle/>
          <a:p>
            <a:r>
              <a:rPr lang="pl-PL" dirty="0" smtClean="0"/>
              <a:t>Komornik wyznacza stosowny termin na dokonanie sprawdzenia przez wierzyciela.</a:t>
            </a:r>
          </a:p>
          <a:p>
            <a:r>
              <a:rPr lang="pl-PL" dirty="0" smtClean="0"/>
              <a:t>Podstawą sprawdzenia jest protokół zajęcia.</a:t>
            </a:r>
          </a:p>
          <a:p>
            <a:r>
              <a:rPr lang="pl-PL" dirty="0" smtClean="0"/>
              <a:t>Wierzyciel może zbadać wszystkie okoliczności bezpośrednio związane z rzeczami zajętymi (np. ich stan, ilość, zasady dozoru), a także związane z czynnością zajęcia (np. czy protokół zawiera prawidłowe oznaczenie wartości rzeczy).</a:t>
            </a:r>
            <a:endParaRPr lang="pl-PL"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Protokół zajęcia, oznaczenie zajęcia</a:t>
            </a:r>
            <a:endParaRPr lang="pl-PL" dirty="0"/>
          </a:p>
        </p:txBody>
      </p:sp>
      <p:sp>
        <p:nvSpPr>
          <p:cNvPr id="3" name="Symbol zastępczy zawartości 2"/>
          <p:cNvSpPr>
            <a:spLocks noGrp="1"/>
          </p:cNvSpPr>
          <p:nvPr>
            <p:ph idx="1"/>
          </p:nvPr>
        </p:nvSpPr>
        <p:spPr/>
        <p:txBody>
          <a:bodyPr>
            <a:normAutofit fontScale="92500" lnSpcReduction="20000"/>
          </a:bodyPr>
          <a:lstStyle/>
          <a:p>
            <a:r>
              <a:rPr lang="pl-PL" dirty="0" smtClean="0"/>
              <a:t>Komornik dokonuje zajęcia przez wpisanie ruchomości do protokołu zajęcia. </a:t>
            </a:r>
          </a:p>
          <a:p>
            <a:r>
              <a:rPr lang="pl-PL" dirty="0" smtClean="0"/>
              <a:t>Na każdej zajętej ruchomości komornik umieści znak ujawniający na zewnątrz jej zajęcie, a jeżeli to nie jest możliwe, ujawni je w inny sposób.</a:t>
            </a:r>
          </a:p>
          <a:p>
            <a:r>
              <a:rPr lang="pl-PL" dirty="0" smtClean="0"/>
              <a:t>Brak, niewłaściwe oznaczenie lub jego usunięcie nie mają żadnego znaczenia dla skuteczności zajęcia ruchomości, którego dokonuje się przez wpis do protokołu zajęcia (art. 847 KPC), tym samym oznakowanie należy traktować jedynie jako odzwierciedlenie tej czynności.</a:t>
            </a:r>
          </a:p>
          <a:p>
            <a:r>
              <a:rPr lang="pl-PL" dirty="0" smtClean="0"/>
              <a:t>Usunięcie znaku zajęcia jest przestępstwem przeciwko wiarygodności dokumentów.</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Doręczenie odpisu protokołu</a:t>
            </a:r>
            <a:endParaRPr lang="pl-PL" dirty="0"/>
          </a:p>
        </p:txBody>
      </p:sp>
      <p:sp>
        <p:nvSpPr>
          <p:cNvPr id="7" name="Zwój poziomy 6"/>
          <p:cNvSpPr/>
          <p:nvPr/>
        </p:nvSpPr>
        <p:spPr>
          <a:xfrm>
            <a:off x="2555776" y="1844824"/>
            <a:ext cx="4320480" cy="10081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Protokół zajęcia doręcza się:</a:t>
            </a:r>
            <a:endParaRPr lang="pl-PL" dirty="0"/>
          </a:p>
        </p:txBody>
      </p:sp>
      <p:sp>
        <p:nvSpPr>
          <p:cNvPr id="8" name="Wstęga zakrzywiona w dół 7"/>
          <p:cNvSpPr/>
          <p:nvPr/>
        </p:nvSpPr>
        <p:spPr>
          <a:xfrm>
            <a:off x="107504" y="3284984"/>
            <a:ext cx="2448272" cy="1728192"/>
          </a:xfrm>
          <a:prstGeom prst="ellipse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Dłużnikowi</a:t>
            </a:r>
            <a:endParaRPr lang="pl-PL" dirty="0"/>
          </a:p>
        </p:txBody>
      </p:sp>
      <p:sp>
        <p:nvSpPr>
          <p:cNvPr id="10" name="Wstęga zakrzywiona w górę 9"/>
          <p:cNvSpPr/>
          <p:nvPr/>
        </p:nvSpPr>
        <p:spPr>
          <a:xfrm>
            <a:off x="2771800" y="2924944"/>
            <a:ext cx="2952328" cy="2016224"/>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Wspólnikom niebędącym dłużnikami</a:t>
            </a:r>
            <a:endParaRPr lang="pl-PL" dirty="0"/>
          </a:p>
        </p:txBody>
      </p:sp>
      <p:sp>
        <p:nvSpPr>
          <p:cNvPr id="12" name="Wstęga zakrzywiona w dół 11"/>
          <p:cNvSpPr/>
          <p:nvPr/>
        </p:nvSpPr>
        <p:spPr>
          <a:xfrm>
            <a:off x="6012160" y="3284984"/>
            <a:ext cx="3240360" cy="1728192"/>
          </a:xfrm>
          <a:prstGeom prst="ellipse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Nieobecnemu przy zajęciu wierzycielowi</a:t>
            </a:r>
          </a:p>
          <a:p>
            <a:pPr algn="ctr"/>
            <a:endParaRPr lang="pl-PL"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92500" lnSpcReduction="20000"/>
          </a:bodyPr>
          <a:lstStyle/>
          <a:p>
            <a:r>
              <a:rPr lang="pl-PL" dirty="0" smtClean="0"/>
              <a:t>Dłużnik przy zajęciu (a w razie nieobecności niezwłocznie po otrzymaniu protokołu) wskazuje komornikowi ruchomości znajdujące się w jego władaniu, do których osobom trzecim przysługuje prawo żądania zwolnienia ich od egzekucji, z podaniem adresów tych osób, oraz powiadamia komornika o wcześniejszych zajęciach tej samej rzeczy dokonanych przez organy egzekucyjne, z podaniem daty tych zajęć i wysokości należności, na poczet których te zajęcia zostały dokonane. </a:t>
            </a:r>
          </a:p>
          <a:p>
            <a:r>
              <a:rPr lang="pl-PL" dirty="0" smtClean="0"/>
              <a:t>Komornik zawiadamia o zajęciu powyższe osoby trzecie.</a:t>
            </a:r>
            <a:endParaRPr lang="pl-PL"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Przerwanie zajęcia</a:t>
            </a:r>
            <a:endParaRPr lang="pl-PL" dirty="0"/>
          </a:p>
        </p:txBody>
      </p:sp>
      <p:sp>
        <p:nvSpPr>
          <p:cNvPr id="3" name="Symbol zastępczy zawartości 2"/>
          <p:cNvSpPr>
            <a:spLocks noGrp="1"/>
          </p:cNvSpPr>
          <p:nvPr>
            <p:ph idx="1"/>
          </p:nvPr>
        </p:nvSpPr>
        <p:spPr/>
        <p:txBody>
          <a:bodyPr>
            <a:normAutofit/>
          </a:bodyPr>
          <a:lstStyle/>
          <a:p>
            <a:r>
              <a:rPr lang="pl-PL" dirty="0" smtClean="0"/>
              <a:t>Komornik może przerwać zajęcie z powodu przyczyn natury faktycznej np.: z powodu czasochłonności czynności zajęcia, złej pogody.</a:t>
            </a:r>
          </a:p>
          <a:p>
            <a:r>
              <a:rPr lang="pl-PL" dirty="0" smtClean="0"/>
              <a:t>Komornik powinien zająć wszystkie ruchomości równocześnie.</a:t>
            </a:r>
          </a:p>
          <a:p>
            <a:r>
              <a:rPr lang="pl-PL" dirty="0" smtClean="0"/>
              <a:t>Jeżeli komornik przerywa zajęcie, powinien stosownie do okoliczności poczynić kroki zapobiegające usunięciu ruchomości jeszcze niezajętych.</a:t>
            </a:r>
            <a:endParaRPr lang="pl-PL"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Ponowne zajęcie</a:t>
            </a:r>
            <a:endParaRPr lang="pl-PL" dirty="0"/>
          </a:p>
        </p:txBody>
      </p:sp>
      <p:sp>
        <p:nvSpPr>
          <p:cNvPr id="3" name="Symbol zastępczy zawartości 2"/>
          <p:cNvSpPr>
            <a:spLocks noGrp="1"/>
          </p:cNvSpPr>
          <p:nvPr>
            <p:ph idx="1"/>
          </p:nvPr>
        </p:nvSpPr>
        <p:spPr/>
        <p:txBody>
          <a:bodyPr/>
          <a:lstStyle/>
          <a:p>
            <a:r>
              <a:rPr lang="pl-PL" dirty="0" smtClean="0"/>
              <a:t>Zajęcie zajętych ruchomości na zaspokojenie innej wierzytelności, dokonuje się poprzez zaznaczenie ponownego zajęcia w protokole pierwszego zajęcia. </a:t>
            </a:r>
          </a:p>
          <a:p>
            <a:r>
              <a:rPr lang="pl-PL" dirty="0" smtClean="0"/>
              <a:t>Wierzyciel może żądać, aby komornik sprawdził ruchomości, zajęte na podstawie protokołu; sprawdzenie to komornik stwierdzi w tym protokole.</a:t>
            </a:r>
            <a:endParaRPr lang="pl-PL"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Oszacowanie</a:t>
            </a:r>
            <a:endParaRPr lang="pl-PL" dirty="0"/>
          </a:p>
        </p:txBody>
      </p:sp>
      <p:sp>
        <p:nvSpPr>
          <p:cNvPr id="3" name="Symbol zastępczy zawartości 2"/>
          <p:cNvSpPr>
            <a:spLocks noGrp="1"/>
          </p:cNvSpPr>
          <p:nvPr>
            <p:ph idx="1"/>
          </p:nvPr>
        </p:nvSpPr>
        <p:spPr/>
        <p:txBody>
          <a:bodyPr>
            <a:normAutofit fontScale="85000" lnSpcReduction="10000"/>
          </a:bodyPr>
          <a:lstStyle/>
          <a:p>
            <a:r>
              <a:rPr lang="pl-PL" dirty="0" smtClean="0"/>
              <a:t>Komornik wpisując zajęcie do protokołu dokonuje oszacowania i oznacza wartość zajętych ruchomości.</a:t>
            </a:r>
          </a:p>
          <a:p>
            <a:r>
              <a:rPr lang="pl-PL" dirty="0" smtClean="0"/>
              <a:t>Zastrzeżenie do oszacowania wartości wnosi się do protokołu przy zajęciu, w razie braku możliwości w terminie 3 dni od doręczenia odpisu protokołu.</a:t>
            </a:r>
          </a:p>
          <a:p>
            <a:r>
              <a:rPr lang="pl-PL" dirty="0" smtClean="0"/>
              <a:t>W razie wniesienia zastrzeżeń komornik zamieszcza w protokole zajęcia wzmiankę o ich treści i wyznacza biegłego.</a:t>
            </a:r>
          </a:p>
          <a:p>
            <a:r>
              <a:rPr lang="pl-PL" dirty="0" smtClean="0"/>
              <a:t>O sposobie i terminie wniesienia zastrzeżeń do oszacowania wartości komornik poucza strony, dokonując zajęcia, a jeżeli zajęcia dokonano pod nieobecność strony - przy doręczeniu protokołu zajęcia.</a:t>
            </a:r>
          </a:p>
          <a:p>
            <a:endParaRPr lang="pl-PL"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Oszacowanie</a:t>
            </a:r>
            <a:endParaRPr lang="pl-PL" dirty="0"/>
          </a:p>
        </p:txBody>
      </p:sp>
      <p:sp>
        <p:nvSpPr>
          <p:cNvPr id="3" name="Symbol zastępczy zawartości 2"/>
          <p:cNvSpPr>
            <a:spLocks noGrp="1"/>
          </p:cNvSpPr>
          <p:nvPr>
            <p:ph idx="1"/>
          </p:nvPr>
        </p:nvSpPr>
        <p:spPr/>
        <p:txBody>
          <a:bodyPr>
            <a:normAutofit fontScale="92500" lnSpcReduction="20000"/>
          </a:bodyPr>
          <a:lstStyle/>
          <a:p>
            <a:r>
              <a:rPr lang="pl-PL" dirty="0" smtClean="0"/>
              <a:t>Komornik może wezwać biegłego do oszacowania wartości;</a:t>
            </a:r>
          </a:p>
          <a:p>
            <a:r>
              <a:rPr lang="pl-PL" dirty="0" smtClean="0"/>
              <a:t>Komornik dokonuje oszacowania w oparciu o opinię biegłego w razie wyznaczenia biegłego, lub wniesienie zastrzeżeń. Oszacowania dokonuje się przy zajęciu, w razie braku możliwości w terminie późniejszym. </a:t>
            </a:r>
          </a:p>
          <a:p>
            <a:r>
              <a:rPr lang="pl-PL" dirty="0" smtClean="0"/>
              <a:t>Biegły jest obligatoryjny, jeśli komornik ocenia ruchomość na więcej niż 25.000 zł.</a:t>
            </a:r>
          </a:p>
          <a:p>
            <a:r>
              <a:rPr lang="pl-PL" dirty="0" smtClean="0"/>
              <a:t>Jeżeli oszacowanie wartości zajętych ruchomości następuje po sporządzeniu protokołu zajęcia, komornik dokonuje tego oszacowania w drodze postanowienia.</a:t>
            </a:r>
            <a:endParaRPr lang="pl-PL"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Zajęte pieniądze</a:t>
            </a:r>
            <a:endParaRPr lang="pl-PL" dirty="0"/>
          </a:p>
        </p:txBody>
      </p:sp>
      <p:sp>
        <p:nvSpPr>
          <p:cNvPr id="3" name="Symbol zastępczy zawartości 2"/>
          <p:cNvSpPr>
            <a:spLocks noGrp="1"/>
          </p:cNvSpPr>
          <p:nvPr>
            <p:ph idx="1"/>
          </p:nvPr>
        </p:nvSpPr>
        <p:spPr/>
        <p:txBody>
          <a:bodyPr>
            <a:normAutofit fontScale="85000" lnSpcReduction="20000"/>
          </a:bodyPr>
          <a:lstStyle/>
          <a:p>
            <a:r>
              <a:rPr lang="pl-PL" dirty="0" smtClean="0"/>
              <a:t>W razie zajęcia pieniędzy (stanowiących ruchomości!) komornik zaspokaja z nich wierzycieli.</a:t>
            </a:r>
          </a:p>
          <a:p>
            <a:r>
              <a:rPr lang="pl-PL" dirty="0" smtClean="0"/>
              <a:t>Jeśli pieniędzy jest zbyt mało, to komornik składa je na rachunek depozytowy MF do podziału pomiędzy wierzycieli.</a:t>
            </a:r>
          </a:p>
          <a:p>
            <a:r>
              <a:rPr lang="pl-PL" dirty="0" smtClean="0"/>
              <a:t>Komornik składa na rachunek MF również w razie zgłoszenia zarzutu, że osoba trzecia ma prawo do pieniędzy stanowiące przeszkodę do wydania wierzycielowi. Sąd postanawia wydać pieniądze wierzycielowi, jeśli w ciągu miesiąca od złożenia na rachunku nie będzie złożone orzeczenie zwalniające od zajęcia lub wstrzymujące wypłatę. Na postanowienie służy suspensywne zażalenie.</a:t>
            </a:r>
          </a:p>
          <a:p>
            <a:r>
              <a:rPr lang="pl-PL" dirty="0" smtClean="0"/>
              <a:t>Zarzut może zgłosić osoba trzecia lub dłużnik.</a:t>
            </a:r>
          </a:p>
          <a:p>
            <a:endParaRPr lang="pl-PL"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Dozór</a:t>
            </a:r>
            <a:endParaRPr lang="pl-PL" dirty="0"/>
          </a:p>
        </p:txBody>
      </p:sp>
      <p:sp>
        <p:nvSpPr>
          <p:cNvPr id="4" name="Symbol zastępczy zawartości 3"/>
          <p:cNvSpPr>
            <a:spLocks noGrp="1"/>
          </p:cNvSpPr>
          <p:nvPr>
            <p:ph sz="half" idx="1"/>
          </p:nvPr>
        </p:nvSpPr>
        <p:spPr/>
        <p:txBody>
          <a:bodyPr>
            <a:normAutofit fontScale="77500" lnSpcReduction="20000"/>
          </a:bodyPr>
          <a:lstStyle/>
          <a:p>
            <a:r>
              <a:rPr lang="pl-PL" dirty="0" smtClean="0"/>
              <a:t>Zajęte ruchomości komornik oddaje pod dozór osobie, u której je zajął.</a:t>
            </a:r>
          </a:p>
          <a:p>
            <a:r>
              <a:rPr lang="pl-PL" dirty="0" smtClean="0"/>
              <a:t>Z ważnych przyczyn, jeśli koszty przeniesienia rzeczy nie są niewspółmiernie wysokie do wartości rzeczy, komornik może w każdym stanie postępowania oddać ruchomości pod dozór innej osobie (konieczne przekazanie protokołu zajęcia).</a:t>
            </a:r>
            <a:endParaRPr lang="pl-PL" dirty="0"/>
          </a:p>
        </p:txBody>
      </p:sp>
      <p:sp>
        <p:nvSpPr>
          <p:cNvPr id="5" name="Symbol zastępczy zawartości 4"/>
          <p:cNvSpPr>
            <a:spLocks noGrp="1"/>
          </p:cNvSpPr>
          <p:nvPr>
            <p:ph sz="half" idx="2"/>
          </p:nvPr>
        </p:nvSpPr>
        <p:spPr/>
        <p:txBody>
          <a:bodyPr>
            <a:normAutofit fontScale="77500" lnSpcReduction="20000"/>
          </a:bodyPr>
          <a:lstStyle/>
          <a:p>
            <a:r>
              <a:rPr lang="pl-PL" dirty="0" smtClean="0"/>
              <a:t>Każda osoba musi zgodzić się na zostanie dozorcą.</a:t>
            </a:r>
          </a:p>
          <a:p>
            <a:r>
              <a:rPr lang="pl-PL" dirty="0" smtClean="0"/>
              <a:t>Komornik ponosi odpowiedzialność solidarną ze SP za niezgodne z prawem wyznaczenie dozorcy.</a:t>
            </a:r>
          </a:p>
          <a:p>
            <a:r>
              <a:rPr lang="pl-PL" dirty="0" smtClean="0"/>
              <a:t>Dozorcą nie musi być osoba fizyczna.</a:t>
            </a:r>
          </a:p>
          <a:p>
            <a:r>
              <a:rPr lang="pl-PL" dirty="0" smtClean="0"/>
              <a:t>Niektóre rzeczy wyłączone są z dozoru, składa się je do depozytu (złoto, diamenty).</a:t>
            </a:r>
          </a:p>
          <a:p>
            <a:endParaRPr 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graphicFrame>
        <p:nvGraphicFramePr>
          <p:cNvPr id="4" name="Symbol zastępczy zawartości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Kto nie może być dozorcą?</a:t>
            </a:r>
            <a:endParaRPr lang="pl-PL" dirty="0"/>
          </a:p>
        </p:txBody>
      </p:sp>
      <p:sp>
        <p:nvSpPr>
          <p:cNvPr id="3" name="Symbol zastępczy zawartości 2"/>
          <p:cNvSpPr>
            <a:spLocks noGrp="1"/>
          </p:cNvSpPr>
          <p:nvPr>
            <p:ph sz="half" idx="1"/>
          </p:nvPr>
        </p:nvSpPr>
        <p:spPr/>
        <p:txBody>
          <a:bodyPr>
            <a:normAutofit fontScale="85000" lnSpcReduction="20000"/>
          </a:bodyPr>
          <a:lstStyle/>
          <a:p>
            <a:r>
              <a:rPr lang="pl-PL" dirty="0" smtClean="0"/>
              <a:t>Dozorcą nie może być komornik ani osoba przez niego zatrudniona, ich małżonkowie, dzieci, rodzice ani rodzeństwo.</a:t>
            </a:r>
            <a:endParaRPr lang="pl-PL" dirty="0"/>
          </a:p>
        </p:txBody>
      </p:sp>
      <p:sp>
        <p:nvSpPr>
          <p:cNvPr id="4" name="Symbol zastępczy zawartości 3"/>
          <p:cNvSpPr>
            <a:spLocks noGrp="1"/>
          </p:cNvSpPr>
          <p:nvPr>
            <p:ph sz="half" idx="2"/>
          </p:nvPr>
        </p:nvSpPr>
        <p:spPr/>
        <p:txBody>
          <a:bodyPr>
            <a:normAutofit fontScale="85000" lnSpcReduction="20000"/>
          </a:bodyPr>
          <a:lstStyle/>
          <a:p>
            <a:r>
              <a:rPr lang="pl-PL" dirty="0" smtClean="0"/>
              <a:t>Ale w przypadkach uzasadniających odebranie dozoru, komornik może przejąć pod osobisty dozór drobne ruchomości należące do dłużnika. Ruchomości przechowuje się wtedy w kancelarii komornika, należy je zwrócić na polecenie sądu lub zgodne wezwanie stron.</a:t>
            </a:r>
            <a:endParaRPr lang="pl-PL"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Odebranie dozoru:</a:t>
            </a:r>
            <a:endParaRPr lang="pl-PL" dirty="0"/>
          </a:p>
        </p:txBody>
      </p:sp>
      <p:sp>
        <p:nvSpPr>
          <p:cNvPr id="3" name="Symbol zastępczy zawartości 2"/>
          <p:cNvSpPr>
            <a:spLocks noGrp="1"/>
          </p:cNvSpPr>
          <p:nvPr>
            <p:ph sz="half" idx="1"/>
          </p:nvPr>
        </p:nvSpPr>
        <p:spPr/>
        <p:txBody>
          <a:bodyPr>
            <a:normAutofit fontScale="85000" lnSpcReduction="20000"/>
          </a:bodyPr>
          <a:lstStyle/>
          <a:p>
            <a:r>
              <a:rPr lang="pl-PL" dirty="0" smtClean="0"/>
              <a:t>Odebranie dozoru następuje w drodze postanowienia, którego uzasadnienie zawiera w szczególności wskazanie przyczyn odebrania dozoru.</a:t>
            </a:r>
          </a:p>
          <a:p>
            <a:pPr>
              <a:buNone/>
            </a:pPr>
            <a:endParaRPr lang="pl-PL" dirty="0"/>
          </a:p>
        </p:txBody>
      </p:sp>
      <p:sp>
        <p:nvSpPr>
          <p:cNvPr id="4" name="Symbol zastępczy zawartości 3"/>
          <p:cNvSpPr>
            <a:spLocks noGrp="1"/>
          </p:cNvSpPr>
          <p:nvPr>
            <p:ph sz="half" idx="2"/>
          </p:nvPr>
        </p:nvSpPr>
        <p:spPr/>
        <p:txBody>
          <a:bodyPr>
            <a:normAutofit fontScale="85000" lnSpcReduction="20000"/>
          </a:bodyPr>
          <a:lstStyle/>
          <a:p>
            <a:r>
              <a:rPr lang="pl-PL" dirty="0" smtClean="0"/>
              <a:t>O odebraniu dozoru komornik niezwłocznie zawiadamia sąd właściwy ze względu na siedzibę kancelarii komornika, przesyłając odpis postanowienia oraz nośnik zawierający nagranie z przebiegu czynności.</a:t>
            </a:r>
          </a:p>
          <a:p>
            <a:r>
              <a:rPr lang="pl-PL" dirty="0" smtClean="0"/>
              <a:t>W razie uchylenia postanowienia, sąd może obciążyć kosztami komornika.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Obowiązki i odpowiedzialność dozorcy</a:t>
            </a:r>
            <a:endParaRPr lang="pl-PL" dirty="0"/>
          </a:p>
        </p:txBody>
      </p:sp>
      <p:sp>
        <p:nvSpPr>
          <p:cNvPr id="3" name="Symbol zastępczy zawartości 2"/>
          <p:cNvSpPr>
            <a:spLocks noGrp="1"/>
          </p:cNvSpPr>
          <p:nvPr>
            <p:ph sz="half" idx="1"/>
          </p:nvPr>
        </p:nvSpPr>
        <p:spPr/>
        <p:txBody>
          <a:bodyPr>
            <a:normAutofit fontScale="62500" lnSpcReduction="20000"/>
          </a:bodyPr>
          <a:lstStyle/>
          <a:p>
            <a:r>
              <a:rPr lang="pl-PL" dirty="0" smtClean="0"/>
              <a:t>Dozorca musi przechowywać oddane pod dozór ruchomości z taką starannością, aby nie straciły na wartości.</a:t>
            </a:r>
          </a:p>
          <a:p>
            <a:r>
              <a:rPr lang="pl-PL" dirty="0" smtClean="0"/>
              <a:t>Dozorca oddaje ruchomości na wezwanie komornika lub stosownie do orzeczenia sądu albo na zgodne wezwanie obu stron. </a:t>
            </a:r>
          </a:p>
          <a:p>
            <a:r>
              <a:rPr lang="pl-PL" dirty="0" smtClean="0"/>
              <a:t>Jeżeli dozorca ruchomości nie oddaje, komornik mu je odbiera.</a:t>
            </a:r>
          </a:p>
          <a:p>
            <a:r>
              <a:rPr lang="pl-PL" dirty="0" smtClean="0"/>
              <a:t>Dozorca obowiązany jest zawiadomić komornika o zamierzonej zmianie miejsca przechowania ruchomości.</a:t>
            </a:r>
          </a:p>
          <a:p>
            <a:endParaRPr lang="pl-PL" dirty="0"/>
          </a:p>
        </p:txBody>
      </p:sp>
      <p:sp>
        <p:nvSpPr>
          <p:cNvPr id="4" name="Symbol zastępczy zawartości 3"/>
          <p:cNvSpPr>
            <a:spLocks noGrp="1"/>
          </p:cNvSpPr>
          <p:nvPr>
            <p:ph sz="half" idx="2"/>
          </p:nvPr>
        </p:nvSpPr>
        <p:spPr/>
        <p:txBody>
          <a:bodyPr>
            <a:normAutofit fontScale="62500" lnSpcReduction="20000"/>
          </a:bodyPr>
          <a:lstStyle/>
          <a:p>
            <a:r>
              <a:rPr lang="pl-PL" dirty="0" smtClean="0"/>
              <a:t>Dozorca nie odpowiada za pogorszenie, uszkodzenie, zniszczenie lub zaginięcie zajętych ruchomości, jeżeli zachował staranność, do jakiej był zobowiązany.</a:t>
            </a:r>
          </a:p>
          <a:p>
            <a:r>
              <a:rPr lang="pl-PL" dirty="0" smtClean="0"/>
              <a:t>Dłużnikowi nie przysługuje roszczenie do wierzyciela z powodu uszkodzenia lub zaginięcia zajętych ruchomości podczas ich przewożenia, przesyłki lub przechowywania u dozorcy.</a:t>
            </a:r>
          </a:p>
          <a:p>
            <a:endParaRPr lang="pl-PL"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Koszty dozoru</a:t>
            </a:r>
            <a:endParaRPr lang="pl-PL" dirty="0"/>
          </a:p>
        </p:txBody>
      </p:sp>
      <p:sp>
        <p:nvSpPr>
          <p:cNvPr id="3" name="Symbol zastępczy zawartości 2"/>
          <p:cNvSpPr>
            <a:spLocks noGrp="1"/>
          </p:cNvSpPr>
          <p:nvPr>
            <p:ph sz="half" idx="1"/>
          </p:nvPr>
        </p:nvSpPr>
        <p:spPr/>
        <p:txBody>
          <a:bodyPr>
            <a:normAutofit fontScale="62500" lnSpcReduction="20000"/>
          </a:bodyPr>
          <a:lstStyle/>
          <a:p>
            <a:r>
              <a:rPr lang="pl-PL" dirty="0" smtClean="0"/>
              <a:t>Dozorcy przysługuje na wniosek zwrot wydatków związanych z przechowywaniem oraz wynagrodzenie za dozór odpowiednio do poniesionych trudów. Nie dotyczy to dłużnika, członków jego rodziny wspólnie z nim mieszkających oraz osoby trzeciej, u której rzecz zajęto.</a:t>
            </a:r>
          </a:p>
          <a:p>
            <a:r>
              <a:rPr lang="pl-PL" dirty="0" smtClean="0"/>
              <a:t>Sumę wydatków i wysokość wynagrodzenia ustala komornik, o czym zawiadamia strony i dozorcę. </a:t>
            </a:r>
          </a:p>
          <a:p>
            <a:endParaRPr lang="pl-PL" dirty="0"/>
          </a:p>
        </p:txBody>
      </p:sp>
      <p:sp>
        <p:nvSpPr>
          <p:cNvPr id="4" name="Symbol zastępczy zawartości 3"/>
          <p:cNvSpPr>
            <a:spLocks noGrp="1"/>
          </p:cNvSpPr>
          <p:nvPr>
            <p:ph sz="half" idx="2"/>
          </p:nvPr>
        </p:nvSpPr>
        <p:spPr/>
        <p:txBody>
          <a:bodyPr>
            <a:normAutofit fontScale="62500" lnSpcReduction="20000"/>
          </a:bodyPr>
          <a:lstStyle/>
          <a:p>
            <a:r>
              <a:rPr lang="pl-PL" dirty="0" smtClean="0"/>
              <a:t>Na postanowienie sądu co do kosztów i wynagrodzenia z tytułu dozoru przysługuje zażalenie.</a:t>
            </a:r>
          </a:p>
          <a:p>
            <a:endParaRPr lang="pl-PL"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Zmiana dozorcy</a:t>
            </a:r>
            <a:endParaRPr lang="pl-PL" dirty="0"/>
          </a:p>
        </p:txBody>
      </p:sp>
      <p:sp>
        <p:nvSpPr>
          <p:cNvPr id="5" name="Symbol zastępczy zawartości 4"/>
          <p:cNvSpPr>
            <a:spLocks noGrp="1"/>
          </p:cNvSpPr>
          <p:nvPr>
            <p:ph idx="1"/>
          </p:nvPr>
        </p:nvSpPr>
        <p:spPr/>
        <p:txBody>
          <a:bodyPr/>
          <a:lstStyle/>
          <a:p>
            <a:r>
              <a:rPr lang="pl-PL" dirty="0" smtClean="0"/>
              <a:t>Komornik może z ważnych przyczyn zwolnić dozorcę i ustanowić innego. Zmianę dozorcy komornik zarządzi po wysłuchaniu stron, chyba że natychmiastowa zmiana jest konieczna.</a:t>
            </a:r>
            <a:endParaRPr lang="pl-PL"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a:bodyPr>
          <a:lstStyle/>
          <a:p>
            <a:r>
              <a:rPr lang="pl-PL" dirty="0" smtClean="0"/>
              <a:t>Jeżeli zajęte ruchomości pozostawiono w pomieszczeniu należącym do dłużnika i dozór powierzono jemu samemu lub członkowi jego rodziny razem z nim mieszkającemu, mają oni prawo zwykłego używania rzeczy, byleby przez to rzecz nie straciła na wartości</a:t>
            </a:r>
          </a:p>
          <a:p>
            <a:r>
              <a:rPr lang="pl-PL" dirty="0" smtClean="0"/>
              <a:t>Prawo to przysługuje również osobie trzeciej będącej dozorcą, jeśli jest uprawniona do korzystania z rzeczy.</a:t>
            </a:r>
            <a:endParaRPr lang="pl-PL"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Rachunek z dochodów</a:t>
            </a: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smtClean="0"/>
              <a:t>Jeżeli rzecz oddana pod dozór osobie nieuprawnionej do korzystania z niej przynosi dochód, dozorca obowiązany jest po ustaniu dozoru złożyć komornikowi rachunek z dochodów. Czysty dochód po potrąceniu wydatków zostanie złożony na rachunek depozytowy Ministra Finansów.</a:t>
            </a:r>
          </a:p>
          <a:p>
            <a:r>
              <a:rPr lang="pl-PL" dirty="0" smtClean="0"/>
              <a:t>Z uzyskanego w ten sposób dochodu pokrywa się przede wszystkim wynagrodzenie dozorcy, resztę zaś dołącza się do sumy uzyskanej z egzekucji, a w razie umorzenia egzekucji, wypłaca się dłużnikowi.</a:t>
            </a:r>
          </a:p>
          <a:p>
            <a:endParaRPr lang="pl-PL"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pl-PL" dirty="0" smtClean="0"/>
              <a:t>Minister Sprawiedliwości może, w drodze rozporządzenia, zarządzić utrzymywanie osobnych pomieszczeń do przechowywania i dozorowania.</a:t>
            </a:r>
          </a:p>
          <a:p>
            <a:r>
              <a:rPr lang="pl-PL" dirty="0" smtClean="0"/>
              <a:t>Delegacja nie została wykorzystana.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endParaRPr lang="pl-PL"/>
          </a:p>
        </p:txBody>
      </p:sp>
      <p:sp>
        <p:nvSpPr>
          <p:cNvPr id="3" name="Tytuł 2"/>
          <p:cNvSpPr>
            <a:spLocks noGrp="1"/>
          </p:cNvSpPr>
          <p:nvPr>
            <p:ph type="title"/>
          </p:nvPr>
        </p:nvSpPr>
        <p:spPr/>
        <p:txBody>
          <a:bodyPr/>
          <a:lstStyle/>
          <a:p>
            <a:r>
              <a:rPr lang="pl-PL" dirty="0" smtClean="0"/>
              <a:t>Sprzedaż zajętej ruchomości</a:t>
            </a:r>
            <a:endParaRPr lang="pl-PL"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ytuł 2"/>
          <p:cNvSpPr>
            <a:spLocks noGrp="1"/>
          </p:cNvSpPr>
          <p:nvPr>
            <p:ph type="title"/>
          </p:nvPr>
        </p:nvSpPr>
        <p:spPr/>
        <p:txBody>
          <a:bodyPr>
            <a:normAutofit fontScale="90000"/>
          </a:bodyPr>
          <a:lstStyle/>
          <a:p>
            <a:r>
              <a:rPr lang="pl-PL" dirty="0" smtClean="0"/>
              <a:t>Dopuszczalny termin sprzedaży zajętych ruchomości</a:t>
            </a:r>
            <a:endParaRPr lang="pl-PL" dirty="0"/>
          </a:p>
        </p:txBody>
      </p:sp>
      <p:sp>
        <p:nvSpPr>
          <p:cNvPr id="5" name="pole tekstowe 4"/>
          <p:cNvSpPr txBox="1"/>
          <p:nvPr/>
        </p:nvSpPr>
        <p:spPr>
          <a:xfrm>
            <a:off x="642910" y="1643050"/>
            <a:ext cx="2542185" cy="1477328"/>
          </a:xfrm>
          <a:prstGeom prst="rect">
            <a:avLst/>
          </a:prstGeom>
          <a:noFill/>
        </p:spPr>
        <p:txBody>
          <a:bodyPr wrap="square" rtlCol="0">
            <a:spAutoFit/>
          </a:bodyPr>
          <a:lstStyle/>
          <a:p>
            <a:pPr algn="ctr"/>
            <a:r>
              <a:rPr lang="pl-PL" dirty="0" smtClean="0"/>
              <a:t>Zasada : </a:t>
            </a:r>
            <a:r>
              <a:rPr lang="pl-PL" b="1" dirty="0" smtClean="0"/>
              <a:t>nie wcześniej niż 2 tygodnie </a:t>
            </a:r>
            <a:r>
              <a:rPr lang="pl-PL" dirty="0" smtClean="0"/>
              <a:t>od uprawomocnienia się zajęcia</a:t>
            </a:r>
            <a:endParaRPr lang="pl-PL" dirty="0"/>
          </a:p>
        </p:txBody>
      </p:sp>
      <p:sp>
        <p:nvSpPr>
          <p:cNvPr id="6" name="Prostokąt 5"/>
          <p:cNvSpPr/>
          <p:nvPr/>
        </p:nvSpPr>
        <p:spPr>
          <a:xfrm>
            <a:off x="214282" y="5715016"/>
            <a:ext cx="8572560" cy="923330"/>
          </a:xfrm>
          <a:prstGeom prst="rect">
            <a:avLst/>
          </a:prstGeom>
        </p:spPr>
        <p:txBody>
          <a:bodyPr wrap="square">
            <a:spAutoFit/>
          </a:bodyPr>
          <a:lstStyle/>
          <a:p>
            <a:r>
              <a:rPr lang="pl-PL" dirty="0"/>
              <a:t>Do dokonania sprzedaży zajętych ruchomości </a:t>
            </a:r>
            <a:r>
              <a:rPr lang="pl-PL" b="1" dirty="0" smtClean="0"/>
              <a:t>nie jest wymagane złożenie przez wierzyciela odrębnego wniosku</a:t>
            </a:r>
            <a:r>
              <a:rPr lang="pl-PL" dirty="0" smtClean="0"/>
              <a:t>, </a:t>
            </a:r>
            <a:r>
              <a:rPr lang="pl-PL" dirty="0"/>
              <a:t>gdyż </a:t>
            </a:r>
            <a:r>
              <a:rPr lang="pl-PL" b="1" dirty="0"/>
              <a:t>wynika to z samego wniosku o przeprowadzenie egzekucji z ruchomości </a:t>
            </a:r>
            <a:r>
              <a:rPr lang="pl-PL" b="1" dirty="0" smtClean="0"/>
              <a:t>.</a:t>
            </a:r>
            <a:endParaRPr lang="pl-PL"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Właściwość komornika:</a:t>
            </a:r>
            <a:endParaRPr lang="pl-PL" dirty="0"/>
          </a:p>
        </p:txBody>
      </p:sp>
      <p:sp>
        <p:nvSpPr>
          <p:cNvPr id="4" name="Symbol zastępczy zawartości 3"/>
          <p:cNvSpPr>
            <a:spLocks noGrp="1"/>
          </p:cNvSpPr>
          <p:nvPr>
            <p:ph sz="half" idx="1"/>
          </p:nvPr>
        </p:nvSpPr>
        <p:spPr/>
        <p:txBody>
          <a:bodyPr>
            <a:normAutofit fontScale="77500" lnSpcReduction="20000"/>
          </a:bodyPr>
          <a:lstStyle/>
          <a:p>
            <a:r>
              <a:rPr lang="pl-PL" dirty="0" smtClean="0"/>
              <a:t>Egzekucja z ruchomości należy do komornika </a:t>
            </a:r>
            <a:r>
              <a:rPr lang="pl-PL" b="1" dirty="0" smtClean="0"/>
              <a:t>ogólnej właściwości dłużnika.</a:t>
            </a:r>
          </a:p>
          <a:p>
            <a:r>
              <a:rPr lang="pl-PL" dirty="0" smtClean="0"/>
              <a:t>Jeżeli dłużnik nie ma miejsca zamieszkania, siedziby lub oddziału na terytorium Rzeczypospolitej Polskiej, do przeprowadzenia egzekucji właściwy jest komornik tego sądu, w którego okręgu znajdują się ruchomości.</a:t>
            </a:r>
            <a:endParaRPr lang="pl-PL" b="1" dirty="0"/>
          </a:p>
        </p:txBody>
      </p:sp>
      <p:sp>
        <p:nvSpPr>
          <p:cNvPr id="5" name="Symbol zastępczy zawartości 4"/>
          <p:cNvSpPr>
            <a:spLocks noGrp="1"/>
          </p:cNvSpPr>
          <p:nvPr>
            <p:ph sz="half" idx="2"/>
          </p:nvPr>
        </p:nvSpPr>
        <p:spPr/>
        <p:txBody>
          <a:bodyPr>
            <a:normAutofit fontScale="77500" lnSpcReduction="20000"/>
          </a:bodyPr>
          <a:lstStyle/>
          <a:p>
            <a:r>
              <a:rPr lang="pl-PL" dirty="0" smtClean="0"/>
              <a:t>Komornik działa na obszarze swojego rewiru.</a:t>
            </a:r>
          </a:p>
          <a:p>
            <a:r>
              <a:rPr lang="pl-PL" dirty="0" smtClean="0"/>
              <a:t>Rewirem jest obszar właściwości sądu rejonowego, przy którym działa komornik.</a:t>
            </a:r>
          </a:p>
          <a:p>
            <a:r>
              <a:rPr lang="pl-PL" dirty="0" smtClean="0"/>
              <a:t>Prawo wyboru komornika</a:t>
            </a:r>
            <a:endParaRPr lang="pl-PL"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nvPr>
        </p:nvGraphicFramePr>
        <p:xfrm>
          <a:off x="457200" y="1857364"/>
          <a:ext cx="8229600" cy="85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ytuł 2"/>
          <p:cNvSpPr>
            <a:spLocks noGrp="1"/>
          </p:cNvSpPr>
          <p:nvPr>
            <p:ph type="title"/>
          </p:nvPr>
        </p:nvSpPr>
        <p:spPr/>
        <p:txBody>
          <a:bodyPr>
            <a:normAutofit fontScale="90000"/>
          </a:bodyPr>
          <a:lstStyle/>
          <a:p>
            <a:r>
              <a:rPr lang="pl-PL" dirty="0" smtClean="0"/>
              <a:t>Termin sprzedaży ruchomości – wyjątki (bezpośrednio po zajęciu)</a:t>
            </a:r>
            <a:endParaRPr lang="pl-PL" dirty="0"/>
          </a:p>
        </p:txBody>
      </p:sp>
      <p:sp>
        <p:nvSpPr>
          <p:cNvPr id="6" name="pole tekstowe 5"/>
          <p:cNvSpPr txBox="1"/>
          <p:nvPr/>
        </p:nvSpPr>
        <p:spPr>
          <a:xfrm>
            <a:off x="500034" y="3000372"/>
            <a:ext cx="7358114" cy="1754326"/>
          </a:xfrm>
          <a:prstGeom prst="rect">
            <a:avLst/>
          </a:prstGeom>
          <a:noFill/>
        </p:spPr>
        <p:txBody>
          <a:bodyPr wrap="square" rtlCol="0">
            <a:spAutoFit/>
          </a:bodyPr>
          <a:lstStyle/>
          <a:p>
            <a:pPr marL="342900" indent="-342900"/>
            <a:r>
              <a:rPr lang="pl-PL" dirty="0" smtClean="0"/>
              <a:t>Kiedy?</a:t>
            </a:r>
          </a:p>
          <a:p>
            <a:pPr marL="342900" indent="-342900">
              <a:buFont typeface="+mj-lt"/>
              <a:buAutoNum type="arabicParenR"/>
            </a:pPr>
            <a:r>
              <a:rPr lang="pl-PL" dirty="0" smtClean="0"/>
              <a:t> ruchomości </a:t>
            </a:r>
            <a:r>
              <a:rPr lang="pl-PL" b="1" dirty="0" smtClean="0"/>
              <a:t>ulegają łatwo zepsuciu </a:t>
            </a:r>
            <a:r>
              <a:rPr lang="pl-PL" dirty="0" smtClean="0"/>
              <a:t>albo </a:t>
            </a:r>
          </a:p>
          <a:p>
            <a:pPr marL="342900" indent="-342900">
              <a:buFont typeface="+mj-lt"/>
              <a:buAutoNum type="arabicParenR"/>
            </a:pPr>
            <a:r>
              <a:rPr lang="pl-PL" dirty="0" smtClean="0"/>
              <a:t>sprawowanie nad nimi </a:t>
            </a:r>
            <a:r>
              <a:rPr lang="pl-PL" b="1" dirty="0" smtClean="0"/>
              <a:t>dozoru lub ich przechowywanie powodowałoby nadmierne koszty;</a:t>
            </a:r>
          </a:p>
          <a:p>
            <a:pPr marL="342900" indent="-342900">
              <a:buFont typeface="+mj-lt"/>
              <a:buAutoNum type="arabicParenR"/>
            </a:pPr>
            <a:r>
              <a:rPr lang="pl-PL" dirty="0" smtClean="0"/>
              <a:t>zajęto </a:t>
            </a:r>
            <a:r>
              <a:rPr lang="pl-PL" b="1" dirty="0" smtClean="0"/>
              <a:t>inwentarz żywy</a:t>
            </a:r>
            <a:r>
              <a:rPr lang="pl-PL" dirty="0" smtClean="0"/>
              <a:t>, a dłużnik odmówił zgody na przyjęcie go pod dozór.</a:t>
            </a:r>
            <a:endParaRPr lang="pl-PL" dirty="0"/>
          </a:p>
        </p:txBody>
      </p:sp>
      <p:sp>
        <p:nvSpPr>
          <p:cNvPr id="1026" name="AutoShape 2" descr="Znalezione obrazy dla zapytania jabł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28" name="AutoShape 4" descr="Znalezione obrazy dla zapytania jabł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030" name="Picture 6" descr="Znalezione obrazy dla zapytania jabłka"/>
          <p:cNvPicPr>
            <a:picLocks noChangeAspect="1" noChangeArrowheads="1"/>
          </p:cNvPicPr>
          <p:nvPr/>
        </p:nvPicPr>
        <p:blipFill>
          <a:blip r:embed="rId7" cstate="print"/>
          <a:srcRect/>
          <a:stretch>
            <a:fillRect/>
          </a:stretch>
        </p:blipFill>
        <p:spPr bwMode="auto">
          <a:xfrm>
            <a:off x="1285852" y="4714884"/>
            <a:ext cx="3000396" cy="1928826"/>
          </a:xfrm>
          <a:prstGeom prst="rect">
            <a:avLst/>
          </a:prstGeom>
          <a:noFill/>
        </p:spPr>
      </p:pic>
      <p:pic>
        <p:nvPicPr>
          <p:cNvPr id="1032" name="Picture 8" descr="Znalezione obrazy dla zapytania krowy stado"/>
          <p:cNvPicPr>
            <a:picLocks noChangeAspect="1" noChangeArrowheads="1"/>
          </p:cNvPicPr>
          <p:nvPr/>
        </p:nvPicPr>
        <p:blipFill>
          <a:blip r:embed="rId8" cstate="print"/>
          <a:srcRect/>
          <a:stretch>
            <a:fillRect/>
          </a:stretch>
        </p:blipFill>
        <p:spPr bwMode="auto">
          <a:xfrm>
            <a:off x="4429124" y="4714884"/>
            <a:ext cx="2893240" cy="1928827"/>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92500" lnSpcReduction="10000"/>
          </a:bodyPr>
          <a:lstStyle/>
          <a:p>
            <a:pPr>
              <a:buNone/>
            </a:pPr>
            <a:r>
              <a:rPr lang="pl-PL" dirty="0" smtClean="0"/>
              <a:t>Kiedy komornik może sprzedać ruchomość z wolnej ręki? </a:t>
            </a:r>
          </a:p>
          <a:p>
            <a:pPr marL="624078" indent="-514350">
              <a:buFont typeface="+mj-lt"/>
              <a:buAutoNum type="arabicParenR"/>
            </a:pPr>
            <a:r>
              <a:rPr lang="pl-PL" dirty="0" smtClean="0"/>
              <a:t>dłużnik wyraził na to zgodę i określił minimalną cenę zbycia;</a:t>
            </a:r>
          </a:p>
          <a:p>
            <a:pPr marL="624078" indent="-514350">
              <a:buFont typeface="+mj-lt"/>
              <a:buAutoNum type="arabicParenR"/>
            </a:pPr>
            <a:r>
              <a:rPr lang="pl-PL" dirty="0" smtClean="0"/>
              <a:t>żaden z wierzycieli </a:t>
            </a:r>
            <a:r>
              <a:rPr lang="pl-PL" b="1" dirty="0" smtClean="0"/>
              <a:t>nie sprzeciwił  się (nie jest konieczna zgoda) </a:t>
            </a:r>
            <a:r>
              <a:rPr lang="pl-PL" dirty="0" smtClean="0"/>
              <a:t>we wskazanym w kpc terminie, czyli </a:t>
            </a:r>
            <a:r>
              <a:rPr lang="pl-PL" b="1" dirty="0" smtClean="0"/>
              <a:t>co do zasady tygodnia od dnia zawiadomienia go przez komornika o zamiarze jej przeprowadzenia i minimalnej cenie zbycia </a:t>
            </a:r>
            <a:r>
              <a:rPr lang="pl-PL" dirty="0" smtClean="0"/>
              <a:t>określonej przez dłużnika (w przypadku rzeczy ulegających szybkiemu zepsuciu lub inwentarza żywego termin wynosi </a:t>
            </a:r>
            <a:r>
              <a:rPr lang="pl-PL" b="1" dirty="0" smtClean="0"/>
              <a:t>3 dni</a:t>
            </a:r>
            <a:r>
              <a:rPr lang="pl-PL" dirty="0" smtClean="0"/>
              <a:t>).</a:t>
            </a:r>
          </a:p>
          <a:p>
            <a:pPr>
              <a:buNone/>
            </a:pPr>
            <a:endParaRPr lang="pl-PL" dirty="0"/>
          </a:p>
        </p:txBody>
      </p:sp>
      <p:sp>
        <p:nvSpPr>
          <p:cNvPr id="3" name="Tytuł 2"/>
          <p:cNvSpPr>
            <a:spLocks noGrp="1"/>
          </p:cNvSpPr>
          <p:nvPr>
            <p:ph type="title"/>
          </p:nvPr>
        </p:nvSpPr>
        <p:spPr/>
        <p:txBody>
          <a:bodyPr/>
          <a:lstStyle/>
          <a:p>
            <a:r>
              <a:rPr lang="pl-PL" dirty="0" smtClean="0"/>
              <a:t>Sprzedaż z wolnej ręki</a:t>
            </a:r>
            <a:endParaRPr lang="pl-PL"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14282" y="1481328"/>
            <a:ext cx="8472518" cy="5376672"/>
          </a:xfrm>
        </p:spPr>
        <p:txBody>
          <a:bodyPr>
            <a:normAutofit fontScale="77500" lnSpcReduction="20000"/>
          </a:bodyPr>
          <a:lstStyle/>
          <a:p>
            <a:pPr>
              <a:buNone/>
            </a:pPr>
            <a:r>
              <a:rPr lang="pl-PL" b="1" dirty="0" smtClean="0"/>
              <a:t>4 warunki sprzedaży </a:t>
            </a:r>
            <a:r>
              <a:rPr lang="pl-PL" b="1" dirty="0" err="1" smtClean="0"/>
              <a:t>nielicytacyjnej</a:t>
            </a:r>
            <a:r>
              <a:rPr lang="pl-PL" dirty="0" smtClean="0"/>
              <a:t> ruchomości:</a:t>
            </a:r>
            <a:endParaRPr lang="pl-PL" b="1" dirty="0" smtClean="0"/>
          </a:p>
          <a:p>
            <a:pPr marL="624078" indent="-514350">
              <a:buFont typeface="+mj-lt"/>
              <a:buAutoNum type="arabicParenR"/>
            </a:pPr>
            <a:r>
              <a:rPr lang="pl-PL" dirty="0" smtClean="0"/>
              <a:t>przedmiotem sprzedaży są ruchomości szczególnego rodzaju, </a:t>
            </a:r>
            <a:r>
              <a:rPr lang="pl-PL" b="1" dirty="0" smtClean="0"/>
              <a:t>tzn. ruchome rzeczy nieużywane </a:t>
            </a:r>
            <a:r>
              <a:rPr lang="pl-PL" dirty="0" smtClean="0"/>
              <a:t>(niekoniecznie muszą to być rzeczy niedawno wytworzone, nowe), które nie zostały wyłączone z obrotu handlowego </a:t>
            </a:r>
            <a:r>
              <a:rPr lang="pl-PL" b="1" dirty="0" smtClean="0"/>
              <a:t>i nie podlegają ograniczeniom w zakresie obrotu</a:t>
            </a:r>
            <a:r>
              <a:rPr lang="pl-PL" dirty="0" smtClean="0"/>
              <a:t> (w ostatnio wskazanym wypadku znajduje zastosowanie szczególny przepis art. 866 z indeksem 1 KPC);</a:t>
            </a:r>
          </a:p>
          <a:p>
            <a:pPr marL="624078" indent="-514350">
              <a:buFont typeface="+mj-lt"/>
              <a:buAutoNum type="arabicParenR"/>
            </a:pPr>
            <a:r>
              <a:rPr lang="pl-PL" b="1" dirty="0" smtClean="0"/>
              <a:t>zgłoszenie żądania</a:t>
            </a:r>
            <a:r>
              <a:rPr lang="pl-PL" dirty="0" smtClean="0"/>
              <a:t> sprzedaży </a:t>
            </a:r>
            <a:r>
              <a:rPr lang="pl-PL" dirty="0" err="1" smtClean="0"/>
              <a:t>nielicytacyjnej</a:t>
            </a:r>
            <a:r>
              <a:rPr lang="pl-PL" dirty="0" smtClean="0"/>
              <a:t> przez którąkolwiek ze stron postępowania egzekucyjnego;</a:t>
            </a:r>
          </a:p>
          <a:p>
            <a:pPr marL="624078" indent="-514350">
              <a:buFont typeface="+mj-lt"/>
              <a:buAutoNum type="arabicParenR"/>
            </a:pPr>
            <a:r>
              <a:rPr lang="pl-PL" dirty="0" smtClean="0"/>
              <a:t>drugą stroną umowy sprzedaży </a:t>
            </a:r>
            <a:r>
              <a:rPr lang="pl-PL" b="1" dirty="0" smtClean="0"/>
              <a:t>może być wyłącznie przedsiębiorca prowadzący obrót takimi ruchomościami</a:t>
            </a:r>
            <a:r>
              <a:rPr lang="pl-PL" dirty="0" smtClean="0"/>
              <a:t>;</a:t>
            </a:r>
          </a:p>
          <a:p>
            <a:pPr marL="624078" indent="-514350">
              <a:buFont typeface="+mj-lt"/>
              <a:buAutoNum type="arabicParenR"/>
            </a:pPr>
            <a:r>
              <a:rPr lang="pl-PL" dirty="0" smtClean="0"/>
              <a:t>sprzedaż może nastąpić po cenach hurtowych, a gdy ceny hurtowe nie zostaną udokumentowane (np. z powodu braku w sprzedaży takich rzeczy u przedsiębiorcy w czasie złożenia oferty przez komornika z uwagi na wyczerpanie zapasów), </a:t>
            </a:r>
            <a:r>
              <a:rPr lang="pl-PL" b="1" dirty="0" smtClean="0"/>
              <a:t>sprzedaż może dojść do skutku poza licytacją po cenach o 25% niższych od wartości szacunkowej ruchomości.</a:t>
            </a:r>
          </a:p>
        </p:txBody>
      </p:sp>
      <p:sp>
        <p:nvSpPr>
          <p:cNvPr id="3" name="Tytuł 2"/>
          <p:cNvSpPr>
            <a:spLocks noGrp="1"/>
          </p:cNvSpPr>
          <p:nvPr>
            <p:ph type="title"/>
          </p:nvPr>
        </p:nvSpPr>
        <p:spPr/>
        <p:txBody>
          <a:bodyPr/>
          <a:lstStyle/>
          <a:p>
            <a:r>
              <a:rPr lang="pl-PL" dirty="0" smtClean="0"/>
              <a:t>Sprzedaż </a:t>
            </a:r>
            <a:r>
              <a:rPr lang="pl-PL" dirty="0" err="1" smtClean="0"/>
              <a:t>pozalicytacyjna</a:t>
            </a:r>
            <a:endParaRPr lang="pl-PL"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lnSpcReduction="10000"/>
          </a:bodyPr>
          <a:lstStyle/>
          <a:p>
            <a:pPr>
              <a:buNone/>
            </a:pPr>
            <a:r>
              <a:rPr lang="pl-PL" dirty="0" smtClean="0"/>
              <a:t>	Biegłego komornik wzywa się do oszacowania:</a:t>
            </a:r>
          </a:p>
          <a:p>
            <a:pPr marL="624078" indent="-514350">
              <a:buFont typeface="+mj-lt"/>
              <a:buAutoNum type="arabicParenR"/>
            </a:pPr>
            <a:r>
              <a:rPr lang="pl-PL" dirty="0" smtClean="0"/>
              <a:t>zajętych przedmiotów o wartości historycznej lub artystycznej;</a:t>
            </a:r>
          </a:p>
          <a:p>
            <a:pPr marL="624078" indent="-514350">
              <a:buFont typeface="+mj-lt"/>
              <a:buAutoNum type="arabicParenR"/>
            </a:pPr>
            <a:r>
              <a:rPr lang="pl-PL" dirty="0" smtClean="0"/>
              <a:t>wyrobów ze złota i platyny.</a:t>
            </a:r>
          </a:p>
          <a:p>
            <a:pPr marL="624078" indent="-514350">
              <a:buFont typeface="+mj-lt"/>
              <a:buAutoNum type="arabicParenR"/>
            </a:pPr>
            <a:endParaRPr lang="pl-PL" dirty="0" smtClean="0"/>
          </a:p>
          <a:p>
            <a:pPr marL="624078" indent="-514350">
              <a:buNone/>
            </a:pPr>
            <a:r>
              <a:rPr lang="pl-PL" dirty="0" smtClean="0"/>
              <a:t>W odniesieniu do rzeczy o wartości historycznej lub artystycznej, wyrobów ze złota i platyny oraz zajętych dewiz zostały również przewidziane szczególne sposoby sprzedaży, o charakterze </a:t>
            </a:r>
            <a:r>
              <a:rPr lang="pl-PL" dirty="0" err="1" smtClean="0"/>
              <a:t>nielicytacyjnym</a:t>
            </a:r>
            <a:r>
              <a:rPr lang="pl-PL" dirty="0" smtClean="0"/>
              <a:t>.</a:t>
            </a:r>
            <a:endParaRPr lang="pl-PL" dirty="0"/>
          </a:p>
        </p:txBody>
      </p:sp>
      <p:sp>
        <p:nvSpPr>
          <p:cNvPr id="3" name="Tytuł 2"/>
          <p:cNvSpPr>
            <a:spLocks noGrp="1"/>
          </p:cNvSpPr>
          <p:nvPr>
            <p:ph type="title"/>
          </p:nvPr>
        </p:nvSpPr>
        <p:spPr/>
        <p:txBody>
          <a:bodyPr>
            <a:normAutofit fontScale="90000"/>
          </a:bodyPr>
          <a:lstStyle/>
          <a:p>
            <a:r>
              <a:rPr lang="pl-PL" dirty="0" smtClean="0"/>
              <a:t>Oszacowanie przedmiotów wartościowych</a:t>
            </a:r>
            <a:endParaRPr lang="pl-PL"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57158" y="2000240"/>
            <a:ext cx="8329642" cy="4007051"/>
          </a:xfrm>
        </p:spPr>
        <p:txBody>
          <a:bodyPr>
            <a:normAutofit/>
          </a:bodyPr>
          <a:lstStyle/>
          <a:p>
            <a:pPr>
              <a:buNone/>
            </a:pPr>
            <a:r>
              <a:rPr lang="pl-PL" dirty="0" smtClean="0"/>
              <a:t>Przedmioty te </a:t>
            </a:r>
            <a:r>
              <a:rPr lang="pl-PL" u="sng" dirty="0" smtClean="0"/>
              <a:t>mogą</a:t>
            </a:r>
            <a:r>
              <a:rPr lang="pl-PL" dirty="0" smtClean="0"/>
              <a:t> być sprzedane za pośrednictwem </a:t>
            </a:r>
            <a:r>
              <a:rPr lang="pl-PL" b="1" dirty="0" smtClean="0"/>
              <a:t>przedsiębiorstwa zajmującego się ich obrotem albo państwowemu muzeum, bibliotece, archiwum lub ośrodkowi badań i dokumentacji.</a:t>
            </a:r>
          </a:p>
          <a:p>
            <a:pPr>
              <a:buNone/>
            </a:pPr>
            <a:endParaRPr lang="pl-PL" b="1" dirty="0" smtClean="0"/>
          </a:p>
          <a:p>
            <a:pPr>
              <a:buNone/>
            </a:pPr>
            <a:r>
              <a:rPr lang="pl-PL" dirty="0" smtClean="0"/>
              <a:t>Jednocześnie możliwe jest ich sprzedanie z wolnej ręki (ustawa odsyła do odpowiedniego stosowania przepisu art. 864 z indeksem 1).  </a:t>
            </a:r>
            <a:endParaRPr lang="pl-PL" dirty="0"/>
          </a:p>
        </p:txBody>
      </p:sp>
      <p:sp>
        <p:nvSpPr>
          <p:cNvPr id="3" name="Tytuł 2"/>
          <p:cNvSpPr>
            <a:spLocks noGrp="1"/>
          </p:cNvSpPr>
          <p:nvPr>
            <p:ph type="title"/>
          </p:nvPr>
        </p:nvSpPr>
        <p:spPr>
          <a:xfrm>
            <a:off x="428596" y="274638"/>
            <a:ext cx="8258204" cy="1868478"/>
          </a:xfrm>
        </p:spPr>
        <p:txBody>
          <a:bodyPr>
            <a:normAutofit fontScale="90000"/>
          </a:bodyPr>
          <a:lstStyle/>
          <a:p>
            <a:r>
              <a:rPr lang="pl-PL" dirty="0" smtClean="0"/>
              <a:t>Sprzedaż zajętych ruchomości o wartości historycznej lub artystycznej</a:t>
            </a:r>
            <a:br>
              <a:rPr lang="pl-PL" dirty="0" smtClean="0"/>
            </a:br>
            <a:endParaRPr lang="pl-PL"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lnSpcReduction="10000"/>
          </a:bodyPr>
          <a:lstStyle/>
          <a:p>
            <a:pPr>
              <a:buNone/>
            </a:pPr>
            <a:r>
              <a:rPr lang="pl-PL" dirty="0" smtClean="0"/>
              <a:t>Komornik </a:t>
            </a:r>
            <a:r>
              <a:rPr lang="pl-PL" b="1" dirty="0" smtClean="0"/>
              <a:t>nie przeprowadza sprzedaży licytacyjnej w odniesieniu do wyrobów ze złota i platyny</a:t>
            </a:r>
            <a:r>
              <a:rPr lang="pl-PL" dirty="0" smtClean="0"/>
              <a:t>, za wyjątkiem przedmiotów o charakterze użytkowym, </a:t>
            </a:r>
            <a:r>
              <a:rPr lang="pl-PL" b="1" dirty="0" smtClean="0"/>
              <a:t>lecz sprzedaje je przedsiębiorstwu jubilerskiemu lub innemu zajmującemu się obrotem lub przerobem metali szlachetnych</a:t>
            </a:r>
            <a:r>
              <a:rPr lang="pl-PL" dirty="0" smtClean="0"/>
              <a:t>. Tego rodzaju wyroby komornik sprzedaje po cenach hurtowych, a jeżeli nie jest możliwe ich udokumentowanie, po cenach o 25% niższych od wartości szacunkowej rzeczy.</a:t>
            </a:r>
            <a:endParaRPr lang="pl-PL" dirty="0"/>
          </a:p>
        </p:txBody>
      </p:sp>
      <p:sp>
        <p:nvSpPr>
          <p:cNvPr id="3" name="Tytuł 2"/>
          <p:cNvSpPr>
            <a:spLocks noGrp="1"/>
          </p:cNvSpPr>
          <p:nvPr>
            <p:ph type="title"/>
          </p:nvPr>
        </p:nvSpPr>
        <p:spPr/>
        <p:txBody>
          <a:bodyPr>
            <a:normAutofit fontScale="90000"/>
          </a:bodyPr>
          <a:lstStyle/>
          <a:p>
            <a:r>
              <a:rPr lang="pl-PL" dirty="0" smtClean="0"/>
              <a:t>Sprzedaż zajętych ruchomości wykonanych ze złota lub platyny</a:t>
            </a:r>
            <a:endParaRPr lang="pl-PL"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14282" y="1357298"/>
            <a:ext cx="8472518" cy="4649993"/>
          </a:xfrm>
        </p:spPr>
        <p:txBody>
          <a:bodyPr>
            <a:normAutofit/>
          </a:bodyPr>
          <a:lstStyle/>
          <a:p>
            <a:pPr>
              <a:buNone/>
            </a:pPr>
            <a:r>
              <a:rPr lang="pl-PL" sz="2000" dirty="0" smtClean="0"/>
              <a:t>Komornik nie przeprowadza sprzedaży licytacyjnej także w przypadku zajęcia u dłużnika wartości dewizowych, lecz sprzedaje je </a:t>
            </a:r>
            <a:r>
              <a:rPr lang="pl-PL" sz="2000" b="1" dirty="0" smtClean="0"/>
              <a:t>bankowi lub innemu przedsiębiorstwu zajmującemu się ich kupnem.</a:t>
            </a:r>
            <a:r>
              <a:rPr lang="pl-PL" b="1" dirty="0" smtClean="0"/>
              <a:t> </a:t>
            </a:r>
          </a:p>
          <a:p>
            <a:pPr>
              <a:buNone/>
            </a:pPr>
            <a:r>
              <a:rPr lang="pl-PL" dirty="0" smtClean="0"/>
              <a:t> </a:t>
            </a:r>
            <a:endParaRPr lang="pl-PL" b="1" dirty="0"/>
          </a:p>
        </p:txBody>
      </p:sp>
      <p:sp>
        <p:nvSpPr>
          <p:cNvPr id="3" name="Tytuł 2"/>
          <p:cNvSpPr>
            <a:spLocks noGrp="1"/>
          </p:cNvSpPr>
          <p:nvPr>
            <p:ph type="title"/>
          </p:nvPr>
        </p:nvSpPr>
        <p:spPr/>
        <p:txBody>
          <a:bodyPr>
            <a:normAutofit fontScale="90000"/>
          </a:bodyPr>
          <a:lstStyle/>
          <a:p>
            <a:r>
              <a:rPr lang="pl-PL" dirty="0" smtClean="0"/>
              <a:t>Sprzedaż zajętych u dłużnika wartości dewizowych</a:t>
            </a:r>
            <a:endParaRPr lang="pl-PL" dirty="0"/>
          </a:p>
        </p:txBody>
      </p:sp>
      <p:graphicFrame>
        <p:nvGraphicFramePr>
          <p:cNvPr id="4" name="Diagram 3"/>
          <p:cNvGraphicFramePr/>
          <p:nvPr/>
        </p:nvGraphicFramePr>
        <p:xfrm>
          <a:off x="571472" y="2786058"/>
          <a:ext cx="7072362" cy="2500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rostokąt 4"/>
          <p:cNvSpPr/>
          <p:nvPr/>
        </p:nvSpPr>
        <p:spPr>
          <a:xfrm>
            <a:off x="5715008" y="4214818"/>
            <a:ext cx="2786050" cy="1200329"/>
          </a:xfrm>
          <a:prstGeom prst="rect">
            <a:avLst/>
          </a:prstGeom>
          <a:ln w="19050">
            <a:solidFill>
              <a:schemeClr val="accent1"/>
            </a:solidFill>
          </a:ln>
        </p:spPr>
        <p:txBody>
          <a:bodyPr wrap="square">
            <a:spAutoFit/>
          </a:bodyPr>
          <a:lstStyle/>
          <a:p>
            <a:r>
              <a:rPr lang="pl-PL" b="1" dirty="0"/>
              <a:t>Bankiem </a:t>
            </a:r>
            <a:r>
              <a:rPr lang="pl-PL" dirty="0"/>
              <a:t>wskazanym przez wierzyciela albo komornika</a:t>
            </a:r>
            <a:r>
              <a:rPr lang="pl-PL" b="1" dirty="0"/>
              <a:t> nie może być wierzyciel.</a:t>
            </a:r>
            <a:endParaRPr lang="pl-PL" dirty="0"/>
          </a:p>
        </p:txBody>
      </p:sp>
      <p:sp>
        <p:nvSpPr>
          <p:cNvPr id="6" name="Prostokąt 5"/>
          <p:cNvSpPr/>
          <p:nvPr/>
        </p:nvSpPr>
        <p:spPr>
          <a:xfrm>
            <a:off x="428596" y="5503783"/>
            <a:ext cx="7500990" cy="1323439"/>
          </a:xfrm>
          <a:prstGeom prst="rect">
            <a:avLst/>
          </a:prstGeom>
        </p:spPr>
        <p:txBody>
          <a:bodyPr wrap="square">
            <a:spAutoFit/>
          </a:bodyPr>
          <a:lstStyle/>
          <a:p>
            <a:r>
              <a:rPr lang="pl-PL" sz="2000" dirty="0"/>
              <a:t>Komornik nie dokonuje sprzedaży zajętej u dłużnika waluty obcej, </a:t>
            </a:r>
            <a:r>
              <a:rPr lang="pl-PL" sz="2000" b="1" dirty="0"/>
              <a:t>jeżeli tytuł wykonawczy obejmuje świadczenie pieniężne podlegające spełnieniu wyłącznie w walucie obcej</a:t>
            </a:r>
            <a:r>
              <a:rPr lang="pl-PL" sz="2000" dirty="0"/>
              <a:t>, która została zajęta.</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28596" y="1214422"/>
            <a:ext cx="8329642" cy="2804928"/>
          </a:xfrm>
        </p:spPr>
        <p:txBody>
          <a:bodyPr>
            <a:normAutofit fontScale="85000" lnSpcReduction="20000"/>
          </a:bodyPr>
          <a:lstStyle/>
          <a:p>
            <a:pPr>
              <a:buNone/>
            </a:pPr>
            <a:r>
              <a:rPr lang="pl-PL" dirty="0" smtClean="0"/>
              <a:t>Ruchomości zajęte przez komornika, o ile nie zostały sprzedane w inny sposób przewidziany w przepisach o </a:t>
            </a:r>
            <a:r>
              <a:rPr lang="pl-PL" dirty="0" err="1" smtClean="0"/>
              <a:t>nielicytacyjnych</a:t>
            </a:r>
            <a:r>
              <a:rPr lang="pl-PL" dirty="0" smtClean="0"/>
              <a:t> (czyli wcześniej omówionych) sposobach sprzedaży ruchomości, podlegają sprzedaży w drodze licytacji publicznej, na zasadach określonych w Kodeksie. </a:t>
            </a:r>
            <a:r>
              <a:rPr lang="pl-PL" b="1" dirty="0" smtClean="0"/>
              <a:t>Nie jest dopuszczalne </a:t>
            </a:r>
            <a:r>
              <a:rPr lang="pl-PL" dirty="0" smtClean="0"/>
              <a:t>przeprowadzenie sprzedaży w drodze licytacji publicznej </a:t>
            </a:r>
            <a:r>
              <a:rPr lang="pl-PL" b="1" dirty="0" smtClean="0"/>
              <a:t>ruchomości, których sprzedaż wymaga zezwolenia</a:t>
            </a:r>
            <a:r>
              <a:rPr lang="pl-PL" dirty="0" smtClean="0"/>
              <a:t> </a:t>
            </a:r>
            <a:endParaRPr lang="pl-PL" dirty="0"/>
          </a:p>
        </p:txBody>
      </p:sp>
      <p:sp>
        <p:nvSpPr>
          <p:cNvPr id="3" name="Tytuł 2"/>
          <p:cNvSpPr>
            <a:spLocks noGrp="1"/>
          </p:cNvSpPr>
          <p:nvPr>
            <p:ph type="title"/>
          </p:nvPr>
        </p:nvSpPr>
        <p:spPr/>
        <p:txBody>
          <a:bodyPr/>
          <a:lstStyle/>
          <a:p>
            <a:r>
              <a:rPr lang="pl-PL" dirty="0" smtClean="0"/>
              <a:t>Sprzedaż licytacyjna</a:t>
            </a:r>
            <a:endParaRPr lang="pl-PL" dirty="0"/>
          </a:p>
        </p:txBody>
      </p:sp>
      <p:sp>
        <p:nvSpPr>
          <p:cNvPr id="5" name="Tytuł 2"/>
          <p:cNvSpPr txBox="1">
            <a:spLocks/>
          </p:cNvSpPr>
          <p:nvPr/>
        </p:nvSpPr>
        <p:spPr>
          <a:xfrm>
            <a:off x="500034" y="3857628"/>
            <a:ext cx="8086724" cy="571504"/>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l-PL" sz="4100" b="1" dirty="0" smtClean="0">
                <a:solidFill>
                  <a:schemeClr val="tx2"/>
                </a:solidFill>
                <a:effectLst>
                  <a:outerShdw blurRad="31750" dist="25400" dir="5400000" algn="tl" rotWithShape="0">
                    <a:srgbClr val="000000">
                      <a:alpha val="25000"/>
                    </a:srgbClr>
                  </a:outerShdw>
                </a:effectLst>
                <a:latin typeface="+mj-lt"/>
                <a:ea typeface="+mj-ea"/>
                <a:cs typeface="+mj-cs"/>
              </a:rPr>
              <a:t>Ustalenie ceny wywołania</a:t>
            </a:r>
            <a:endParaRPr kumimoji="0" lang="pl-PL"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Prostokąt 5"/>
          <p:cNvSpPr/>
          <p:nvPr/>
        </p:nvSpPr>
        <p:spPr>
          <a:xfrm>
            <a:off x="500034" y="4500570"/>
            <a:ext cx="7429552" cy="2215991"/>
          </a:xfrm>
          <a:prstGeom prst="rect">
            <a:avLst/>
          </a:prstGeom>
        </p:spPr>
        <p:txBody>
          <a:bodyPr wrap="square">
            <a:spAutoFit/>
          </a:bodyPr>
          <a:lstStyle/>
          <a:p>
            <a:r>
              <a:rPr lang="pl-PL" sz="2300" dirty="0"/>
              <a:t>Sprzedaż licytacyjna nie może nastąpić za cenę niższą od ceny wywołania</a:t>
            </a:r>
            <a:r>
              <a:rPr lang="pl-PL" sz="2300" dirty="0" smtClean="0"/>
              <a:t>. Minimalna cena wywołania w </a:t>
            </a:r>
            <a:r>
              <a:rPr lang="pl-PL" sz="2300" b="1" dirty="0" smtClean="0"/>
              <a:t>pierwszym terminie licytacji publicznej wynosi ¾ wartości szacunkowej</a:t>
            </a:r>
            <a:r>
              <a:rPr lang="pl-PL" sz="2300" dirty="0" smtClean="0"/>
              <a:t>. Cena wywołania w </a:t>
            </a:r>
            <a:r>
              <a:rPr lang="pl-PL" sz="2300" b="1" dirty="0" smtClean="0"/>
              <a:t>drugim terminie licytacyjnym wynosi ½ wartości szacunkowej.</a:t>
            </a:r>
            <a:endParaRPr lang="pl-PL" sz="23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42844" y="1481328"/>
            <a:ext cx="8858312" cy="5019506"/>
          </a:xfrm>
        </p:spPr>
        <p:txBody>
          <a:bodyPr>
            <a:noAutofit/>
          </a:bodyPr>
          <a:lstStyle/>
          <a:p>
            <a:pPr>
              <a:buNone/>
            </a:pPr>
            <a:r>
              <a:rPr lang="pl-PL" sz="2000" b="1" dirty="0" smtClean="0">
                <a:solidFill>
                  <a:schemeClr val="accent1"/>
                </a:solidFill>
              </a:rPr>
              <a:t>Gdzie ogłasza się obwieszczenie? </a:t>
            </a:r>
            <a:r>
              <a:rPr lang="pl-PL" sz="2000" dirty="0" smtClean="0"/>
              <a:t>Obwieszczenie o licytacji ogłasza się publicznie nie tylko </a:t>
            </a:r>
            <a:r>
              <a:rPr lang="pl-PL" sz="2000" b="1" dirty="0" smtClean="0"/>
              <a:t>w budynku sądu rejonowego właściwego dla miejsca licytacji</a:t>
            </a:r>
            <a:r>
              <a:rPr lang="pl-PL" sz="2000" dirty="0" smtClean="0"/>
              <a:t> oraz </a:t>
            </a:r>
            <a:r>
              <a:rPr lang="pl-PL" sz="2000" b="1" dirty="0" smtClean="0"/>
              <a:t>na stronie internetowej Krajowej Rady Komorniczej</a:t>
            </a:r>
            <a:r>
              <a:rPr lang="pl-PL" sz="2000" dirty="0" smtClean="0"/>
              <a:t>, ale w sytuacji gdy wartość ruchomości </a:t>
            </a:r>
            <a:r>
              <a:rPr lang="pl-PL" sz="2000" b="1" dirty="0" smtClean="0"/>
              <a:t>objętych jednym obwieszczeniem o licytacji została oszacowana na </a:t>
            </a:r>
            <a:r>
              <a:rPr lang="pl-PL" sz="2000" b="1" u="sng" dirty="0" smtClean="0"/>
              <a:t>kwotę wyższą niż 5 000 zł</a:t>
            </a:r>
            <a:r>
              <a:rPr lang="pl-PL" sz="2000" dirty="0" smtClean="0"/>
              <a:t>, komornik </a:t>
            </a:r>
            <a:r>
              <a:rPr lang="pl-PL" sz="2000" b="1" u="sng" dirty="0" smtClean="0"/>
              <a:t>może</a:t>
            </a:r>
            <a:r>
              <a:rPr lang="pl-PL" sz="2000" dirty="0" smtClean="0"/>
              <a:t> zamieścić obwieszczenie o licytacji także w </a:t>
            </a:r>
            <a:r>
              <a:rPr lang="pl-PL" sz="2000" b="1" dirty="0" smtClean="0"/>
              <a:t>dzienniku poczytnym w danej miejscowości. </a:t>
            </a:r>
          </a:p>
          <a:p>
            <a:pPr>
              <a:buNone/>
            </a:pPr>
            <a:endParaRPr lang="pl-PL" sz="2000" b="1" dirty="0" smtClean="0"/>
          </a:p>
          <a:p>
            <a:pPr>
              <a:buNone/>
            </a:pPr>
            <a:r>
              <a:rPr lang="pl-PL" sz="2000" b="1" dirty="0" smtClean="0">
                <a:solidFill>
                  <a:schemeClr val="accent1"/>
                </a:solidFill>
              </a:rPr>
              <a:t>Doręczenia.</a:t>
            </a:r>
            <a:r>
              <a:rPr lang="pl-PL" sz="2000" dirty="0" smtClean="0"/>
              <a:t> Obwieszczenie o licytacji </a:t>
            </a:r>
            <a:r>
              <a:rPr lang="pl-PL" sz="2000" b="1" dirty="0" smtClean="0"/>
              <a:t>doręcza się stronom i dozorcy zajętych ruchomości.</a:t>
            </a:r>
          </a:p>
          <a:p>
            <a:pPr>
              <a:buNone/>
            </a:pPr>
            <a:endParaRPr lang="pl-PL" sz="2000" dirty="0" smtClean="0">
              <a:solidFill>
                <a:schemeClr val="accent1"/>
              </a:solidFill>
            </a:endParaRPr>
          </a:p>
          <a:p>
            <a:pPr>
              <a:buNone/>
            </a:pPr>
            <a:r>
              <a:rPr lang="pl-PL" sz="2000" dirty="0" smtClean="0">
                <a:solidFill>
                  <a:schemeClr val="accent1"/>
                </a:solidFill>
              </a:rPr>
              <a:t>Termin. </a:t>
            </a:r>
            <a:r>
              <a:rPr lang="pl-PL" sz="2000" dirty="0" smtClean="0"/>
              <a:t>Obwieszczenie o licytacji komornik doręcza dłużnikowi najpóźniej na tydzień przed rozpoczęciem licytacji, chyba że sprzedaż dotyczy rzeczy łatwo psujących się albo rzeczy, których koszt przechowywania jest zbyt duży, albo inwentarza żywego, gdyż wówczas o terminie licytacji dłużnika zawiadamia się bezpośrednio przed samą licytacją. </a:t>
            </a:r>
            <a:endParaRPr lang="pl-PL" sz="2000" b="1" dirty="0"/>
          </a:p>
        </p:txBody>
      </p:sp>
      <p:sp>
        <p:nvSpPr>
          <p:cNvPr id="3" name="Tytuł 2"/>
          <p:cNvSpPr>
            <a:spLocks noGrp="1"/>
          </p:cNvSpPr>
          <p:nvPr>
            <p:ph type="title"/>
          </p:nvPr>
        </p:nvSpPr>
        <p:spPr/>
        <p:txBody>
          <a:bodyPr>
            <a:normAutofit fontScale="90000"/>
          </a:bodyPr>
          <a:lstStyle/>
          <a:p>
            <a:r>
              <a:rPr lang="pl-PL" dirty="0" smtClean="0"/>
              <a:t>Tryb związany z zawiadomieniem o terminie licytacji</a:t>
            </a:r>
            <a:endParaRPr lang="pl-PL"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481328"/>
            <a:ext cx="8229600" cy="5090944"/>
          </a:xfrm>
        </p:spPr>
        <p:txBody>
          <a:bodyPr>
            <a:normAutofit fontScale="77500" lnSpcReduction="20000"/>
          </a:bodyPr>
          <a:lstStyle/>
          <a:p>
            <a:pPr>
              <a:buNone/>
            </a:pPr>
            <a:r>
              <a:rPr lang="pl-PL" dirty="0" smtClean="0"/>
              <a:t>W obwieszczeniu o licytacji komornik określa:</a:t>
            </a:r>
          </a:p>
          <a:p>
            <a:pPr marL="624078" indent="-514350">
              <a:buFont typeface="+mj-lt"/>
              <a:buAutoNum type="arabicParenR"/>
            </a:pPr>
            <a:r>
              <a:rPr lang="pl-PL" dirty="0" smtClean="0"/>
              <a:t>czas, </a:t>
            </a:r>
          </a:p>
          <a:p>
            <a:pPr marL="624078" indent="-514350">
              <a:buFont typeface="+mj-lt"/>
              <a:buAutoNum type="arabicParenR"/>
            </a:pPr>
            <a:r>
              <a:rPr lang="pl-PL" dirty="0" smtClean="0"/>
              <a:t>miejsce, </a:t>
            </a:r>
          </a:p>
          <a:p>
            <a:pPr marL="624078" indent="-514350">
              <a:buFont typeface="+mj-lt"/>
              <a:buAutoNum type="arabicParenR"/>
            </a:pPr>
            <a:r>
              <a:rPr lang="pl-PL" dirty="0" smtClean="0"/>
              <a:t>przedmiot oraz warunki licytacji, </a:t>
            </a:r>
          </a:p>
          <a:p>
            <a:pPr marL="624078" indent="-514350">
              <a:buFont typeface="+mj-lt"/>
              <a:buAutoNum type="arabicParenR"/>
            </a:pPr>
            <a:r>
              <a:rPr lang="pl-PL" dirty="0" smtClean="0"/>
              <a:t>sumę oszacowania,</a:t>
            </a:r>
          </a:p>
          <a:p>
            <a:pPr marL="624078" indent="-514350">
              <a:buFont typeface="+mj-lt"/>
              <a:buAutoNum type="arabicParenR"/>
            </a:pPr>
            <a:r>
              <a:rPr lang="pl-PL" dirty="0" smtClean="0"/>
              <a:t>cenę wywołania,</a:t>
            </a:r>
          </a:p>
          <a:p>
            <a:pPr marL="624078" indent="-514350">
              <a:buFont typeface="+mj-lt"/>
              <a:buAutoNum type="arabicParenR"/>
            </a:pPr>
            <a:r>
              <a:rPr lang="pl-PL" dirty="0" smtClean="0"/>
              <a:t>miejsce i czas, w których można oglądać ruchomości.</a:t>
            </a:r>
          </a:p>
          <a:p>
            <a:pPr marL="624078" indent="-514350">
              <a:buFont typeface="+mj-lt"/>
              <a:buAutoNum type="arabicParenR"/>
            </a:pPr>
            <a:endParaRPr lang="pl-PL" dirty="0" smtClean="0"/>
          </a:p>
          <a:p>
            <a:pPr marL="624078" indent="-514350">
              <a:buNone/>
            </a:pPr>
            <a:r>
              <a:rPr lang="pl-PL" dirty="0" smtClean="0"/>
              <a:t>Ponadto w obwieszczeniu o licytacji </a:t>
            </a:r>
            <a:r>
              <a:rPr lang="pl-PL" b="1" dirty="0" smtClean="0"/>
              <a:t>zamieszcza się wzmiankę, że prawa osób trzecich nie będą przeszkodą do przeprowadzenia licytacji i przybicia na rzecz nabywcy bez zastrzeżeń</a:t>
            </a:r>
            <a:r>
              <a:rPr lang="pl-PL" dirty="0" smtClean="0"/>
              <a:t>, jeżeli osoby te przed rozpoczęciem przetargu nie złożą dowodu, że wniosły powództwo o zwolnienie ruchomości od egzekucji i uzyskały w tym zakresie orzeczenie wstrzymujące egzekucję. </a:t>
            </a:r>
            <a:endParaRPr lang="pl-PL" dirty="0"/>
          </a:p>
        </p:txBody>
      </p:sp>
      <p:sp>
        <p:nvSpPr>
          <p:cNvPr id="3" name="Tytuł 2"/>
          <p:cNvSpPr>
            <a:spLocks noGrp="1"/>
          </p:cNvSpPr>
          <p:nvPr>
            <p:ph type="title"/>
          </p:nvPr>
        </p:nvSpPr>
        <p:spPr/>
        <p:txBody>
          <a:bodyPr>
            <a:normAutofit fontScale="90000"/>
          </a:bodyPr>
          <a:lstStyle/>
          <a:p>
            <a:r>
              <a:rPr lang="pl-PL" dirty="0" smtClean="0"/>
              <a:t>Co powinno zawierać obwieszczenie? </a:t>
            </a:r>
            <a:endParaRPr lang="pl-P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half" idx="1"/>
          </p:nvPr>
        </p:nvSpPr>
        <p:spPr/>
        <p:txBody>
          <a:bodyPr>
            <a:normAutofit fontScale="77500" lnSpcReduction="20000"/>
          </a:bodyPr>
          <a:lstStyle/>
          <a:p>
            <a:r>
              <a:rPr lang="pl-PL" dirty="0" smtClean="0"/>
              <a:t>Komornik, który wszczął egzekucję z niektórych ruchomości dłużnika, jest właściwy do przeprowadzenia egzekucji z pozostałych ruchomości dłużnika, chociażby znajdowały się w okręgu innego sądu.</a:t>
            </a:r>
            <a:endParaRPr lang="pl-PL" dirty="0"/>
          </a:p>
        </p:txBody>
      </p:sp>
      <p:sp>
        <p:nvSpPr>
          <p:cNvPr id="4" name="Symbol zastępczy zawartości 3"/>
          <p:cNvSpPr>
            <a:spLocks noGrp="1"/>
          </p:cNvSpPr>
          <p:nvPr>
            <p:ph sz="half" idx="2"/>
          </p:nvPr>
        </p:nvSpPr>
        <p:spPr/>
        <p:txBody>
          <a:bodyPr>
            <a:normAutofit fontScale="77500" lnSpcReduction="20000"/>
          </a:bodyPr>
          <a:lstStyle/>
          <a:p>
            <a:r>
              <a:rPr lang="pl-PL" dirty="0" smtClean="0"/>
              <a:t>Taki komornik oraz komornik wybrany w celu uniknięcia zbiegów egzekucji do tych samych rzeczy ruchomych po dokonaniu zajęcia ruchomości zawiadamia o zajęciu komornika działającego przy sądzie rejonowym, w którego okręgu znajdują się ruchomości, w chwili zajęcia, przesyłając odpis protokołu zajęcia ruchomości.</a:t>
            </a:r>
            <a:endParaRPr lang="pl-PL"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571472" y="785794"/>
            <a:ext cx="8115328" cy="5221497"/>
          </a:xfrm>
        </p:spPr>
        <p:txBody>
          <a:bodyPr>
            <a:normAutofit fontScale="92500" lnSpcReduction="20000"/>
          </a:bodyPr>
          <a:lstStyle/>
          <a:p>
            <a:r>
              <a:rPr lang="pl-PL" b="1" dirty="0" smtClean="0">
                <a:solidFill>
                  <a:schemeClr val="accent1"/>
                </a:solidFill>
              </a:rPr>
              <a:t>Czy w jednym obwieszczeniu można wskazać większą liczbę ruchomości? Tak.</a:t>
            </a:r>
            <a:r>
              <a:rPr lang="pl-PL" b="1" dirty="0" smtClean="0"/>
              <a:t> </a:t>
            </a:r>
            <a:r>
              <a:rPr lang="pl-PL" dirty="0" smtClean="0"/>
              <a:t>Wówczas w obwieszczeniu o licytacji wystarczy ogólnie podać ich rodzaj, liczbę i łączną sumę oszacowania, a ponadto wskazać rodzaj, sumę oszacowania i cenę wywołania przedmiotów o większej wartości. </a:t>
            </a:r>
          </a:p>
          <a:p>
            <a:endParaRPr lang="pl-PL" dirty="0" smtClean="0"/>
          </a:p>
          <a:p>
            <a:r>
              <a:rPr lang="pl-PL" b="1" dirty="0" smtClean="0">
                <a:solidFill>
                  <a:schemeClr val="accent1"/>
                </a:solidFill>
              </a:rPr>
              <a:t>Jedno obwieszczenie o licytacji ruchomości. </a:t>
            </a:r>
            <a:r>
              <a:rPr lang="pl-PL" dirty="0" smtClean="0"/>
              <a:t>Celem minimalizacji kosztów ustawa dopuszcza, aby </a:t>
            </a:r>
            <a:r>
              <a:rPr lang="pl-PL" b="1" dirty="0" smtClean="0"/>
              <a:t>w razie możliwości ogłaszane było jedno obwieszczenie o licytacjach ruchomości, choćby należały one do różnych dłużników i różne były terminy licytacji</a:t>
            </a:r>
            <a:r>
              <a:rPr lang="pl-PL" dirty="0" smtClean="0"/>
              <a:t>. Koszty ogłoszenia rozkłada się pomiędzy poszczególne sprawy </a:t>
            </a:r>
            <a:r>
              <a:rPr lang="pl-PL" b="1" dirty="0" smtClean="0"/>
              <a:t>proporcjonalnie do sum oszacowania ruchomości.</a:t>
            </a:r>
            <a:endParaRPr lang="pl-PL" b="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14282" y="1481328"/>
            <a:ext cx="8472518" cy="5233820"/>
          </a:xfrm>
        </p:spPr>
        <p:txBody>
          <a:bodyPr>
            <a:normAutofit fontScale="85000" lnSpcReduction="20000"/>
          </a:bodyPr>
          <a:lstStyle/>
          <a:p>
            <a:endParaRPr lang="pl-PL" dirty="0" smtClean="0"/>
          </a:p>
          <a:p>
            <a:r>
              <a:rPr lang="pl-PL" b="1" dirty="0" smtClean="0"/>
              <a:t>Rękojmia</a:t>
            </a:r>
            <a:r>
              <a:rPr lang="pl-PL" dirty="0" smtClean="0"/>
              <a:t> jest zabezpieczeniem w razie niewykonania warunków licytacji dotyczących zapłaty ceny przez licytanta, na rzecz którego wydano postanowienie o przybiciu (§ 3 komentowanego przepisu). Taki instrument ma służyć minimalizowaniu ryzyka udziału w licytacjach osób, które w rzeczywistości nie chcą nabyć przedmiotu licytacji.</a:t>
            </a:r>
          </a:p>
          <a:p>
            <a:r>
              <a:rPr lang="pl-PL" dirty="0" smtClean="0"/>
              <a:t>Osoba przystępująca do przetargu obowiązana jest przed przystąpieniem do przetargu złożyć rękojmię w wysokości</a:t>
            </a:r>
            <a:r>
              <a:rPr lang="pl-PL" b="1" dirty="0" smtClean="0"/>
              <a:t> jednej dziesiątej sumy oszacowania, najpóźniej w dniu poprzedzającym przetarg. </a:t>
            </a:r>
          </a:p>
          <a:p>
            <a:endParaRPr lang="pl-PL" dirty="0" smtClean="0"/>
          </a:p>
          <a:p>
            <a:pPr>
              <a:buNone/>
            </a:pPr>
            <a:r>
              <a:rPr lang="pl-PL" b="1" dirty="0" smtClean="0"/>
              <a:t>Kiedy nie składa się rękojmi? </a:t>
            </a:r>
          </a:p>
          <a:p>
            <a:pPr>
              <a:buNone/>
            </a:pPr>
            <a:r>
              <a:rPr lang="pl-PL" dirty="0" smtClean="0"/>
              <a:t>Nie składa się rękojmi, jeżeli suma oszacowania jest niższa niż </a:t>
            </a:r>
            <a:r>
              <a:rPr lang="pl-PL" b="1" dirty="0" smtClean="0"/>
              <a:t>5000 zł. </a:t>
            </a:r>
          </a:p>
          <a:p>
            <a:pPr>
              <a:buNone/>
            </a:pPr>
            <a:endParaRPr lang="pl-PL" b="1" dirty="0"/>
          </a:p>
        </p:txBody>
      </p:sp>
      <p:sp>
        <p:nvSpPr>
          <p:cNvPr id="3" name="Tytuł 2"/>
          <p:cNvSpPr>
            <a:spLocks noGrp="1"/>
          </p:cNvSpPr>
          <p:nvPr>
            <p:ph type="title"/>
          </p:nvPr>
        </p:nvSpPr>
        <p:spPr/>
        <p:txBody>
          <a:bodyPr/>
          <a:lstStyle/>
          <a:p>
            <a:r>
              <a:rPr lang="pl-PL" dirty="0" smtClean="0"/>
              <a:t>Rękojmia</a:t>
            </a:r>
            <a:endParaRPr lang="pl-PL"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85000" lnSpcReduction="20000"/>
          </a:bodyPr>
          <a:lstStyle/>
          <a:p>
            <a:pPr>
              <a:buNone/>
            </a:pPr>
            <a:r>
              <a:rPr lang="pl-PL" dirty="0" smtClean="0"/>
              <a:t>Rękojmi nie składa wierzyciel przystępujący do przetargu:</a:t>
            </a:r>
          </a:p>
          <a:p>
            <a:pPr marL="624078" indent="-514350">
              <a:buFont typeface="+mj-lt"/>
              <a:buAutoNum type="arabicPeriod"/>
            </a:pPr>
            <a:r>
              <a:rPr lang="pl-PL" dirty="0" smtClean="0"/>
              <a:t>któremu przysługuje wierzytelność o wartości nie niższej od wysokości rękojmi </a:t>
            </a:r>
          </a:p>
          <a:p>
            <a:pPr marL="624078" indent="-514350">
              <a:buFont typeface="+mj-lt"/>
              <a:buAutoNum type="arabicPeriod"/>
            </a:pPr>
            <a:r>
              <a:rPr lang="pl-PL" dirty="0" smtClean="0"/>
              <a:t>i jeżeli do tej wysokości jego wierzytelność oraz prawa korzystające z pierwszeństwa przed tą wierzytelnością znajdują pokrycie w cenie wywołania. </a:t>
            </a:r>
          </a:p>
          <a:p>
            <a:pPr>
              <a:buNone/>
            </a:pPr>
            <a:r>
              <a:rPr lang="pl-PL" dirty="0" smtClean="0"/>
              <a:t>Jeżeli wartość wierzytelności jest niższa od wysokości rękojmi albo znajduje tylko częściowe pokrycie w cenie wywołania, wysokość rękojmi obniża się – w pierwszym przypadku do różnicy między pełną rękojmią a wartością wierzytelności, w drugim przypadku – do części wartości wierzytelności niepokrytej w cenie wywołania. </a:t>
            </a:r>
            <a:endParaRPr lang="pl-PL" dirty="0"/>
          </a:p>
        </p:txBody>
      </p:sp>
      <p:sp>
        <p:nvSpPr>
          <p:cNvPr id="3" name="Tytuł 2"/>
          <p:cNvSpPr>
            <a:spLocks noGrp="1"/>
          </p:cNvSpPr>
          <p:nvPr>
            <p:ph type="title"/>
          </p:nvPr>
        </p:nvSpPr>
        <p:spPr/>
        <p:txBody>
          <a:bodyPr>
            <a:normAutofit fontScale="90000"/>
          </a:bodyPr>
          <a:lstStyle/>
          <a:p>
            <a:r>
              <a:rPr lang="pl-PL" dirty="0" smtClean="0"/>
              <a:t>Rękojmia – zwolnienie podmiotowe</a:t>
            </a:r>
            <a:endParaRPr lang="pl-PL"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85720" y="285728"/>
            <a:ext cx="8401080" cy="5721563"/>
          </a:xfrm>
        </p:spPr>
        <p:txBody>
          <a:bodyPr>
            <a:normAutofit fontScale="92500" lnSpcReduction="20000"/>
          </a:bodyPr>
          <a:lstStyle/>
          <a:p>
            <a:r>
              <a:rPr lang="pl-PL" dirty="0" smtClean="0"/>
              <a:t>Rękojmia uiszczona przez licytanta, któremu udzielono przybicia, </a:t>
            </a:r>
            <a:r>
              <a:rPr lang="pl-PL" b="1" dirty="0" smtClean="0">
                <a:solidFill>
                  <a:schemeClr val="accent1"/>
                </a:solidFill>
              </a:rPr>
              <a:t>zostaje zatrzymana na poczet ceny nabycia. </a:t>
            </a:r>
            <a:r>
              <a:rPr lang="pl-PL" dirty="0" smtClean="0"/>
              <a:t>Pozostałym licytantom, którzy nie wygrali przetargu, uiszczoną przez nich rękojmie </a:t>
            </a:r>
            <a:r>
              <a:rPr lang="pl-PL" b="1" dirty="0" smtClean="0">
                <a:solidFill>
                  <a:schemeClr val="accent1"/>
                </a:solidFill>
              </a:rPr>
              <a:t>zwraca się niezwłocznie.</a:t>
            </a:r>
          </a:p>
          <a:p>
            <a:endParaRPr lang="pl-PL" b="1" dirty="0" smtClean="0">
              <a:solidFill>
                <a:schemeClr val="accent1"/>
              </a:solidFill>
            </a:endParaRPr>
          </a:p>
          <a:p>
            <a:r>
              <a:rPr lang="pl-PL" b="1" dirty="0" smtClean="0">
                <a:solidFill>
                  <a:schemeClr val="accent1"/>
                </a:solidFill>
              </a:rPr>
              <a:t>Co jeżeli licytant nie wykona warunków licytacyjnych? </a:t>
            </a:r>
            <a:r>
              <a:rPr lang="pl-PL" dirty="0" smtClean="0"/>
              <a:t>W przypadku niewykonania przez licytanta, któremu udzielono przybicia, </a:t>
            </a:r>
            <a:r>
              <a:rPr lang="pl-PL" b="1" dirty="0" smtClean="0">
                <a:solidFill>
                  <a:schemeClr val="accent1"/>
                </a:solidFill>
              </a:rPr>
              <a:t>warunków licytacyjnych w zakresie zapłaty wylicytowanej ceny,</a:t>
            </a:r>
            <a:r>
              <a:rPr lang="pl-PL" dirty="0" smtClean="0"/>
              <a:t> uiszczona przez niego </a:t>
            </a:r>
            <a:r>
              <a:rPr lang="pl-PL" b="1" dirty="0" smtClean="0">
                <a:solidFill>
                  <a:schemeClr val="accent1"/>
                </a:solidFill>
              </a:rPr>
              <a:t>rękojmia nie podlega zwrotowi, a skutki przybicia wygasają.</a:t>
            </a:r>
            <a:r>
              <a:rPr lang="pl-PL" dirty="0" smtClean="0"/>
              <a:t> Z utraconej rękojmi pokrywa się koszty egzekucji związanej ze sprzedażą rzeczy w drodze licytacji publicznej, a pozostała część albo zostaje przekazana na poczet sumy uzyskanej z egzekucji, albo w przypadku umorzenia egzekucji zostaje przekazana na dochód Skarbowi Państwa.</a:t>
            </a:r>
            <a:endParaRPr lang="pl-PL" b="1" dirty="0">
              <a:solidFill>
                <a:schemeClr val="accent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42844" y="857232"/>
            <a:ext cx="8543956" cy="5150059"/>
          </a:xfrm>
        </p:spPr>
        <p:txBody>
          <a:bodyPr>
            <a:normAutofit fontScale="77500" lnSpcReduction="20000"/>
          </a:bodyPr>
          <a:lstStyle/>
          <a:p>
            <a:pPr>
              <a:buNone/>
            </a:pPr>
            <a:r>
              <a:rPr lang="pl-PL" b="1" dirty="0" smtClean="0">
                <a:solidFill>
                  <a:schemeClr val="accent1"/>
                </a:solidFill>
              </a:rPr>
              <a:t>Jawność licytacji.</a:t>
            </a:r>
            <a:r>
              <a:rPr lang="pl-PL" dirty="0" smtClean="0">
                <a:solidFill>
                  <a:schemeClr val="accent1"/>
                </a:solidFill>
              </a:rPr>
              <a:t> </a:t>
            </a:r>
            <a:r>
              <a:rPr lang="pl-PL" b="1" dirty="0" smtClean="0"/>
              <a:t>Licytacja odbywa się publicznie. </a:t>
            </a:r>
            <a:r>
              <a:rPr lang="pl-PL" dirty="0" smtClean="0"/>
              <a:t>W konsekwencji wstęp na licytację mają nie tylko podmioty uczestniczące w licytacji, lecz także osoby pełnoletnie, które chcą się przyglądać przebiegowi licytacji (art. 152 w zw. z art. 13 KPC).</a:t>
            </a:r>
          </a:p>
          <a:p>
            <a:pPr>
              <a:buNone/>
            </a:pPr>
            <a:endParaRPr lang="pl-PL" dirty="0" smtClean="0"/>
          </a:p>
          <a:p>
            <a:pPr>
              <a:buNone/>
            </a:pPr>
            <a:r>
              <a:rPr lang="pl-PL" b="1" dirty="0" smtClean="0">
                <a:solidFill>
                  <a:schemeClr val="accent1"/>
                </a:solidFill>
              </a:rPr>
              <a:t>Aspekty podmiotowe licytacji.</a:t>
            </a:r>
            <a:r>
              <a:rPr lang="pl-PL" dirty="0" smtClean="0">
                <a:solidFill>
                  <a:schemeClr val="accent1"/>
                </a:solidFill>
              </a:rPr>
              <a:t> </a:t>
            </a:r>
            <a:r>
              <a:rPr lang="pl-PL" dirty="0" smtClean="0"/>
              <a:t>W przetargu </a:t>
            </a:r>
            <a:r>
              <a:rPr lang="pl-PL" b="1" u="sng" dirty="0" smtClean="0"/>
              <a:t>nie mogą </a:t>
            </a:r>
            <a:r>
              <a:rPr lang="pl-PL" b="1" dirty="0" smtClean="0"/>
              <a:t>uczestniczyć: </a:t>
            </a:r>
          </a:p>
          <a:p>
            <a:pPr marL="624078" indent="-514350">
              <a:buFont typeface="+mj-lt"/>
              <a:buAutoNum type="arabicParenR"/>
            </a:pPr>
            <a:r>
              <a:rPr lang="pl-PL" b="1" dirty="0" smtClean="0"/>
              <a:t>dłużnik, </a:t>
            </a:r>
          </a:p>
          <a:p>
            <a:pPr marL="624078" indent="-514350">
              <a:buFont typeface="+mj-lt"/>
              <a:buAutoNum type="arabicParenR"/>
            </a:pPr>
            <a:r>
              <a:rPr lang="pl-PL" b="1" dirty="0" smtClean="0"/>
              <a:t>komornik, </a:t>
            </a:r>
          </a:p>
          <a:p>
            <a:pPr marL="624078" indent="-514350">
              <a:buFont typeface="+mj-lt"/>
              <a:buAutoNum type="arabicParenR"/>
            </a:pPr>
            <a:r>
              <a:rPr lang="pl-PL" b="1" dirty="0" smtClean="0"/>
              <a:t>ich małżonkowie,</a:t>
            </a:r>
          </a:p>
          <a:p>
            <a:pPr marL="624078" indent="-514350">
              <a:buFont typeface="+mj-lt"/>
              <a:buAutoNum type="arabicParenR"/>
            </a:pPr>
            <a:r>
              <a:rPr lang="pl-PL" b="1" dirty="0" smtClean="0"/>
              <a:t>dzieci, </a:t>
            </a:r>
          </a:p>
          <a:p>
            <a:pPr marL="624078" indent="-514350">
              <a:buFont typeface="+mj-lt"/>
              <a:buAutoNum type="arabicParenR"/>
            </a:pPr>
            <a:r>
              <a:rPr lang="pl-PL" b="1" dirty="0" smtClean="0"/>
              <a:t>rodzice i rodzeństwo, </a:t>
            </a:r>
          </a:p>
          <a:p>
            <a:pPr marL="624078" indent="-514350">
              <a:buFont typeface="+mj-lt"/>
              <a:buAutoNum type="arabicParenR"/>
            </a:pPr>
            <a:r>
              <a:rPr lang="pl-PL" b="1" dirty="0" smtClean="0"/>
              <a:t>osoby obecne na licytacji w charakterze urzędowym oraz</a:t>
            </a:r>
          </a:p>
          <a:p>
            <a:pPr marL="624078" indent="-514350">
              <a:buFont typeface="+mj-lt"/>
              <a:buAutoNum type="arabicParenR"/>
            </a:pPr>
            <a:r>
              <a:rPr lang="pl-PL" b="1" dirty="0" smtClean="0"/>
              <a:t>licytant, który nie wykonał warunków poprzedniej licytacji.</a:t>
            </a:r>
            <a:endParaRPr lang="pl-PL" dirty="0">
              <a:solidFill>
                <a:schemeClr val="accent1"/>
              </a:solidFill>
            </a:endParaRPr>
          </a:p>
        </p:txBody>
      </p:sp>
      <p:sp>
        <p:nvSpPr>
          <p:cNvPr id="3" name="Tytuł 2"/>
          <p:cNvSpPr>
            <a:spLocks noGrp="1"/>
          </p:cNvSpPr>
          <p:nvPr>
            <p:ph type="title"/>
          </p:nvPr>
        </p:nvSpPr>
        <p:spPr>
          <a:xfrm>
            <a:off x="428596" y="0"/>
            <a:ext cx="8229600" cy="1143000"/>
          </a:xfrm>
        </p:spPr>
        <p:txBody>
          <a:bodyPr/>
          <a:lstStyle/>
          <a:p>
            <a:r>
              <a:rPr lang="pl-PL" dirty="0" smtClean="0"/>
              <a:t>Licytacja </a:t>
            </a:r>
            <a:endParaRPr lang="pl-PL" dirty="0"/>
          </a:p>
        </p:txBody>
      </p:sp>
      <p:sp>
        <p:nvSpPr>
          <p:cNvPr id="4" name="Prostokąt 3"/>
          <p:cNvSpPr/>
          <p:nvPr/>
        </p:nvSpPr>
        <p:spPr>
          <a:xfrm>
            <a:off x="4572000" y="3143248"/>
            <a:ext cx="4143436" cy="1061829"/>
          </a:xfrm>
          <a:prstGeom prst="rect">
            <a:avLst/>
          </a:prstGeom>
          <a:ln w="38100">
            <a:solidFill>
              <a:schemeClr val="accent1"/>
            </a:solidFill>
          </a:ln>
        </p:spPr>
        <p:txBody>
          <a:bodyPr wrap="square">
            <a:spAutoFit/>
          </a:bodyPr>
          <a:lstStyle/>
          <a:p>
            <a:r>
              <a:rPr lang="pl-PL" b="1" dirty="0"/>
              <a:t> </a:t>
            </a:r>
            <a:r>
              <a:rPr lang="pl-PL" sz="2100" b="1" dirty="0"/>
              <a:t>Stawienie się jednego licytanta wystarcza do odbycia przetargu</a:t>
            </a:r>
            <a:r>
              <a:rPr lang="pl-PL" b="1" dirty="0"/>
              <a:t>.</a:t>
            </a:r>
            <a:endParaRPr lang="pl-PL" dirty="0"/>
          </a:p>
        </p:txBody>
      </p:sp>
      <p:sp>
        <p:nvSpPr>
          <p:cNvPr id="5" name="Prostokąt 4"/>
          <p:cNvSpPr/>
          <p:nvPr/>
        </p:nvSpPr>
        <p:spPr>
          <a:xfrm>
            <a:off x="142844" y="5357826"/>
            <a:ext cx="8358246" cy="1384995"/>
          </a:xfrm>
          <a:prstGeom prst="rect">
            <a:avLst/>
          </a:prstGeom>
        </p:spPr>
        <p:txBody>
          <a:bodyPr wrap="square">
            <a:spAutoFit/>
          </a:bodyPr>
          <a:lstStyle/>
          <a:p>
            <a:r>
              <a:rPr lang="pl-PL" sz="2100" b="1" dirty="0" smtClean="0">
                <a:solidFill>
                  <a:schemeClr val="accent1"/>
                </a:solidFill>
              </a:rPr>
              <a:t>Pełnomocnictwo. </a:t>
            </a:r>
            <a:r>
              <a:rPr lang="pl-PL" sz="2100" dirty="0" smtClean="0"/>
              <a:t>Pełnomocnictwo </a:t>
            </a:r>
            <a:r>
              <a:rPr lang="pl-PL" sz="2100" dirty="0"/>
              <a:t>do udziału w przetargu powinno być stwierdzone dokumentem z podpisem urzędowo poświadczonym, </a:t>
            </a:r>
            <a:r>
              <a:rPr lang="pl-PL" sz="2100" b="1" dirty="0"/>
              <a:t>chyba że chodzi o pełnomocnictwo udzielone adwokatowi lub radcy prawnemu</a:t>
            </a:r>
            <a:r>
              <a:rPr lang="pl-PL" b="1" dirty="0"/>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a:buNone/>
            </a:pPr>
            <a:r>
              <a:rPr lang="pl-PL" dirty="0" smtClean="0"/>
              <a:t>Cena zaofiarowana podczas licytacji publicznej przestaje wiązać, gdy inny licytant zaofiarował wyższą cenę.</a:t>
            </a:r>
            <a:endParaRPr lang="pl-PL" dirty="0"/>
          </a:p>
        </p:txBody>
      </p:sp>
      <p:sp>
        <p:nvSpPr>
          <p:cNvPr id="3" name="Tytuł 2"/>
          <p:cNvSpPr>
            <a:spLocks noGrp="1"/>
          </p:cNvSpPr>
          <p:nvPr>
            <p:ph type="title"/>
          </p:nvPr>
        </p:nvSpPr>
        <p:spPr/>
        <p:txBody>
          <a:bodyPr/>
          <a:lstStyle/>
          <a:p>
            <a:r>
              <a:rPr lang="pl-PL" dirty="0" smtClean="0"/>
              <a:t>Zaofiarowanie wyższej ceny</a:t>
            </a:r>
            <a:endParaRPr lang="pl-PL" dirty="0"/>
          </a:p>
        </p:txBody>
      </p:sp>
      <p:sp>
        <p:nvSpPr>
          <p:cNvPr id="4" name="Tytuł 2"/>
          <p:cNvSpPr txBox="1">
            <a:spLocks/>
          </p:cNvSpPr>
          <p:nvPr/>
        </p:nvSpPr>
        <p:spPr>
          <a:xfrm>
            <a:off x="571472" y="2714620"/>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Upoważnienie</a:t>
            </a:r>
            <a:r>
              <a:rPr kumimoji="0" lang="pl-PL" sz="41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dla MS</a:t>
            </a:r>
            <a:endParaRPr kumimoji="0" lang="pl-PL"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5" name="Prostokąt 4"/>
          <p:cNvSpPr/>
          <p:nvPr/>
        </p:nvSpPr>
        <p:spPr>
          <a:xfrm>
            <a:off x="642910" y="3857179"/>
            <a:ext cx="7858180" cy="3000821"/>
          </a:xfrm>
          <a:prstGeom prst="rect">
            <a:avLst/>
          </a:prstGeom>
        </p:spPr>
        <p:txBody>
          <a:bodyPr wrap="square">
            <a:spAutoFit/>
          </a:bodyPr>
          <a:lstStyle/>
          <a:p>
            <a:r>
              <a:rPr lang="pl-PL" sz="2700" dirty="0"/>
              <a:t>Kodeks upoważnił Ministra Sprawiedliwości do wydania przepisów wykonawczych regulujących sposób przeprowadzania licytacji publicznej</a:t>
            </a:r>
            <a:r>
              <a:rPr lang="pl-PL" sz="2700" dirty="0" smtClean="0"/>
              <a:t>. Obecnie obowiązuje rozporządzenie MS w sprawie sposobu przeprowadzania licytacji ruchomości z dnia 29 lipca 2016 r. (</a:t>
            </a:r>
            <a:r>
              <a:rPr lang="pl-PL" sz="2700" dirty="0" err="1" smtClean="0"/>
              <a:t>Dz.U</a:t>
            </a:r>
            <a:r>
              <a:rPr lang="pl-PL" sz="2700" dirty="0" smtClean="0"/>
              <a:t>. z 2016 r. poz. 1205)</a:t>
            </a:r>
            <a:endParaRPr lang="pl-PL" sz="27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smtClean="0"/>
              <a:t>Przybicie</a:t>
            </a:r>
            <a:endParaRPr lang="pl-PL" dirty="0"/>
          </a:p>
        </p:txBody>
      </p:sp>
      <p:sp>
        <p:nvSpPr>
          <p:cNvPr id="5" name="Symbol zastępczy zawartości 4"/>
          <p:cNvSpPr>
            <a:spLocks noGrp="1"/>
          </p:cNvSpPr>
          <p:nvPr>
            <p:ph idx="1"/>
          </p:nvPr>
        </p:nvSpPr>
        <p:spPr>
          <a:xfrm>
            <a:off x="214282" y="1214422"/>
            <a:ext cx="8472518" cy="5286412"/>
          </a:xfrm>
        </p:spPr>
        <p:txBody>
          <a:bodyPr>
            <a:normAutofit fontScale="85000" lnSpcReduction="20000"/>
          </a:bodyPr>
          <a:lstStyle/>
          <a:p>
            <a:endParaRPr lang="pl-PL" dirty="0" smtClean="0"/>
          </a:p>
          <a:p>
            <a:r>
              <a:rPr lang="pl-PL" dirty="0" smtClean="0"/>
              <a:t>Komornik udzieli przybicia osobie ofiarującej </a:t>
            </a:r>
            <a:r>
              <a:rPr lang="pl-PL" b="1" dirty="0" smtClean="0">
                <a:solidFill>
                  <a:schemeClr val="accent1"/>
                </a:solidFill>
              </a:rPr>
              <a:t>najwyższą cenę, jeżeli po trzykrotnym wezwaniu do dalszych postąpień nikt więcej nie zaofiarował</a:t>
            </a:r>
            <a:r>
              <a:rPr lang="pl-PL" dirty="0" smtClean="0"/>
              <a:t>.</a:t>
            </a:r>
          </a:p>
          <a:p>
            <a:pPr>
              <a:buNone/>
            </a:pPr>
            <a:endParaRPr lang="pl-PL" dirty="0" smtClean="0"/>
          </a:p>
          <a:p>
            <a:r>
              <a:rPr lang="pl-PL" dirty="0" smtClean="0"/>
              <a:t>W przypadku sprzedaży ruchomości (odmiennie niż w przypadku sprzedaży nieruchomości) </a:t>
            </a:r>
            <a:r>
              <a:rPr lang="pl-PL" b="1" dirty="0" smtClean="0">
                <a:solidFill>
                  <a:schemeClr val="accent1"/>
                </a:solidFill>
              </a:rPr>
              <a:t>z chwilą przybicia dochodzi do skutku sprzedaż ruchomości na rzecz nabywcy. </a:t>
            </a:r>
            <a:r>
              <a:rPr lang="pl-PL" dirty="0" smtClean="0"/>
              <a:t>Od tego czasu należą do niego pożytki ruchomości (art. 869 § 2 KPC).</a:t>
            </a:r>
          </a:p>
          <a:p>
            <a:pPr>
              <a:buNone/>
            </a:pPr>
            <a:endParaRPr lang="pl-PL" dirty="0" smtClean="0"/>
          </a:p>
          <a:p>
            <a:r>
              <a:rPr lang="pl-PL" dirty="0" smtClean="0"/>
              <a:t>Przybicie stanowi końcowy etap egzekucji z ruchomości, </a:t>
            </a:r>
            <a:r>
              <a:rPr lang="pl-PL" b="1" dirty="0" smtClean="0">
                <a:solidFill>
                  <a:schemeClr val="accent1"/>
                </a:solidFill>
              </a:rPr>
              <a:t>jednakże nabywca nie uzyskuje własności w wyniku przybicia, lecz dopiero po uiszczeniu ceny i uprawomocnieniu się postanowienia o udzieleniu przybicia.</a:t>
            </a:r>
            <a:endParaRPr lang="pl-PL" b="1" dirty="0">
              <a:solidFill>
                <a:schemeClr val="accent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14282" y="1142984"/>
            <a:ext cx="8472518" cy="5500726"/>
          </a:xfrm>
        </p:spPr>
        <p:txBody>
          <a:bodyPr>
            <a:normAutofit/>
          </a:bodyPr>
          <a:lstStyle/>
          <a:p>
            <a:r>
              <a:rPr lang="pl-PL" dirty="0" smtClean="0"/>
              <a:t>Wierzyciel lub dłużnik mogą zaskarżyć udzielenie przybicia w razie naruszenia przepisów o: </a:t>
            </a:r>
          </a:p>
          <a:p>
            <a:pPr marL="624078" indent="-514350">
              <a:buFont typeface="+mj-lt"/>
              <a:buAutoNum type="arabicPeriod"/>
            </a:pPr>
            <a:r>
              <a:rPr lang="pl-PL" dirty="0" smtClean="0"/>
              <a:t>publicznym charakterze licytacji, </a:t>
            </a:r>
          </a:p>
          <a:p>
            <a:pPr marL="624078" indent="-514350">
              <a:buFont typeface="+mj-lt"/>
              <a:buAutoNum type="arabicPeriod"/>
            </a:pPr>
            <a:r>
              <a:rPr lang="pl-PL" dirty="0" smtClean="0"/>
              <a:t>o najniższej cenie nabycia i </a:t>
            </a:r>
          </a:p>
          <a:p>
            <a:pPr marL="624078" indent="-514350">
              <a:buFont typeface="+mj-lt"/>
              <a:buAutoNum type="arabicPeriod"/>
            </a:pPr>
            <a:r>
              <a:rPr lang="pl-PL" dirty="0" smtClean="0"/>
              <a:t>o wyłączeniu od udziału w przetargu. </a:t>
            </a:r>
          </a:p>
          <a:p>
            <a:pPr>
              <a:buNone/>
            </a:pPr>
            <a:endParaRPr lang="pl-PL" dirty="0" smtClean="0"/>
          </a:p>
          <a:p>
            <a:pPr>
              <a:buNone/>
            </a:pPr>
            <a:r>
              <a:rPr lang="pl-PL" dirty="0" smtClean="0"/>
              <a:t>Skarga </a:t>
            </a:r>
            <a:r>
              <a:rPr lang="pl-PL" b="1" u="sng" dirty="0" smtClean="0">
                <a:solidFill>
                  <a:schemeClr val="accent1"/>
                </a:solidFill>
              </a:rPr>
              <a:t>powinna być zgłoszona do protokołu licytacji. </a:t>
            </a:r>
          </a:p>
          <a:p>
            <a:pPr>
              <a:buNone/>
            </a:pPr>
            <a:r>
              <a:rPr lang="pl-PL" dirty="0" smtClean="0"/>
              <a:t>Nie ma skargi na udzielenie przybicia ruchomości ulegających szybkiemu zepsuciu.</a:t>
            </a:r>
          </a:p>
          <a:p>
            <a:pPr>
              <a:buNone/>
            </a:pPr>
            <a:endParaRPr lang="pl-PL" dirty="0"/>
          </a:p>
        </p:txBody>
      </p:sp>
      <p:sp>
        <p:nvSpPr>
          <p:cNvPr id="3" name="Tytuł 2"/>
          <p:cNvSpPr>
            <a:spLocks noGrp="1"/>
          </p:cNvSpPr>
          <p:nvPr>
            <p:ph type="title"/>
          </p:nvPr>
        </p:nvSpPr>
        <p:spPr/>
        <p:txBody>
          <a:bodyPr/>
          <a:lstStyle/>
          <a:p>
            <a:r>
              <a:rPr lang="pl-PL" dirty="0" smtClean="0"/>
              <a:t>Zaskarżenie</a:t>
            </a:r>
            <a:endParaRPr lang="pl-PL"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a:buNone/>
            </a:pPr>
            <a:endParaRPr lang="pl-PL" dirty="0" smtClean="0"/>
          </a:p>
          <a:p>
            <a:pPr>
              <a:buNone/>
            </a:pPr>
            <a:r>
              <a:rPr lang="pl-PL" dirty="0" smtClean="0"/>
              <a:t>Udzielenie przez komornika przybicia </a:t>
            </a:r>
            <a:r>
              <a:rPr lang="pl-PL" b="1" dirty="0" smtClean="0">
                <a:solidFill>
                  <a:schemeClr val="accent1"/>
                </a:solidFill>
              </a:rPr>
              <a:t>może zostać zaskarżone zarówno przez dłużnika, jak i wierzyciela.</a:t>
            </a:r>
          </a:p>
          <a:p>
            <a:pPr>
              <a:buNone/>
            </a:pPr>
            <a:endParaRPr lang="pl-PL" b="1" dirty="0" smtClean="0">
              <a:solidFill>
                <a:schemeClr val="accent1"/>
              </a:solidFill>
            </a:endParaRPr>
          </a:p>
          <a:p>
            <a:pPr>
              <a:buNone/>
            </a:pPr>
            <a:r>
              <a:rPr lang="pl-PL" dirty="0" smtClean="0"/>
              <a:t>Postanowienie </a:t>
            </a:r>
            <a:r>
              <a:rPr lang="pl-PL" b="1" dirty="0" smtClean="0">
                <a:solidFill>
                  <a:schemeClr val="accent1"/>
                </a:solidFill>
              </a:rPr>
              <a:t>sądu rejonowego </a:t>
            </a:r>
            <a:r>
              <a:rPr lang="pl-PL" dirty="0" smtClean="0"/>
              <a:t>rozpoznającego skargę na udzielenie przybicia </a:t>
            </a:r>
            <a:r>
              <a:rPr lang="pl-PL" b="1" dirty="0" smtClean="0">
                <a:solidFill>
                  <a:schemeClr val="accent1"/>
                </a:solidFill>
              </a:rPr>
              <a:t>podlega </a:t>
            </a:r>
            <a:r>
              <a:rPr lang="pl-PL" b="1" dirty="0" smtClean="0"/>
              <a:t>zaskarżeniu</a:t>
            </a:r>
            <a:r>
              <a:rPr lang="pl-PL" b="1" dirty="0" smtClean="0">
                <a:solidFill>
                  <a:schemeClr val="accent1"/>
                </a:solidFill>
              </a:rPr>
              <a:t> w drodze zażalenia.</a:t>
            </a:r>
          </a:p>
          <a:p>
            <a:pPr>
              <a:buNone/>
            </a:pPr>
            <a:endParaRPr lang="pl-PL" b="1" dirty="0">
              <a:solidFill>
                <a:schemeClr val="accent1"/>
              </a:solidFill>
            </a:endParaRPr>
          </a:p>
        </p:txBody>
      </p:sp>
      <p:sp>
        <p:nvSpPr>
          <p:cNvPr id="3" name="Tytuł 2"/>
          <p:cNvSpPr>
            <a:spLocks noGrp="1"/>
          </p:cNvSpPr>
          <p:nvPr>
            <p:ph type="title"/>
          </p:nvPr>
        </p:nvSpPr>
        <p:spPr/>
        <p:txBody>
          <a:bodyPr>
            <a:normAutofit fontScale="90000"/>
          </a:bodyPr>
          <a:lstStyle/>
          <a:p>
            <a:r>
              <a:rPr lang="pl-PL" dirty="0" smtClean="0"/>
              <a:t>Podmioty uprawnione do zaskarżenia udzielonego przybicia</a:t>
            </a:r>
            <a:endParaRPr lang="pl-PL"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28596" y="428604"/>
            <a:ext cx="8258204" cy="5578687"/>
          </a:xfrm>
        </p:spPr>
        <p:txBody>
          <a:bodyPr>
            <a:normAutofit fontScale="92500" lnSpcReduction="20000"/>
          </a:bodyPr>
          <a:lstStyle/>
          <a:p>
            <a:pPr>
              <a:buNone/>
            </a:pPr>
            <a:r>
              <a:rPr lang="pl-PL" dirty="0" smtClean="0">
                <a:solidFill>
                  <a:schemeClr val="accent1"/>
                </a:solidFill>
              </a:rPr>
              <a:t>Legitymacja nabywcy nieruchomości. </a:t>
            </a:r>
            <a:r>
              <a:rPr lang="pl-PL" dirty="0" smtClean="0"/>
              <a:t>Postanowienie rozstrzygające skargę na udzielenie przybicia należy doręczyć także nabywcy ruchomości, bowiem rozstrzygnięcie w tym zakresie dotyczy praw i obowiązków nabywcy. W przypadku niekorzystnego dla nabywcy rozstrzygnięcia skargi, tj. uwzględnienia skargi dłużnika lub wierzyciela, prawo do wniesienia zażalenia na postanowienie sądu przysługiwać będzie także nabywcy ruchomości. W literaturze prezentowane jest także odmienne stanowisko w kwestii legitymacji do zaskarżenia postanowienia sądu odmawiającego przybicia, a mianowicie, że legitymacja do wystąpienia z zażaleniem przysługuje tylko podmiotom uprawnionym do wniesienia skargi, tj. wierzycielowi lub dłużnikowi, oraz na zasadach ogólnych prokuratorowi i organizacji społecznej.</a:t>
            </a:r>
            <a:endParaRPr lang="pl-PL" dirty="0">
              <a:solidFill>
                <a:schemeClr val="accen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Egzekucja ze zwierząt</a:t>
            </a:r>
            <a:endParaRPr lang="pl-PL" dirty="0"/>
          </a:p>
        </p:txBody>
      </p:sp>
      <p:sp>
        <p:nvSpPr>
          <p:cNvPr id="3" name="Symbol zastępczy zawartości 2"/>
          <p:cNvSpPr>
            <a:spLocks noGrp="1"/>
          </p:cNvSpPr>
          <p:nvPr>
            <p:ph idx="1"/>
          </p:nvPr>
        </p:nvSpPr>
        <p:spPr/>
        <p:txBody>
          <a:bodyPr/>
          <a:lstStyle/>
          <a:p>
            <a:pPr algn="just"/>
            <a:r>
              <a:rPr lang="pl-PL" dirty="0" smtClean="0"/>
              <a:t>Przepisy dotyczące egzekucji z ruchomości stosuje się odpowiednio do egzekucji ze zwierząt, jeżeli nie jest to sprzeczne z przepisami dotyczącymi ochrony zwierząt.</a:t>
            </a:r>
            <a:endParaRPr lang="pl-PL" dirty="0"/>
          </a:p>
        </p:txBody>
      </p:sp>
      <p:sp>
        <p:nvSpPr>
          <p:cNvPr id="4" name="Objaśnienie prostokątne zaokrąglone 3"/>
          <p:cNvSpPr/>
          <p:nvPr/>
        </p:nvSpPr>
        <p:spPr>
          <a:xfrm>
            <a:off x="4644008" y="3933056"/>
            <a:ext cx="3816424" cy="1800200"/>
          </a:xfrm>
          <a:prstGeom prst="wedgeRoundRectCallout">
            <a:avLst>
              <a:gd name="adj1" fmla="val 63287"/>
              <a:gd name="adj2" fmla="val 754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Zwierzę, jako istota żyjąca, zdolna do odczuwania cierpienia, nie jest rzeczą. Człowiek jest mu winien poszanowanie, ochronę i </a:t>
            </a:r>
            <a:r>
              <a:rPr lang="pl-PL" dirty="0" smtClean="0"/>
              <a:t>opiekę.</a:t>
            </a:r>
          </a:p>
          <a:p>
            <a:pPr algn="ctr"/>
            <a:r>
              <a:rPr lang="pl-PL" dirty="0" smtClean="0"/>
              <a:t>Ustawa o ochronie zwierząt</a:t>
            </a:r>
            <a:endParaRPr lang="pl-PL"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85720" y="1481328"/>
            <a:ext cx="8401080" cy="5019506"/>
          </a:xfrm>
        </p:spPr>
        <p:txBody>
          <a:bodyPr>
            <a:normAutofit fontScale="92500" lnSpcReduction="10000"/>
          </a:bodyPr>
          <a:lstStyle/>
          <a:p>
            <a:pPr>
              <a:buNone/>
            </a:pPr>
            <a:r>
              <a:rPr lang="pl-PL" dirty="0" smtClean="0">
                <a:solidFill>
                  <a:schemeClr val="accent1"/>
                </a:solidFill>
              </a:rPr>
              <a:t>Odmowa udzielenia przybicia </a:t>
            </a:r>
            <a:r>
              <a:rPr lang="pl-PL" dirty="0" smtClean="0"/>
              <a:t>przez sąd skutkuje tym, że licytację uznaje się za niedoszłą do skutku.</a:t>
            </a:r>
          </a:p>
          <a:p>
            <a:pPr>
              <a:buNone/>
            </a:pPr>
            <a:r>
              <a:rPr lang="pl-PL" dirty="0" smtClean="0"/>
              <a:t>Licytacja zostanie uznana za niedoszłą do skutku także wówczas, gdy </a:t>
            </a:r>
            <a:r>
              <a:rPr lang="pl-PL" b="1" dirty="0" smtClean="0">
                <a:solidFill>
                  <a:schemeClr val="accent1"/>
                </a:solidFill>
              </a:rPr>
              <a:t>wobec nierozpoznania skargi przez sąd w ciągu dwóch tygodni</a:t>
            </a:r>
            <a:r>
              <a:rPr lang="pl-PL" dirty="0" smtClean="0"/>
              <a:t>, </a:t>
            </a:r>
            <a:r>
              <a:rPr lang="pl-PL" dirty="0" smtClean="0">
                <a:solidFill>
                  <a:schemeClr val="accent1"/>
                </a:solidFill>
              </a:rPr>
              <a:t>nabywca </a:t>
            </a:r>
            <a:r>
              <a:rPr lang="pl-PL" b="1" dirty="0" smtClean="0">
                <a:solidFill>
                  <a:schemeClr val="accent1"/>
                </a:solidFill>
              </a:rPr>
              <a:t>w ciągu następnego tygodnia zrzeknie się nabycia ruchomości i odbierze od komornika zapłaconą sumę.</a:t>
            </a:r>
            <a:r>
              <a:rPr lang="pl-PL" b="1" dirty="0" smtClean="0"/>
              <a:t> </a:t>
            </a:r>
            <a:r>
              <a:rPr lang="pl-PL" dirty="0" smtClean="0"/>
              <a:t>Wówczas postępowanie wywołane wniesieniem skargi na przybicie umarza się. Termin tygodniowy dla nabywcy ruchomości, liczony od dnia upływu dwutygodniowego terminu na rozpoznanie skargi na dokonane przybicie, </a:t>
            </a:r>
            <a:r>
              <a:rPr lang="pl-PL" b="1" dirty="0" smtClean="0"/>
              <a:t>stanowi termin </a:t>
            </a:r>
            <a:r>
              <a:rPr lang="pl-PL" b="1" dirty="0" err="1" smtClean="0"/>
              <a:t>nieprzywracalny</a:t>
            </a:r>
            <a:r>
              <a:rPr lang="pl-PL" dirty="0" smtClean="0"/>
              <a:t>.</a:t>
            </a:r>
            <a:endParaRPr lang="pl-PL" dirty="0"/>
          </a:p>
        </p:txBody>
      </p:sp>
      <p:sp>
        <p:nvSpPr>
          <p:cNvPr id="3" name="Tytuł 2"/>
          <p:cNvSpPr>
            <a:spLocks noGrp="1"/>
          </p:cNvSpPr>
          <p:nvPr>
            <p:ph type="title"/>
          </p:nvPr>
        </p:nvSpPr>
        <p:spPr/>
        <p:txBody>
          <a:bodyPr>
            <a:normAutofit fontScale="90000"/>
          </a:bodyPr>
          <a:lstStyle/>
          <a:p>
            <a:r>
              <a:rPr lang="pl-PL" dirty="0" smtClean="0"/>
              <a:t>Kiedy licytację uważa się za niedoszłą do skutku?</a:t>
            </a:r>
            <a:endParaRPr lang="pl-PL"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85000" lnSpcReduction="20000"/>
          </a:bodyPr>
          <a:lstStyle/>
          <a:p>
            <a:pPr>
              <a:buNone/>
            </a:pPr>
            <a:r>
              <a:rPr lang="pl-PL" dirty="0" smtClean="0"/>
              <a:t>Podstawowym obowiązkiem nabywcy ruchomości w licytacji publicznej jest </a:t>
            </a:r>
            <a:r>
              <a:rPr lang="pl-PL" b="1" dirty="0" smtClean="0">
                <a:solidFill>
                  <a:schemeClr val="accent1"/>
                </a:solidFill>
              </a:rPr>
              <a:t>zapłata ceny natychmiast po udzieleniu mu przybicia</a:t>
            </a:r>
            <a:r>
              <a:rPr lang="pl-PL" dirty="0" smtClean="0"/>
              <a:t>.</a:t>
            </a:r>
          </a:p>
          <a:p>
            <a:pPr>
              <a:buNone/>
            </a:pPr>
            <a:r>
              <a:rPr lang="pl-PL" dirty="0" smtClean="0"/>
              <a:t>Ustawodawca dopuszcza odstępstwo od powyższej zasady, jedynie w przypadku, gdy </a:t>
            </a:r>
            <a:r>
              <a:rPr lang="pl-PL" b="1" dirty="0" smtClean="0">
                <a:solidFill>
                  <a:schemeClr val="accent1"/>
                </a:solidFill>
              </a:rPr>
              <a:t>cena nabycia przewyższa 500 zł, </a:t>
            </a:r>
            <a:r>
              <a:rPr lang="pl-PL" dirty="0" smtClean="0"/>
              <a:t>wówczas obowiązek nabywcy ogranicza się do złożenia natychmiast jednej piątej ceny, nie mniej jednak niż 500 zł.  Brakującą cenę uiszcza się </a:t>
            </a:r>
            <a:r>
              <a:rPr lang="pl-PL" b="1" dirty="0" smtClean="0"/>
              <a:t>w dniu następnym w godzinach urzędowania kancelarii komorniczej lub na rachunek bankowy komornika do godziny osiemnastej dnia następnego. </a:t>
            </a:r>
            <a:r>
              <a:rPr lang="pl-PL" dirty="0" smtClean="0"/>
              <a:t>Natomiast jeżeli ten dzień przypada w sobotę lub dzień ustawowo wolny od pracy, cenę uiszcza się w następnym dniu po dniu albo dniach wolnych od pracy.</a:t>
            </a:r>
            <a:endParaRPr lang="pl-PL" b="1" dirty="0"/>
          </a:p>
        </p:txBody>
      </p:sp>
      <p:sp>
        <p:nvSpPr>
          <p:cNvPr id="3" name="Tytuł 2"/>
          <p:cNvSpPr>
            <a:spLocks noGrp="1"/>
          </p:cNvSpPr>
          <p:nvPr>
            <p:ph type="title"/>
          </p:nvPr>
        </p:nvSpPr>
        <p:spPr/>
        <p:txBody>
          <a:bodyPr/>
          <a:lstStyle/>
          <a:p>
            <a:r>
              <a:rPr lang="pl-PL" dirty="0" smtClean="0"/>
              <a:t>Zapłata ceny</a:t>
            </a:r>
            <a:endParaRPr lang="pl-PL"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28596" y="1481328"/>
            <a:ext cx="8258204" cy="5090944"/>
          </a:xfrm>
        </p:spPr>
        <p:txBody>
          <a:bodyPr>
            <a:noAutofit/>
          </a:bodyPr>
          <a:lstStyle/>
          <a:p>
            <a:pPr>
              <a:buNone/>
            </a:pPr>
            <a:r>
              <a:rPr lang="pl-PL" sz="1600" b="1" dirty="0" smtClean="0">
                <a:solidFill>
                  <a:schemeClr val="accent1"/>
                </a:solidFill>
              </a:rPr>
              <a:t>1. Utrata uprawnień wynikających z przybicia.</a:t>
            </a:r>
          </a:p>
          <a:p>
            <a:pPr>
              <a:buNone/>
            </a:pPr>
            <a:r>
              <a:rPr lang="pl-PL" sz="1600" dirty="0" smtClean="0"/>
              <a:t>Nabywca, który w przepisanym terminie nie uiści ceny w całości lub części, traci prawa wynikające z przybicia.</a:t>
            </a:r>
          </a:p>
          <a:p>
            <a:pPr>
              <a:buNone/>
            </a:pPr>
            <a:r>
              <a:rPr lang="pl-PL" sz="1600" b="1" dirty="0" smtClean="0"/>
              <a:t> </a:t>
            </a:r>
            <a:r>
              <a:rPr lang="pl-PL" sz="1600" b="1" dirty="0" smtClean="0">
                <a:solidFill>
                  <a:schemeClr val="accent1"/>
                </a:solidFill>
              </a:rPr>
              <a:t>2. Wznowienie przetargu przez komornika. </a:t>
            </a:r>
          </a:p>
          <a:p>
            <a:pPr>
              <a:buNone/>
            </a:pPr>
            <a:r>
              <a:rPr lang="pl-PL" sz="1600" dirty="0" smtClean="0"/>
              <a:t>Kolejną konsekwencją braku zapłaty przez nabywcę w terminie sumy przypadającej do zapłaty natychmiast przy udzieleniu przybicia jest niezwłoczne wznowienie przez komornika przetargu tych samych ruchomości. Komornik wznawia przetarg rozpoczynając od ceny wywołania. Nabywca, który niezwłocznie nie uiścił całości lub części ceny nabycia nie może już uczestniczyć w tej licytacji. Natomiast w razie niezapłacenia przez nabywcę w terminie reszty ceny płatnej dnia następnego po licytacji, komornik wyznacza ponowną licytację, na warunkach pierwszej.</a:t>
            </a:r>
          </a:p>
          <a:p>
            <a:pPr>
              <a:buNone/>
            </a:pPr>
            <a:endParaRPr lang="pl-PL" sz="1600" b="1" dirty="0" smtClean="0">
              <a:solidFill>
                <a:schemeClr val="accent1"/>
              </a:solidFill>
            </a:endParaRPr>
          </a:p>
          <a:p>
            <a:pPr>
              <a:buNone/>
            </a:pPr>
            <a:r>
              <a:rPr lang="pl-PL" sz="1600" b="1" dirty="0" smtClean="0">
                <a:solidFill>
                  <a:schemeClr val="accent1"/>
                </a:solidFill>
              </a:rPr>
              <a:t>Nabywca zwolniony z rękojmi. </a:t>
            </a:r>
            <a:r>
              <a:rPr lang="pl-PL" sz="1600" dirty="0" smtClean="0"/>
              <a:t>Od nabywcy zwolnionego z obowiązku wpłacenia rękojmi, który nie dopełnił obowiązku zapłaty ceny lub jej części w przepisanym terminie, komornik ściąga sumę odpowiadającą jednej dziesiątej sumy oszacowania. Na sumę ściąganą przez komornika zalicza się kwoty wpłacone przez nabywcę. Z sumy ściągniętej od nabywcy pokrywa się koszty związane z licytacją. Nadwyżkę należy wpłacić do kasy sądowej na rzecz Skarbu Państwa.</a:t>
            </a:r>
          </a:p>
          <a:p>
            <a:pPr>
              <a:buNone/>
            </a:pPr>
            <a:r>
              <a:rPr lang="pl-PL" sz="1600" dirty="0" smtClean="0"/>
              <a:t/>
            </a:r>
            <a:br>
              <a:rPr lang="pl-PL" sz="1600" dirty="0" smtClean="0"/>
            </a:br>
            <a:endParaRPr lang="pl-PL" sz="1600" b="1" dirty="0" smtClean="0">
              <a:solidFill>
                <a:schemeClr val="accent1"/>
              </a:solidFill>
            </a:endParaRPr>
          </a:p>
          <a:p>
            <a:pPr>
              <a:buNone/>
            </a:pPr>
            <a:endParaRPr lang="pl-PL" sz="1600" dirty="0" smtClean="0"/>
          </a:p>
          <a:p>
            <a:endParaRPr lang="pl-PL" sz="1600" dirty="0"/>
          </a:p>
        </p:txBody>
      </p:sp>
      <p:sp>
        <p:nvSpPr>
          <p:cNvPr id="3" name="Tytuł 2"/>
          <p:cNvSpPr>
            <a:spLocks noGrp="1"/>
          </p:cNvSpPr>
          <p:nvPr>
            <p:ph type="title"/>
          </p:nvPr>
        </p:nvSpPr>
        <p:spPr/>
        <p:txBody>
          <a:bodyPr/>
          <a:lstStyle/>
          <a:p>
            <a:r>
              <a:rPr lang="pl-PL" dirty="0" smtClean="0"/>
              <a:t>Skutki niezapłacenia</a:t>
            </a:r>
            <a:endParaRPr lang="pl-PL"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77500" lnSpcReduction="20000"/>
          </a:bodyPr>
          <a:lstStyle/>
          <a:p>
            <a:pPr>
              <a:buNone/>
            </a:pPr>
            <a:r>
              <a:rPr lang="pl-PL" dirty="0" smtClean="0"/>
              <a:t>O ściągnięciu od nabywcy należności orzeka sąd. Na postanowienie </a:t>
            </a:r>
            <a:r>
              <a:rPr lang="pl-PL" b="1" dirty="0" smtClean="0">
                <a:solidFill>
                  <a:schemeClr val="accent1"/>
                </a:solidFill>
              </a:rPr>
              <a:t>sądu przysługuje zażalenie.</a:t>
            </a:r>
          </a:p>
          <a:p>
            <a:pPr>
              <a:buNone/>
            </a:pPr>
            <a:r>
              <a:rPr lang="pl-PL" dirty="0" smtClean="0"/>
              <a:t>Sąd rozstrzygając w przedmiocie ściągnięcia od nabywcy kwoty określonej w art. 872 § 3 KPC, powinien rozważyć czy w danej okoliczności, w jakiej znalazł się nabywca uzasadniają obciążenie go sankcją pieniężną z tytułu niedokonania całości lub części ceny nabycia w przepisanym terminie</a:t>
            </a:r>
            <a:r>
              <a:rPr lang="pl-PL" b="1" dirty="0" smtClean="0">
                <a:solidFill>
                  <a:schemeClr val="accent1"/>
                </a:solidFill>
              </a:rPr>
              <a:t>. W szczególności sąd powinien umożliwić nabywcy złożenie wyjaśnień, jaka była przyczyna niedopełnienia przez nabywcę obowiązków wynikających z faktu przybicia</a:t>
            </a:r>
            <a:r>
              <a:rPr lang="pl-PL" dirty="0" smtClean="0"/>
              <a:t>. Nie zawsze bowiem niedopełnienie obowiązków ma charakter zawiniony, a zatem należy uznać, że brak winy po stronie nabywcy w zakresie wykonania obowiązków wynikających z faktu przybicia, a zwłaszcza obowiązku zapłaty ceny, nie uzasadnia obciążenia go sankcją w postaci ściągnięcia kwoty określonej w przepisie art. 872 § 3 KPC.</a:t>
            </a:r>
            <a:endParaRPr lang="pl-PL" dirty="0"/>
          </a:p>
        </p:txBody>
      </p:sp>
      <p:sp>
        <p:nvSpPr>
          <p:cNvPr id="3" name="Tytuł 2"/>
          <p:cNvSpPr>
            <a:spLocks noGrp="1"/>
          </p:cNvSpPr>
          <p:nvPr>
            <p:ph type="title"/>
          </p:nvPr>
        </p:nvSpPr>
        <p:spPr/>
        <p:txBody>
          <a:bodyPr/>
          <a:lstStyle/>
          <a:p>
            <a:r>
              <a:rPr lang="pl-PL" dirty="0" smtClean="0"/>
              <a:t>Orzekanie sądu</a:t>
            </a:r>
            <a:endParaRPr lang="pl-PL"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57158" y="2000240"/>
            <a:ext cx="8043890" cy="3864175"/>
          </a:xfrm>
        </p:spPr>
        <p:txBody>
          <a:bodyPr/>
          <a:lstStyle/>
          <a:p>
            <a:pPr>
              <a:buNone/>
            </a:pPr>
            <a:r>
              <a:rPr lang="pl-PL" dirty="0" smtClean="0"/>
              <a:t>Nabywca </a:t>
            </a:r>
            <a:r>
              <a:rPr lang="pl-PL" b="1" dirty="0" smtClean="0">
                <a:solidFill>
                  <a:schemeClr val="accent1"/>
                </a:solidFill>
              </a:rPr>
              <a:t>po uprawomocnieniu się przybicia i zapłaceniu całej ceny </a:t>
            </a:r>
            <a:r>
              <a:rPr lang="pl-PL" dirty="0" smtClean="0"/>
              <a:t>staje się właścicielem nabytych ruchomości.</a:t>
            </a:r>
          </a:p>
          <a:p>
            <a:pPr>
              <a:buNone/>
            </a:pPr>
            <a:r>
              <a:rPr lang="pl-PL" dirty="0" smtClean="0"/>
              <a:t> </a:t>
            </a:r>
            <a:r>
              <a:rPr lang="pl-PL" b="1" dirty="0" smtClean="0">
                <a:solidFill>
                  <a:schemeClr val="accent1"/>
                </a:solidFill>
              </a:rPr>
              <a:t>Gdy sąd odmówi przybicia, wypłacona cena nabycia ulega zwrotowi.</a:t>
            </a:r>
            <a:endParaRPr lang="pl-PL" b="1" dirty="0">
              <a:solidFill>
                <a:schemeClr val="accent1"/>
              </a:solidFill>
            </a:endParaRPr>
          </a:p>
        </p:txBody>
      </p:sp>
      <p:sp>
        <p:nvSpPr>
          <p:cNvPr id="3" name="Tytuł 2"/>
          <p:cNvSpPr>
            <a:spLocks noGrp="1"/>
          </p:cNvSpPr>
          <p:nvPr>
            <p:ph type="title"/>
          </p:nvPr>
        </p:nvSpPr>
        <p:spPr/>
        <p:txBody>
          <a:bodyPr/>
          <a:lstStyle/>
          <a:p>
            <a:r>
              <a:rPr lang="pl-PL" dirty="0" smtClean="0"/>
              <a:t>Odmowa przybicia</a:t>
            </a:r>
            <a:endParaRPr lang="pl-PL"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85000" lnSpcReduction="20000"/>
          </a:bodyPr>
          <a:lstStyle/>
          <a:p>
            <a:pPr>
              <a:buNone/>
            </a:pPr>
            <a:r>
              <a:rPr lang="pl-PL" b="1" dirty="0" smtClean="0">
                <a:solidFill>
                  <a:schemeClr val="accent1"/>
                </a:solidFill>
              </a:rPr>
              <a:t>Uprawnienia wierzyciela w przypadku niedojścia pierwszej licytacji do skutku. </a:t>
            </a:r>
            <a:r>
              <a:rPr lang="pl-PL" dirty="0" smtClean="0"/>
              <a:t>Wierzycielowi egzekwującemu w przypadku, gdy pierwsza licytacja okazała się bezskuteczna z powodu braku osób kupujących (licytantów) przysługują dwa rodzaje uprawnień: </a:t>
            </a:r>
          </a:p>
          <a:p>
            <a:pPr marL="624078" indent="-514350">
              <a:buFont typeface="+mj-lt"/>
              <a:buAutoNum type="arabicPeriod"/>
            </a:pPr>
            <a:r>
              <a:rPr lang="pl-PL" dirty="0" smtClean="0"/>
              <a:t>prawo do złożenia wniosku o przeprowadzenie drugiej licytacji oraz </a:t>
            </a:r>
          </a:p>
          <a:p>
            <a:pPr marL="624078" indent="-514350">
              <a:buFont typeface="+mj-lt"/>
              <a:buAutoNum type="arabicPeriod"/>
            </a:pPr>
            <a:r>
              <a:rPr lang="pl-PL" dirty="0" smtClean="0"/>
              <a:t>prawo przejęcia rzeczy na własność. </a:t>
            </a:r>
          </a:p>
          <a:p>
            <a:pPr>
              <a:buNone/>
            </a:pPr>
            <a:r>
              <a:rPr lang="pl-PL" dirty="0" smtClean="0"/>
              <a:t>Warunkiem zastosowania przez komornika jednego z tych uprawnień jest złożenie przez wierzyciela w terminie dwóch tygodni wniosku zawierającego stosowne oświadczenie o rodzaju uprawnienia z jakiego korzysta. Komornik jest związany treścią wniosku złożonego przez wierzyciela</a:t>
            </a:r>
            <a:r>
              <a:rPr lang="pl-PL" b="1" dirty="0" smtClean="0">
                <a:solidFill>
                  <a:schemeClr val="accent1"/>
                </a:solidFill>
              </a:rPr>
              <a:t> </a:t>
            </a:r>
          </a:p>
          <a:p>
            <a:pPr>
              <a:buNone/>
            </a:pPr>
            <a:endParaRPr lang="pl-PL" dirty="0"/>
          </a:p>
        </p:txBody>
      </p:sp>
      <p:sp>
        <p:nvSpPr>
          <p:cNvPr id="3" name="Tytuł 2"/>
          <p:cNvSpPr>
            <a:spLocks noGrp="1"/>
          </p:cNvSpPr>
          <p:nvPr>
            <p:ph type="title"/>
          </p:nvPr>
        </p:nvSpPr>
        <p:spPr/>
        <p:txBody>
          <a:bodyPr/>
          <a:lstStyle/>
          <a:p>
            <a:r>
              <a:rPr lang="pl-PL" dirty="0" smtClean="0"/>
              <a:t>Druga licytacja; przejęcie</a:t>
            </a:r>
            <a:endParaRPr lang="pl-PL"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57158" y="785794"/>
            <a:ext cx="8401080" cy="5578687"/>
          </a:xfrm>
        </p:spPr>
        <p:txBody>
          <a:bodyPr>
            <a:normAutofit/>
          </a:bodyPr>
          <a:lstStyle/>
          <a:p>
            <a:pPr>
              <a:buNone/>
            </a:pPr>
            <a:r>
              <a:rPr lang="pl-PL" dirty="0" smtClean="0"/>
              <a:t>Oświadczenie o przejęciu będzie uwzględnione tylko wtedy, </a:t>
            </a:r>
            <a:r>
              <a:rPr lang="pl-PL" b="1" dirty="0" smtClean="0">
                <a:solidFill>
                  <a:schemeClr val="accent1"/>
                </a:solidFill>
              </a:rPr>
              <a:t>gdy wierzyciel jednocześnie z wnioskiem złoży całą cenę</a:t>
            </a:r>
            <a:r>
              <a:rPr lang="pl-PL" b="1" dirty="0" smtClean="0"/>
              <a:t>. </a:t>
            </a:r>
            <a:r>
              <a:rPr lang="pl-PL" b="1" dirty="0" smtClean="0">
                <a:solidFill>
                  <a:schemeClr val="accent1"/>
                </a:solidFill>
              </a:rPr>
              <a:t>Własność</a:t>
            </a:r>
            <a:r>
              <a:rPr lang="pl-PL" dirty="0" smtClean="0"/>
              <a:t> ruchomości przechodzi na wierzyciela </a:t>
            </a:r>
            <a:r>
              <a:rPr lang="pl-PL" b="1" dirty="0" smtClean="0"/>
              <a:t>z chwilą </a:t>
            </a:r>
            <a:r>
              <a:rPr lang="pl-PL" b="1" dirty="0" smtClean="0">
                <a:solidFill>
                  <a:schemeClr val="accent1"/>
                </a:solidFill>
              </a:rPr>
              <a:t>zawiadomienia go o przyznaniu mu przejętej rzeczy.</a:t>
            </a:r>
          </a:p>
          <a:p>
            <a:pPr>
              <a:buNone/>
            </a:pPr>
            <a:r>
              <a:rPr lang="pl-PL" dirty="0" smtClean="0"/>
              <a:t>Jeżeli egzekucję prowadzi </a:t>
            </a:r>
            <a:r>
              <a:rPr lang="pl-PL" b="1" dirty="0" smtClean="0">
                <a:solidFill>
                  <a:schemeClr val="accent1"/>
                </a:solidFill>
              </a:rPr>
              <a:t>kilku wierzycieli, pierwszeństwo</a:t>
            </a:r>
            <a:r>
              <a:rPr lang="pl-PL" dirty="0" smtClean="0"/>
              <a:t> przejęcia ruchomości na własność przysługuje temu z nich, który </a:t>
            </a:r>
            <a:r>
              <a:rPr lang="pl-PL" b="1" dirty="0" smtClean="0">
                <a:solidFill>
                  <a:schemeClr val="accent1"/>
                </a:solidFill>
              </a:rPr>
              <a:t>ofiarował najwyższą cenę</a:t>
            </a:r>
            <a:r>
              <a:rPr lang="pl-PL" dirty="0" smtClean="0"/>
              <a:t>, przy równej zaś cenie – temu, </a:t>
            </a:r>
            <a:r>
              <a:rPr lang="pl-PL" b="1" dirty="0" smtClean="0">
                <a:solidFill>
                  <a:schemeClr val="accent1"/>
                </a:solidFill>
              </a:rPr>
              <a:t>na którego żądanie wcześniej dokonano zajęcia</a:t>
            </a:r>
            <a:r>
              <a:rPr lang="pl-PL" dirty="0" smtClean="0"/>
              <a:t>.</a:t>
            </a:r>
          </a:p>
          <a:p>
            <a:pPr>
              <a:buNone/>
            </a:pPr>
            <a:endParaRPr lang="pl-PL"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57158" y="357166"/>
            <a:ext cx="8329642" cy="5650125"/>
          </a:xfrm>
        </p:spPr>
        <p:txBody>
          <a:bodyPr>
            <a:normAutofit fontScale="92500"/>
          </a:bodyPr>
          <a:lstStyle/>
          <a:p>
            <a:pPr>
              <a:buNone/>
            </a:pPr>
            <a:r>
              <a:rPr lang="pl-PL" b="1" dirty="0" smtClean="0">
                <a:solidFill>
                  <a:schemeClr val="accent1"/>
                </a:solidFill>
              </a:rPr>
              <a:t>Skutki biernego zachowania wierzyciela</a:t>
            </a:r>
          </a:p>
          <a:p>
            <a:pPr>
              <a:buNone/>
            </a:pPr>
            <a:endParaRPr lang="pl-PL" b="1" dirty="0" smtClean="0">
              <a:solidFill>
                <a:schemeClr val="accent1"/>
              </a:solidFill>
            </a:endParaRPr>
          </a:p>
          <a:p>
            <a:pPr>
              <a:buNone/>
            </a:pPr>
            <a:r>
              <a:rPr lang="pl-PL" dirty="0" smtClean="0"/>
              <a:t>W razie niezgłoszenia w przepisanym terminie przez wierzyciela wniosku o wyznaczenie drugiej licytacji lub oświadczenia o przejęciu ruchomości na własność, komornik </a:t>
            </a:r>
            <a:r>
              <a:rPr lang="pl-PL" b="1" dirty="0" smtClean="0">
                <a:solidFill>
                  <a:schemeClr val="accent1"/>
                </a:solidFill>
              </a:rPr>
              <a:t>wyda postanowienie o umorzeniu postępowania co do niesprzedanych ruchomości.</a:t>
            </a:r>
          </a:p>
          <a:p>
            <a:pPr>
              <a:buNone/>
            </a:pPr>
            <a:r>
              <a:rPr lang="pl-PL" dirty="0" smtClean="0"/>
              <a:t>Jeżeli zajęte ruchomości nie zostały sprzedane w licytacji, a wierzyciel ani nie złożył oświadczenia o wyznaczenie terminu drugiej licytacji, ani nie złożył oświadczenia, że przejmuje je na własność, </a:t>
            </a:r>
            <a:r>
              <a:rPr lang="pl-PL" b="1" dirty="0" smtClean="0">
                <a:solidFill>
                  <a:schemeClr val="accent1"/>
                </a:solidFill>
              </a:rPr>
              <a:t>komornik zwróci dłużnikowi ruchomości stanowiące przedmiot licytacji publicznej</a:t>
            </a:r>
            <a:r>
              <a:rPr lang="pl-PL" dirty="0" smtClean="0"/>
              <a:t>.</a:t>
            </a:r>
          </a:p>
          <a:p>
            <a:pPr>
              <a:buNone/>
            </a:pPr>
            <a:endParaRPr lang="pl-PL" b="1" dirty="0" smtClean="0">
              <a:solidFill>
                <a:schemeClr val="accent1"/>
              </a:solidFill>
            </a:endParaRPr>
          </a:p>
          <a:p>
            <a:endParaRPr lang="pl-PL"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85720" y="642918"/>
            <a:ext cx="8401080" cy="5364373"/>
          </a:xfrm>
        </p:spPr>
        <p:txBody>
          <a:bodyPr>
            <a:normAutofit lnSpcReduction="10000"/>
          </a:bodyPr>
          <a:lstStyle/>
          <a:p>
            <a:pPr>
              <a:buNone/>
            </a:pPr>
            <a:r>
              <a:rPr lang="pl-PL" b="1" dirty="0" smtClean="0">
                <a:solidFill>
                  <a:schemeClr val="accent1"/>
                </a:solidFill>
              </a:rPr>
              <a:t>Skutki złożenia przez wierzycieli sprzecznych wniosków. </a:t>
            </a:r>
            <a:r>
              <a:rPr lang="pl-PL" dirty="0" smtClean="0"/>
              <a:t>W wyniku zawiadomienia przez komornika wierzycieli o bezskutecznej licytacji w przypadku, gdy w postępowaniu egzekucyjnym występuje kilku wierzycieli, może zdarzyć się sytuacja, że część z wierzycieli nie złoży żadnego oświadczenia, niektórzy złożą wniosek o wyznaczenie terminu drugiej licytacji, a jeszcze inni złożą oświadczenie, że chcą przejąć poszczególne ruchomości na własność. </a:t>
            </a:r>
            <a:r>
              <a:rPr lang="pl-PL" b="1" dirty="0" smtClean="0"/>
              <a:t>Wówczas, gdy wierzyciele złożyli odmienne wnioski, komornik wyznacza termin drugiej licytacji</a:t>
            </a:r>
            <a:r>
              <a:rPr lang="pl-PL" dirty="0" smtClean="0"/>
              <a:t>.</a:t>
            </a:r>
            <a:endParaRPr lang="pl-PL" b="1" dirty="0" smtClean="0">
              <a:solidFill>
                <a:schemeClr val="accent1"/>
              </a:solidFill>
            </a:endParaRPr>
          </a:p>
          <a:p>
            <a:endParaRPr lang="pl-PL"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a:buNone/>
            </a:pPr>
            <a:r>
              <a:rPr lang="pl-PL" dirty="0" smtClean="0"/>
              <a:t>Jeżeli nabywca jest jedynym wierzycielem egzekwującym albo jeżeli cena nabycia wystarcza na zaspokojenie wszystkich wierzycieli egzekwujących i kosztów egzekucji, </a:t>
            </a:r>
            <a:r>
              <a:rPr lang="pl-PL" b="1" dirty="0" smtClean="0">
                <a:solidFill>
                  <a:schemeClr val="accent1"/>
                </a:solidFill>
              </a:rPr>
              <a:t>nabywca może zaliczyć swoją egzekwowaną wierzytelność na cenę nabycia.</a:t>
            </a:r>
            <a:endParaRPr lang="pl-PL" b="1" dirty="0">
              <a:solidFill>
                <a:schemeClr val="accent1"/>
              </a:solidFill>
            </a:endParaRPr>
          </a:p>
        </p:txBody>
      </p:sp>
      <p:sp>
        <p:nvSpPr>
          <p:cNvPr id="3" name="Tytuł 2"/>
          <p:cNvSpPr>
            <a:spLocks noGrp="1"/>
          </p:cNvSpPr>
          <p:nvPr>
            <p:ph type="title"/>
          </p:nvPr>
        </p:nvSpPr>
        <p:spPr/>
        <p:txBody>
          <a:bodyPr/>
          <a:lstStyle/>
          <a:p>
            <a:r>
              <a:rPr lang="pl-PL" dirty="0" smtClean="0"/>
              <a:t>Zaliczenie wierzytelności</a:t>
            </a:r>
            <a:endParaRPr lang="pl-P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Wyłączenia z egzekucji zwierząt</a:t>
            </a:r>
            <a:endParaRPr lang="pl-PL" dirty="0"/>
          </a:p>
        </p:txBody>
      </p:sp>
      <p:sp>
        <p:nvSpPr>
          <p:cNvPr id="4" name="Symbol zastępczy zawartości 3"/>
          <p:cNvSpPr>
            <a:spLocks noGrp="1"/>
          </p:cNvSpPr>
          <p:nvPr>
            <p:ph sz="half" idx="1"/>
          </p:nvPr>
        </p:nvSpPr>
        <p:spPr/>
        <p:txBody>
          <a:bodyPr>
            <a:normAutofit fontScale="92500" lnSpcReduction="10000"/>
          </a:bodyPr>
          <a:lstStyle/>
          <a:p>
            <a:r>
              <a:rPr lang="pl-PL" dirty="0" smtClean="0"/>
              <a:t>Nie podlegają egzekucji jedna krowa lub dwie kozy albo trzy owce potrzebne do wyżywienia dłużnika i będących na jego utrzymaniu członków jego rodziny wraz z zapasem paszy i ściółki do najbliższych zbiorów;</a:t>
            </a:r>
            <a:endParaRPr lang="pl-PL" dirty="0"/>
          </a:p>
        </p:txBody>
      </p:sp>
      <p:sp>
        <p:nvSpPr>
          <p:cNvPr id="5" name="Symbol zastępczy zawartości 4"/>
          <p:cNvSpPr>
            <a:spLocks noGrp="1"/>
          </p:cNvSpPr>
          <p:nvPr>
            <p:ph sz="half" idx="2"/>
          </p:nvPr>
        </p:nvSpPr>
        <p:spPr/>
        <p:txBody>
          <a:bodyPr>
            <a:normAutofit fontScale="92500" lnSpcReduction="10000"/>
          </a:bodyPr>
          <a:lstStyle/>
          <a:p>
            <a:r>
              <a:rPr lang="pl-PL" dirty="0" smtClean="0"/>
              <a:t>Czy pająk podlega egzekucji?</a:t>
            </a:r>
          </a:p>
          <a:p>
            <a:r>
              <a:rPr lang="pl-PL" dirty="0" smtClean="0"/>
              <a:t>Czy pies podlega egzekucji?</a:t>
            </a:r>
            <a:endParaRPr lang="pl-PL"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92500" lnSpcReduction="20000"/>
          </a:bodyPr>
          <a:lstStyle/>
          <a:p>
            <a:pPr>
              <a:buNone/>
            </a:pPr>
            <a:r>
              <a:rPr lang="pl-PL" dirty="0" smtClean="0"/>
              <a:t>W przypadku, </a:t>
            </a:r>
            <a:r>
              <a:rPr lang="pl-PL" b="1" dirty="0" smtClean="0">
                <a:solidFill>
                  <a:schemeClr val="accent1"/>
                </a:solidFill>
              </a:rPr>
              <a:t>kiedy również druga licytacja nie doszła do skutku z powodu braku licytantów</a:t>
            </a:r>
            <a:r>
              <a:rPr lang="pl-PL" dirty="0" smtClean="0"/>
              <a:t>, wierzycielowi </a:t>
            </a:r>
            <a:r>
              <a:rPr lang="pl-PL" b="1" dirty="0" smtClean="0">
                <a:solidFill>
                  <a:schemeClr val="accent1"/>
                </a:solidFill>
              </a:rPr>
              <a:t>w ciągu dwóch tygodni od otrzymania o tym zawiadomienia od komornika,</a:t>
            </a:r>
            <a:r>
              <a:rPr lang="pl-PL" dirty="0" smtClean="0"/>
              <a:t> przysługuje prawo złożenia </a:t>
            </a:r>
            <a:r>
              <a:rPr lang="pl-PL" b="1" dirty="0" smtClean="0">
                <a:solidFill>
                  <a:schemeClr val="accent1"/>
                </a:solidFill>
              </a:rPr>
              <a:t>oświadczenia, że przejmuje wszystkie spośród licytowanych ruchomości dłużnika bądź tylko niektóre z nich. </a:t>
            </a:r>
            <a:r>
              <a:rPr lang="pl-PL" dirty="0" smtClean="0"/>
              <a:t>Wierzyciel może przejąć na własność licytowane ruchomości </a:t>
            </a:r>
            <a:r>
              <a:rPr lang="pl-PL" b="1" dirty="0" smtClean="0">
                <a:solidFill>
                  <a:schemeClr val="accent1"/>
                </a:solidFill>
              </a:rPr>
              <a:t>za cenę nie niższą od ceny wywołania.</a:t>
            </a:r>
          </a:p>
          <a:p>
            <a:pPr>
              <a:buNone/>
            </a:pPr>
            <a:r>
              <a:rPr lang="pl-PL" dirty="0" smtClean="0"/>
              <a:t>Jeżeli wierzyciel nie skorzystał z prawa przejęcia ruchomości na własność, </a:t>
            </a:r>
            <a:r>
              <a:rPr lang="pl-PL" b="1" dirty="0" smtClean="0">
                <a:solidFill>
                  <a:schemeClr val="accent1"/>
                </a:solidFill>
              </a:rPr>
              <a:t>komornik umorzy postępowanie co do rzeczy niesprzedanej lub nieprzejętej na własność.</a:t>
            </a:r>
            <a:endParaRPr lang="pl-PL" b="1" dirty="0">
              <a:solidFill>
                <a:schemeClr val="accent1"/>
              </a:solidFill>
            </a:endParaRPr>
          </a:p>
        </p:txBody>
      </p:sp>
      <p:sp>
        <p:nvSpPr>
          <p:cNvPr id="3" name="Tytuł 2"/>
          <p:cNvSpPr>
            <a:spLocks noGrp="1"/>
          </p:cNvSpPr>
          <p:nvPr>
            <p:ph type="title"/>
          </p:nvPr>
        </p:nvSpPr>
        <p:spPr/>
        <p:txBody>
          <a:bodyPr/>
          <a:lstStyle/>
          <a:p>
            <a:r>
              <a:rPr lang="pl-PL" dirty="0" smtClean="0"/>
              <a:t>Umorzenie postępowania</a:t>
            </a:r>
            <a:endParaRPr lang="pl-PL"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92500" lnSpcReduction="20000"/>
          </a:bodyPr>
          <a:lstStyle/>
          <a:p>
            <a:pPr>
              <a:buNone/>
            </a:pPr>
            <a:r>
              <a:rPr lang="pl-PL" dirty="0" smtClean="0"/>
              <a:t>Zajęte ruchomości, które następnie zostały sprzedane w drodze licytacji publicznej, mogły pozostać pod dozorem samego dłużnika, członków jego rodziny, osób trzecich, u których dokonano zajęcia egzekucyjnego, ewentualnie dozorcy. Jednym z uprawnień właścicielskich nabywcy licytowanych ruchomości dłużnika jest prawo ich posiadania, które nabywca może zrealizować poprzez odebranie ruchomości osobom sprawującym dotychczas nad nimi dozór.</a:t>
            </a:r>
            <a:r>
              <a:rPr lang="pl-PL" b="1" dirty="0" smtClean="0"/>
              <a:t> Jeżeli dłużnik lub dozorca odmawia wydania rzeczy nabywcy, komornik na wniosek nabywcy postąpi jak przy egzekucji roszczeń niepieniężnych.</a:t>
            </a:r>
            <a:endParaRPr lang="pl-PL" dirty="0"/>
          </a:p>
        </p:txBody>
      </p:sp>
      <p:sp>
        <p:nvSpPr>
          <p:cNvPr id="3" name="Tytuł 2"/>
          <p:cNvSpPr>
            <a:spLocks noGrp="1"/>
          </p:cNvSpPr>
          <p:nvPr>
            <p:ph type="title"/>
          </p:nvPr>
        </p:nvSpPr>
        <p:spPr/>
        <p:txBody>
          <a:bodyPr/>
          <a:lstStyle/>
          <a:p>
            <a:r>
              <a:rPr lang="pl-PL" dirty="0" smtClean="0"/>
              <a:t>Odebranie rzeczy</a:t>
            </a:r>
            <a:endParaRPr lang="pl-PL"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70000" lnSpcReduction="20000"/>
          </a:bodyPr>
          <a:lstStyle/>
          <a:p>
            <a:pPr>
              <a:buNone/>
            </a:pPr>
            <a:r>
              <a:rPr lang="pl-PL" dirty="0" smtClean="0"/>
              <a:t> 1. </a:t>
            </a:r>
            <a:r>
              <a:rPr lang="pl-PL" b="1" dirty="0" smtClean="0">
                <a:solidFill>
                  <a:schemeClr val="accent1"/>
                </a:solidFill>
              </a:rPr>
              <a:t>Nabycie pierwotne. </a:t>
            </a:r>
            <a:r>
              <a:rPr lang="pl-PL" dirty="0" smtClean="0"/>
              <a:t>Podmiot, który nabył rzecz na podstawie przepisów KPC regulujących egzekucję z ruchomości, a więc niezależnie od sposobu nabycia (tj. w wyniku sprzedaży z wolnej ręki, sprzedaży </a:t>
            </a:r>
            <a:r>
              <a:rPr lang="pl-PL" dirty="0" err="1" smtClean="0"/>
              <a:t>pozalicytacyjnej</a:t>
            </a:r>
            <a:r>
              <a:rPr lang="pl-PL" dirty="0" smtClean="0"/>
              <a:t> rzeczy szczególnego rodzaju, sprzedaży komisowej czy w drodze licytacji publicznej) staje się jej właścicielem bez żadnych obciążeń. </a:t>
            </a:r>
            <a:r>
              <a:rPr lang="pl-PL" b="1" dirty="0" smtClean="0">
                <a:solidFill>
                  <a:schemeClr val="accent1"/>
                </a:solidFill>
              </a:rPr>
              <a:t>Nabycie prawa własności bez żadnych obciążeń (cywilnoprawnych, czy publicznoprawnych) jest nabyciem o charakterze pierwotnym, a zatem nabywca nie ponosi żadnej odpowiedzialności za długi dłużnika. </a:t>
            </a:r>
            <a:r>
              <a:rPr lang="pl-PL" dirty="0" smtClean="0"/>
              <a:t>Ponadto przeciwko nabywcy nie można także podnosić zarzutów, co do ważności nabycia. Negatywną konsekwencją nabycia o charakterze pierwotnym jest to, że nabywcy nie przysługują roszczenia z tytułu rękojmi za wady rzeczy.</a:t>
            </a:r>
          </a:p>
          <a:p>
            <a:pPr>
              <a:buNone/>
            </a:pPr>
            <a:r>
              <a:rPr lang="pl-PL" dirty="0" smtClean="0"/>
              <a:t>2. </a:t>
            </a:r>
            <a:r>
              <a:rPr lang="pl-PL" b="1" dirty="0" smtClean="0">
                <a:solidFill>
                  <a:schemeClr val="accent1"/>
                </a:solidFill>
              </a:rPr>
              <a:t>Obowiązek odebrania. </a:t>
            </a:r>
            <a:r>
              <a:rPr lang="pl-PL" dirty="0" smtClean="0"/>
              <a:t>Z momentem nabycia po stronie nabywcy powstaje obowiązek natychmiastowego odbioru ruchomości, a po stronie osób sprawujących dotychczas dozór nad sprzedaną rzeczą obowiązek wydania ruchomości (art. 878 KPC).</a:t>
            </a:r>
            <a:endParaRPr lang="pl-PL" dirty="0"/>
          </a:p>
        </p:txBody>
      </p:sp>
      <p:sp>
        <p:nvSpPr>
          <p:cNvPr id="3" name="Tytuł 2"/>
          <p:cNvSpPr>
            <a:spLocks noGrp="1"/>
          </p:cNvSpPr>
          <p:nvPr>
            <p:ph type="title"/>
          </p:nvPr>
        </p:nvSpPr>
        <p:spPr/>
        <p:txBody>
          <a:bodyPr/>
          <a:lstStyle/>
          <a:p>
            <a:r>
              <a:rPr lang="pl-PL" dirty="0" smtClean="0"/>
              <a:t>Skutki nabycia</a:t>
            </a:r>
            <a:endParaRPr lang="pl-PL"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Sprzedaż w drodze licytacji elektronicznej</a:t>
            </a:r>
            <a:endParaRPr lang="pl-PL" dirty="0"/>
          </a:p>
        </p:txBody>
      </p:sp>
      <p:sp>
        <p:nvSpPr>
          <p:cNvPr id="3" name="Symbol zastępczy zawartości 2"/>
          <p:cNvSpPr>
            <a:spLocks noGrp="1"/>
          </p:cNvSpPr>
          <p:nvPr>
            <p:ph idx="1"/>
          </p:nvPr>
        </p:nvSpPr>
        <p:spPr/>
        <p:txBody>
          <a:bodyPr/>
          <a:lstStyle/>
          <a:p>
            <a:pPr>
              <a:buNone/>
            </a:pPr>
            <a:endParaRPr lang="pl-PL"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Odpowiednie stosowanie</a:t>
            </a:r>
            <a:endParaRPr lang="pl-PL" dirty="0"/>
          </a:p>
        </p:txBody>
      </p:sp>
      <p:sp>
        <p:nvSpPr>
          <p:cNvPr id="3" name="Symbol zastępczy zawartości 2"/>
          <p:cNvSpPr>
            <a:spLocks noGrp="1"/>
          </p:cNvSpPr>
          <p:nvPr>
            <p:ph idx="1"/>
          </p:nvPr>
        </p:nvSpPr>
        <p:spPr/>
        <p:txBody>
          <a:bodyPr/>
          <a:lstStyle/>
          <a:p>
            <a:r>
              <a:rPr lang="pl-PL" dirty="0" smtClean="0"/>
              <a:t>Do sprzedaży w drodze licytacji elektronicznej stosuje się przepisy dot. sprzedaży w egzekucji z ruchomościami wraz z omówionymi dalej modyfikacjami.</a:t>
            </a:r>
            <a:endParaRPr lang="pl-PL"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Dokonanie sprzedaży w drodze licytacji</a:t>
            </a:r>
            <a:endParaRPr lang="pl-PL" dirty="0"/>
          </a:p>
        </p:txBody>
      </p:sp>
      <p:sp>
        <p:nvSpPr>
          <p:cNvPr id="3" name="Symbol zastępczy zawartości 2"/>
          <p:cNvSpPr>
            <a:spLocks noGrp="1"/>
          </p:cNvSpPr>
          <p:nvPr>
            <p:ph idx="1"/>
          </p:nvPr>
        </p:nvSpPr>
        <p:spPr/>
        <p:txBody>
          <a:bodyPr>
            <a:normAutofit fontScale="85000" lnSpcReduction="20000"/>
          </a:bodyPr>
          <a:lstStyle/>
          <a:p>
            <a:r>
              <a:rPr lang="pl-PL" dirty="0" smtClean="0"/>
              <a:t>Komornik dokonuje sprzedaży w drodze licytacji elektronicznej na wniosek wierzyciela złożony po dokonaniu zajęcia.</a:t>
            </a:r>
          </a:p>
          <a:p>
            <a:r>
              <a:rPr lang="pl-PL" dirty="0" smtClean="0"/>
              <a:t>W razie kilku wierzycieli decyduje ten, którego zajęcie było pierwsze.</a:t>
            </a:r>
          </a:p>
          <a:p>
            <a:r>
              <a:rPr lang="pl-PL" dirty="0" smtClean="0"/>
              <a:t>Wniosek o dokonanie sprzedaży w drodze licytacji elektronicznej składa się przed wyznaczeniem terminu licytacji lub wraz z wnioskiem o wyznaczenie drugiej licytacji.</a:t>
            </a:r>
          </a:p>
          <a:p>
            <a:r>
              <a:rPr lang="pl-PL" dirty="0" smtClean="0"/>
              <a:t>Przedwczesny albo spóźniony wniosek podlega odrzuceniu. Wniosek nie odniesie również skutku, jeżeli inny wierzyciel złożył wcześniej wniosek o przeprowadzenie drugiej licytacji w formie tradycyjnej.</a:t>
            </a:r>
            <a:endParaRPr lang="pl-PL"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85000" lnSpcReduction="20000"/>
          </a:bodyPr>
          <a:lstStyle/>
          <a:p>
            <a:r>
              <a:rPr lang="pl-PL" dirty="0" smtClean="0"/>
              <a:t>W razie złożenia wniosku o dokonanie sprzedaży w drodze licytacji komornik oddaje zajęte ruchomości, co do których zajęcie uprawomocniło się, pod dozór innej osobie niż dłużnik.</a:t>
            </a:r>
          </a:p>
          <a:p>
            <a:r>
              <a:rPr lang="pl-PL" dirty="0" smtClean="0"/>
              <a:t>Powyższe nie ma zastosowania, jeśli dłużnik daje rękojmię należytego sprawowania dozoru albo dozór taki został już ustanowiony, albo ruchomość została złożona do depozytu sądowego lub oddana na przechowanie właściwej instytucji. </a:t>
            </a:r>
          </a:p>
          <a:p>
            <a:r>
              <a:rPr lang="pl-PL" dirty="0" smtClean="0"/>
              <a:t>Przepisu art. 855 § 1</a:t>
            </a:r>
            <a:r>
              <a:rPr lang="pl-PL" baseline="30000" dirty="0" smtClean="0"/>
              <a:t>2 </a:t>
            </a:r>
            <a:r>
              <a:rPr lang="pl-PL" dirty="0" smtClean="0"/>
              <a:t>nie stosuje się (odebranie dozoru w drodze postanowienia). W przypadku odebrania dozoru, początek licytacji nie może przypadać wcześniej niż po upływie dwóch tygodni od dnia odebrania dozoru.</a:t>
            </a:r>
            <a:endParaRPr lang="pl-PL"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Pośrednictwo systemu teleinformatycznego</a:t>
            </a:r>
            <a:endParaRPr lang="pl-PL" dirty="0"/>
          </a:p>
        </p:txBody>
      </p:sp>
      <p:sp>
        <p:nvSpPr>
          <p:cNvPr id="3" name="Symbol zastępczy zawartości 2"/>
          <p:cNvSpPr>
            <a:spLocks noGrp="1"/>
          </p:cNvSpPr>
          <p:nvPr>
            <p:ph idx="1"/>
          </p:nvPr>
        </p:nvSpPr>
        <p:spPr/>
        <p:txBody>
          <a:bodyPr/>
          <a:lstStyle/>
          <a:p>
            <a:r>
              <a:rPr lang="pl-PL" dirty="0" smtClean="0"/>
              <a:t>Sprzedaż w drodze licytacji elektronicznej jest dokonywana za pośrednictwem systemu teleinformatycznego.</a:t>
            </a:r>
          </a:p>
          <a:p>
            <a:r>
              <a:rPr lang="pl-PL" dirty="0" smtClean="0"/>
              <a:t>Komornik zamieszcza obwieszczenie o licytacji elektronicznej </a:t>
            </a:r>
            <a:r>
              <a:rPr lang="pl-PL" b="1" dirty="0" smtClean="0"/>
              <a:t>także</a:t>
            </a:r>
            <a:r>
              <a:rPr lang="pl-PL" dirty="0" smtClean="0"/>
              <a:t> w systemie teleinformatycznym.</a:t>
            </a:r>
          </a:p>
          <a:p>
            <a:endParaRPr lang="pl-PL"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Obwieszczenie o licytacji elektronicznej</a:t>
            </a:r>
            <a:endParaRPr lang="pl-PL" dirty="0"/>
          </a:p>
        </p:txBody>
      </p:sp>
      <p:sp>
        <p:nvSpPr>
          <p:cNvPr id="3" name="Symbol zastępczy zawartości 2"/>
          <p:cNvSpPr>
            <a:spLocks noGrp="1"/>
          </p:cNvSpPr>
          <p:nvPr>
            <p:ph idx="1"/>
          </p:nvPr>
        </p:nvSpPr>
        <p:spPr/>
        <p:txBody>
          <a:bodyPr>
            <a:normAutofit fontScale="70000" lnSpcReduction="20000"/>
          </a:bodyPr>
          <a:lstStyle/>
          <a:p>
            <a:r>
              <a:rPr lang="pl-PL" dirty="0" smtClean="0"/>
              <a:t>W obwieszczeniu wskazuje się:</a:t>
            </a:r>
          </a:p>
          <a:p>
            <a:pPr marL="514350" indent="-514350">
              <a:buAutoNum type="alphaLcParenR"/>
            </a:pPr>
            <a:r>
              <a:rPr lang="pl-PL" dirty="0" smtClean="0"/>
              <a:t>Przedmiot oraz warunki licytacji;</a:t>
            </a:r>
          </a:p>
          <a:p>
            <a:pPr marL="514350" indent="-514350">
              <a:buAutoNum type="alphaLcParenR"/>
            </a:pPr>
            <a:r>
              <a:rPr lang="pl-PL" dirty="0" smtClean="0"/>
              <a:t>Sumę oszacowania;</a:t>
            </a:r>
          </a:p>
          <a:p>
            <a:pPr marL="514350" indent="-514350">
              <a:buAutoNum type="alphaLcParenR"/>
            </a:pPr>
            <a:r>
              <a:rPr lang="pl-PL" dirty="0" smtClean="0"/>
              <a:t>Cenę wywołania;</a:t>
            </a:r>
          </a:p>
          <a:p>
            <a:pPr marL="514350" indent="-514350">
              <a:buAutoNum type="alphaLcParenR"/>
            </a:pPr>
            <a:r>
              <a:rPr lang="pl-PL" dirty="0" smtClean="0"/>
              <a:t>Miejsce oraz czas, w których można oglądać ruchomości;</a:t>
            </a:r>
          </a:p>
          <a:p>
            <a:pPr marL="514350" indent="-514350">
              <a:buAutoNum type="alphaLcParenR"/>
            </a:pPr>
            <a:r>
              <a:rPr lang="pl-PL" dirty="0" smtClean="0"/>
              <a:t>Zdjęcia ruchomości;</a:t>
            </a:r>
          </a:p>
          <a:p>
            <a:pPr marL="514350" indent="-514350">
              <a:buAutoNum type="alphaLcParenR"/>
            </a:pPr>
            <a:r>
              <a:rPr lang="pl-PL" dirty="0" smtClean="0"/>
              <a:t>informację o chwili rozpoczęcia i o chwili zakończenia licytacji,</a:t>
            </a:r>
          </a:p>
          <a:p>
            <a:pPr marL="514350" indent="-514350">
              <a:buAutoNum type="alphaLcParenR"/>
            </a:pPr>
            <a:r>
              <a:rPr lang="pl-PL" dirty="0" smtClean="0"/>
              <a:t>informację o tym, że warunkiem udziału w licytacji jest złożenie rękojmi;</a:t>
            </a:r>
          </a:p>
          <a:p>
            <a:pPr marL="514350" indent="-514350">
              <a:buAutoNum type="alphaLcParenR"/>
            </a:pPr>
            <a:r>
              <a:rPr lang="pl-PL" dirty="0" smtClean="0"/>
              <a:t>Wzmiankę prawa osób trzecich nie będą przeszkodą do przeprowadzenia licytacji i przybicia na rzecz nabywcy bez zastrzeżeń, jeżeli osoby te przed rozpoczęciem przetargu nie złożą dowodu, że wniosły powództwo o zwolnienie ruchomości od egzekucji i uzyskały w tym zakresie orzeczenie wstrzymujące egzekucję.</a:t>
            </a:r>
          </a:p>
          <a:p>
            <a:pPr marL="514350" indent="-514350">
              <a:buAutoNum type="alphaLcParenR"/>
            </a:pPr>
            <a:r>
              <a:rPr lang="pl-PL" dirty="0" smtClean="0"/>
              <a:t>Odpowiednie pouczenia.</a:t>
            </a:r>
          </a:p>
          <a:p>
            <a:pPr marL="514350" indent="-514350">
              <a:buAutoNum type="alphaLcParenR"/>
            </a:pPr>
            <a:endParaRPr lang="pl-PL" dirty="0" smtClean="0"/>
          </a:p>
          <a:p>
            <a:pPr marL="514350" indent="-514350">
              <a:buAutoNum type="alphaLcParenR"/>
            </a:pPr>
            <a:endParaRPr lang="pl-PL"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Złożenie rękojmi</a:t>
            </a:r>
            <a:endParaRPr lang="pl-PL" dirty="0"/>
          </a:p>
        </p:txBody>
      </p:sp>
      <p:sp>
        <p:nvSpPr>
          <p:cNvPr id="3" name="Symbol zastępczy zawartości 2"/>
          <p:cNvSpPr>
            <a:spLocks noGrp="1"/>
          </p:cNvSpPr>
          <p:nvPr>
            <p:ph idx="1"/>
          </p:nvPr>
        </p:nvSpPr>
        <p:spPr/>
        <p:txBody>
          <a:bodyPr/>
          <a:lstStyle/>
          <a:p>
            <a:r>
              <a:rPr lang="pl-PL" dirty="0" smtClean="0"/>
              <a:t>Przystępujący do przetargu składa rękojmię za pośrednictwem systemu teleinformatycznego.</a:t>
            </a:r>
          </a:p>
          <a:p>
            <a:r>
              <a:rPr lang="pl-PL" dirty="0" smtClean="0"/>
              <a:t>Rękojmia może być także złożona komornikowi, który potwierdza ten fakt w systemie teleinformatycznym.</a:t>
            </a:r>
          </a:p>
          <a:p>
            <a:r>
              <a:rPr lang="pl-PL" dirty="0" smtClean="0"/>
              <a:t>O obowiązku złożenia rękojmi komornik poucza w obwieszczeniu o licytacji elektronicznej.</a:t>
            </a:r>
          </a:p>
          <a:p>
            <a:endParaRPr lang="pl-P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dirty="0" smtClean="0"/>
              <a:t>Zajęcie ruchomości</a:t>
            </a:r>
            <a:endParaRPr lang="pl-PL" dirty="0"/>
          </a:p>
        </p:txBody>
      </p:sp>
      <p:sp>
        <p:nvSpPr>
          <p:cNvPr id="6" name="Symbol zastępczy zawartości 5"/>
          <p:cNvSpPr>
            <a:spLocks noGrp="1"/>
          </p:cNvSpPr>
          <p:nvPr>
            <p:ph idx="1"/>
          </p:nvPr>
        </p:nvSpPr>
        <p:spPr/>
        <p:txBody>
          <a:bodyPr/>
          <a:lstStyle/>
          <a:p>
            <a:r>
              <a:rPr lang="pl-PL" dirty="0" smtClean="0"/>
              <a:t>Do egzekucji z ruchomości komornik przystępuje przez ich zajęcie.</a:t>
            </a:r>
            <a:endParaRPr lang="pl-PL"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Przebieg licytacji</a:t>
            </a:r>
            <a:endParaRPr lang="pl-PL" dirty="0"/>
          </a:p>
        </p:txBody>
      </p:sp>
      <p:sp>
        <p:nvSpPr>
          <p:cNvPr id="3" name="Symbol zastępczy zawartości 2"/>
          <p:cNvSpPr>
            <a:spLocks noGrp="1"/>
          </p:cNvSpPr>
          <p:nvPr>
            <p:ph idx="1"/>
          </p:nvPr>
        </p:nvSpPr>
        <p:spPr/>
        <p:txBody>
          <a:bodyPr>
            <a:normAutofit fontScale="77500" lnSpcReduction="20000"/>
          </a:bodyPr>
          <a:lstStyle/>
          <a:p>
            <a:r>
              <a:rPr lang="pl-PL" dirty="0" smtClean="0"/>
              <a:t>Licytacja elektroniczna rozpoczyna się z chwilą określoną w obwieszczeniu o licytacji elektronicznej i kończy się w chwili wyznaczonej przez komornika.</a:t>
            </a:r>
          </a:p>
          <a:p>
            <a:r>
              <a:rPr lang="pl-PL" dirty="0" smtClean="0"/>
              <a:t>Czas trwania licytacji elektronicznej to min. 7 dni,</a:t>
            </a:r>
          </a:p>
          <a:p>
            <a:r>
              <a:rPr lang="pl-PL" dirty="0" smtClean="0"/>
              <a:t>zakończenie licytacji ma przypadać w godzinach urzędowania sądu rejonowego, przy którym działa komornik. </a:t>
            </a:r>
          </a:p>
          <a:p>
            <a:r>
              <a:rPr lang="pl-PL" dirty="0" smtClean="0"/>
              <a:t>W przypadku psujących się ruchomości, generujących koszty lub żywego inwentarza czas trwania licytacji wynosi co najmniej dwa dni.</a:t>
            </a:r>
          </a:p>
          <a:p>
            <a:r>
              <a:rPr lang="pl-PL" dirty="0" smtClean="0"/>
              <a:t>Po zakończeniu licytacji elektronicznej komornik udziela przybicia osobie ofiarującej najwyższą cenę w chwili zakończenia licytacji elektronicznej</a:t>
            </a:r>
            <a:r>
              <a:rPr lang="pl-PL" smtClean="0"/>
              <a:t>. </a:t>
            </a:r>
          </a:p>
          <a:p>
            <a:r>
              <a:rPr lang="pl-PL" smtClean="0"/>
              <a:t>Przybicie </a:t>
            </a:r>
            <a:r>
              <a:rPr lang="pl-PL" dirty="0" smtClean="0"/>
              <a:t>jest udzielane w systemie teleinformatycznym.</a:t>
            </a:r>
          </a:p>
          <a:p>
            <a:endParaRPr lang="pl-PL"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14282" y="1285860"/>
            <a:ext cx="8472518" cy="4721431"/>
          </a:xfrm>
        </p:spPr>
        <p:txBody>
          <a:bodyPr>
            <a:normAutofit fontScale="85000" lnSpcReduction="20000"/>
          </a:bodyPr>
          <a:lstStyle/>
          <a:p>
            <a:pPr>
              <a:buNone/>
            </a:pPr>
            <a:r>
              <a:rPr lang="pl-PL" dirty="0" smtClean="0"/>
              <a:t>Komornik po zakończeniu licytacji elektronicznej i dokonania przybicia za pośrednictwem systemu teleinformatycznego osobie ofiarującej najwyższą cenę w chwili zakończenia licytacji elektronicznej ma obowiązek zawiadomić wierzyciela i dłużnika. Forma elektroniczna (za pośrednictwem systemu teleinformatycznego) </a:t>
            </a:r>
            <a:r>
              <a:rPr lang="pl-PL" b="1" dirty="0" smtClean="0">
                <a:solidFill>
                  <a:schemeClr val="accent1"/>
                </a:solidFill>
              </a:rPr>
              <a:t>zawiadomienia będzie miała miejsce w sposób określony w art. 131 i n. KPC, jeżeli wierzyciel lub dłużnik złożyli pismo za pomocą systemu teleinformatycznego i jednocześnie dokonali wyboru wnoszenia pism za pośrednictwem systemu teleinformatycznego</a:t>
            </a:r>
            <a:r>
              <a:rPr lang="pl-PL" dirty="0" smtClean="0"/>
              <a:t> (art. 1311 § 1 w zw. z art. 13 § 2 KPC).</a:t>
            </a:r>
          </a:p>
          <a:p>
            <a:pPr>
              <a:buNone/>
            </a:pPr>
            <a:r>
              <a:rPr lang="pl-PL" dirty="0" smtClean="0"/>
              <a:t> Natomiast doręczenie </a:t>
            </a:r>
            <a:r>
              <a:rPr lang="pl-PL" b="1" dirty="0" smtClean="0">
                <a:solidFill>
                  <a:schemeClr val="accent1"/>
                </a:solidFill>
              </a:rPr>
              <a:t>licytantom informacji o przybiciu następuje wyłącznie za pośrednictwem systemu teleinformatycznego.</a:t>
            </a:r>
          </a:p>
        </p:txBody>
      </p:sp>
      <p:sp>
        <p:nvSpPr>
          <p:cNvPr id="3" name="Tytuł 2"/>
          <p:cNvSpPr>
            <a:spLocks noGrp="1"/>
          </p:cNvSpPr>
          <p:nvPr>
            <p:ph type="title"/>
          </p:nvPr>
        </p:nvSpPr>
        <p:spPr/>
        <p:txBody>
          <a:bodyPr/>
          <a:lstStyle/>
          <a:p>
            <a:r>
              <a:rPr lang="pl-PL" dirty="0" smtClean="0"/>
              <a:t>Przybicie</a:t>
            </a:r>
            <a:endParaRPr lang="pl-PL"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85000" lnSpcReduction="10000"/>
          </a:bodyPr>
          <a:lstStyle/>
          <a:p>
            <a:pPr>
              <a:buNone/>
            </a:pPr>
            <a:r>
              <a:rPr lang="pl-PL" dirty="0" smtClean="0"/>
              <a:t>Komornik po zakończeniu licytacji elektronicznej i dokonaniu przybicia za pośrednictwem systemu teleinformatycznego osobie ofiarującej najwyższą cenę w chwili zakończenia licytacji elektronicznej ma obowiązek zawiadomić wierzyciela i dłużnika. </a:t>
            </a:r>
            <a:r>
              <a:rPr lang="pl-PL" b="1" dirty="0" smtClean="0">
                <a:solidFill>
                  <a:schemeClr val="accent1"/>
                </a:solidFill>
              </a:rPr>
              <a:t>Na mocy art. 870 § 3 KPC, jeżeli w ciągu dwóch tygodni skarga (na udzielenie przybicia) nie zostanie rozstrzygnięta, nabywca może w ciągu dalszego tygodnia zrzec się nabycia ruchomości i odebrać zapłaconą sumę. </a:t>
            </a:r>
            <a:r>
              <a:rPr lang="pl-PL" dirty="0" smtClean="0"/>
              <a:t>Nabywca (osoba, której udzielono przybicia), jeżeli chce zrzec się nabycia ruchomości w trybie art. 870 § 3 KPC, </a:t>
            </a:r>
            <a:r>
              <a:rPr lang="pl-PL" b="1" u="sng" dirty="0" smtClean="0">
                <a:solidFill>
                  <a:schemeClr val="accent1"/>
                </a:solidFill>
              </a:rPr>
              <a:t>to oświadczenie powinien złożyć wyłącznie za pośrednictwem systemu teleinformatycznego (art. 8798 KPC).</a:t>
            </a:r>
            <a:endParaRPr lang="pl-PL" b="1" u="sng" dirty="0">
              <a:solidFill>
                <a:schemeClr val="accent1"/>
              </a:solidFill>
            </a:endParaRPr>
          </a:p>
        </p:txBody>
      </p:sp>
      <p:sp>
        <p:nvSpPr>
          <p:cNvPr id="3" name="Tytuł 2"/>
          <p:cNvSpPr>
            <a:spLocks noGrp="1"/>
          </p:cNvSpPr>
          <p:nvPr>
            <p:ph type="title"/>
          </p:nvPr>
        </p:nvSpPr>
        <p:spPr/>
        <p:txBody>
          <a:bodyPr>
            <a:normAutofit fontScale="90000"/>
          </a:bodyPr>
          <a:lstStyle/>
          <a:p>
            <a:r>
              <a:rPr lang="pl-PL" dirty="0" smtClean="0"/>
              <a:t>Zrzeczenie się w przypadku nierozstrzygnięcia skargi w </a:t>
            </a:r>
            <a:r>
              <a:rPr lang="pl-PL" dirty="0" err="1" smtClean="0"/>
              <a:t>termini</a:t>
            </a:r>
            <a:endParaRPr lang="pl-PL"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85000" lnSpcReduction="10000"/>
          </a:bodyPr>
          <a:lstStyle/>
          <a:p>
            <a:pPr>
              <a:buNone/>
            </a:pPr>
            <a:r>
              <a:rPr lang="pl-PL" dirty="0" smtClean="0"/>
              <a:t>Nabywca jest obowiązany zapłacić cenę nabycia w dniu następnym po doręczeniu zawiadomienia o przybiciu w godzinach urzędowania kancelarii komorniczej lub na rachunek bankowy komornika do godziny osiemnastej dnia następnego. Ustawodawca dopuszcza możliwość zapłaty ceny nabycia </a:t>
            </a:r>
            <a:r>
              <a:rPr lang="pl-PL" b="1" dirty="0" smtClean="0">
                <a:solidFill>
                  <a:schemeClr val="accent1"/>
                </a:solidFill>
              </a:rPr>
              <a:t>także za pośrednictwem systemu teleinformatycznego. </a:t>
            </a:r>
            <a:r>
              <a:rPr lang="pl-PL" dirty="0" smtClean="0"/>
              <a:t>Wprawdzie nie zostało wprost uregulowane do jakiego momentu ma zostać dokonana zapłata, ale wydaje się zasadne przyjęcie stanowiska, że także w przypadku uiszczenia ceny za pośrednictwem systemu teleinformatycznego cena powinna być uiszczona do końca dnia następnego po doręczeniu zawiadomienia o przybiciu.</a:t>
            </a:r>
            <a:endParaRPr lang="pl-PL" dirty="0"/>
          </a:p>
        </p:txBody>
      </p:sp>
      <p:sp>
        <p:nvSpPr>
          <p:cNvPr id="3" name="Tytuł 2"/>
          <p:cNvSpPr>
            <a:spLocks noGrp="1"/>
          </p:cNvSpPr>
          <p:nvPr>
            <p:ph type="title"/>
          </p:nvPr>
        </p:nvSpPr>
        <p:spPr/>
        <p:txBody>
          <a:bodyPr/>
          <a:lstStyle/>
          <a:p>
            <a:r>
              <a:rPr lang="pl-PL" dirty="0" smtClean="0"/>
              <a:t>Uiszczenie ceny nabycia</a:t>
            </a:r>
            <a:endParaRPr lang="pl-PL"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77500" lnSpcReduction="20000"/>
          </a:bodyPr>
          <a:lstStyle/>
          <a:p>
            <a:pPr>
              <a:buNone/>
            </a:pPr>
            <a:r>
              <a:rPr lang="pl-PL" dirty="0" smtClean="0"/>
              <a:t>Ustawodawca dopuszcza możliwość w przypadku dokonywania sprzedaży zajętych ruchomości:</a:t>
            </a:r>
          </a:p>
          <a:p>
            <a:pPr marL="624078" indent="-514350">
              <a:buFont typeface="+mj-lt"/>
              <a:buAutoNum type="arabicPeriod"/>
            </a:pPr>
            <a:r>
              <a:rPr lang="pl-PL" dirty="0" smtClean="0"/>
              <a:t> nieużywanych, stanowiących przedmiot obrotu handlowego (art. 865 § 1 KPC), </a:t>
            </a:r>
          </a:p>
          <a:p>
            <a:pPr marL="624078" indent="-514350">
              <a:buFont typeface="+mj-lt"/>
              <a:buAutoNum type="arabicPeriod"/>
            </a:pPr>
            <a:r>
              <a:rPr lang="pl-PL" dirty="0" smtClean="0"/>
              <a:t>wymagających zezwolenia (art. 8661 KPC), </a:t>
            </a:r>
          </a:p>
          <a:p>
            <a:pPr marL="624078" indent="-514350">
              <a:buFont typeface="+mj-lt"/>
              <a:buAutoNum type="arabicPeriod"/>
            </a:pPr>
            <a:r>
              <a:rPr lang="pl-PL" dirty="0" smtClean="0"/>
              <a:t>przedmiotów o wartości historycznej lub artystycznej, jak też wyrobów ze złota i platyny (art. 8662 § 1 i 2 KPC), </a:t>
            </a:r>
          </a:p>
          <a:p>
            <a:pPr>
              <a:buNone/>
            </a:pPr>
            <a:r>
              <a:rPr lang="pl-PL" dirty="0" smtClean="0"/>
              <a:t>na wniosek wierzyciela egzekwującego dokonania wyboru przedsiębiorcy lub przedsiębiorstwa za pośrednictwem systemu teleinformatycznego. </a:t>
            </a:r>
            <a:r>
              <a:rPr lang="pl-PL" b="1" dirty="0" smtClean="0">
                <a:solidFill>
                  <a:schemeClr val="accent1"/>
                </a:solidFill>
              </a:rPr>
              <a:t>Oznacza to, że tylko wybór przedsiębiorcy może nastąpić za pośrednictwem systemu teleinformatycznego, </a:t>
            </a:r>
            <a:r>
              <a:rPr lang="pl-PL" dirty="0" smtClean="0"/>
              <a:t>natomiast sprzedaż wybranemu za pośrednictwem tego systemu przedsiębiorcy dokonywana będzie według ogólnych zasad, a więc nie w drodze elektronicznej.</a:t>
            </a:r>
            <a:endParaRPr lang="pl-PL" dirty="0"/>
          </a:p>
        </p:txBody>
      </p:sp>
      <p:sp>
        <p:nvSpPr>
          <p:cNvPr id="3" name="Tytuł 2"/>
          <p:cNvSpPr>
            <a:spLocks noGrp="1"/>
          </p:cNvSpPr>
          <p:nvPr>
            <p:ph type="title"/>
          </p:nvPr>
        </p:nvSpPr>
        <p:spPr/>
        <p:txBody>
          <a:bodyPr>
            <a:normAutofit fontScale="90000"/>
          </a:bodyPr>
          <a:lstStyle/>
          <a:p>
            <a:r>
              <a:rPr lang="pl-PL" dirty="0" smtClean="0"/>
              <a:t>Wybór przedsiębiorcy lub osoby</a:t>
            </a:r>
            <a:endParaRPr lang="pl-PL"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85720" y="1000108"/>
            <a:ext cx="8372476" cy="5026029"/>
          </a:xfrm>
        </p:spPr>
        <p:txBody>
          <a:bodyPr>
            <a:normAutofit/>
          </a:bodyPr>
          <a:lstStyle/>
          <a:p>
            <a:pPr>
              <a:buNone/>
            </a:pPr>
            <a:r>
              <a:rPr lang="pl-PL" dirty="0" smtClean="0"/>
              <a:t>Komornik w przypadku ruchomości ulegających łatwo zepsuciu albo, gdy sprawowanie nad nimi dozoru lub ich przechowywanie powodowałoby nadmierne koszty, jak również w przypadku, kiedy został zajęty inwentarz żywy, a dłużnik odmówił zgody na przyjęcie go pod dozór, </a:t>
            </a:r>
            <a:r>
              <a:rPr lang="pl-PL" b="1" dirty="0" smtClean="0">
                <a:solidFill>
                  <a:schemeClr val="accent1"/>
                </a:solidFill>
              </a:rPr>
              <a:t>może sprzedać ww. ruchomości oraz dokonać wyboru osoby, której sprzeda ruchomość, w trybie określonym w art. 8641 KPC, za pośrednictwem systemu teleinformatycznego</a:t>
            </a:r>
            <a:r>
              <a:rPr lang="pl-PL" dirty="0" smtClean="0"/>
              <a:t>.</a:t>
            </a:r>
            <a:endParaRPr lang="pl-P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Skutki zajęcia</a:t>
            </a:r>
            <a:endParaRPr lang="pl-PL" dirty="0"/>
          </a:p>
        </p:txBody>
      </p:sp>
      <p:sp>
        <p:nvSpPr>
          <p:cNvPr id="3" name="Symbol zastępczy zawartości 2"/>
          <p:cNvSpPr>
            <a:spLocks noGrp="1"/>
          </p:cNvSpPr>
          <p:nvPr>
            <p:ph idx="1"/>
          </p:nvPr>
        </p:nvSpPr>
        <p:spPr/>
        <p:txBody>
          <a:bodyPr>
            <a:normAutofit/>
          </a:bodyPr>
          <a:lstStyle/>
          <a:p>
            <a:r>
              <a:rPr lang="pl-PL" dirty="0" smtClean="0"/>
              <a:t>Rozporządzenie ruchomością dokonane po zajęciu nie ma wpływu na dalszy bieg postępowania.</a:t>
            </a:r>
          </a:p>
          <a:p>
            <a:r>
              <a:rPr lang="pl-PL" dirty="0" smtClean="0"/>
              <a:t>Postępowanie egzekucyjne z zajętej ruchomości może być prowadzone również przeciwko nabywcy. </a:t>
            </a:r>
          </a:p>
          <a:p>
            <a:r>
              <a:rPr lang="pl-PL" dirty="0" smtClean="0"/>
              <a:t>Nie uchybia to przepisom dającym ochronę nabywcy w dobrej wierze (169 k.c., 245 k.c., 309 k.c.)</a:t>
            </a:r>
            <a:endParaRPr lang="pl-PL"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l">
  <a:themeElements>
    <a:clrScheme name="Hol">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ol">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Hol">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1259</TotalTime>
  <Words>4694</Words>
  <Application>Microsoft Office PowerPoint</Application>
  <PresentationFormat>Pokaz na ekranie (4:3)</PresentationFormat>
  <Paragraphs>351</Paragraphs>
  <Slides>85</Slides>
  <Notes>0</Notes>
  <HiddenSlides>0</HiddenSlides>
  <MMClips>0</MMClips>
  <ScaleCrop>false</ScaleCrop>
  <HeadingPairs>
    <vt:vector size="4" baseType="variant">
      <vt:variant>
        <vt:lpstr>Motyw</vt:lpstr>
      </vt:variant>
      <vt:variant>
        <vt:i4>1</vt:i4>
      </vt:variant>
      <vt:variant>
        <vt:lpstr>Tytuły slajdów</vt:lpstr>
      </vt:variant>
      <vt:variant>
        <vt:i4>85</vt:i4>
      </vt:variant>
    </vt:vector>
  </HeadingPairs>
  <TitlesOfParts>
    <vt:vector size="86" baseType="lpstr">
      <vt:lpstr>Hol</vt:lpstr>
      <vt:lpstr>Egzekucja z ruchomości</vt:lpstr>
      <vt:lpstr>Egzekucja świadczeń pieniężnych:</vt:lpstr>
      <vt:lpstr>Slajd 3</vt:lpstr>
      <vt:lpstr>Właściwość komornika:</vt:lpstr>
      <vt:lpstr>Slajd 5</vt:lpstr>
      <vt:lpstr>Egzekucja ze zwierząt</vt:lpstr>
      <vt:lpstr>Wyłączenia z egzekucji zwierząt</vt:lpstr>
      <vt:lpstr>Zajęcie ruchomości</vt:lpstr>
      <vt:lpstr>Skutki zajęcia</vt:lpstr>
      <vt:lpstr>Slajd 10</vt:lpstr>
      <vt:lpstr>Slajd 11</vt:lpstr>
      <vt:lpstr>Co można zająć?</vt:lpstr>
      <vt:lpstr>Slajd 13</vt:lpstr>
      <vt:lpstr>Egzekucja świadczeń alimentacyjnych</vt:lpstr>
      <vt:lpstr>Slajd 15</vt:lpstr>
      <vt:lpstr>Slajd 16</vt:lpstr>
      <vt:lpstr>Slajd 17</vt:lpstr>
      <vt:lpstr>Art.  846.  Egzekucja z ułamkowej części ruchomości</vt:lpstr>
      <vt:lpstr>Obecność wierzyciela</vt:lpstr>
      <vt:lpstr>Sprawdzenie zajęcia</vt:lpstr>
      <vt:lpstr>Protokół zajęcia, oznaczenie zajęcia</vt:lpstr>
      <vt:lpstr>Doręczenie odpisu protokołu</vt:lpstr>
      <vt:lpstr>Slajd 23</vt:lpstr>
      <vt:lpstr>Przerwanie zajęcia</vt:lpstr>
      <vt:lpstr>Ponowne zajęcie</vt:lpstr>
      <vt:lpstr>Oszacowanie</vt:lpstr>
      <vt:lpstr>Oszacowanie</vt:lpstr>
      <vt:lpstr>Zajęte pieniądze</vt:lpstr>
      <vt:lpstr>Dozór</vt:lpstr>
      <vt:lpstr>Kto nie może być dozorcą?</vt:lpstr>
      <vt:lpstr>Odebranie dozoru:</vt:lpstr>
      <vt:lpstr>Obowiązki i odpowiedzialność dozorcy</vt:lpstr>
      <vt:lpstr>Koszty dozoru</vt:lpstr>
      <vt:lpstr>Zmiana dozorcy</vt:lpstr>
      <vt:lpstr>Slajd 35</vt:lpstr>
      <vt:lpstr>Rachunek z dochodów</vt:lpstr>
      <vt:lpstr>Slajd 37</vt:lpstr>
      <vt:lpstr>Sprzedaż zajętej ruchomości</vt:lpstr>
      <vt:lpstr>Dopuszczalny termin sprzedaży zajętych ruchomości</vt:lpstr>
      <vt:lpstr>Termin sprzedaży ruchomości – wyjątki (bezpośrednio po zajęciu)</vt:lpstr>
      <vt:lpstr>Sprzedaż z wolnej ręki</vt:lpstr>
      <vt:lpstr>Sprzedaż pozalicytacyjna</vt:lpstr>
      <vt:lpstr>Oszacowanie przedmiotów wartościowych</vt:lpstr>
      <vt:lpstr>Sprzedaż zajętych ruchomości o wartości historycznej lub artystycznej </vt:lpstr>
      <vt:lpstr>Sprzedaż zajętych ruchomości wykonanych ze złota lub platyny</vt:lpstr>
      <vt:lpstr>Sprzedaż zajętych u dłużnika wartości dewizowych</vt:lpstr>
      <vt:lpstr>Sprzedaż licytacyjna</vt:lpstr>
      <vt:lpstr>Tryb związany z zawiadomieniem o terminie licytacji</vt:lpstr>
      <vt:lpstr>Co powinno zawierać obwieszczenie? </vt:lpstr>
      <vt:lpstr>Slajd 50</vt:lpstr>
      <vt:lpstr>Rękojmia</vt:lpstr>
      <vt:lpstr>Rękojmia – zwolnienie podmiotowe</vt:lpstr>
      <vt:lpstr>Slajd 53</vt:lpstr>
      <vt:lpstr>Licytacja </vt:lpstr>
      <vt:lpstr>Zaofiarowanie wyższej ceny</vt:lpstr>
      <vt:lpstr>Przybicie</vt:lpstr>
      <vt:lpstr>Zaskarżenie</vt:lpstr>
      <vt:lpstr>Podmioty uprawnione do zaskarżenia udzielonego przybicia</vt:lpstr>
      <vt:lpstr>Slajd 59</vt:lpstr>
      <vt:lpstr>Kiedy licytację uważa się za niedoszłą do skutku?</vt:lpstr>
      <vt:lpstr>Zapłata ceny</vt:lpstr>
      <vt:lpstr>Skutki niezapłacenia</vt:lpstr>
      <vt:lpstr>Orzekanie sądu</vt:lpstr>
      <vt:lpstr>Odmowa przybicia</vt:lpstr>
      <vt:lpstr>Druga licytacja; przejęcie</vt:lpstr>
      <vt:lpstr>Slajd 66</vt:lpstr>
      <vt:lpstr>Slajd 67</vt:lpstr>
      <vt:lpstr>Slajd 68</vt:lpstr>
      <vt:lpstr>Zaliczenie wierzytelności</vt:lpstr>
      <vt:lpstr>Umorzenie postępowania</vt:lpstr>
      <vt:lpstr>Odebranie rzeczy</vt:lpstr>
      <vt:lpstr>Skutki nabycia</vt:lpstr>
      <vt:lpstr>Sprzedaż w drodze licytacji elektronicznej</vt:lpstr>
      <vt:lpstr>Odpowiednie stosowanie</vt:lpstr>
      <vt:lpstr>Dokonanie sprzedaży w drodze licytacji</vt:lpstr>
      <vt:lpstr>Slajd 76</vt:lpstr>
      <vt:lpstr>Pośrednictwo systemu teleinformatycznego</vt:lpstr>
      <vt:lpstr>Obwieszczenie o licytacji elektronicznej</vt:lpstr>
      <vt:lpstr>Złożenie rękojmi</vt:lpstr>
      <vt:lpstr>Przebieg licytacji</vt:lpstr>
      <vt:lpstr>Przybicie</vt:lpstr>
      <vt:lpstr>Zrzeczenie się w przypadku nierozstrzygnięcia skargi w termini</vt:lpstr>
      <vt:lpstr>Uiszczenie ceny nabycia</vt:lpstr>
      <vt:lpstr>Wybór przedsiębiorcy lub osoby</vt:lpstr>
      <vt:lpstr>Slajd 85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Egzekucja z ruchomości</dc:title>
  <dc:creator>Alicja Adamczyk</dc:creator>
  <cp:lastModifiedBy>Windows User</cp:lastModifiedBy>
  <cp:revision>6</cp:revision>
  <dcterms:created xsi:type="dcterms:W3CDTF">2019-11-26T21:26:18Z</dcterms:created>
  <dcterms:modified xsi:type="dcterms:W3CDTF">2021-03-02T18:03:18Z</dcterms:modified>
</cp:coreProperties>
</file>