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56" r:id="rId2"/>
    <p:sldId id="257" r:id="rId3"/>
    <p:sldId id="260" r:id="rId4"/>
    <p:sldId id="272" r:id="rId5"/>
    <p:sldId id="262" r:id="rId6"/>
    <p:sldId id="263" r:id="rId7"/>
    <p:sldId id="266" r:id="rId8"/>
    <p:sldId id="274" r:id="rId9"/>
    <p:sldId id="267" r:id="rId10"/>
    <p:sldId id="268" r:id="rId11"/>
    <p:sldId id="275" r:id="rId12"/>
    <p:sldId id="280" r:id="rId13"/>
    <p:sldId id="277" r:id="rId14"/>
    <p:sldId id="284" r:id="rId15"/>
    <p:sldId id="278" r:id="rId16"/>
    <p:sldId id="288" r:id="rId17"/>
  </p:sldIdLst>
  <p:sldSz cx="9144000" cy="6858000" type="screen4x3"/>
  <p:notesSz cx="6669088" cy="9820275"/>
  <p:defaultTextStyle>
    <a:defPPr>
      <a:defRPr lang="pl-PL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FF99"/>
    <a:srgbClr val="66FF33"/>
    <a:srgbClr val="00FF99"/>
    <a:srgbClr val="FFCC66"/>
    <a:srgbClr val="FF6600"/>
    <a:srgbClr val="FF9933"/>
    <a:srgbClr val="FFCC00"/>
    <a:srgbClr val="FF99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2787"/>
    <p:restoredTop sz="90929"/>
  </p:normalViewPr>
  <p:slideViewPr>
    <p:cSldViewPr>
      <p:cViewPr>
        <p:scale>
          <a:sx n="75" d="100"/>
          <a:sy n="75" d="100"/>
        </p:scale>
        <p:origin x="-2664" y="-75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9250" cy="490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79838" y="0"/>
            <a:ext cx="2889250" cy="490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1126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29738"/>
            <a:ext cx="2889250" cy="49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1126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79838" y="9329738"/>
            <a:ext cx="2889250" cy="49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3C42CCB1-85D3-4877-9A4D-CE8E7DCD07CC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9250" cy="490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78250" y="0"/>
            <a:ext cx="2889250" cy="490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18436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879475" y="736600"/>
            <a:ext cx="4910138" cy="3683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66750" y="4664075"/>
            <a:ext cx="5335588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noProof="0" smtClean="0"/>
              <a:t>Kliknij, aby edytować style wzorca tekstu</a:t>
            </a:r>
          </a:p>
          <a:p>
            <a:pPr lvl="1"/>
            <a:r>
              <a:rPr lang="pl-PL" noProof="0" smtClean="0"/>
              <a:t>Drugi poziom</a:t>
            </a:r>
          </a:p>
          <a:p>
            <a:pPr lvl="2"/>
            <a:r>
              <a:rPr lang="pl-PL" noProof="0" smtClean="0"/>
              <a:t>Trzeci poziom</a:t>
            </a:r>
          </a:p>
          <a:p>
            <a:pPr lvl="3"/>
            <a:r>
              <a:rPr lang="pl-PL" noProof="0" smtClean="0"/>
              <a:t>Czwarty poziom</a:t>
            </a:r>
          </a:p>
          <a:p>
            <a:pPr lvl="4"/>
            <a:r>
              <a:rPr lang="pl-PL" noProof="0" smtClean="0"/>
              <a:t>Piąty poziom</a:t>
            </a:r>
          </a:p>
        </p:txBody>
      </p:sp>
      <p:sp>
        <p:nvSpPr>
          <p:cNvPr id="1741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28150"/>
            <a:ext cx="2889250" cy="490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1741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8250" y="9328150"/>
            <a:ext cx="2889250" cy="490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199C6B3B-1EC3-4824-B9A1-B723EA2346B9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4B40DB-F977-43AB-BCBE-0968446FD393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CCB0D1-3DC8-4A98-91A3-50EFF9063AA7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05F052-B42C-4815-A73A-03FBA5EE6517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ytuł, tekst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00B857-2290-45D7-9A86-2EF97165EDB4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hart" preserve="1">
  <p:cSld name="Tytuł, tekst i wyk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wykresu 3"/>
          <p:cNvSpPr>
            <a:spLocks noGrp="1"/>
          </p:cNvSpPr>
          <p:nvPr>
            <p:ph type="chart"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endParaRPr lang="pl-PL" noProof="0" smtClean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F70CB7-1A63-47AB-A8FA-E98C527E90B4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Tytuł, tekst i clip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obiektu clipart 3"/>
          <p:cNvSpPr>
            <a:spLocks noGrp="1"/>
          </p:cNvSpPr>
          <p:nvPr>
            <p:ph type="clipArt"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endParaRPr lang="pl-PL" noProof="0" smtClean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FD2B41-B0E9-4986-AC16-C6112D44B098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DC6099-BDAD-4607-85F5-819E78D6F704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2AD1BF-C85F-41BF-BBA2-00B9B7782FAF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3DF752-1EA9-468B-A186-A3F44722D8BA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F7FC36-3A75-4B8F-8D8C-A3ADAA1306BD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F792F8-7921-46C9-A338-909DFC6D43AD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4785A7-7A71-4926-A764-11986CB5904A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CCF2C8-A4D0-4CC5-8F87-DDA5BEAF0CC6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l-PL" noProof="0" smtClean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AFC0AA-786A-4ECA-BBF6-1D2436A4C2A0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6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l-PL" smtClean="0"/>
              <a:t>Kliknij, aby edytować styl wzorca tytułu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922E40FA-03D1-4A90-A225-FC893465E57F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Symbol zastępczy numeru slajd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F588840-E0A1-40FD-9B72-8D9AACE4AA33}" type="slidenum">
              <a:rPr lang="pl-PL" smtClean="0"/>
              <a:pPr/>
              <a:t>1</a:t>
            </a:fld>
            <a:endParaRPr lang="pl-PL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pl-PL" sz="300" smtClean="0"/>
              <a:t>.</a:t>
            </a:r>
          </a:p>
        </p:txBody>
      </p:sp>
      <p:sp>
        <p:nvSpPr>
          <p:cNvPr id="2052" name="Tytuł 6"/>
          <p:cNvSpPr>
            <a:spLocks noGrp="1"/>
          </p:cNvSpPr>
          <p:nvPr>
            <p:ph type="ctrTitle"/>
          </p:nvPr>
        </p:nvSpPr>
        <p:spPr>
          <a:xfrm>
            <a:off x="1331913" y="2708275"/>
            <a:ext cx="7126287" cy="1470025"/>
          </a:xfrm>
        </p:spPr>
        <p:txBody>
          <a:bodyPr/>
          <a:lstStyle/>
          <a:p>
            <a:r>
              <a:rPr lang="pl-PL" b="1" i="1" smtClean="0"/>
              <a:t>KLASYCZNE </a:t>
            </a:r>
            <a:br>
              <a:rPr lang="pl-PL" b="1" i="1" smtClean="0"/>
            </a:br>
            <a:r>
              <a:rPr lang="pl-PL" b="1" i="1" smtClean="0"/>
              <a:t>TEORIE  HANDLU</a:t>
            </a:r>
            <a:br>
              <a:rPr lang="pl-PL" b="1" i="1" smtClean="0"/>
            </a:br>
            <a:r>
              <a:rPr lang="pl-PL" b="1" i="1" smtClean="0"/>
              <a:t>  MIĘDZYNARODOWEGO</a:t>
            </a:r>
            <a:endParaRPr lang="pl-PL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ymbol zastępczy numeru slajd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2192F1B-EF06-4EA9-BF0E-0D2CD86119A8}" type="slidenum">
              <a:rPr lang="pl-PL" smtClean="0"/>
              <a:pPr/>
              <a:t>10</a:t>
            </a:fld>
            <a:endParaRPr lang="pl-PL" smtClean="0"/>
          </a:p>
        </p:txBody>
      </p:sp>
      <p:sp>
        <p:nvSpPr>
          <p:cNvPr id="11267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404813"/>
            <a:ext cx="8153400" cy="533400"/>
          </a:xfrm>
        </p:spPr>
        <p:txBody>
          <a:bodyPr/>
          <a:lstStyle/>
          <a:p>
            <a:pPr algn="r" eaLnBrk="1" hangingPunct="1"/>
            <a:r>
              <a:rPr lang="pl-PL" sz="1800" b="1" i="1" smtClean="0"/>
              <a:t>Teoria przewag komparatywnych – Przykład liczbowy: </a:t>
            </a:r>
            <a:br>
              <a:rPr lang="pl-PL" sz="1800" b="1" i="1" smtClean="0"/>
            </a:br>
            <a:r>
              <a:rPr lang="pl-PL" sz="1800" b="1" i="1" smtClean="0"/>
              <a:t>		Etap gospodareki otwartej (c.d.)</a:t>
            </a:r>
            <a:endParaRPr lang="en-US" sz="1800" b="1" i="1" smtClean="0"/>
          </a:p>
        </p:txBody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43000" y="1196975"/>
            <a:ext cx="8001000" cy="4648200"/>
          </a:xfrm>
        </p:spPr>
        <p:txBody>
          <a:bodyPr/>
          <a:lstStyle/>
          <a:p>
            <a:pPr eaLnBrk="1" hangingPunct="1">
              <a:buFontTx/>
              <a:buNone/>
            </a:pPr>
            <a:endParaRPr lang="pl-PL" sz="2000" b="1" smtClean="0"/>
          </a:p>
          <a:p>
            <a:pPr algn="just" eaLnBrk="1" hangingPunct="1"/>
            <a:r>
              <a:rPr lang="pl-PL" sz="2400" smtClean="0"/>
              <a:t>Wystarczającą podstawą handlu międzynarodowego </a:t>
            </a:r>
            <a:br>
              <a:rPr lang="pl-PL" sz="2400" smtClean="0"/>
            </a:br>
            <a:r>
              <a:rPr lang="pl-PL" sz="2400" smtClean="0"/>
              <a:t>są względne różnice wydajności i kosztów produkcji, nawet w sytuacji, gdy jeden z partnerów produkuje oba rozpatrywane towary wydajniej i taniej niż drugi.</a:t>
            </a:r>
          </a:p>
          <a:p>
            <a:pPr algn="just" eaLnBrk="1" hangingPunct="1">
              <a:buFontTx/>
              <a:buNone/>
            </a:pPr>
            <a:endParaRPr lang="pl-PL" sz="2400" smtClean="0"/>
          </a:p>
          <a:p>
            <a:pPr eaLnBrk="1" hangingPunct="1">
              <a:buFontTx/>
              <a:buNone/>
            </a:pPr>
            <a:endParaRPr lang="en-US" sz="1800" b="1" i="1" u="sng" smtClean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ymbol zastępczy numeru slajd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6A63715-4D86-4587-8263-49702394AFF2}" type="slidenum">
              <a:rPr lang="pl-PL" smtClean="0"/>
              <a:pPr/>
              <a:t>11</a:t>
            </a:fld>
            <a:endParaRPr lang="pl-PL" smtClean="0"/>
          </a:p>
        </p:txBody>
      </p:sp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188913"/>
            <a:ext cx="8458200" cy="762000"/>
          </a:xfrm>
        </p:spPr>
        <p:txBody>
          <a:bodyPr/>
          <a:lstStyle/>
          <a:p>
            <a:pPr algn="r" eaLnBrk="1" hangingPunct="1"/>
            <a:r>
              <a:rPr lang="pl-PL" sz="2800" b="1" i="1" smtClean="0"/>
              <a:t>	</a:t>
            </a:r>
            <a:r>
              <a:rPr lang="pl-PL" sz="1600" b="1" i="1" smtClean="0"/>
              <a:t>Brak przewag komparatywnych = Brak podstaw </a:t>
            </a:r>
            <a:br>
              <a:rPr lang="pl-PL" sz="1600" b="1" i="1" smtClean="0"/>
            </a:br>
            <a:r>
              <a:rPr lang="pl-PL" sz="1600" b="1" i="1" smtClean="0"/>
              <a:t>do prowadzenia międzynarodowej wymiany handlowej:</a:t>
            </a:r>
            <a:br>
              <a:rPr lang="pl-PL" sz="1600" b="1" i="1" smtClean="0"/>
            </a:br>
            <a:r>
              <a:rPr lang="pl-PL" sz="1600" b="1" i="1" smtClean="0"/>
              <a:t>			 Przykład liczbowy</a:t>
            </a:r>
            <a:endParaRPr lang="en-US" sz="1600" b="1" i="1" smtClean="0"/>
          </a:p>
        </p:txBody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0113" y="1557338"/>
            <a:ext cx="8382000" cy="45720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pl-PL" sz="2000" smtClean="0"/>
              <a:t>Przykład liczbowy – Brak względnych różnic kosztów produkcji</a:t>
            </a:r>
          </a:p>
          <a:p>
            <a:pPr eaLnBrk="1" hangingPunct="1">
              <a:buFontTx/>
              <a:buNone/>
            </a:pPr>
            <a:r>
              <a:rPr lang="pl-PL" sz="2000" smtClean="0"/>
              <a:t>-------------------------------------------------------------------------------------------</a:t>
            </a:r>
            <a:r>
              <a:rPr lang="pl-PL" sz="1800" smtClean="0"/>
              <a:t>-------</a:t>
            </a:r>
          </a:p>
          <a:p>
            <a:pPr eaLnBrk="1" hangingPunct="1">
              <a:buFontTx/>
              <a:buNone/>
            </a:pPr>
            <a:r>
              <a:rPr lang="pl-PL" sz="1800" smtClean="0"/>
              <a:t>Kraj			Miedź		Wino		Relacje wymienne</a:t>
            </a:r>
          </a:p>
          <a:p>
            <a:pPr eaLnBrk="1" hangingPunct="1">
              <a:buFontTx/>
              <a:buNone/>
            </a:pPr>
            <a:r>
              <a:rPr lang="pl-PL" sz="1800" smtClean="0"/>
              <a:t>-----------------------------------------------------------------------------------------------------------</a:t>
            </a:r>
          </a:p>
          <a:p>
            <a:pPr eaLnBrk="1" hangingPunct="1">
              <a:buFontTx/>
              <a:buNone/>
            </a:pPr>
            <a:r>
              <a:rPr lang="pl-PL" sz="1800" smtClean="0"/>
              <a:t>POLSKA		5 ton/1 dzień	10 beczki/1 dzień		1M=2W</a:t>
            </a:r>
          </a:p>
          <a:p>
            <a:pPr eaLnBrk="1" hangingPunct="1">
              <a:buFontTx/>
              <a:buNone/>
            </a:pPr>
            <a:r>
              <a:rPr lang="pl-PL" sz="1800" smtClean="0"/>
              <a:t>NIEMCY	              10 ton/1 dzień	20 beczek/1dzień		1M=2W</a:t>
            </a:r>
          </a:p>
          <a:p>
            <a:pPr eaLnBrk="1" hangingPunct="1">
              <a:buFontTx/>
              <a:buNone/>
            </a:pPr>
            <a:r>
              <a:rPr lang="pl-PL" sz="2000" smtClean="0"/>
              <a:t>-------------------------------------------------------------------------------------------------</a:t>
            </a:r>
            <a:endParaRPr lang="en-US" sz="2000" smtClean="0"/>
          </a:p>
          <a:p>
            <a:pPr algn="just" eaLnBrk="1" hangingPunct="1">
              <a:buFontTx/>
              <a:buNone/>
            </a:pPr>
            <a:r>
              <a:rPr lang="pl-PL" sz="1800" smtClean="0"/>
              <a:t>WNIOSEK: Jeśli między obu analizowanymi krajami nie występowałyby żadne różnice względne w zakresie kosztów produkcji, to wewnętrzne relacje wymienne miedzi i wina byłyby w obu tych krajach identyczne (tj. 1M=2W). Wówczas nie byłoby żadnych przesłanek skłaniających Polskę do  handlu z Niemcami, zaś Niemcy nie byłyby zainteresowane wymianą z Polską. </a:t>
            </a:r>
          </a:p>
          <a:p>
            <a:pPr eaLnBrk="1" hangingPunct="1">
              <a:buFontTx/>
              <a:buNone/>
            </a:pPr>
            <a:endParaRPr lang="en-US" sz="2000" smtClean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ymbol zastępczy numeru slajdu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CB07DCD-D7BB-44CF-A9B1-EEF9917634CF}" type="slidenum">
              <a:rPr lang="pl-PL" smtClean="0"/>
              <a:pPr/>
              <a:t>12</a:t>
            </a:fld>
            <a:endParaRPr lang="pl-PL" smtClean="0"/>
          </a:p>
        </p:txBody>
      </p:sp>
      <p:sp>
        <p:nvSpPr>
          <p:cNvPr id="1331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r" eaLnBrk="1" hangingPunct="1"/>
            <a:r>
              <a:rPr lang="pl-PL" sz="1800" b="1" i="1" smtClean="0"/>
              <a:t>Teoria przewag komparatywnych – Łączne korzyści</a:t>
            </a:r>
            <a:endParaRPr lang="en-US" sz="1800" b="1" i="1" smtClean="0"/>
          </a:p>
        </p:txBody>
      </p:sp>
      <p:sp>
        <p:nvSpPr>
          <p:cNvPr id="13316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971550" y="1196975"/>
            <a:ext cx="7867650" cy="4899025"/>
          </a:xfrm>
        </p:spPr>
        <p:txBody>
          <a:bodyPr/>
          <a:lstStyle/>
          <a:p>
            <a:pPr marL="533400" indent="-533400" eaLnBrk="1" hangingPunct="1">
              <a:buFontTx/>
              <a:buAutoNum type="alphaUcParenR"/>
            </a:pPr>
            <a:r>
              <a:rPr lang="pl-PL" sz="1800" smtClean="0"/>
              <a:t>Wielkość produkcji miedzi i wina w gospodarce zamkniętej</a:t>
            </a:r>
            <a:endParaRPr lang="pl-PL" sz="1600" smtClean="0"/>
          </a:p>
          <a:p>
            <a:pPr marL="533400" indent="-533400" eaLnBrk="1" hangingPunct="1">
              <a:buFontTx/>
              <a:buNone/>
            </a:pPr>
            <a:r>
              <a:rPr lang="pl-PL" sz="1600" smtClean="0"/>
              <a:t>	POLSKA	2 tony miedzi	3 beczki wina</a:t>
            </a:r>
          </a:p>
          <a:p>
            <a:pPr marL="533400" indent="-533400" eaLnBrk="1" hangingPunct="1">
              <a:buFontTx/>
              <a:buNone/>
            </a:pPr>
            <a:r>
              <a:rPr lang="pl-PL" sz="1600" smtClean="0"/>
              <a:t>	NIEMCY	4 tony miedzi	10 beczek wina</a:t>
            </a:r>
          </a:p>
          <a:p>
            <a:pPr marL="533400" indent="-533400" eaLnBrk="1" hangingPunct="1">
              <a:buFontTx/>
              <a:buNone/>
            </a:pPr>
            <a:r>
              <a:rPr lang="pl-PL" sz="1600" smtClean="0"/>
              <a:t>	---------------------------------------------------------------------</a:t>
            </a:r>
          </a:p>
          <a:p>
            <a:pPr marL="533400" indent="-533400" eaLnBrk="1" hangingPunct="1">
              <a:buFontTx/>
              <a:buNone/>
            </a:pPr>
            <a:r>
              <a:rPr lang="pl-PL" sz="1600" smtClean="0"/>
              <a:t>	</a:t>
            </a:r>
            <a:r>
              <a:rPr lang="pl-PL" sz="1800" smtClean="0"/>
              <a:t>Łącznie	6 ton miedzi	13 beczek wina</a:t>
            </a:r>
          </a:p>
          <a:p>
            <a:pPr marL="533400" indent="-533400" eaLnBrk="1" hangingPunct="1">
              <a:buFontTx/>
              <a:buNone/>
            </a:pPr>
            <a:r>
              <a:rPr lang="pl-PL" sz="1600" smtClean="0"/>
              <a:t>	--------------------------------------------------------------------</a:t>
            </a:r>
          </a:p>
          <a:p>
            <a:pPr marL="533400" indent="-533400" eaLnBrk="1" hangingPunct="1">
              <a:buFontTx/>
              <a:buAutoNum type="alphaUcParenR" startAt="2"/>
            </a:pPr>
            <a:r>
              <a:rPr lang="pl-PL" sz="1800" smtClean="0"/>
              <a:t>Wielkość produkcji miedzi i wina w gospodarce otwartej</a:t>
            </a:r>
          </a:p>
          <a:p>
            <a:pPr marL="533400" indent="-533400" eaLnBrk="1" hangingPunct="1">
              <a:buFontTx/>
              <a:buNone/>
            </a:pPr>
            <a:r>
              <a:rPr lang="pl-PL" sz="1800" smtClean="0"/>
              <a:t>	</a:t>
            </a:r>
            <a:r>
              <a:rPr lang="pl-PL" sz="1600" smtClean="0"/>
              <a:t>POLSKA	8 ton miedzi		Nie produkuje wina</a:t>
            </a:r>
          </a:p>
          <a:p>
            <a:pPr marL="533400" indent="-533400" eaLnBrk="1" hangingPunct="1">
              <a:buFontTx/>
              <a:buNone/>
            </a:pPr>
            <a:r>
              <a:rPr lang="pl-PL" sz="1600" smtClean="0"/>
              <a:t>	NIEMCY	Nie produkują miedzi	18 beczek wina</a:t>
            </a:r>
          </a:p>
          <a:p>
            <a:pPr marL="533400" indent="-533400" eaLnBrk="1" hangingPunct="1">
              <a:buFontTx/>
              <a:buNone/>
            </a:pPr>
            <a:r>
              <a:rPr lang="pl-PL" sz="1600" smtClean="0"/>
              <a:t>	--------------------------------------------------------------------------------</a:t>
            </a:r>
          </a:p>
          <a:p>
            <a:pPr marL="533400" indent="-533400" eaLnBrk="1" hangingPunct="1">
              <a:buFontTx/>
              <a:buNone/>
            </a:pPr>
            <a:r>
              <a:rPr lang="pl-PL" sz="1600" smtClean="0"/>
              <a:t>	</a:t>
            </a:r>
            <a:r>
              <a:rPr lang="pl-PL" sz="1800" smtClean="0"/>
              <a:t>Łącznie	8 ton miedzi		18 beczek wina</a:t>
            </a:r>
          </a:p>
          <a:p>
            <a:pPr marL="533400" indent="-533400" eaLnBrk="1" hangingPunct="1">
              <a:buFontTx/>
              <a:buNone/>
            </a:pPr>
            <a:r>
              <a:rPr lang="pl-PL" sz="1600" smtClean="0"/>
              <a:t>	--------------------------------------------------------------------------------</a:t>
            </a:r>
          </a:p>
          <a:p>
            <a:pPr marL="533400" indent="-533400" eaLnBrk="1" hangingPunct="1">
              <a:buFontTx/>
              <a:buNone/>
            </a:pPr>
            <a:r>
              <a:rPr lang="pl-PL" sz="2000" smtClean="0"/>
              <a:t>OGÓLNE KORZYŚCI z wymiany i specjalizacji  międzynarodowej: </a:t>
            </a:r>
          </a:p>
          <a:p>
            <a:pPr marL="533400" indent="-533400" eaLnBrk="1" hangingPunct="1">
              <a:buFontTx/>
              <a:buNone/>
            </a:pPr>
            <a:r>
              <a:rPr lang="pl-PL" sz="2000" smtClean="0"/>
              <a:t>W gospodarce otwartej łączna produkcja miedzi większa o 2 tony, a wina </a:t>
            </a:r>
          </a:p>
          <a:p>
            <a:pPr marL="533400" indent="-533400" eaLnBrk="1" hangingPunct="1">
              <a:buFontTx/>
              <a:buNone/>
            </a:pPr>
            <a:r>
              <a:rPr lang="pl-PL" sz="2000" smtClean="0"/>
              <a:t>– większa o 5 beczek w porównaniu z gospodarką zamkniętą.</a:t>
            </a:r>
          </a:p>
          <a:p>
            <a:pPr marL="533400" indent="-533400" eaLnBrk="1" hangingPunct="1">
              <a:buFontTx/>
              <a:buNone/>
            </a:pPr>
            <a:endParaRPr lang="pl-PL" sz="2000" smtClean="0"/>
          </a:p>
          <a:p>
            <a:pPr marL="533400" indent="-533400" eaLnBrk="1" hangingPunct="1">
              <a:buFontTx/>
              <a:buNone/>
            </a:pPr>
            <a:endParaRPr lang="en-US" sz="1800" b="1" smtClean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ymbol zastępczy numeru slajd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DE9C81A-37FF-4942-9E1B-CD91053D0FA5}" type="slidenum">
              <a:rPr lang="pl-PL" smtClean="0"/>
              <a:pPr/>
              <a:t>13</a:t>
            </a:fld>
            <a:endParaRPr lang="pl-PL" smtClean="0"/>
          </a:p>
        </p:txBody>
      </p:sp>
      <p:sp>
        <p:nvSpPr>
          <p:cNvPr id="14339" name="Rectangle 2"/>
          <p:cNvSpPr>
            <a:spLocks noGrp="1" noChangeArrowheads="1"/>
          </p:cNvSpPr>
          <p:nvPr>
            <p:ph type="title"/>
          </p:nvPr>
        </p:nvSpPr>
        <p:spPr>
          <a:xfrm>
            <a:off x="900113" y="188913"/>
            <a:ext cx="8001000" cy="838200"/>
          </a:xfrm>
        </p:spPr>
        <p:txBody>
          <a:bodyPr/>
          <a:lstStyle/>
          <a:p>
            <a:pPr algn="r" eaLnBrk="1" hangingPunct="1"/>
            <a:r>
              <a:rPr lang="pl-PL" sz="1800" b="1" i="1" smtClean="0"/>
              <a:t>Teoria przewag komparatywnych </a:t>
            </a:r>
            <a:br>
              <a:rPr lang="pl-PL" sz="1800" b="1" i="1" smtClean="0"/>
            </a:br>
            <a:r>
              <a:rPr lang="pl-PL" sz="1800" b="1" i="1" smtClean="0"/>
              <a:t>w ujęciu pieniężnym – Przykład liczbowy</a:t>
            </a:r>
            <a:endParaRPr lang="en-US" sz="1800" b="1" i="1" smtClean="0"/>
          </a:p>
        </p:txBody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27088" y="1125538"/>
            <a:ext cx="8316912" cy="53340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pl-PL" sz="1800" smtClean="0"/>
              <a:t>Dane liczbowe ilustrujące przypadek wzajemnego handlu Polski i Niemiec:</a:t>
            </a:r>
          </a:p>
          <a:p>
            <a:pPr eaLnBrk="1" hangingPunct="1">
              <a:buFontTx/>
              <a:buNone/>
            </a:pPr>
            <a:r>
              <a:rPr lang="pl-PL" sz="1800" smtClean="0"/>
              <a:t>Różnice względne w zakresie kosztów produkcji w ujęciu pieniężnym</a:t>
            </a:r>
          </a:p>
          <a:p>
            <a:pPr eaLnBrk="1" hangingPunct="1">
              <a:buFontTx/>
              <a:buNone/>
            </a:pPr>
            <a:endParaRPr lang="pl-PL" sz="1800" smtClean="0"/>
          </a:p>
        </p:txBody>
      </p:sp>
      <p:graphicFrame>
        <p:nvGraphicFramePr>
          <p:cNvPr id="93268" name="Group 84"/>
          <p:cNvGraphicFramePr>
            <a:graphicFrameLocks noGrp="1"/>
          </p:cNvGraphicFramePr>
          <p:nvPr/>
        </p:nvGraphicFramePr>
        <p:xfrm>
          <a:off x="1042988" y="2060575"/>
          <a:ext cx="7469187" cy="4262438"/>
        </p:xfrm>
        <a:graphic>
          <a:graphicData uri="http://schemas.openxmlformats.org/drawingml/2006/table">
            <a:tbl>
              <a:tblPr/>
              <a:tblGrid>
                <a:gridCol w="1932172"/>
                <a:gridCol w="1439114"/>
                <a:gridCol w="1439114"/>
                <a:gridCol w="1440655"/>
                <a:gridCol w="1218778"/>
              </a:tblGrid>
              <a:tr h="38069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Wyszczególnienie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POLSKA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NIEMCY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069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miedź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wino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miedź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wino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3956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Jednostkowy nakład pracy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1 godz.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2 godz.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0,9 godz.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0,4 godz.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517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Płaca za 1 godz.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10 PLN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10 PLN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8 EUR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8 EUR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517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Koszty pracy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10 PLN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20 PLN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7,20 EUR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3,20 EUR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3956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Całkowite koszty produkcji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13,34 PLN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26,68 PLN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9,60 EUR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4,27 EUR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517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Koszty w PLN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13,34 PLN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26,68 PLN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33,60 PLN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14,95 PLN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517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Koszty w EUR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3,81 EUR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7,62 EUR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9,60 EUR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4,27 EUR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ymbol zastępczy numeru slajd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0A05109-AB9F-40F6-AB6C-74D88DC34F3F}" type="slidenum">
              <a:rPr lang="pl-PL" smtClean="0"/>
              <a:pPr/>
              <a:t>14</a:t>
            </a:fld>
            <a:endParaRPr lang="pl-PL" smtClean="0"/>
          </a:p>
        </p:txBody>
      </p:sp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228600"/>
            <a:ext cx="8001000" cy="990600"/>
          </a:xfrm>
        </p:spPr>
        <p:txBody>
          <a:bodyPr/>
          <a:lstStyle/>
          <a:p>
            <a:pPr algn="r" eaLnBrk="1" hangingPunct="1"/>
            <a:r>
              <a:rPr lang="pl-PL" sz="1800" b="1" i="1" smtClean="0"/>
              <a:t>Rozwinięcie teorii przewag komparatywnych  </a:t>
            </a:r>
            <a:br>
              <a:rPr lang="pl-PL" sz="1800" b="1" i="1" smtClean="0"/>
            </a:br>
            <a:r>
              <a:rPr lang="pl-PL" sz="1800" b="1" i="1" smtClean="0"/>
              <a:t>w warunkach większej ilości towarów: Wnioski</a:t>
            </a:r>
            <a:endParaRPr lang="en-US" sz="1800" b="1" i="1" smtClean="0"/>
          </a:p>
        </p:txBody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412875"/>
            <a:ext cx="8382000" cy="45720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l-PL" sz="2000" smtClean="0"/>
              <a:t>Polska  będzie eksportować do Niemiec takie towary, w przypadku których relacje nakładu pracy (R) niezbędnego do wyprodukowania 1 jednostki tych towarów w każdym z obu rozpatrywanych krajów będą mniejsze (lub równe) w porównaniu z relacjami występującymi w przypadku produkcji miedzi.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pl-PL" sz="2000" smtClean="0"/>
          </a:p>
          <a:p>
            <a:pPr eaLnBrk="1" hangingPunct="1">
              <a:lnSpc>
                <a:spcPct val="90000"/>
              </a:lnSpc>
            </a:pPr>
            <a:r>
              <a:rPr lang="pl-PL" sz="2000" smtClean="0"/>
              <a:t>Natomiast dla Niemiec opłacalny będzie eksport tych towarów, dla których R są równe lub większe niż w przypadku wina.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pl-PL" sz="2000" b="1" u="sng" smtClean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ymbol zastępczy numeru slajdu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927C7A7-EF8E-496C-A3F7-8DE6B8A3B388}" type="slidenum">
              <a:rPr lang="pl-PL" smtClean="0"/>
              <a:pPr/>
              <a:t>15</a:t>
            </a:fld>
            <a:endParaRPr lang="pl-PL" smtClean="0"/>
          </a:p>
        </p:txBody>
      </p:sp>
      <p:sp>
        <p:nvSpPr>
          <p:cNvPr id="16387" name="Rectangle 2"/>
          <p:cNvSpPr>
            <a:spLocks noGrp="1" noChangeArrowheads="1"/>
          </p:cNvSpPr>
          <p:nvPr>
            <p:ph type="title"/>
          </p:nvPr>
        </p:nvSpPr>
        <p:spPr>
          <a:xfrm>
            <a:off x="611188" y="260350"/>
            <a:ext cx="7772400" cy="990600"/>
          </a:xfrm>
        </p:spPr>
        <p:txBody>
          <a:bodyPr/>
          <a:lstStyle/>
          <a:p>
            <a:pPr algn="r" eaLnBrk="1" hangingPunct="1"/>
            <a:r>
              <a:rPr lang="pl-PL" sz="1800" b="1" i="1" smtClean="0"/>
              <a:t>Przewagi komparatywne według modelu</a:t>
            </a:r>
            <a:br>
              <a:rPr lang="pl-PL" sz="1800" b="1" i="1" smtClean="0"/>
            </a:br>
            <a:r>
              <a:rPr lang="pl-PL" sz="1800" b="1" i="1" smtClean="0"/>
              <a:t>     Dornbuscha-Fischera-Samuelsona (z 1977 r.)</a:t>
            </a:r>
            <a:endParaRPr lang="en-US" sz="1800" b="1" i="1" smtClean="0"/>
          </a:p>
        </p:txBody>
      </p:sp>
      <p:sp>
        <p:nvSpPr>
          <p:cNvPr id="16388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838200" y="1557338"/>
            <a:ext cx="8305800" cy="4648200"/>
          </a:xfrm>
        </p:spPr>
        <p:txBody>
          <a:bodyPr/>
          <a:lstStyle/>
          <a:p>
            <a:pPr algn="just" eaLnBrk="1" hangingPunct="1"/>
            <a:r>
              <a:rPr lang="pl-PL" sz="1800" smtClean="0"/>
              <a:t>Założenia: Handlują ze sobą dwa kraje (Polska i Niemcy), każdy z nich produkuje długą listę towarów (nieskończenie wiele), a koszty produkcji zależą tylko od jednostkowego  nakładu pracy.</a:t>
            </a:r>
          </a:p>
          <a:p>
            <a:pPr algn="just" eaLnBrk="1" hangingPunct="1"/>
            <a:r>
              <a:rPr lang="pl-PL" sz="1800" smtClean="0"/>
              <a:t>Uporządkowanie dóbr wytwarzanych w obu krajach według jednostkowego nakładu pracy w ujęciu pieniężnym, zgodnie z formułą:</a:t>
            </a:r>
          </a:p>
          <a:p>
            <a:pPr algn="just" eaLnBrk="1" hangingPunct="1">
              <a:buFontTx/>
              <a:buNone/>
            </a:pPr>
            <a:r>
              <a:rPr lang="pl-PL" sz="1800" smtClean="0"/>
              <a:t>	</a:t>
            </a:r>
            <a:r>
              <a:rPr lang="pl-PL" sz="2000" smtClean="0"/>
              <a:t>	</a:t>
            </a:r>
            <a:r>
              <a:rPr lang="pl-PL" sz="2400" smtClean="0"/>
              <a:t>L</a:t>
            </a:r>
            <a:r>
              <a:rPr lang="pl-PL" sz="2000" smtClean="0"/>
              <a:t>(d</a:t>
            </a:r>
            <a:r>
              <a:rPr lang="pl-PL" sz="1000" smtClean="0"/>
              <a:t>i</a:t>
            </a:r>
            <a:r>
              <a:rPr lang="pl-PL" sz="2000" smtClean="0"/>
              <a:t>)=</a:t>
            </a:r>
            <a:r>
              <a:rPr lang="pl-PL" sz="2400" smtClean="0"/>
              <a:t>L</a:t>
            </a:r>
            <a:r>
              <a:rPr lang="pl-PL" sz="1200" smtClean="0"/>
              <a:t>N</a:t>
            </a:r>
            <a:r>
              <a:rPr lang="pl-PL" sz="2000" smtClean="0"/>
              <a:t>(d</a:t>
            </a:r>
            <a:r>
              <a:rPr lang="pl-PL" sz="1000" smtClean="0"/>
              <a:t>i</a:t>
            </a:r>
            <a:r>
              <a:rPr lang="pl-PL" sz="2000" smtClean="0"/>
              <a:t>)/</a:t>
            </a:r>
            <a:r>
              <a:rPr lang="pl-PL" sz="2400" smtClean="0"/>
              <a:t>L</a:t>
            </a:r>
            <a:r>
              <a:rPr lang="pl-PL" sz="1200" smtClean="0"/>
              <a:t>P</a:t>
            </a:r>
            <a:r>
              <a:rPr lang="pl-PL" sz="2000" smtClean="0"/>
              <a:t>(d</a:t>
            </a:r>
            <a:r>
              <a:rPr lang="pl-PL" sz="1000" smtClean="0"/>
              <a:t>i</a:t>
            </a:r>
            <a:r>
              <a:rPr lang="pl-PL" sz="2000" smtClean="0"/>
              <a:t>), </a:t>
            </a:r>
          </a:p>
          <a:p>
            <a:pPr algn="just" eaLnBrk="1" hangingPunct="1">
              <a:buFontTx/>
              <a:buNone/>
            </a:pPr>
            <a:r>
              <a:rPr lang="pl-PL" sz="2000" smtClean="0"/>
              <a:t>	</a:t>
            </a:r>
            <a:r>
              <a:rPr lang="pl-PL" sz="1800" smtClean="0"/>
              <a:t>gdzie:</a:t>
            </a:r>
          </a:p>
          <a:p>
            <a:pPr algn="just" eaLnBrk="1" hangingPunct="1">
              <a:buFontTx/>
              <a:buNone/>
            </a:pPr>
            <a:r>
              <a:rPr lang="pl-PL" sz="1800" smtClean="0"/>
              <a:t>	L</a:t>
            </a:r>
            <a:r>
              <a:rPr lang="pl-PL" sz="1200" smtClean="0"/>
              <a:t>N</a:t>
            </a:r>
            <a:r>
              <a:rPr lang="pl-PL" sz="1800" smtClean="0"/>
              <a:t>(d</a:t>
            </a:r>
            <a:r>
              <a:rPr lang="pl-PL" sz="1000" smtClean="0"/>
              <a:t>i</a:t>
            </a:r>
            <a:r>
              <a:rPr lang="pl-PL" sz="1800" smtClean="0"/>
              <a:t>) – nakład pracy potrzebny do wytworzenia jednostki dobra d</a:t>
            </a:r>
            <a:r>
              <a:rPr lang="pl-PL" sz="1000" smtClean="0"/>
              <a:t>i </a:t>
            </a:r>
            <a:r>
              <a:rPr lang="pl-PL" sz="1800" smtClean="0"/>
              <a:t> </a:t>
            </a:r>
          </a:p>
          <a:p>
            <a:pPr algn="just" eaLnBrk="1" hangingPunct="1">
              <a:buFontTx/>
              <a:buNone/>
            </a:pPr>
            <a:r>
              <a:rPr lang="pl-PL" sz="1800" smtClean="0"/>
              <a:t>		     w Niemczech,</a:t>
            </a:r>
          </a:p>
          <a:p>
            <a:pPr algn="just" eaLnBrk="1" hangingPunct="1">
              <a:buFontTx/>
              <a:buNone/>
            </a:pPr>
            <a:r>
              <a:rPr lang="pl-PL" sz="1800" smtClean="0"/>
              <a:t>	L</a:t>
            </a:r>
            <a:r>
              <a:rPr lang="pl-PL" sz="1200" smtClean="0"/>
              <a:t>P</a:t>
            </a:r>
            <a:r>
              <a:rPr lang="pl-PL" sz="1800" smtClean="0"/>
              <a:t>(d</a:t>
            </a:r>
            <a:r>
              <a:rPr lang="pl-PL" sz="1000" smtClean="0"/>
              <a:t>i</a:t>
            </a:r>
            <a:r>
              <a:rPr lang="pl-PL" sz="1800" smtClean="0"/>
              <a:t>) – nakład pracy potrzebny do wytworzenia jednostki tego samego</a:t>
            </a:r>
          </a:p>
          <a:p>
            <a:pPr algn="just" eaLnBrk="1" hangingPunct="1">
              <a:buFontTx/>
              <a:buNone/>
            </a:pPr>
            <a:r>
              <a:rPr lang="pl-PL" sz="1800" smtClean="0"/>
              <a:t>                   dobra w Polsce.</a:t>
            </a:r>
          </a:p>
          <a:p>
            <a:pPr algn="just" eaLnBrk="1" hangingPunct="1"/>
            <a:r>
              <a:rPr lang="pl-PL" sz="1800" smtClean="0"/>
              <a:t>Następnie wszystkie dobra uporządkowane z punktu widzenia Polski, począwszy od najmniej pracochłonnych </a:t>
            </a:r>
            <a:r>
              <a:rPr lang="pl-PL" sz="2000" smtClean="0"/>
              <a:t>L</a:t>
            </a:r>
            <a:r>
              <a:rPr lang="pl-PL" sz="1200" smtClean="0"/>
              <a:t>P</a:t>
            </a:r>
            <a:r>
              <a:rPr lang="pl-PL" sz="2000" smtClean="0"/>
              <a:t>(d</a:t>
            </a:r>
            <a:r>
              <a:rPr lang="pl-PL" sz="1000" smtClean="0"/>
              <a:t>i</a:t>
            </a:r>
            <a:r>
              <a:rPr lang="pl-PL" sz="2000" smtClean="0"/>
              <a:t>)/L</a:t>
            </a:r>
            <a:r>
              <a:rPr lang="pl-PL" sz="1200" smtClean="0"/>
              <a:t>N</a:t>
            </a:r>
            <a:r>
              <a:rPr lang="pl-PL" sz="2000" smtClean="0"/>
              <a:t>(d</a:t>
            </a:r>
            <a:r>
              <a:rPr lang="pl-PL" sz="1000" smtClean="0"/>
              <a:t>i</a:t>
            </a:r>
            <a:r>
              <a:rPr lang="pl-PL" sz="2000" smtClean="0"/>
              <a:t>) po najbardziej pracochłonne L</a:t>
            </a:r>
            <a:r>
              <a:rPr lang="pl-PL" sz="1200" smtClean="0"/>
              <a:t>P</a:t>
            </a:r>
            <a:r>
              <a:rPr lang="pl-PL" sz="2000" smtClean="0"/>
              <a:t>(d</a:t>
            </a:r>
            <a:r>
              <a:rPr lang="pl-PL" sz="1000" smtClean="0"/>
              <a:t>i</a:t>
            </a:r>
            <a:r>
              <a:rPr lang="pl-PL" sz="2000" smtClean="0"/>
              <a:t>)/L</a:t>
            </a:r>
            <a:r>
              <a:rPr lang="pl-PL" sz="1200" smtClean="0"/>
              <a:t>N</a:t>
            </a:r>
            <a:r>
              <a:rPr lang="pl-PL" sz="2000" smtClean="0"/>
              <a:t>(d</a:t>
            </a:r>
            <a:r>
              <a:rPr lang="pl-PL" sz="1000" smtClean="0"/>
              <a:t>i</a:t>
            </a:r>
            <a:r>
              <a:rPr lang="pl-PL" sz="2000" smtClean="0"/>
              <a:t>).</a:t>
            </a:r>
            <a:endParaRPr lang="pl-PL" sz="1800" smtClean="0"/>
          </a:p>
          <a:p>
            <a:pPr eaLnBrk="1" hangingPunct="1">
              <a:buFontTx/>
              <a:buNone/>
            </a:pPr>
            <a:endParaRPr lang="pl-PL" sz="1800" b="1" smtClean="0"/>
          </a:p>
          <a:p>
            <a:pPr eaLnBrk="1" hangingPunct="1"/>
            <a:endParaRPr lang="en-US" sz="1600" b="1" smtClean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 smtClean="0"/>
          </a:p>
        </p:txBody>
      </p:sp>
      <p:sp>
        <p:nvSpPr>
          <p:cNvPr id="17411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pl-PL" smtClean="0"/>
              <a:t>				</a:t>
            </a:r>
          </a:p>
          <a:p>
            <a:pPr>
              <a:buFontTx/>
              <a:buNone/>
            </a:pPr>
            <a:endParaRPr lang="pl-PL" smtClean="0"/>
          </a:p>
          <a:p>
            <a:pPr>
              <a:buFontTx/>
              <a:buNone/>
            </a:pPr>
            <a:endParaRPr lang="pl-PL" smtClean="0"/>
          </a:p>
          <a:p>
            <a:pPr>
              <a:buFontTx/>
              <a:buNone/>
            </a:pPr>
            <a:r>
              <a:rPr lang="pl-PL" smtClean="0"/>
              <a:t>			Dziękuję za uwagę</a:t>
            </a:r>
          </a:p>
        </p:txBody>
      </p:sp>
      <p:sp>
        <p:nvSpPr>
          <p:cNvPr id="17412" name="Symbol zastępczy numeru slajdu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C51D1EF-A7A8-4EBD-BC35-FF9FBEE60BE2}" type="slidenum">
              <a:rPr lang="pl-PL" smtClean="0"/>
              <a:pPr/>
              <a:t>16</a:t>
            </a:fld>
            <a:endParaRPr lang="pl-PL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Symbol zastępczy numeru slajd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3557B2B-A650-405D-A831-BFBC14A5EC2E}" type="slidenum">
              <a:rPr lang="pl-PL" smtClean="0"/>
              <a:pPr/>
              <a:t>2</a:t>
            </a:fld>
            <a:endParaRPr lang="pl-PL" smtClean="0"/>
          </a:p>
        </p:txBody>
      </p:sp>
      <p:sp>
        <p:nvSpPr>
          <p:cNvPr id="307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762000"/>
          </a:xfrm>
        </p:spPr>
        <p:txBody>
          <a:bodyPr/>
          <a:lstStyle/>
          <a:p>
            <a:pPr eaLnBrk="1" hangingPunct="1"/>
            <a:r>
              <a:rPr lang="pl-PL" sz="3200" b="1" smtClean="0"/>
              <a:t>Główne zagadnienia:</a:t>
            </a:r>
          </a:p>
        </p:txBody>
      </p:sp>
      <p:sp>
        <p:nvSpPr>
          <p:cNvPr id="307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31913" y="1219200"/>
            <a:ext cx="7126287" cy="4876800"/>
          </a:xfrm>
        </p:spPr>
        <p:txBody>
          <a:bodyPr/>
          <a:lstStyle/>
          <a:p>
            <a:pPr marL="609600" indent="-609600" eaLnBrk="1" hangingPunct="1">
              <a:lnSpc>
                <a:spcPct val="90000"/>
              </a:lnSpc>
              <a:buFontTx/>
              <a:buNone/>
            </a:pPr>
            <a:r>
              <a:rPr lang="pl-PL" sz="2400" smtClean="0"/>
              <a:t>1. Rozważania wstępne na temat istoty teorii handlu międzynarodowego.</a:t>
            </a:r>
          </a:p>
          <a:p>
            <a:pPr marL="609600" indent="-609600" eaLnBrk="1" hangingPunct="1">
              <a:lnSpc>
                <a:spcPct val="90000"/>
              </a:lnSpc>
              <a:buFontTx/>
              <a:buNone/>
            </a:pPr>
            <a:r>
              <a:rPr lang="pl-PL" sz="2400" smtClean="0"/>
              <a:t>2. Wymiana międzynarodowa w ujęciu merkantylistów.</a:t>
            </a:r>
          </a:p>
          <a:p>
            <a:pPr marL="609600" indent="-609600" eaLnBrk="1" hangingPunct="1">
              <a:lnSpc>
                <a:spcPct val="90000"/>
              </a:lnSpc>
              <a:buFontTx/>
              <a:buNone/>
            </a:pPr>
            <a:r>
              <a:rPr lang="pl-PL" sz="2400" smtClean="0"/>
              <a:t>3. Teoria przewagi  absolutnej A. Smitha: Istota i założenia modelu, przykład liczbowy i wnioski.</a:t>
            </a:r>
          </a:p>
          <a:p>
            <a:pPr marL="609600" indent="-609600" eaLnBrk="1" hangingPunct="1">
              <a:lnSpc>
                <a:spcPct val="90000"/>
              </a:lnSpc>
              <a:buFontTx/>
              <a:buNone/>
            </a:pPr>
            <a:r>
              <a:rPr lang="pl-PL" sz="2400" smtClean="0"/>
              <a:t>4. Teoria przewag komparatywnych Ricardo: Główna teza modelu, przykład liczbowy i konkluzje.</a:t>
            </a:r>
          </a:p>
          <a:p>
            <a:pPr marL="609600" indent="-609600" eaLnBrk="1" hangingPunct="1">
              <a:lnSpc>
                <a:spcPct val="90000"/>
              </a:lnSpc>
              <a:buFontTx/>
              <a:buNone/>
            </a:pPr>
            <a:r>
              <a:rPr lang="pl-PL" sz="2400" smtClean="0"/>
              <a:t>5. Teoria przewag komparatywnych w ujęciu graficznym.</a:t>
            </a:r>
          </a:p>
          <a:p>
            <a:pPr marL="609600" indent="-609600" eaLnBrk="1" hangingPunct="1">
              <a:lnSpc>
                <a:spcPct val="90000"/>
              </a:lnSpc>
              <a:buFontTx/>
              <a:buNone/>
            </a:pPr>
            <a:r>
              <a:rPr lang="pl-PL" sz="2400" smtClean="0"/>
              <a:t>6. Rozwinięcie teorii przewag komparatywnych: Ujęcie pieniężne i uwzględnienie większej ilości towarów.</a:t>
            </a:r>
          </a:p>
          <a:p>
            <a:pPr marL="609600" indent="-609600" eaLnBrk="1" hangingPunct="1">
              <a:lnSpc>
                <a:spcPct val="90000"/>
              </a:lnSpc>
              <a:buFontTx/>
              <a:buNone/>
            </a:pPr>
            <a:r>
              <a:rPr lang="pl-PL" sz="2400" smtClean="0"/>
              <a:t>7. Przewagi komparatywne według modelu Dornbuscha-Fischera-Samuelsona.</a:t>
            </a:r>
          </a:p>
          <a:p>
            <a:pPr marL="609600" indent="-609600" eaLnBrk="1" hangingPunct="1">
              <a:lnSpc>
                <a:spcPct val="90000"/>
              </a:lnSpc>
              <a:buFontTx/>
              <a:buNone/>
            </a:pPr>
            <a:r>
              <a:rPr lang="pl-PL" sz="2400" smtClean="0"/>
              <a:t>8.  Wyniki weryfikacji teorii przewag komparatywnych.</a:t>
            </a:r>
          </a:p>
          <a:p>
            <a:pPr marL="609600" indent="-609600" eaLnBrk="1" hangingPunct="1">
              <a:lnSpc>
                <a:spcPct val="90000"/>
              </a:lnSpc>
            </a:pPr>
            <a:endParaRPr lang="pl-PL" sz="2400" b="1" i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ymbol zastępczy numeru slajd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813FAC7-A679-4D4A-988C-05D15B47797D}" type="slidenum">
              <a:rPr lang="pl-PL" smtClean="0"/>
              <a:pPr/>
              <a:t>3</a:t>
            </a:fld>
            <a:endParaRPr lang="pl-PL" smtClean="0"/>
          </a:p>
        </p:txBody>
      </p:sp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228600"/>
            <a:ext cx="7924800" cy="990600"/>
          </a:xfrm>
        </p:spPr>
        <p:txBody>
          <a:bodyPr/>
          <a:lstStyle/>
          <a:p>
            <a:pPr eaLnBrk="1" hangingPunct="1"/>
            <a:r>
              <a:rPr lang="pl-PL" sz="1800" b="1" i="1" smtClean="0"/>
              <a:t>		 Teoria przewagi absolutnej według A. Smitha: 	</a:t>
            </a:r>
            <a:br>
              <a:rPr lang="pl-PL" sz="1800" b="1" i="1" smtClean="0"/>
            </a:br>
            <a:r>
              <a:rPr lang="pl-PL" sz="1800" b="1" i="1" smtClean="0"/>
              <a:t>Istota modelu</a:t>
            </a:r>
            <a:endParaRPr lang="en-US" sz="1800" b="1" i="1" smtClean="0"/>
          </a:p>
        </p:txBody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31913" y="1628775"/>
            <a:ext cx="7502525" cy="42672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l-PL" sz="2000" smtClean="0"/>
              <a:t>Twórcą tej teorii</a:t>
            </a:r>
            <a:r>
              <a:rPr lang="pl-PL" sz="2000" u="sng" smtClean="0"/>
              <a:t> Adam SMITH, ojciec ekonomii klasycznej,</a:t>
            </a:r>
            <a:r>
              <a:rPr lang="pl-PL" sz="2000" smtClean="0"/>
              <a:t> autor dzieła: „Badania nad naturą i przyczynami bogactwa narodów” (1776 r.).</a:t>
            </a:r>
          </a:p>
          <a:p>
            <a:pPr eaLnBrk="1" hangingPunct="1">
              <a:lnSpc>
                <a:spcPct val="90000"/>
              </a:lnSpc>
            </a:pPr>
            <a:r>
              <a:rPr lang="pl-PL" sz="2000" u="sng" smtClean="0"/>
              <a:t>Podstawowe tezy Smitha</a:t>
            </a:r>
            <a:r>
              <a:rPr lang="pl-PL" sz="2000" smtClean="0"/>
              <a:t>: </a:t>
            </a:r>
            <a:r>
              <a:rPr lang="pl-PL" sz="2000" u="sng" smtClean="0"/>
              <a:t>Korzystny jest międzynarodowy podział pracy z powodu występowania różnic wydajności pracy robotników z różnych krajów</a:t>
            </a:r>
            <a:r>
              <a:rPr lang="pl-PL" sz="2000" smtClean="0"/>
              <a:t>. Stąd celowa specjalizacja poszczególnych krajów w produkcji tych wyrobów, które są tam produkowane z największą wydajnością (tzn. taniej niż w innych krajach). </a:t>
            </a:r>
          </a:p>
          <a:p>
            <a:pPr eaLnBrk="1" hangingPunct="1">
              <a:lnSpc>
                <a:spcPct val="90000"/>
              </a:lnSpc>
            </a:pPr>
            <a:r>
              <a:rPr lang="pl-PL" sz="2000" u="sng" smtClean="0"/>
              <a:t>O wyborze kierunków specjalizacji decydują absolutne różnice w kosztach produkcji określonych dóbr</a:t>
            </a:r>
            <a:r>
              <a:rPr lang="pl-PL" sz="2000" smtClean="0"/>
              <a:t>, wynikające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pl-PL" sz="2000" smtClean="0"/>
              <a:t>	z międzynarodowych różnic wydajności pracy. Z kolei przyczyną zróżnicowania wydajności są różnice w wyposażeniu krajów w zasoby naturalne i zasoby nabyte.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pl-PL" sz="2400" smtClean="0"/>
              <a:t>	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pl-PL" sz="2000" smtClean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200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ymbol zastępczy numeru slajd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08CAF61-A104-4F5C-A0E2-AD51338DEE06}" type="slidenum">
              <a:rPr lang="pl-PL" smtClean="0"/>
              <a:pPr/>
              <a:t>4</a:t>
            </a:fld>
            <a:endParaRPr lang="pl-PL" smtClean="0"/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228600"/>
            <a:ext cx="7924800" cy="990600"/>
          </a:xfrm>
        </p:spPr>
        <p:txBody>
          <a:bodyPr/>
          <a:lstStyle/>
          <a:p>
            <a:pPr algn="r" eaLnBrk="1" hangingPunct="1"/>
            <a:r>
              <a:rPr lang="pl-PL" sz="2000" b="1" i="1" smtClean="0"/>
              <a:t>Teoria przewagi absolutnej: Założenia modelu</a:t>
            </a:r>
            <a:endParaRPr lang="en-US" sz="2000" b="1" i="1" smtClean="0"/>
          </a:p>
        </p:txBody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03350" y="1052513"/>
            <a:ext cx="7215188" cy="47244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l-PL" sz="1600" smtClean="0"/>
              <a:t>Założenia modelu:</a:t>
            </a:r>
          </a:p>
          <a:p>
            <a:pPr algn="just" eaLnBrk="1" hangingPunct="1">
              <a:lnSpc>
                <a:spcPct val="90000"/>
              </a:lnSpc>
              <a:buFontTx/>
              <a:buNone/>
            </a:pPr>
            <a:r>
              <a:rPr lang="pl-PL" sz="1600" smtClean="0"/>
              <a:t>	a) wymianę handlową prowadzą ze sobą  tylko 2 kraje:</a:t>
            </a:r>
          </a:p>
          <a:p>
            <a:pPr algn="just" eaLnBrk="1" hangingPunct="1">
              <a:lnSpc>
                <a:spcPct val="90000"/>
              </a:lnSpc>
              <a:buFontTx/>
              <a:buNone/>
            </a:pPr>
            <a:r>
              <a:rPr lang="pl-PL" sz="1600" smtClean="0"/>
              <a:t>         Polska i Niemcy;</a:t>
            </a:r>
          </a:p>
          <a:p>
            <a:pPr algn="just" eaLnBrk="1" hangingPunct="1">
              <a:lnSpc>
                <a:spcPct val="90000"/>
              </a:lnSpc>
              <a:buFontTx/>
              <a:buNone/>
            </a:pPr>
            <a:r>
              <a:rPr lang="pl-PL" sz="1600" smtClean="0"/>
              <a:t>	b) każdy kraj wytwarza tylko te same 2 produkty, </a:t>
            </a:r>
          </a:p>
          <a:p>
            <a:pPr algn="just" eaLnBrk="1" hangingPunct="1">
              <a:lnSpc>
                <a:spcPct val="90000"/>
              </a:lnSpc>
              <a:buFontTx/>
              <a:buNone/>
            </a:pPr>
            <a:r>
              <a:rPr lang="pl-PL" sz="1600" smtClean="0"/>
              <a:t>	     tj. wino i miedź;</a:t>
            </a:r>
          </a:p>
          <a:p>
            <a:pPr algn="just" eaLnBrk="1" hangingPunct="1">
              <a:lnSpc>
                <a:spcPct val="90000"/>
              </a:lnSpc>
              <a:buFontTx/>
              <a:buNone/>
            </a:pPr>
            <a:r>
              <a:rPr lang="pl-PL" sz="1600" smtClean="0"/>
              <a:t>	c) istnieje tylko jeden czynnik produkcji, tj. praca;</a:t>
            </a:r>
          </a:p>
          <a:p>
            <a:pPr algn="just" eaLnBrk="1" hangingPunct="1">
              <a:lnSpc>
                <a:spcPct val="90000"/>
              </a:lnSpc>
              <a:buFontTx/>
              <a:buNone/>
            </a:pPr>
            <a:r>
              <a:rPr lang="pl-PL" sz="1600" smtClean="0"/>
              <a:t>	d) koszty produkcji określane są przez nakład pracy</a:t>
            </a:r>
          </a:p>
          <a:p>
            <a:pPr algn="just" eaLnBrk="1" hangingPunct="1">
              <a:lnSpc>
                <a:spcPct val="90000"/>
              </a:lnSpc>
              <a:buFontTx/>
              <a:buNone/>
            </a:pPr>
            <a:r>
              <a:rPr lang="pl-PL" sz="1600" smtClean="0"/>
              <a:t>	   potrzebnej do wytworzenia 1 jednostki towaru;</a:t>
            </a:r>
          </a:p>
          <a:p>
            <a:pPr algn="just" eaLnBrk="1" hangingPunct="1">
              <a:lnSpc>
                <a:spcPct val="90000"/>
              </a:lnSpc>
              <a:buFontTx/>
              <a:buNone/>
            </a:pPr>
            <a:r>
              <a:rPr lang="pl-PL" sz="1600" smtClean="0"/>
              <a:t>	e) praca jest całkowicie mobilna w granicach każdego</a:t>
            </a:r>
          </a:p>
          <a:p>
            <a:pPr algn="just" eaLnBrk="1" hangingPunct="1">
              <a:lnSpc>
                <a:spcPct val="90000"/>
              </a:lnSpc>
              <a:buFontTx/>
              <a:buNone/>
            </a:pPr>
            <a:r>
              <a:rPr lang="pl-PL" sz="1600" smtClean="0"/>
              <a:t>         kraju, lecz zupełny brak jej mobilności w skali </a:t>
            </a:r>
          </a:p>
          <a:p>
            <a:pPr algn="just" eaLnBrk="1" hangingPunct="1">
              <a:lnSpc>
                <a:spcPct val="90000"/>
              </a:lnSpc>
              <a:buFontTx/>
              <a:buNone/>
            </a:pPr>
            <a:r>
              <a:rPr lang="pl-PL" sz="1600" smtClean="0"/>
              <a:t>         międzynarodowej;</a:t>
            </a:r>
          </a:p>
          <a:p>
            <a:pPr algn="just" eaLnBrk="1" hangingPunct="1">
              <a:lnSpc>
                <a:spcPct val="90000"/>
              </a:lnSpc>
              <a:buFontTx/>
              <a:buNone/>
            </a:pPr>
            <a:r>
              <a:rPr lang="pl-PL" sz="1600" smtClean="0"/>
              <a:t>	f) jednostkowy nakład pracy nie zmienia się wraz ze</a:t>
            </a:r>
          </a:p>
          <a:p>
            <a:pPr algn="just" eaLnBrk="1" hangingPunct="1">
              <a:lnSpc>
                <a:spcPct val="90000"/>
              </a:lnSpc>
              <a:buFontTx/>
              <a:buNone/>
            </a:pPr>
            <a:r>
              <a:rPr lang="pl-PL" sz="1600" smtClean="0"/>
              <a:t>        zmianą wielkości produkcji, tzn. brak jest korzyści</a:t>
            </a:r>
          </a:p>
          <a:p>
            <a:pPr algn="just" eaLnBrk="1" hangingPunct="1">
              <a:lnSpc>
                <a:spcPct val="90000"/>
              </a:lnSpc>
              <a:buFontTx/>
              <a:buNone/>
            </a:pPr>
            <a:r>
              <a:rPr lang="pl-PL" sz="1600" smtClean="0"/>
              <a:t>        skali produkcji; </a:t>
            </a:r>
          </a:p>
          <a:p>
            <a:pPr algn="just" eaLnBrk="1" hangingPunct="1">
              <a:lnSpc>
                <a:spcPct val="90000"/>
              </a:lnSpc>
              <a:buFontTx/>
              <a:buNone/>
            </a:pPr>
            <a:r>
              <a:rPr lang="pl-PL" sz="1600" smtClean="0"/>
              <a:t>	g) nie występują koszty transportu towarów;</a:t>
            </a:r>
          </a:p>
          <a:p>
            <a:pPr algn="just" eaLnBrk="1" hangingPunct="1">
              <a:lnSpc>
                <a:spcPct val="90000"/>
              </a:lnSpc>
              <a:buFontTx/>
              <a:buNone/>
            </a:pPr>
            <a:r>
              <a:rPr lang="pl-PL" sz="1600" smtClean="0"/>
              <a:t>	h) na rynkach obu krajów istnieje wolna konkurencja;</a:t>
            </a:r>
          </a:p>
          <a:p>
            <a:pPr algn="just" eaLnBrk="1" hangingPunct="1">
              <a:lnSpc>
                <a:spcPct val="90000"/>
              </a:lnSpc>
              <a:buFontTx/>
              <a:buNone/>
            </a:pPr>
            <a:r>
              <a:rPr lang="pl-PL" sz="1600" smtClean="0"/>
              <a:t>	i) eksport każdego kraju jest równy jego importowi</a:t>
            </a:r>
          </a:p>
          <a:p>
            <a:pPr algn="just" eaLnBrk="1" hangingPunct="1">
              <a:lnSpc>
                <a:spcPct val="90000"/>
              </a:lnSpc>
              <a:buFontTx/>
              <a:buNone/>
            </a:pPr>
            <a:r>
              <a:rPr lang="pl-PL" sz="1600" smtClean="0"/>
              <a:t>        (równowaga bilansu wymiany handlowej);</a:t>
            </a:r>
          </a:p>
          <a:p>
            <a:pPr algn="just" eaLnBrk="1" hangingPunct="1">
              <a:lnSpc>
                <a:spcPct val="90000"/>
              </a:lnSpc>
              <a:buFontTx/>
              <a:buNone/>
            </a:pPr>
            <a:r>
              <a:rPr lang="pl-PL" sz="1600" smtClean="0"/>
              <a:t>	j) w handlu zagranicznym nie ma żadnych barier (ani</a:t>
            </a:r>
          </a:p>
          <a:p>
            <a:pPr algn="just" eaLnBrk="1" hangingPunct="1">
              <a:lnSpc>
                <a:spcPct val="90000"/>
              </a:lnSpc>
              <a:buFontTx/>
              <a:buNone/>
            </a:pPr>
            <a:r>
              <a:rPr lang="pl-PL" sz="1600" smtClean="0"/>
              <a:t>        celnych, ani pozataryfowych).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pl-PL" sz="2400" b="1" smtClean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pl-PL" sz="1800" b="1" smtClean="0"/>
              <a:t>	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pl-PL" sz="2000" smtClean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200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ymbol zastępczy numeru slajd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9CF3F8B-0A21-4985-911D-10A8875A3EA3}" type="slidenum">
              <a:rPr lang="pl-PL" smtClean="0"/>
              <a:pPr/>
              <a:t>5</a:t>
            </a:fld>
            <a:endParaRPr lang="pl-PL" smtClean="0"/>
          </a:p>
        </p:txBody>
      </p:sp>
      <p:sp>
        <p:nvSpPr>
          <p:cNvPr id="6147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228600"/>
            <a:ext cx="7772400" cy="762000"/>
          </a:xfrm>
        </p:spPr>
        <p:txBody>
          <a:bodyPr/>
          <a:lstStyle/>
          <a:p>
            <a:pPr algn="r" eaLnBrk="1" hangingPunct="1"/>
            <a:r>
              <a:rPr lang="pl-PL" sz="2000" b="1" i="1" smtClean="0"/>
              <a:t>Teoria przewagi absolutnej – Przykład liczbowy</a:t>
            </a:r>
            <a:endParaRPr lang="en-US" sz="2000" b="1" i="1" smtClean="0"/>
          </a:p>
        </p:txBody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2988" y="1268413"/>
            <a:ext cx="7796212" cy="4903787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pl-PL" sz="2000" smtClean="0"/>
              <a:t>Przykład liczbowy – Teoria różnic kosztów absolutnych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pl-PL" sz="1800" smtClean="0"/>
              <a:t>--------------------------------------------------------------------------------------------------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pl-PL" sz="2000" smtClean="0"/>
              <a:t>Kraj			Miedź			Wino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pl-PL" sz="2000" smtClean="0"/>
              <a:t>-----------------------------------------------------------------------------------------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pl-PL" sz="2000" smtClean="0"/>
              <a:t>POLSKA		10 ton/1 dzień		5 beczek/1 dzień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pl-PL" sz="2000" smtClean="0"/>
              <a:t>NIEMCY		 5 ton/1 dzień		10 beczek/1dzień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pl-PL" sz="2000" smtClean="0"/>
              <a:t>-----------------------------------------------------------------------------------------</a:t>
            </a:r>
            <a:endParaRPr lang="pl-PL" sz="2000" u="sng" smtClean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pl-PL" sz="2000" u="sng" smtClean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pl-PL" sz="2000" u="sng" smtClean="0"/>
              <a:t>I Etap: GOSPODARKA ZAMKNIĘTA – Wewnętrzne relacje wymienne: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pl-PL" sz="2000" smtClean="0"/>
              <a:t>Polska: 1 tona miedzi=0,5 beczki wina lub 1 beczka wina=2 tony miedzi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pl-PL" sz="2000" smtClean="0"/>
              <a:t>		1M=0,5W	lub		1W=2M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pl-PL" sz="2000" smtClean="0"/>
              <a:t>Niemcy: 1 tona miedzi=2 beczki wina lub 1 beczka wina=0,5 tony miedzi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pl-PL" sz="2000" smtClean="0"/>
              <a:t>		1M=2W		lub		1W=0,5M</a:t>
            </a:r>
            <a:endParaRPr lang="pl-PL" sz="2000" u="sng" smtClean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pl-PL" sz="2000" u="sng" smtClean="0"/>
              <a:t>Wniosek:</a:t>
            </a:r>
            <a:r>
              <a:rPr lang="pl-PL" sz="2000" smtClean="0"/>
              <a:t> Polska produkuje miedź o połowę taniej niż Niemcy, zaś Niemcy są wydajniejsze (2 razy) w produkcji wina  od Polski.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pl-PL" sz="1600" smtClean="0"/>
              <a:t>	</a:t>
            </a:r>
            <a:endParaRPr lang="en-US" sz="160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ymbol zastępczy numeru slajd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FAC245B-4CEB-424D-B074-0771C9749698}" type="slidenum">
              <a:rPr lang="pl-PL" smtClean="0"/>
              <a:pPr/>
              <a:t>6</a:t>
            </a:fld>
            <a:endParaRPr lang="pl-PL" smtClean="0"/>
          </a:p>
        </p:txBody>
      </p:sp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305800" cy="838200"/>
          </a:xfrm>
        </p:spPr>
        <p:txBody>
          <a:bodyPr/>
          <a:lstStyle/>
          <a:p>
            <a:pPr algn="r" eaLnBrk="1" hangingPunct="1"/>
            <a:r>
              <a:rPr lang="pl-PL" sz="2000" b="1" i="1" smtClean="0"/>
              <a:t>Teoria przewagi absolutnej – Przykład liczbowy (c.d.)</a:t>
            </a:r>
            <a:endParaRPr lang="en-US" sz="2000" b="1" i="1" smtClean="0"/>
          </a:p>
        </p:txBody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2988" y="1557338"/>
            <a:ext cx="8101012" cy="4656137"/>
          </a:xfrm>
        </p:spPr>
        <p:txBody>
          <a:bodyPr/>
          <a:lstStyle/>
          <a:p>
            <a:pPr algn="just" eaLnBrk="1" hangingPunct="1">
              <a:lnSpc>
                <a:spcPct val="90000"/>
              </a:lnSpc>
              <a:buFontTx/>
              <a:buNone/>
            </a:pPr>
            <a:r>
              <a:rPr lang="pl-PL" sz="2400" smtClean="0"/>
              <a:t>II  Etap:  GOSPODARKA OTWARTA - Każdy kraj specjalizuje się tylko w produkcji tego  towaru, gdzie ma wyższą wydajność pracy (niższe koszty w wyrażeniu absolutnym), tj. Niemcy produkują i częściowo eksportują wino, a Polska  wytwarza i eksportuje wyłącznie miedź.</a:t>
            </a:r>
          </a:p>
          <a:p>
            <a:pPr algn="just" eaLnBrk="1" hangingPunct="1">
              <a:lnSpc>
                <a:spcPct val="90000"/>
              </a:lnSpc>
              <a:buFontTx/>
              <a:buNone/>
            </a:pPr>
            <a:endParaRPr lang="pl-PL" sz="2400" u="sng" smtClean="0"/>
          </a:p>
          <a:p>
            <a:pPr algn="just" eaLnBrk="1" hangingPunct="1">
              <a:lnSpc>
                <a:spcPct val="90000"/>
              </a:lnSpc>
              <a:buFontTx/>
              <a:buNone/>
            </a:pPr>
            <a:r>
              <a:rPr lang="pl-PL" sz="2000" smtClean="0"/>
              <a:t>	</a:t>
            </a:r>
            <a:endParaRPr lang="en-US" sz="2000" b="1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ymbol zastępczy numeru slajd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8032AC0-D3C5-4B1D-8599-9E664B92CA3E}" type="slidenum">
              <a:rPr lang="pl-PL" smtClean="0"/>
              <a:pPr/>
              <a:t>7</a:t>
            </a:fld>
            <a:endParaRPr lang="pl-PL" smtClean="0"/>
          </a:p>
        </p:txBody>
      </p:sp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0"/>
            <a:ext cx="8610600" cy="1066800"/>
          </a:xfrm>
        </p:spPr>
        <p:txBody>
          <a:bodyPr/>
          <a:lstStyle/>
          <a:p>
            <a:pPr algn="r" eaLnBrk="1" hangingPunct="1"/>
            <a:r>
              <a:rPr lang="pl-PL" sz="2800" b="1" i="1" smtClean="0"/>
              <a:t>	</a:t>
            </a:r>
            <a:r>
              <a:rPr lang="pl-PL" sz="1800" b="1" i="1" smtClean="0"/>
              <a:t>Teoria przewag komparatywnych Ricardo:</a:t>
            </a:r>
            <a:br>
              <a:rPr lang="pl-PL" sz="1800" b="1" i="1" smtClean="0"/>
            </a:br>
            <a:r>
              <a:rPr lang="pl-PL" sz="1800" b="1" i="1" smtClean="0"/>
              <a:t>    		Główna teza </a:t>
            </a:r>
            <a:endParaRPr lang="en-US" sz="1800" b="1" i="1" smtClean="0"/>
          </a:p>
        </p:txBody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16013" y="1371600"/>
            <a:ext cx="7723187" cy="4953000"/>
          </a:xfrm>
        </p:spPr>
        <p:txBody>
          <a:bodyPr/>
          <a:lstStyle/>
          <a:p>
            <a:pPr eaLnBrk="1" hangingPunct="1"/>
            <a:r>
              <a:rPr lang="pl-PL" sz="2400" smtClean="0"/>
              <a:t>Istotą teorii Torrensa-Ricardo jest twierdzenie, że handel międzynarodowy może być korzystny dla obu partnerów także wtedy, gdy jeden z nich osiąga większą wydajność pracy i wytwarza większość produktów taniej niż drugi</a:t>
            </a:r>
            <a:r>
              <a:rPr lang="pl-PL" sz="2000" smtClean="0"/>
              <a:t>.</a:t>
            </a:r>
          </a:p>
          <a:p>
            <a:pPr eaLnBrk="1" hangingPunct="1">
              <a:buFontTx/>
              <a:buNone/>
            </a:pPr>
            <a:endParaRPr lang="pl-PL" sz="2000" smtClean="0"/>
          </a:p>
          <a:p>
            <a:pPr eaLnBrk="1" hangingPunct="1">
              <a:buFontTx/>
              <a:buNone/>
            </a:pPr>
            <a:endParaRPr lang="en-US" sz="2000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ymbol zastępczy numeru slajd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EB8BACC-1C68-4337-A52F-7A8E1E08CFD5}" type="slidenum">
              <a:rPr lang="pl-PL" smtClean="0"/>
              <a:pPr/>
              <a:t>8</a:t>
            </a:fld>
            <a:endParaRPr lang="pl-PL" smtClean="0"/>
          </a:p>
        </p:txBody>
      </p:sp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457200"/>
            <a:ext cx="8610600" cy="762000"/>
          </a:xfrm>
        </p:spPr>
        <p:txBody>
          <a:bodyPr/>
          <a:lstStyle/>
          <a:p>
            <a:pPr algn="r" eaLnBrk="1" hangingPunct="1"/>
            <a:r>
              <a:rPr lang="pl-PL" sz="2000" b="1" i="1" smtClean="0"/>
              <a:t>Teoria przewag komparatywnych: Przykład liczbowy</a:t>
            </a:r>
            <a:endParaRPr lang="en-US" sz="2000" b="1" i="1" smtClean="0"/>
          </a:p>
        </p:txBody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1550" y="1196975"/>
            <a:ext cx="7867650" cy="4754563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pl-PL" sz="2000" smtClean="0"/>
              <a:t>Przykład liczbowy – Względne różnice kosztów produkcji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pl-PL" sz="2000" smtClean="0"/>
              <a:t>-----------------------------------------------------------------------------------------------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pl-PL" sz="2000" smtClean="0"/>
              <a:t>Kraj			Miedź			Wino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pl-PL" sz="2000" smtClean="0"/>
              <a:t>-----------------------------------------------------------------------------------------------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pl-PL" sz="2000" smtClean="0"/>
              <a:t>POLSKA		 8 ton/1 dzień		4 beczki/1 dzień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pl-PL" sz="2000" smtClean="0"/>
              <a:t>NIEMCY		 9 ton/1 dzień		18 beczek/1dzień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pl-PL" sz="2000" smtClean="0"/>
              <a:t>------------------------------------------------------------------------------------------------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pl-PL" sz="2000" smtClean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pl-PL" sz="2400" smtClean="0"/>
              <a:t>I Etap: </a:t>
            </a:r>
            <a:r>
              <a:rPr lang="pl-PL" sz="2400" u="sng" smtClean="0"/>
              <a:t>GOSPODARKA ZAMKNIĘTA – Wewnętrzne relacje </a:t>
            </a:r>
            <a:r>
              <a:rPr lang="pl-PL" sz="2400" smtClean="0"/>
              <a:t>	</a:t>
            </a:r>
            <a:r>
              <a:rPr lang="pl-PL" sz="2400" u="sng" smtClean="0"/>
              <a:t>wymienne: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pl-PL" sz="2000" u="sng" smtClean="0"/>
              <a:t>Polska</a:t>
            </a:r>
            <a:r>
              <a:rPr lang="pl-PL" sz="2000" smtClean="0"/>
              <a:t>: 1 tona miedzi=0,5 beczki wina lub 1 beczka wina=2 tony miedzi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pl-PL" sz="2000" smtClean="0"/>
              <a:t>		1M=0,5W	lub		1W=2M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pl-PL" sz="2000" u="sng" smtClean="0"/>
              <a:t>Niemcy</a:t>
            </a:r>
            <a:r>
              <a:rPr lang="pl-PL" sz="2000" smtClean="0"/>
              <a:t>: 1 tona miedzi=2 beczki wina lub 1 beczka wina=0,5 tony miedzi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pl-PL" sz="2000" smtClean="0"/>
              <a:t>		1M=2W		lub		1W=0,5M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1800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ymbol zastępczy numeru slajd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FC2B08A-8254-4A1A-BF3F-3850470137BA}" type="slidenum">
              <a:rPr lang="pl-PL" smtClean="0"/>
              <a:pPr/>
              <a:t>9</a:t>
            </a:fld>
            <a:endParaRPr lang="pl-PL" smtClean="0"/>
          </a:p>
        </p:txBody>
      </p:sp>
      <p:sp>
        <p:nvSpPr>
          <p:cNvPr id="1024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88913"/>
            <a:ext cx="8458200" cy="457200"/>
          </a:xfrm>
        </p:spPr>
        <p:txBody>
          <a:bodyPr/>
          <a:lstStyle/>
          <a:p>
            <a:pPr algn="r" eaLnBrk="1" hangingPunct="1"/>
            <a:r>
              <a:rPr lang="pl-PL" sz="1400" b="1" i="1" smtClean="0"/>
              <a:t>Teoria przewag komparatywnych – Przejście od etapu gospodarki zamkniętej </a:t>
            </a:r>
            <a:br>
              <a:rPr lang="pl-PL" sz="1400" b="1" i="1" smtClean="0"/>
            </a:br>
            <a:r>
              <a:rPr lang="pl-PL" sz="1400" b="1" i="1" smtClean="0"/>
              <a:t>do gospodarki otwartej</a:t>
            </a:r>
            <a:endParaRPr lang="en-US" sz="1400" b="1" i="1" smtClean="0"/>
          </a:p>
        </p:txBody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2988" y="1341438"/>
            <a:ext cx="7720012" cy="4906962"/>
          </a:xfrm>
        </p:spPr>
        <p:txBody>
          <a:bodyPr/>
          <a:lstStyle/>
          <a:p>
            <a:pPr eaLnBrk="1" hangingPunct="1">
              <a:buFontTx/>
              <a:buNone/>
            </a:pPr>
            <a:endParaRPr lang="pl-PL" sz="2000" b="1" smtClean="0"/>
          </a:p>
          <a:p>
            <a:pPr algn="just" eaLnBrk="1" hangingPunct="1">
              <a:buFontTx/>
              <a:buNone/>
            </a:pPr>
            <a:r>
              <a:rPr lang="pl-PL" sz="2400" u="sng" smtClean="0"/>
              <a:t>II  Etap:  GOSPODARKA OTWARTA - Każdy kraj specjalizuje się tylko w produkcji tego  towaru, gdzie ma relatywnie wyższą wydajność pracy (relatywnie niższe koszty), tj. Niemcy produkują i częściowo eksportują</a:t>
            </a:r>
          </a:p>
          <a:p>
            <a:pPr algn="just" eaLnBrk="1" hangingPunct="1">
              <a:buFontTx/>
              <a:buNone/>
            </a:pPr>
            <a:r>
              <a:rPr lang="pl-PL" sz="2400" smtClean="0"/>
              <a:t>    </a:t>
            </a:r>
            <a:r>
              <a:rPr lang="pl-PL" sz="2400" u="sng" smtClean="0"/>
              <a:t>wino, a Polska  wytwarza i eksportuje wyłącznie miedź.</a:t>
            </a:r>
            <a:endParaRPr lang="pl-PL" sz="2400" smtClean="0"/>
          </a:p>
          <a:p>
            <a:pPr algn="just" eaLnBrk="1" hangingPunct="1"/>
            <a:endParaRPr lang="en-US" sz="240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rojekt domyślny">
  <a:themeElements>
    <a:clrScheme name="Projekt domyślny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Projekt domyślny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rojekt domyślny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yw pakiet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yw pakiet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4577</TotalTime>
  <Words>643</Words>
  <Application>Microsoft Office PowerPoint</Application>
  <PresentationFormat>Pokaz na ekranie (4:3)</PresentationFormat>
  <Paragraphs>182</Paragraphs>
  <Slides>16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2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16</vt:i4>
      </vt:variant>
    </vt:vector>
  </HeadingPairs>
  <TitlesOfParts>
    <vt:vector size="19" baseType="lpstr">
      <vt:lpstr>Times New Roman</vt:lpstr>
      <vt:lpstr>Arial</vt:lpstr>
      <vt:lpstr>Projekt domyślny</vt:lpstr>
      <vt:lpstr>KLASYCZNE  TEORIE  HANDLU   MIĘDZYNARODOWEGO</vt:lpstr>
      <vt:lpstr>Główne zagadnienia:</vt:lpstr>
      <vt:lpstr>   Teoria przewagi absolutnej według A. Smitha:   Istota modelu</vt:lpstr>
      <vt:lpstr>Teoria przewagi absolutnej: Założenia modelu</vt:lpstr>
      <vt:lpstr>Teoria przewagi absolutnej – Przykład liczbowy</vt:lpstr>
      <vt:lpstr>Teoria przewagi absolutnej – Przykład liczbowy (c.d.)</vt:lpstr>
      <vt:lpstr> Teoria przewag komparatywnych Ricardo:       Główna teza </vt:lpstr>
      <vt:lpstr>Teoria przewag komparatywnych: Przykład liczbowy</vt:lpstr>
      <vt:lpstr>Teoria przewag komparatywnych – Przejście od etapu gospodarki zamkniętej  do gospodarki otwartej</vt:lpstr>
      <vt:lpstr>Teoria przewag komparatywnych – Przykład liczbowy:    Etap gospodareki otwartej (c.d.)</vt:lpstr>
      <vt:lpstr> Brak przewag komparatywnych = Brak podstaw  do prowadzenia międzynarodowej wymiany handlowej:     Przykład liczbowy</vt:lpstr>
      <vt:lpstr>Teoria przewag komparatywnych – Łączne korzyści</vt:lpstr>
      <vt:lpstr>Teoria przewag komparatywnych  w ujęciu pieniężnym – Przykład liczbowy</vt:lpstr>
      <vt:lpstr>Rozwinięcie teorii przewag komparatywnych   w warunkach większej ilości towarów: Wnioski</vt:lpstr>
      <vt:lpstr>Przewagi komparatywne według modelu      Dornbuscha-Fischera-Samuelsona (z 1977 r.)</vt:lpstr>
      <vt:lpstr>Slajd 16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JEDNOŚĆ  a ZRÓŻNICOWANIE EKONOMICZNO-SPOŁECZNE  KRAJÓW SŁABO ROZWINIĘTYCH  (KSR).</dc:title>
  <dc:creator>rodzinka</dc:creator>
  <cp:lastModifiedBy>KatarzynaGodek</cp:lastModifiedBy>
  <cp:revision>247</cp:revision>
  <cp:lastPrinted>2005-09-27T13:15:15Z</cp:lastPrinted>
  <dcterms:created xsi:type="dcterms:W3CDTF">2003-03-03T15:55:18Z</dcterms:created>
  <dcterms:modified xsi:type="dcterms:W3CDTF">2021-10-08T10:45:36Z</dcterms:modified>
</cp:coreProperties>
</file>