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69" r:id="rId4"/>
    <p:sldId id="257" r:id="rId5"/>
    <p:sldId id="258" r:id="rId6"/>
    <p:sldId id="270" r:id="rId7"/>
    <p:sldId id="260" r:id="rId8"/>
    <p:sldId id="271" r:id="rId9"/>
    <p:sldId id="261" r:id="rId10"/>
    <p:sldId id="263" r:id="rId11"/>
    <p:sldId id="265" r:id="rId12"/>
    <p:sldId id="266" r:id="rId13"/>
    <p:sldId id="273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9" autoAdjust="0"/>
    <p:restoredTop sz="9468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A49990-7DFA-4673-8F41-F4561455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8045-B3DF-470E-9FD2-0D7CD91D03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8EE5-C857-4B61-BF9A-E9454969D0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C6409-69DB-4D8D-92F9-3E55CFCDFF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01B7C-D5AE-4E42-9B05-2EBA146D09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4DD9-284B-4D6A-B71B-C0E30DD304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BFD6-DCB6-4E89-AEAF-066DD8C5A9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9D0C-CA69-4425-A39F-71DFBB59F1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7650-C451-4389-B34D-55292CED94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0E56-C4F9-4811-9976-6B07F4949E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DEB89-CB95-4891-B9F3-4E8FEDD996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1C684-C9B5-4A55-B7C6-F9FEA6E4A2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976386E-3DC4-4DC8-95F7-533910278A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708A-F600-4897-9F55-374314DB37FD}" type="slidenum">
              <a:rPr lang="pl-PL"/>
              <a:pPr>
                <a:defRPr/>
              </a:pPr>
              <a:t>1</a:t>
            </a:fld>
            <a:endParaRPr lang="pl-PL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60575"/>
            <a:ext cx="7924800" cy="3429000"/>
          </a:xfrm>
        </p:spPr>
        <p:txBody>
          <a:bodyPr/>
          <a:lstStyle/>
          <a:p>
            <a:pPr eaLnBrk="1" hangingPunct="1"/>
            <a:r>
              <a:rPr lang="pl-PL" sz="4800" b="1" i="1" smtClean="0"/>
              <a:t>Teoria Heckschera-Ohlina:</a:t>
            </a:r>
            <a:r>
              <a:rPr lang="pl-PL" b="1" i="1" smtClean="0"/>
              <a:t> Zróżnicowanie wyposażenia w czynniki produkcji podstawą międzynarodowej</a:t>
            </a:r>
            <a:br>
              <a:rPr lang="pl-PL" b="1" i="1" smtClean="0"/>
            </a:br>
            <a:r>
              <a:rPr lang="pl-PL" b="1" i="1" smtClean="0"/>
              <a:t> wymiany  handlowej</a:t>
            </a:r>
          </a:p>
        </p:txBody>
      </p:sp>
      <p:sp>
        <p:nvSpPr>
          <p:cNvPr id="11268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ADFFE-E242-4EC4-92A7-D790812AF891}" type="slidenum">
              <a:rPr lang="pl-PL"/>
              <a:pPr>
                <a:defRPr/>
              </a:pPr>
              <a:t>10</a:t>
            </a:fld>
            <a:endParaRPr lang="pl-PL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8763000" cy="639763"/>
          </a:xfrm>
        </p:spPr>
        <p:txBody>
          <a:bodyPr/>
          <a:lstStyle/>
          <a:p>
            <a:pPr eaLnBrk="1" hangingPunct="1"/>
            <a:r>
              <a:rPr lang="pl-PL" sz="1800" b="1" smtClean="0">
                <a:latin typeface="Times New Roman" charset="0"/>
              </a:rPr>
              <a:t>7. Twierdzenie Heckschera-Ohlina-Samuelsona</a:t>
            </a:r>
            <a:br>
              <a:rPr lang="pl-PL" sz="1800" b="1" smtClean="0">
                <a:latin typeface="Times New Roman" charset="0"/>
              </a:rPr>
            </a:br>
            <a:r>
              <a:rPr lang="pl-PL" sz="1800" b="1" smtClean="0">
                <a:latin typeface="Times New Roman" charset="0"/>
              </a:rPr>
              <a:t>     o wyrównywaniu się cen czynników produkcji</a:t>
            </a:r>
            <a:endParaRPr lang="en-US" sz="1800" b="1" smtClean="0">
              <a:latin typeface="Times New Roman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idx="1"/>
          </p:nvPr>
        </p:nvGraphicFramePr>
        <p:xfrm>
          <a:off x="3419475" y="4076700"/>
          <a:ext cx="5334000" cy="1905000"/>
        </p:xfrm>
        <a:graphic>
          <a:graphicData uri="http://schemas.openxmlformats.org/presentationml/2006/ole">
            <p:oleObj spid="_x0000_s7170" name="Obraz - mapa bitowa" r:id="rId3" imgW="3448531" imgH="1781424" progId="Paint.Picture">
              <p:embed/>
            </p:oleObj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042988" y="1052513"/>
            <a:ext cx="81010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/>
              <a:t>P. A. Samuelson sformułował tezę, że handel zagraniczny powoduje  zjawisko wyrównywania się cen czynników produkcji.</a:t>
            </a:r>
          </a:p>
          <a:p>
            <a:pPr algn="just"/>
            <a:r>
              <a:rPr lang="pl-PL" sz="1600"/>
              <a:t>Wraz ze specjalizacją określonego kraju w produkcji dobra, odznaczającego się dużym zużyciem czynnika tam względnie obfitego, następuje wzrost popytu na ten czynnik produkcji (np. w Polsce na pracę) i podnosi się jego cena. Natomiast wobec ograniczania produkcji krajowej dobra wymagającego zużycia czynnika względnie rzadkiego (np. w Polsce – kapitału), powinien spaść nań popyt, a jego cena musi obniżyć się.</a:t>
            </a:r>
          </a:p>
          <a:p>
            <a:pPr algn="just"/>
            <a:r>
              <a:rPr lang="pl-PL" sz="1600"/>
              <a:t>Skoro podobne zmiany zachodzą w innych krajach, to w warunkach wolnego handlu </a:t>
            </a:r>
          </a:p>
          <a:p>
            <a:pPr algn="just"/>
            <a:r>
              <a:rPr lang="pl-PL" sz="1600"/>
              <a:t>następuje wyrównywanie się w skali międzynarodowej cen czynników wytwórczych.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4B1BA-4E4A-4A8B-8F7E-28C157D1A0B5}" type="slidenum">
              <a:rPr lang="pl-PL"/>
              <a:pPr>
                <a:defRPr/>
              </a:pPr>
              <a:t>11</a:t>
            </a:fld>
            <a:endParaRPr lang="pl-P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411413" y="0"/>
            <a:ext cx="8686800" cy="1196975"/>
          </a:xfrm>
        </p:spPr>
        <p:txBody>
          <a:bodyPr/>
          <a:lstStyle/>
          <a:p>
            <a:pPr algn="l" eaLnBrk="1" hangingPunct="1"/>
            <a:r>
              <a:rPr lang="pl-PL" sz="1800" b="1" smtClean="0">
                <a:latin typeface="Times New Roman" charset="0"/>
              </a:rPr>
              <a:t>8. Twierdzenie Stolpera-Samuelsona o wpływie</a:t>
            </a:r>
            <a:br>
              <a:rPr lang="pl-PL" sz="1800" b="1" smtClean="0">
                <a:latin typeface="Times New Roman" charset="0"/>
              </a:rPr>
            </a:br>
            <a:r>
              <a:rPr lang="pl-PL" sz="1800" b="1" smtClean="0">
                <a:latin typeface="Times New Roman" charset="0"/>
              </a:rPr>
              <a:t>    wyrównywania się cen na realne dochody właścicieli</a:t>
            </a:r>
            <a:br>
              <a:rPr lang="pl-PL" sz="1800" b="1" smtClean="0">
                <a:latin typeface="Times New Roman" charset="0"/>
              </a:rPr>
            </a:br>
            <a:r>
              <a:rPr lang="pl-PL" sz="1800" b="1" smtClean="0">
                <a:latin typeface="Times New Roman" charset="0"/>
              </a:rPr>
              <a:t>    czynników produkcji</a:t>
            </a:r>
            <a:endParaRPr lang="en-US" sz="1800" b="1" smtClean="0">
              <a:latin typeface="Times New Roman" charset="0"/>
            </a:endParaRPr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>
            <p:ph idx="1"/>
          </p:nvPr>
        </p:nvGraphicFramePr>
        <p:xfrm>
          <a:off x="838200" y="2565400"/>
          <a:ext cx="8305800" cy="2133600"/>
        </p:xfrm>
        <a:graphic>
          <a:graphicData uri="http://schemas.openxmlformats.org/presentationml/2006/ole">
            <p:oleObj spid="_x0000_s8194" name="Obraz - mapa bitowa" r:id="rId3" imgW="7306695" imgH="1552792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C9343-FE5B-4D4F-90AF-38AFC291A959}" type="slidenum">
              <a:rPr lang="pl-PL"/>
              <a:pPr>
                <a:defRPr/>
              </a:pPr>
              <a:t>12</a:t>
            </a:fld>
            <a:endParaRPr lang="pl-PL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2000" b="1" smtClean="0">
                <a:latin typeface="Times New Roman" charset="0"/>
              </a:rPr>
              <a:t>9. Wyniki empirycznej weryfikacji teorii</a:t>
            </a:r>
            <a:br>
              <a:rPr lang="pl-PL" sz="2000" b="1" smtClean="0">
                <a:latin typeface="Times New Roman" charset="0"/>
              </a:rPr>
            </a:br>
            <a:r>
              <a:rPr lang="pl-PL" sz="2000" b="1" smtClean="0">
                <a:latin typeface="Times New Roman" charset="0"/>
              </a:rPr>
              <a:t>        Heckschera-Ohlina: Paradoks Leontiefa</a:t>
            </a:r>
            <a:endParaRPr lang="en-US" sz="2000" b="1" smtClean="0">
              <a:latin typeface="Times New Roman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idx="1"/>
          </p:nvPr>
        </p:nvGraphicFramePr>
        <p:xfrm>
          <a:off x="1258888" y="1628775"/>
          <a:ext cx="7696200" cy="3848100"/>
        </p:xfrm>
        <a:graphic>
          <a:graphicData uri="http://schemas.openxmlformats.org/presentationml/2006/ole">
            <p:oleObj spid="_x0000_s9218" name="Obraz - mapa bitowa" r:id="rId3" imgW="7104762" imgH="3315163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mtClean="0"/>
              <a:t>			</a:t>
            </a:r>
          </a:p>
          <a:p>
            <a:pPr>
              <a:buFontTx/>
              <a:buNone/>
            </a:pPr>
            <a:endParaRPr lang="pl-PL" smtClean="0"/>
          </a:p>
          <a:p>
            <a:pPr>
              <a:buFontTx/>
              <a:buNone/>
            </a:pPr>
            <a:endParaRPr lang="pl-PL" smtClean="0"/>
          </a:p>
          <a:p>
            <a:pPr>
              <a:buFontTx/>
              <a:buNone/>
            </a:pPr>
            <a:r>
              <a:rPr lang="pl-PL" smtClean="0"/>
              <a:t>				Dziękuję za uwagę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CE533-C786-4F43-B80D-E6E8A55228B8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2AC6F-6511-4877-BB96-D85A87F4BD0B}" type="slidenum">
              <a:rPr lang="pl-PL"/>
              <a:pPr>
                <a:defRPr/>
              </a:pPr>
              <a:t>2</a:t>
            </a:fld>
            <a:endParaRPr lang="pl-PL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/>
          <a:lstStyle/>
          <a:p>
            <a:pPr eaLnBrk="1" hangingPunct="1"/>
            <a:r>
              <a:rPr lang="pl-PL" sz="3600" b="1" smtClean="0">
                <a:latin typeface="Times New Roman" charset="0"/>
              </a:rPr>
              <a:t>Główne zagadnienia</a:t>
            </a:r>
            <a:endParaRPr lang="en-US" sz="3600" b="1" smtClean="0">
              <a:latin typeface="Times New Roman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pl-PL" sz="2000" b="1" smtClean="0">
                <a:latin typeface="Times New Roman" charset="0"/>
              </a:rPr>
              <a:t>Rys historyczny i założenia twierdzenia Heckschera-Ohlina.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pl-PL" sz="2000" b="1" smtClean="0">
                <a:latin typeface="Times New Roman" charset="0"/>
              </a:rPr>
              <a:t>Twierdzenie H-O: Formuła matematyczna  przedstawiająca zróżnicowanie względnego wyposażenia w zasoby kapitału i pracy.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pl-PL" sz="2000" b="1" smtClean="0">
                <a:latin typeface="Times New Roman" charset="0"/>
              </a:rPr>
              <a:t>Twierdzenie H-O: Przykład liczbowy dotyczący Polski, Niemiec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000" b="1" smtClean="0">
                <a:latin typeface="Times New Roman" charset="0"/>
              </a:rPr>
              <a:t>	i Litwy.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000" b="1" smtClean="0">
                <a:latin typeface="Times New Roman" charset="0"/>
              </a:rPr>
              <a:t>4.	Twierdzenie H-O: Formuła matematyczna  przedstawiająca zróżnicowanie pod względem „czynnikochłonności”.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000" b="1" smtClean="0">
                <a:latin typeface="Times New Roman" charset="0"/>
              </a:rPr>
              <a:t>5.	Istota podstawowego twierdzenia Heckschera-Ohlina.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000" b="1" smtClean="0">
                <a:latin typeface="Times New Roman" charset="0"/>
              </a:rPr>
              <a:t>6.	Graficzne ujęcie twierdzenia Heckschera-Ohlina.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000" b="1" smtClean="0">
                <a:latin typeface="Times New Roman" charset="0"/>
              </a:rPr>
              <a:t>7.	Twierdzenie Heckschera-Ohlina-Samuelsona o wyrównywaniu się cen czynników produkcji.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000" b="1" smtClean="0">
                <a:latin typeface="Times New Roman" charset="0"/>
              </a:rPr>
              <a:t>8.	Twierdzenie Stolpera-Samuelsona o wpływie wyrównywania się cen na realne dochody właścicieli czynników produkcji.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l-PL" sz="2000" b="1" smtClean="0">
                <a:latin typeface="Times New Roman" charset="0"/>
              </a:rPr>
              <a:t>9.	Wyniki empirycznej weryfikacji teorii Heckschera-Ohlina: Paradoks Leontiefa.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000" b="1" smtClean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5C0AB-BB2C-4015-8144-6DAEC7FD078C}" type="slidenum">
              <a:rPr lang="pl-PL"/>
              <a:pPr>
                <a:defRPr/>
              </a:pPr>
              <a:t>3</a:t>
            </a:fld>
            <a:endParaRPr lang="pl-PL"/>
          </a:p>
        </p:txBody>
      </p:sp>
      <p:sp>
        <p:nvSpPr>
          <p:cNvPr id="10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2400" b="1" smtClean="0">
                <a:latin typeface="Times New Roman" charset="0"/>
              </a:rPr>
              <a:t>		założenia twierdzenia Heckschera-Ohlina</a:t>
            </a:r>
            <a:endParaRPr lang="en-US" sz="2400" b="1" smtClean="0">
              <a:latin typeface="Times New Roman" charset="0"/>
            </a:endParaRPr>
          </a:p>
        </p:txBody>
      </p:sp>
      <p:sp>
        <p:nvSpPr>
          <p:cNvPr id="102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971550" y="1371600"/>
            <a:ext cx="7867650" cy="4754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l-PL" sz="1800" b="1" u="sng" smtClean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pl-PL" sz="2000" b="1" smtClean="0">
                <a:latin typeface="Times New Roman" charset="0"/>
              </a:rPr>
              <a:t>	   </a:t>
            </a:r>
            <a:endParaRPr lang="en-US" sz="2000" b="1" smtClean="0">
              <a:latin typeface="Times New Roman" charset="0"/>
            </a:endParaRPr>
          </a:p>
        </p:txBody>
      </p:sp>
      <p:graphicFrame>
        <p:nvGraphicFramePr>
          <p:cNvPr id="1026" name="Object 3072"/>
          <p:cNvGraphicFramePr>
            <a:graphicFrameLocks noChangeAspect="1"/>
          </p:cNvGraphicFramePr>
          <p:nvPr/>
        </p:nvGraphicFramePr>
        <p:xfrm>
          <a:off x="1187450" y="2492375"/>
          <a:ext cx="7696200" cy="2133600"/>
        </p:xfrm>
        <a:graphic>
          <a:graphicData uri="http://schemas.openxmlformats.org/presentationml/2006/ole">
            <p:oleObj spid="_x0000_s1026" name="Obraz - mapa bitowa" r:id="rId3" imgW="7104762" imgH="3209524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B6E88-0CAF-415F-8F59-46BBE8575F8D}" type="slidenum">
              <a:rPr lang="pl-PL"/>
              <a:pPr>
                <a:defRPr/>
              </a:pPr>
              <a:t>4</a:t>
            </a:fld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313" y="0"/>
            <a:ext cx="6288087" cy="1143000"/>
          </a:xfrm>
        </p:spPr>
        <p:txBody>
          <a:bodyPr/>
          <a:lstStyle/>
          <a:p>
            <a:pPr algn="l" eaLnBrk="1" hangingPunct="1"/>
            <a:r>
              <a:rPr lang="pl-PL" sz="1800" b="1" smtClean="0">
                <a:latin typeface="Times New Roman" charset="0"/>
              </a:rPr>
              <a:t>2. Twierdzenie Heckschera-Ohlina: Formuła</a:t>
            </a:r>
            <a:br>
              <a:rPr lang="pl-PL" sz="1800" b="1" smtClean="0">
                <a:latin typeface="Times New Roman" charset="0"/>
              </a:rPr>
            </a:br>
            <a:r>
              <a:rPr lang="pl-PL" sz="1800" b="1" smtClean="0">
                <a:latin typeface="Times New Roman" charset="0"/>
              </a:rPr>
              <a:t>     matematyczna  przedstawiająca zróżnicowanie</a:t>
            </a:r>
            <a:br>
              <a:rPr lang="pl-PL" sz="1800" b="1" smtClean="0">
                <a:latin typeface="Times New Roman" charset="0"/>
              </a:rPr>
            </a:br>
            <a:r>
              <a:rPr lang="pl-PL" sz="1800" b="1" smtClean="0">
                <a:latin typeface="Times New Roman" charset="0"/>
              </a:rPr>
              <a:t>     względnego wyposażenia w zasoby kapitału i pracy</a:t>
            </a:r>
            <a:endParaRPr lang="en-US" sz="1800" b="1" smtClean="0">
              <a:latin typeface="Times New Roman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331913" y="2276475"/>
          <a:ext cx="7391400" cy="1447800"/>
        </p:xfrm>
        <a:graphic>
          <a:graphicData uri="http://schemas.openxmlformats.org/presentationml/2006/ole">
            <p:oleObj spid="_x0000_s2050" name="Obraz - mapa bitowa" r:id="rId3" imgW="3820058" imgH="1771429" progId="Paint.Picture">
              <p:embed/>
            </p:oleObj>
          </a:graphicData>
        </a:graphic>
      </p:graphicFrame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762000" y="15240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2DE95-0D8D-4A3F-B924-4A78B188008E}" type="slidenum">
              <a:rPr lang="pl-PL"/>
              <a:pPr>
                <a:defRPr/>
              </a:pPr>
              <a:t>5</a:t>
            </a:fld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8229600" cy="792162"/>
          </a:xfrm>
        </p:spPr>
        <p:txBody>
          <a:bodyPr/>
          <a:lstStyle/>
          <a:p>
            <a:pPr eaLnBrk="1" hangingPunct="1"/>
            <a:r>
              <a:rPr lang="pl-PL" sz="2400" b="1" smtClean="0">
                <a:latin typeface="Times New Roman" charset="0"/>
              </a:rPr>
              <a:t>3. Twierdzenie Heckschera-Ohlina: Przykład</a:t>
            </a:r>
            <a:br>
              <a:rPr lang="pl-PL" sz="2400" b="1" smtClean="0">
                <a:latin typeface="Times New Roman" charset="0"/>
              </a:rPr>
            </a:br>
            <a:r>
              <a:rPr lang="pl-PL" sz="2400" b="1" smtClean="0">
                <a:latin typeface="Times New Roman" charset="0"/>
              </a:rPr>
              <a:t>     liczbowy dotyczący Polski, Niemiec i Litwy</a:t>
            </a:r>
            <a:endParaRPr lang="en-US" sz="2400" b="1" smtClean="0">
              <a:latin typeface="Times New Roman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685800" y="1557338"/>
          <a:ext cx="8458200" cy="2057400"/>
        </p:xfrm>
        <a:graphic>
          <a:graphicData uri="http://schemas.openxmlformats.org/presentationml/2006/ole">
            <p:oleObj spid="_x0000_s3074" name="Obraz - mapa bitowa" r:id="rId3" imgW="8914286" imgH="2057143" progId="Paint.Picture">
              <p:embed/>
            </p:oleObj>
          </a:graphicData>
        </a:graphic>
      </p:graphicFrame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457200" y="46101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669925" y="4381500"/>
            <a:ext cx="778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1116013" y="4149725"/>
            <a:ext cx="80279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/>
              <a:t>Gdybyśmy analizę ograniczyli do porównania jedynie przytoczonych danych w wyrażeniu absolutnym dotyczących 3 omawianych krajów, to stwierdzilibyśmy, ze Niemcy są bogato wyposażone (=zasobne) we wszystkie trzy czynniki produkcji, bo mają największą ludność, PKB i obszar. Jednocześnie Litwę trzeba byłoby uznać za kraj znacznie uboższy pod względem  wyposażenia w czynniki wytwórcze w porównaniu nie tylko z Niemcami, ale też z Polską.</a:t>
            </a:r>
          </a:p>
          <a:p>
            <a:pPr algn="just"/>
            <a:r>
              <a:rPr lang="pl-PL" sz="1600"/>
              <a:t>Powyższe dane nie ilustrują odpowiednio twierdzenia H-O, bo nie pokazują względnych różnic wyposażenia w czynniki produkcji między tymi krajami. </a:t>
            </a:r>
            <a:endParaRPr 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B549F-3A97-4404-B3C1-49CBB04DDEE8}" type="slidenum">
              <a:rPr lang="pl-PL"/>
              <a:pPr>
                <a:defRPr/>
              </a:pPr>
              <a:t>6</a:t>
            </a:fld>
            <a:endParaRPr lang="pl-PL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229600" cy="792162"/>
          </a:xfrm>
        </p:spPr>
        <p:txBody>
          <a:bodyPr/>
          <a:lstStyle/>
          <a:p>
            <a:pPr eaLnBrk="1" hangingPunct="1"/>
            <a:r>
              <a:rPr lang="pl-PL" sz="2000" b="1" smtClean="0">
                <a:latin typeface="Times New Roman" charset="0"/>
              </a:rPr>
              <a:t>Twierdzenie Heckschera-Ohlina: Przykład </a:t>
            </a:r>
            <a:br>
              <a:rPr lang="pl-PL" sz="2000" b="1" smtClean="0">
                <a:latin typeface="Times New Roman" charset="0"/>
              </a:rPr>
            </a:br>
            <a:r>
              <a:rPr lang="pl-PL" sz="2000" b="1" smtClean="0">
                <a:latin typeface="Times New Roman" charset="0"/>
              </a:rPr>
              <a:t>liczbowy (c.d.)</a:t>
            </a:r>
            <a:endParaRPr lang="en-US" sz="2000" b="1" smtClean="0">
              <a:latin typeface="Times New Roman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27088" y="2420938"/>
          <a:ext cx="8077200" cy="2209800"/>
        </p:xfrm>
        <a:graphic>
          <a:graphicData uri="http://schemas.openxmlformats.org/presentationml/2006/ole">
            <p:oleObj spid="_x0000_s4098" name="Obraz - mapa bitowa" r:id="rId3" imgW="8802329" imgH="2647619" progId="Paint.Picture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74725" y="1341438"/>
            <a:ext cx="8169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/>
              <a:t>Aby we właściwy sposób pokazać teorię H-O, niezbędne jest porównanie względnych mierników zasobności rozpatrywanych krajów w pracę (tj. gęstość zaludnienia), </a:t>
            </a:r>
            <a:br>
              <a:rPr lang="pl-PL"/>
            </a:br>
            <a:r>
              <a:rPr lang="pl-PL"/>
              <a:t>w kapitał (PKB per capita) i ziemię (PKB/powierzchnia).</a:t>
            </a:r>
            <a:endParaRPr lang="en-US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85800" y="5067300"/>
            <a:ext cx="131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974725" y="4652963"/>
            <a:ext cx="8169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/>
              <a:t>Przy wzięciu pod uwagę tylko podanych względnych mierników pracy i kapitału, Niemcy są krajem względnie lepiej niż Polska i Litwa wyposażonym w kapitał. Jednocześnie Polska jest bardziej zasobna w kapitał niż Litwa.</a:t>
            </a:r>
          </a:p>
          <a:p>
            <a:pPr algn="just"/>
            <a:r>
              <a:rPr lang="pl-PL"/>
              <a:t>Natomiast analizując zróżnicowanie względnego wyposażenia w pracę i ziemię, należy stwierdzić, że Niemcy są krajem relatywnie lepiej niż Polska i Litwa wyposażonym w pracę, a względnie mało zasobnym w ziemię.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1C1F4-708E-45BF-A015-4F921AE71FCB}" type="slidenum">
              <a:rPr lang="pl-PL"/>
              <a:pPr>
                <a:defRPr/>
              </a:pPr>
              <a:t>7</a:t>
            </a:fld>
            <a:endParaRPr lang="pl-P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411413" y="0"/>
            <a:ext cx="8610600" cy="1143000"/>
          </a:xfrm>
        </p:spPr>
        <p:txBody>
          <a:bodyPr/>
          <a:lstStyle/>
          <a:p>
            <a:pPr algn="l" eaLnBrk="1" hangingPunct="1"/>
            <a:r>
              <a:rPr lang="pl-PL" sz="1800" b="1" smtClean="0">
                <a:latin typeface="Times New Roman" charset="0"/>
              </a:rPr>
              <a:t>4. Twierdzenie Heckschera-Ohlina: Formuła</a:t>
            </a:r>
            <a:br>
              <a:rPr lang="pl-PL" sz="1800" b="1" smtClean="0">
                <a:latin typeface="Times New Roman" charset="0"/>
              </a:rPr>
            </a:br>
            <a:r>
              <a:rPr lang="pl-PL" sz="1800" b="1" smtClean="0">
                <a:latin typeface="Times New Roman" charset="0"/>
              </a:rPr>
              <a:t>     matematyczna  przedstawiająca zróżnicowanie </a:t>
            </a:r>
            <a:br>
              <a:rPr lang="pl-PL" sz="1800" b="1" smtClean="0">
                <a:latin typeface="Times New Roman" charset="0"/>
              </a:rPr>
            </a:br>
            <a:r>
              <a:rPr lang="pl-PL" sz="1800" b="1" smtClean="0">
                <a:latin typeface="Times New Roman" charset="0"/>
              </a:rPr>
              <a:t>     pod względem „czynnikochłonności”</a:t>
            </a:r>
            <a:endParaRPr lang="en-US" sz="1800" b="1" smtClean="0">
              <a:latin typeface="Times New Roman" charset="0"/>
            </a:endParaRPr>
          </a:p>
        </p:txBody>
      </p:sp>
      <p:graphicFrame>
        <p:nvGraphicFramePr>
          <p:cNvPr id="5122" name="Object 0"/>
          <p:cNvGraphicFramePr>
            <a:graphicFrameLocks noChangeAspect="1"/>
          </p:cNvGraphicFramePr>
          <p:nvPr>
            <p:ph idx="1"/>
          </p:nvPr>
        </p:nvGraphicFramePr>
        <p:xfrm>
          <a:off x="1258888" y="3284538"/>
          <a:ext cx="7696200" cy="2362200"/>
        </p:xfrm>
        <a:graphic>
          <a:graphicData uri="http://schemas.openxmlformats.org/presentationml/2006/ole">
            <p:oleObj spid="_x0000_s5122" name="Obraz - mapa bitowa" r:id="rId3" imgW="6342857" imgH="2381582" progId="Paint.Picture">
              <p:embed/>
            </p:oleObj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838200" y="1484313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/>
              <a:t>Zgodnie z podanymi poprzednio  założeniami teorii H-O, przyjmuje się, że jeden z produkowanych towarów jest pracochłonny, a drugi – kapitałochłonny. </a:t>
            </a:r>
          </a:p>
          <a:p>
            <a:pPr algn="just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79C1E-3512-49AE-BA60-FB7901C5099E}" type="slidenum">
              <a:rPr lang="pl-PL"/>
              <a:pPr>
                <a:defRPr/>
              </a:pPr>
              <a:t>8</a:t>
            </a:fld>
            <a:endParaRPr lang="pl-PL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8610600" cy="1143000"/>
          </a:xfrm>
        </p:spPr>
        <p:txBody>
          <a:bodyPr/>
          <a:lstStyle/>
          <a:p>
            <a:pPr eaLnBrk="1" hangingPunct="1"/>
            <a:r>
              <a:rPr lang="pl-PL" sz="1800" b="1" smtClean="0">
                <a:latin typeface="Times New Roman" charset="0"/>
              </a:rPr>
              <a:t>5. Istota podstawowego twierdzenia Heckschera-Ohlina</a:t>
            </a:r>
            <a:endParaRPr lang="en-US" sz="1800" b="1" smtClean="0">
              <a:latin typeface="Times New Roman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1268413"/>
            <a:ext cx="81724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000" b="1" u="sng"/>
          </a:p>
          <a:p>
            <a:endParaRPr lang="pl-PL" sz="2000" b="1" u="sng"/>
          </a:p>
          <a:p>
            <a:pPr algn="just"/>
            <a:r>
              <a:rPr lang="pl-PL" sz="2000"/>
              <a:t>Istotę twierdzenia H-O można sformułować następująco:</a:t>
            </a:r>
            <a:r>
              <a:rPr lang="pl-PL"/>
              <a:t> </a:t>
            </a:r>
          </a:p>
          <a:p>
            <a:pPr algn="just"/>
            <a:endParaRPr lang="pl-PL"/>
          </a:p>
          <a:p>
            <a:pPr algn="just"/>
            <a:r>
              <a:rPr lang="pl-PL" sz="2400"/>
              <a:t>Każdy kraj eksportuje te towary, do wytworzenia których zużywa się relatywnie dużo czynnika produkcji względnie obfitego w tym kraju. Natomiast importuje on równocześnie takie towary, których produkcja wymaga relatywnie dużo czynnika wytwórczego względnie rzadkiego w rozpatrywanym kraju. </a:t>
            </a:r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6307F-85A2-443D-8E98-F0DF848EE2D3}" type="slidenum">
              <a:rPr lang="pl-PL"/>
              <a:pPr>
                <a:defRPr/>
              </a:pPr>
              <a:t>9</a:t>
            </a:fld>
            <a:endParaRPr lang="pl-P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563563"/>
          </a:xfrm>
        </p:spPr>
        <p:txBody>
          <a:bodyPr/>
          <a:lstStyle/>
          <a:p>
            <a:pPr eaLnBrk="1" hangingPunct="1"/>
            <a:r>
              <a:rPr lang="pl-PL" sz="1600" b="1" smtClean="0">
                <a:latin typeface="Times New Roman" charset="0"/>
              </a:rPr>
              <a:t>6. Graficzne ujęcie twierdzenia Heckschera-Ohlina</a:t>
            </a:r>
            <a:endParaRPr lang="en-US" sz="1600" b="1" smtClean="0">
              <a:latin typeface="Times New Roman" charset="0"/>
            </a:endParaRPr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>
            <p:ph idx="1"/>
          </p:nvPr>
        </p:nvGraphicFramePr>
        <p:xfrm>
          <a:off x="2124075" y="1052513"/>
          <a:ext cx="5867400" cy="5257800"/>
        </p:xfrm>
        <a:graphic>
          <a:graphicData uri="http://schemas.openxmlformats.org/presentationml/2006/ole">
            <p:oleObj spid="_x0000_s6146" name="Obraz - mapa bitowa" r:id="rId3" imgW="7201905" imgH="5982535" progId="Paint.Picture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473</Words>
  <Application>Microsoft Office PowerPoint</Application>
  <PresentationFormat>Pokaz na ekranie (4:3)</PresentationFormat>
  <Paragraphs>56</Paragraphs>
  <Slides>13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Projekt domyślny</vt:lpstr>
      <vt:lpstr>Obraz - mapa bitowa</vt:lpstr>
      <vt:lpstr>Obraz programu Paintbrush</vt:lpstr>
      <vt:lpstr>Teoria Heckschera-Ohlina: Zróżnicowanie wyposażenia w czynniki produkcji podstawą międzynarodowej  wymiany  handlowej</vt:lpstr>
      <vt:lpstr>Główne zagadnienia</vt:lpstr>
      <vt:lpstr>  założenia twierdzenia Heckschera-Ohlina</vt:lpstr>
      <vt:lpstr>2. Twierdzenie Heckschera-Ohlina: Formuła      matematyczna  przedstawiająca zróżnicowanie      względnego wyposażenia w zasoby kapitału i pracy</vt:lpstr>
      <vt:lpstr>3. Twierdzenie Heckschera-Ohlina: Przykład      liczbowy dotyczący Polski, Niemiec i Litwy</vt:lpstr>
      <vt:lpstr>Twierdzenie Heckschera-Ohlina: Przykład  liczbowy (c.d.)</vt:lpstr>
      <vt:lpstr>4. Twierdzenie Heckschera-Ohlina: Formuła      matematyczna  przedstawiająca zróżnicowanie       pod względem „czynnikochłonności”</vt:lpstr>
      <vt:lpstr>5. Istota podstawowego twierdzenia Heckschera-Ohlina</vt:lpstr>
      <vt:lpstr>6. Graficzne ujęcie twierdzenia Heckschera-Ohlina</vt:lpstr>
      <vt:lpstr>7. Twierdzenie Heckschera-Ohlina-Samuelsona      o wyrównywaniu się cen czynników produkcji</vt:lpstr>
      <vt:lpstr>8. Twierdzenie Stolpera-Samuelsona o wpływie     wyrównywania się cen na realne dochody właścicieli     czynników produkcji</vt:lpstr>
      <vt:lpstr>9. Wyniki empirycznej weryfikacji teorii         Heckschera-Ohlina: Paradoks Leontiefa</vt:lpstr>
      <vt:lpstr>Slajd 13</vt:lpstr>
    </vt:vector>
  </TitlesOfParts>
  <Company>SGH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Heckschera-Ohlina</dc:title>
  <dc:creator>mszost</dc:creator>
  <cp:lastModifiedBy>KatarzynaGodek</cp:lastModifiedBy>
  <cp:revision>28</cp:revision>
  <dcterms:created xsi:type="dcterms:W3CDTF">2007-10-22T17:18:09Z</dcterms:created>
  <dcterms:modified xsi:type="dcterms:W3CDTF">2021-10-08T10:45:17Z</dcterms:modified>
</cp:coreProperties>
</file>